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9" r:id="rId9"/>
    <p:sldId id="268" r:id="rId10"/>
    <p:sldId id="270" r:id="rId11"/>
    <p:sldId id="271" r:id="rId12"/>
    <p:sldId id="275" r:id="rId13"/>
    <p:sldId id="288" r:id="rId14"/>
    <p:sldId id="292" r:id="rId15"/>
    <p:sldId id="297" r:id="rId16"/>
    <p:sldId id="311" r:id="rId17"/>
    <p:sldId id="310" r:id="rId18"/>
    <p:sldId id="312" r:id="rId19"/>
    <p:sldId id="343" r:id="rId20"/>
    <p:sldId id="332" r:id="rId21"/>
    <p:sldId id="333" r:id="rId22"/>
    <p:sldId id="344" r:id="rId23"/>
    <p:sldId id="345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3002A-2FB0-49B9-B6C0-A9C3E0A8E7B4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40141-F88C-4465-9B20-F5C23D0D99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0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3CEAD9B8-C5D7-47A0-9D68-0E5B1107E181}" type="slidenum">
              <a:rPr lang="ru-RU" altLang="ru-RU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88ABCA75-0461-426E-BD20-C2147DDCD2CF}" type="slidenum">
              <a:rPr lang="ru-RU" altLang="ru-RU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HTML" TargetMode="External"/><Relationship Id="rId2" Type="http://schemas.openxmlformats.org/officeDocument/2006/relationships/hyperlink" Target="https://ru.wikipedia.org/wiki/HTT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ydomain.com/a1/a2/p?v1=value1&amp;v2=value2" TargetMode="External"/><Relationship Id="rId2" Type="http://schemas.openxmlformats.org/officeDocument/2006/relationships/hyperlink" Target="https://ru.wikipedia.org/wiki/HTT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2%D1%81%D0%B5%D0%BC%D0%B8%D1%80%D0%BD%D0%B0%D1%8F_%D0%BF%D0%B0%D1%83%D1%82%D0%B8%D0%BD%D0%B0" TargetMode="External"/><Relationship Id="rId13" Type="http://schemas.openxmlformats.org/officeDocument/2006/relationships/hyperlink" Target="http://www.example.com/api/v1.0/users/12345/orders/98765" TargetMode="External"/><Relationship Id="rId3" Type="http://schemas.openxmlformats.org/officeDocument/2006/relationships/hyperlink" Target="https://ru.wikipedia.org/wiki/%D0%90%D1%80%D1%85%D0%B8%D1%82%D0%B5%D0%BA%D1%82%D1%83%D1%80%D0%B0_%D0%BF%D1%80%D0%BE%D0%B3%D1%80%D0%B0%D0%BC%D0%BC%D0%BD%D0%BE%D0%B3%D0%BE_%D0%BE%D0%B1%D0%B5%D1%81%D0%BF%D0%B5%D1%87%D0%B5%D0%BD%D0%B8%D1%8F" TargetMode="External"/><Relationship Id="rId7" Type="http://schemas.openxmlformats.org/officeDocument/2006/relationships/hyperlink" Target="https://ru.wikipedia.org/wiki/%D0%9F%D0%BE%D0%B8%D1%81%D0%BA%D0%BE%D0%B2%D0%B0%D1%8F_%D1%81%D0%B8%D1%81%D1%82%D0%B5%D0%BC%D0%B0" TargetMode="External"/><Relationship Id="rId12" Type="http://schemas.openxmlformats.org/officeDocument/2006/relationships/hyperlink" Target="http://www.example.com/api/v1.0/users/12345/orders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6" Type="http://schemas.openxmlformats.org/officeDocument/2006/relationships/hyperlink" Target="http://www.example.com/api/v1.0/customers/1234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8%D0%BD%D1%82%D0%B5%D1%80%D0%BD%D0%B5%D1%82-%D0%BC%D0%B0%D0%B3%D0%B0%D0%B7%D0%B8%D0%BD" TargetMode="External"/><Relationship Id="rId11" Type="http://schemas.openxmlformats.org/officeDocument/2006/relationships/hyperlink" Target="http://www.example.com/api/v1.0/users/12345" TargetMode="External"/><Relationship Id="rId5" Type="http://schemas.openxmlformats.org/officeDocument/2006/relationships/hyperlink" Target="https://ru.wikipedia.org/wiki/%D0%93%D0%B8%D0%BF%D0%B5%D1%80%D0%BC%D0%B5%D0%B4%D0%B8%D0%B0" TargetMode="External"/><Relationship Id="rId15" Type="http://schemas.openxmlformats.org/officeDocument/2006/relationships/hyperlink" Target="http://www.example.com/api/v1.0/customers/12345/orders" TargetMode="External"/><Relationship Id="rId10" Type="http://schemas.openxmlformats.org/officeDocument/2006/relationships/hyperlink" Target="http://www.example.com/api/v1.0/users" TargetMode="External"/><Relationship Id="rId4" Type="http://schemas.openxmlformats.org/officeDocument/2006/relationships/hyperlink" Target="https://ru.wikipedia.org/wiki/%D0%92%D1%8B%D1%87%D0%B8%D1%81%D0%BB%D0%B8%D1%82%D0%B5%D0%BB%D1%8C%D0%BD%D0%B0%D1%8F_%D1%81%D0%B5%D1%82%D1%8C" TargetMode="External"/><Relationship Id="rId9" Type="http://schemas.openxmlformats.org/officeDocument/2006/relationships/hyperlink" Target="https://ru.wikipedia.org/wiki/%D0%A3%D0%B4%D0%B0%D0%BB%D1%91%D0%BD%D0%BD%D1%8B%D0%B9_%D0%B2%D1%8B%D0%B7%D0%BE%D0%B2_%D0%BF%D1%80%D0%BE%D1%86%D0%B5%D0%B4%D1%83%D1%80" TargetMode="External"/><Relationship Id="rId14" Type="http://schemas.openxmlformats.org/officeDocument/2006/relationships/hyperlink" Target="http://www.example.com/api/v1.0/customer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domain.com/a1/a2/p?v1=value1&amp;v2=value2" TargetMode="External"/><Relationship Id="rId2" Type="http://schemas.openxmlformats.org/officeDocument/2006/relationships/hyperlink" Target="http://mydomain.com/a1/a2/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Клиент-серверные технологии</a:t>
            </a:r>
            <a:br>
              <a:rPr lang="ru-RU" dirty="0" smtClean="0"/>
            </a:br>
            <a:r>
              <a:rPr lang="ru-RU" sz="2700" dirty="0" smtClean="0"/>
              <a:t>(для учеников ЛШЮП)</a:t>
            </a:r>
            <a:endParaRPr lang="ru-RU" sz="27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4365104"/>
            <a:ext cx="6400800" cy="792088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Марчук Александр </a:t>
            </a:r>
            <a:r>
              <a:rPr lang="ru-RU" sz="2400" dirty="0" err="1" smtClean="0"/>
              <a:t>Гурьевич</a:t>
            </a:r>
            <a:r>
              <a:rPr lang="ru-RU" sz="2400" dirty="0" smtClean="0"/>
              <a:t>, </a:t>
            </a:r>
            <a:r>
              <a:rPr lang="ru-RU" sz="2400" dirty="0" err="1" smtClean="0"/>
              <a:t>д.ф.-м.н</a:t>
            </a:r>
            <a:r>
              <a:rPr lang="ru-RU" sz="2400" dirty="0" smtClean="0"/>
              <a:t>., профессор</a:t>
            </a:r>
            <a:endParaRPr lang="ru-RU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Детали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71691"/>
            <a:ext cx="82809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Запрос клиента:</a:t>
            </a:r>
          </a:p>
          <a:p>
            <a:r>
              <a:rPr lang="en-US" dirty="0" smtClean="0">
                <a:hlinkClick r:id="rId2"/>
              </a:rPr>
              <a:t>GET</a:t>
            </a:r>
            <a:r>
              <a:rPr lang="en-US" dirty="0" smtClean="0"/>
              <a:t> /wiki/</a:t>
            </a:r>
            <a:r>
              <a:rPr lang="ru-RU" i="1" dirty="0" smtClean="0"/>
              <a:t>страница</a:t>
            </a:r>
            <a:r>
              <a:rPr lang="ru-RU" dirty="0" smtClean="0"/>
              <a:t> </a:t>
            </a:r>
            <a:r>
              <a:rPr lang="en-US" dirty="0" smtClean="0"/>
              <a:t>HTTP/1.1 </a:t>
            </a:r>
          </a:p>
          <a:p>
            <a:r>
              <a:rPr lang="en-US" dirty="0" smtClean="0"/>
              <a:t>Host: ru.wikipedia.org </a:t>
            </a:r>
          </a:p>
          <a:p>
            <a:r>
              <a:rPr lang="en-US" dirty="0" smtClean="0"/>
              <a:t>User-Agent: Mozilla/5.0 (X11; U; Linux i686; </a:t>
            </a:r>
            <a:r>
              <a:rPr lang="en-US" dirty="0" err="1" smtClean="0"/>
              <a:t>ru</a:t>
            </a:r>
            <a:r>
              <a:rPr lang="en-US" dirty="0" smtClean="0"/>
              <a:t>; rv:1.9b5) Gecko/2008050509 Firefox/3.0b5 </a:t>
            </a:r>
          </a:p>
          <a:p>
            <a:r>
              <a:rPr lang="en-US" dirty="0" smtClean="0"/>
              <a:t>Accept: text/html </a:t>
            </a:r>
          </a:p>
          <a:p>
            <a:r>
              <a:rPr lang="en-US" dirty="0" smtClean="0"/>
              <a:t>Connection: close </a:t>
            </a:r>
          </a:p>
          <a:p>
            <a:r>
              <a:rPr lang="en-US" i="1" dirty="0" smtClean="0"/>
              <a:t>(</a:t>
            </a:r>
            <a:r>
              <a:rPr lang="ru-RU" i="1" dirty="0" smtClean="0"/>
              <a:t>пустая строка)</a:t>
            </a:r>
            <a:r>
              <a:rPr lang="ru-RU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Ответ сервера:</a:t>
            </a:r>
          </a:p>
          <a:p>
            <a:r>
              <a:rPr lang="en-US" dirty="0" smtClean="0"/>
              <a:t>HTTP/1.1 200 OK </a:t>
            </a:r>
          </a:p>
          <a:p>
            <a:r>
              <a:rPr lang="en-US" dirty="0" smtClean="0"/>
              <a:t>Date: Wed, 11 Feb 2009 11:20:59 GMT </a:t>
            </a:r>
          </a:p>
          <a:p>
            <a:r>
              <a:rPr lang="en-US" dirty="0" smtClean="0"/>
              <a:t>Server: Apache </a:t>
            </a:r>
          </a:p>
          <a:p>
            <a:r>
              <a:rPr lang="en-US" dirty="0" smtClean="0"/>
              <a:t>X-Powered-By: PHP/5.2.4-2ubuntu5wm1 </a:t>
            </a:r>
          </a:p>
          <a:p>
            <a:r>
              <a:rPr lang="en-US" dirty="0" smtClean="0"/>
              <a:t>Last-Modified: Wed, 11 Feb 2009 11:20:59 GMT </a:t>
            </a:r>
          </a:p>
          <a:p>
            <a:r>
              <a:rPr lang="en-US" dirty="0" smtClean="0"/>
              <a:t>Content-Language: </a:t>
            </a:r>
            <a:r>
              <a:rPr lang="en-US" dirty="0" err="1" smtClean="0"/>
              <a:t>ru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Content-Type: text/html; </a:t>
            </a:r>
          </a:p>
          <a:p>
            <a:r>
              <a:rPr lang="en-US" dirty="0" err="1" smtClean="0"/>
              <a:t>charset</a:t>
            </a:r>
            <a:r>
              <a:rPr lang="en-US" dirty="0" smtClean="0"/>
              <a:t>=utf-8 </a:t>
            </a:r>
          </a:p>
          <a:p>
            <a:r>
              <a:rPr lang="en-US" dirty="0" smtClean="0"/>
              <a:t>Content-Length: 1234 </a:t>
            </a:r>
          </a:p>
          <a:p>
            <a:r>
              <a:rPr lang="en-US" dirty="0" smtClean="0"/>
              <a:t>Connection: close </a:t>
            </a:r>
          </a:p>
          <a:p>
            <a:r>
              <a:rPr lang="en-US" i="1" dirty="0" smtClean="0"/>
              <a:t>(</a:t>
            </a:r>
            <a:r>
              <a:rPr lang="ru-RU" i="1" dirty="0" smtClean="0"/>
              <a:t>пустая строка)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i="1" dirty="0" smtClean="0"/>
              <a:t>(запрошенная страница в </a:t>
            </a:r>
            <a:r>
              <a:rPr lang="en-US" i="1" dirty="0" smtClean="0">
                <a:hlinkClick r:id="rId3" tooltip="HTML"/>
              </a:rPr>
              <a:t>HTML</a:t>
            </a:r>
            <a:r>
              <a:rPr lang="en-US" i="1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Лекция 3. Реляционные СУБД</a:t>
            </a:r>
            <a:endParaRPr lang="ru-RU" dirty="0"/>
          </a:p>
        </p:txBody>
      </p:sp>
      <p:sp>
        <p:nvSpPr>
          <p:cNvPr id="4" name="Блок-схема: магнитный диск 3"/>
          <p:cNvSpPr/>
          <p:nvPr/>
        </p:nvSpPr>
        <p:spPr>
          <a:xfrm>
            <a:off x="5796136" y="1124744"/>
            <a:ext cx="1440160" cy="12241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БД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27784" y="980728"/>
            <a:ext cx="151216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логика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5" idx="3"/>
          </p:cNvCxnSpPr>
          <p:nvPr/>
        </p:nvCxnSpPr>
        <p:spPr>
          <a:xfrm>
            <a:off x="4139952" y="1700808"/>
            <a:ext cx="165618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9992" y="13407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708920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– </a:t>
            </a:r>
            <a:r>
              <a:rPr lang="ru-RU" dirty="0" smtClean="0"/>
              <a:t>текстовый протокол взаимодействия клиента с реляционной СУБД</a:t>
            </a:r>
            <a:r>
              <a:rPr lang="en-US" dirty="0" smtClean="0"/>
              <a:t>, </a:t>
            </a:r>
            <a:r>
              <a:rPr lang="ru-RU" dirty="0" smtClean="0"/>
              <a:t>в более узком смысле </a:t>
            </a:r>
            <a:r>
              <a:rPr lang="en-US" dirty="0" smtClean="0"/>
              <a:t>SQL-</a:t>
            </a:r>
            <a:r>
              <a:rPr lang="ru-RU" dirty="0" smtClean="0"/>
              <a:t>язык описания структуры данных и манипуляции с ними</a:t>
            </a:r>
          </a:p>
          <a:p>
            <a:endParaRPr lang="en-US" dirty="0" smtClean="0"/>
          </a:p>
          <a:p>
            <a:r>
              <a:rPr lang="ru-RU" dirty="0" smtClean="0"/>
              <a:t>В начале 1970-х годов в одной из исследовательских лабораторий компании IBM была разработана экспериментальная реляционная СУБД IBM </a:t>
            </a:r>
            <a:r>
              <a:rPr lang="ru-RU" dirty="0" err="1" smtClean="0"/>
              <a:t>System</a:t>
            </a:r>
            <a:r>
              <a:rPr lang="ru-RU" dirty="0" smtClean="0"/>
              <a:t> R, для которой затем был создан специальный язык SEQUEL, позволявший относительно просто управлять данными в этой СУБД. Аббревиатура SEQUEL расшифровывалась как </a:t>
            </a:r>
            <a:r>
              <a:rPr lang="ru-RU" dirty="0" err="1" smtClean="0"/>
              <a:t>Structured</a:t>
            </a:r>
            <a:r>
              <a:rPr lang="ru-RU" dirty="0" smtClean="0"/>
              <a:t> </a:t>
            </a:r>
            <a:r>
              <a:rPr lang="ru-RU" dirty="0" err="1" smtClean="0"/>
              <a:t>English</a:t>
            </a:r>
            <a:r>
              <a:rPr lang="ru-RU" dirty="0" smtClean="0"/>
              <a:t> </a:t>
            </a:r>
            <a:r>
              <a:rPr lang="ru-RU" dirty="0" err="1" smtClean="0"/>
              <a:t>QUEry</a:t>
            </a:r>
            <a:r>
              <a:rPr lang="ru-RU" dirty="0" smtClean="0"/>
              <a:t> </a:t>
            </a:r>
            <a:r>
              <a:rPr lang="ru-RU" dirty="0" err="1" smtClean="0"/>
              <a:t>Language</a:t>
            </a:r>
            <a:r>
              <a:rPr lang="ru-RU" dirty="0" smtClean="0"/>
              <a:t> — «структурированный английский язык запросов». Позже язык SEQUEL был переименован в SQL. 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Авторы языка: Дональд </a:t>
            </a:r>
            <a:r>
              <a:rPr lang="ru-RU" dirty="0" err="1" smtClean="0"/>
              <a:t>Чэмбэрлин</a:t>
            </a:r>
            <a:r>
              <a:rPr lang="ru-RU" dirty="0" smtClean="0"/>
              <a:t> (</a:t>
            </a:r>
            <a:r>
              <a:rPr lang="en-US" dirty="0" smtClean="0"/>
              <a:t>Donald D. Chamberlin) </a:t>
            </a:r>
            <a:r>
              <a:rPr lang="ru-RU" dirty="0" smtClean="0"/>
              <a:t>и </a:t>
            </a:r>
            <a:r>
              <a:rPr lang="ru-RU" dirty="0" err="1" smtClean="0"/>
              <a:t>Рэй</a:t>
            </a:r>
            <a:r>
              <a:rPr lang="ru-RU" dirty="0" smtClean="0"/>
              <a:t> </a:t>
            </a:r>
            <a:r>
              <a:rPr lang="ru-RU" dirty="0" err="1" smtClean="0"/>
              <a:t>Бойс</a:t>
            </a:r>
            <a:r>
              <a:rPr lang="ru-RU" dirty="0" smtClean="0"/>
              <a:t> (</a:t>
            </a:r>
            <a:r>
              <a:rPr lang="en-US" dirty="0" smtClean="0"/>
              <a:t>Ray Boyce). </a:t>
            </a:r>
            <a:r>
              <a:rPr lang="ru-RU" dirty="0" smtClean="0"/>
              <a:t>Пэт </a:t>
            </a:r>
            <a:r>
              <a:rPr lang="ru-RU" dirty="0" err="1" smtClean="0"/>
              <a:t>Селинджер</a:t>
            </a:r>
            <a:r>
              <a:rPr lang="ru-RU" dirty="0" smtClean="0"/>
              <a:t> (</a:t>
            </a:r>
            <a:r>
              <a:rPr lang="en-US" dirty="0" smtClean="0"/>
              <a:t>Pat </a:t>
            </a:r>
            <a:r>
              <a:rPr lang="en-US" dirty="0" err="1" smtClean="0"/>
              <a:t>Selinger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Первый стандарт языка SQL был принят ANSI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1986 году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579296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Лекция 4. Программирование </a:t>
            </a:r>
            <a:r>
              <a:rPr lang="en-US" sz="3200" dirty="0" smtClean="0"/>
              <a:t>Web-</a:t>
            </a:r>
            <a:r>
              <a:rPr lang="ru-RU" sz="3200" dirty="0" smtClean="0"/>
              <a:t>приложения</a:t>
            </a:r>
            <a:endParaRPr lang="ru-RU" sz="3200" dirty="0"/>
          </a:p>
        </p:txBody>
      </p:sp>
      <p:sp>
        <p:nvSpPr>
          <p:cNvPr id="4" name="Блок-схема: магнитный диск 3"/>
          <p:cNvSpPr/>
          <p:nvPr/>
        </p:nvSpPr>
        <p:spPr>
          <a:xfrm>
            <a:off x="6660232" y="1196752"/>
            <a:ext cx="1440160" cy="12241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БД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91880" y="1052736"/>
            <a:ext cx="151216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 стрелкой 5"/>
          <p:cNvCxnSpPr>
            <a:stCxn id="5" idx="3"/>
          </p:cNvCxnSpPr>
          <p:nvPr/>
        </p:nvCxnSpPr>
        <p:spPr>
          <a:xfrm>
            <a:off x="5004048" y="1772816"/>
            <a:ext cx="165618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/>
        </p:nvGrpSpPr>
        <p:grpSpPr>
          <a:xfrm>
            <a:off x="827584" y="980728"/>
            <a:ext cx="1296144" cy="1440160"/>
            <a:chOff x="611560" y="4437112"/>
            <a:chExt cx="1296144" cy="144016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683568" y="4437112"/>
              <a:ext cx="1224136" cy="108012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араллелограмм 8"/>
            <p:cNvSpPr/>
            <p:nvPr/>
          </p:nvSpPr>
          <p:spPr>
            <a:xfrm>
              <a:off x="611560" y="5517232"/>
              <a:ext cx="1224136" cy="360040"/>
            </a:xfrm>
            <a:prstGeom prst="parallelogram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0" name="Прямая со стрелкой 9"/>
          <p:cNvCxnSpPr/>
          <p:nvPr/>
        </p:nvCxnSpPr>
        <p:spPr>
          <a:xfrm>
            <a:off x="2123728" y="1772816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95736" y="14847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http/html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2987824" y="1844824"/>
            <a:ext cx="936104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Выгнутая вправо стрелка 15"/>
          <p:cNvSpPr/>
          <p:nvPr/>
        </p:nvSpPr>
        <p:spPr>
          <a:xfrm>
            <a:off x="3707904" y="1484784"/>
            <a:ext cx="576064" cy="720080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263691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Обработка запроса, формирование отклика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79512" y="3284984"/>
            <a:ext cx="3888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Запрос клиента:</a:t>
            </a:r>
          </a:p>
          <a:p>
            <a:r>
              <a:rPr lang="en-US" dirty="0" smtClean="0">
                <a:hlinkClick r:id="rId2"/>
              </a:rPr>
              <a:t>GET</a:t>
            </a:r>
            <a:r>
              <a:rPr lang="en-US" dirty="0" smtClean="0"/>
              <a:t> //</a:t>
            </a:r>
            <a:r>
              <a:rPr lang="en-US" dirty="0" smtClean="0">
                <a:hlinkClick r:id="rId3"/>
              </a:rPr>
              <a:t>a1/a2/p?v1=value1&amp;v2=value2</a:t>
            </a:r>
            <a:endParaRPr lang="en-US" dirty="0" smtClean="0"/>
          </a:p>
          <a:p>
            <a:r>
              <a:rPr lang="en-US" dirty="0" smtClean="0"/>
              <a:t>Host: </a:t>
            </a:r>
            <a:r>
              <a:rPr lang="en-US" dirty="0" smtClean="0">
                <a:hlinkClick r:id="rId3"/>
              </a:rPr>
              <a:t>mydomain.com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Ответ сервера:</a:t>
            </a:r>
          </a:p>
          <a:p>
            <a:r>
              <a:rPr lang="en-US" dirty="0" smtClean="0"/>
              <a:t>HTTP/1.1 200 OK </a:t>
            </a:r>
          </a:p>
          <a:p>
            <a:r>
              <a:rPr lang="en-US" dirty="0" smtClean="0"/>
              <a:t>Date: Wed, 11 Feb 2009 11:20:59 GMT </a:t>
            </a:r>
          </a:p>
          <a:p>
            <a:r>
              <a:rPr lang="en-US" dirty="0" smtClean="0"/>
              <a:t>Content-Type: text/html; </a:t>
            </a:r>
          </a:p>
          <a:p>
            <a:r>
              <a:rPr lang="en-US" dirty="0" err="1" smtClean="0"/>
              <a:t>charset</a:t>
            </a:r>
            <a:r>
              <a:rPr lang="en-US" dirty="0" smtClean="0"/>
              <a:t>=utf-8 </a:t>
            </a:r>
          </a:p>
          <a:p>
            <a:r>
              <a:rPr lang="en-US" dirty="0" smtClean="0"/>
              <a:t>Content-Length: 1234 </a:t>
            </a:r>
          </a:p>
          <a:p>
            <a:r>
              <a:rPr lang="en-US" i="1" dirty="0" smtClean="0"/>
              <a:t>(</a:t>
            </a:r>
            <a:r>
              <a:rPr lang="ru-RU" i="1" dirty="0" smtClean="0"/>
              <a:t>пустая строка)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i="1" dirty="0" smtClean="0"/>
              <a:t>(запрошенная страница в </a:t>
            </a:r>
            <a:r>
              <a:rPr lang="en-US" i="1" dirty="0" smtClean="0">
                <a:hlinkClick r:id="rId4" tooltip="HTML"/>
              </a:rPr>
              <a:t>HTML</a:t>
            </a:r>
            <a:r>
              <a:rPr lang="en-US" i="1" dirty="0" smtClean="0"/>
              <a:t>)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463480" y="2780928"/>
            <a:ext cx="4680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 &lt;head&gt;…&lt;/head&gt;</a:t>
            </a:r>
          </a:p>
          <a:p>
            <a:r>
              <a:rPr lang="en-US" dirty="0" smtClean="0"/>
              <a:t>    &lt;body&gt;</a:t>
            </a:r>
          </a:p>
          <a:p>
            <a:r>
              <a:rPr lang="en-US" dirty="0" smtClean="0"/>
              <a:t>        &lt;h1&gt;</a:t>
            </a:r>
            <a:r>
              <a:rPr lang="ru-RU" dirty="0" smtClean="0"/>
              <a:t>Заголовок</a:t>
            </a:r>
            <a:r>
              <a:rPr lang="en-US" dirty="0" smtClean="0"/>
              <a:t>&lt;/h1&gt;</a:t>
            </a:r>
          </a:p>
          <a:p>
            <a:r>
              <a:rPr lang="en-US" dirty="0" smtClean="0"/>
              <a:t>        </a:t>
            </a:r>
            <a:r>
              <a:rPr lang="ru-RU" dirty="0" smtClean="0"/>
              <a:t>текст параграфа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url</a:t>
            </a:r>
            <a:r>
              <a:rPr lang="en-US" dirty="0" smtClean="0"/>
              <a:t>”&gt;</a:t>
            </a:r>
          </a:p>
          <a:p>
            <a:r>
              <a:rPr lang="en-US" dirty="0" smtClean="0"/>
              <a:t>        &lt;table&gt;</a:t>
            </a:r>
          </a:p>
          <a:p>
            <a:r>
              <a:rPr lang="en-US" dirty="0" smtClean="0"/>
              <a:t> 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&lt;td&gt;</a:t>
            </a:r>
            <a:r>
              <a:rPr lang="ru-RU" dirty="0" smtClean="0"/>
              <a:t>знач. 1.1</a:t>
            </a:r>
            <a:r>
              <a:rPr lang="en-US" dirty="0" smtClean="0"/>
              <a:t>&lt;/td&gt;&lt;td&gt;value 1.2&lt;/td&gt;</a:t>
            </a:r>
          </a:p>
          <a:p>
            <a:r>
              <a:rPr lang="en-US" dirty="0" smtClean="0"/>
              <a:t>  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&lt;/table&gt;</a:t>
            </a:r>
          </a:p>
          <a:p>
            <a:r>
              <a:rPr lang="en-US" dirty="0" smtClean="0"/>
              <a:t>    &lt;/body&gt;</a:t>
            </a:r>
          </a:p>
          <a:p>
            <a:r>
              <a:rPr lang="en-US" dirty="0" smtClean="0"/>
              <a:t>&lt;/html&gt;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JSON – JavaScript Object Notation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908720"/>
            <a:ext cx="30243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"date": "2018-05-06",</a:t>
            </a:r>
          </a:p>
          <a:p>
            <a:r>
              <a:rPr lang="en-US" dirty="0" smtClean="0"/>
              <a:t>    "</a:t>
            </a:r>
            <a:r>
              <a:rPr lang="en-US" dirty="0" err="1" smtClean="0"/>
              <a:t>temperatureC</a:t>
            </a:r>
            <a:r>
              <a:rPr lang="en-US" dirty="0" smtClean="0"/>
              <a:t>": 1,</a:t>
            </a:r>
          </a:p>
          <a:p>
            <a:r>
              <a:rPr lang="en-US" dirty="0" smtClean="0"/>
              <a:t>    "summary": "Freezing"</a:t>
            </a:r>
          </a:p>
          <a:p>
            <a:r>
              <a:rPr lang="en-US" dirty="0" smtClean="0"/>
              <a:t>  },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"date": "2018-05-07",</a:t>
            </a:r>
          </a:p>
          <a:p>
            <a:r>
              <a:rPr lang="en-US" dirty="0" smtClean="0"/>
              <a:t>    "</a:t>
            </a:r>
            <a:r>
              <a:rPr lang="en-US" dirty="0" err="1" smtClean="0"/>
              <a:t>temperatureC</a:t>
            </a:r>
            <a:r>
              <a:rPr lang="en-US" dirty="0" smtClean="0"/>
              <a:t>": 14,</a:t>
            </a:r>
          </a:p>
          <a:p>
            <a:r>
              <a:rPr lang="en-US" dirty="0" smtClean="0"/>
              <a:t>    "summary": "Bracing"</a:t>
            </a:r>
          </a:p>
          <a:p>
            <a:r>
              <a:rPr lang="en-US" dirty="0" smtClean="0"/>
              <a:t>  },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"date": "2018-05-10",</a:t>
            </a:r>
          </a:p>
          <a:p>
            <a:r>
              <a:rPr lang="en-US" dirty="0" smtClean="0"/>
              <a:t>    "</a:t>
            </a:r>
            <a:r>
              <a:rPr lang="en-US" dirty="0" err="1" smtClean="0"/>
              <a:t>temperatureC</a:t>
            </a:r>
            <a:r>
              <a:rPr lang="en-US" dirty="0" smtClean="0"/>
              <a:t>": -2,</a:t>
            </a:r>
          </a:p>
          <a:p>
            <a:r>
              <a:rPr lang="en-US" dirty="0" smtClean="0"/>
              <a:t>    "summary": "Chilly"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]</a:t>
            </a:r>
          </a:p>
          <a:p>
            <a:endParaRPr lang="ru-RU" dirty="0"/>
          </a:p>
        </p:txBody>
      </p:sp>
      <p:cxnSp>
        <p:nvCxnSpPr>
          <p:cNvPr id="6" name="Прямая со стрелкой 5"/>
          <p:cNvCxnSpPr>
            <a:stCxn id="14" idx="7"/>
          </p:cNvCxnSpPr>
          <p:nvPr/>
        </p:nvCxnSpPr>
        <p:spPr>
          <a:xfrm flipV="1">
            <a:off x="5787089" y="2420888"/>
            <a:ext cx="2097279" cy="295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7884368" y="191683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6084168" y="2636912"/>
            <a:ext cx="180020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00192" y="22048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516216" y="27809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JSON-text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3635896" y="2420888"/>
            <a:ext cx="2520280" cy="20162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851920" y="20608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j-lt"/>
                <a:cs typeface="Courier New" pitchFamily="49" charset="0"/>
              </a:rPr>
              <a:t>XMLHttpRequest</a:t>
            </a:r>
            <a:endParaRPr lang="ru-RU" dirty="0">
              <a:latin typeface="+mj-lt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5508104" y="2996952"/>
            <a:ext cx="576065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427984" y="2996952"/>
            <a:ext cx="108012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ru-RU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4788024" y="3861048"/>
            <a:ext cx="14401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67944" y="52292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Autofit/>
          </a:bodyPr>
          <a:lstStyle/>
          <a:p>
            <a:r>
              <a:rPr lang="ru-RU" sz="2800" dirty="0" smtClean="0"/>
              <a:t>Сервисная (</a:t>
            </a:r>
            <a:r>
              <a:rPr lang="ru-RU" sz="2800" dirty="0" err="1" smtClean="0"/>
              <a:t>сервис-ориентированная</a:t>
            </a:r>
            <a:r>
              <a:rPr lang="ru-RU" sz="2800" dirty="0" smtClean="0"/>
              <a:t>) архитектура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19672" y="1556792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07904" y="764704"/>
            <a:ext cx="1080120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948264" y="1844824"/>
            <a:ext cx="1080120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427984" y="1988840"/>
            <a:ext cx="1080120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059832" y="2996952"/>
            <a:ext cx="1080120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 стрелкой 10"/>
          <p:cNvCxnSpPr>
            <a:endCxn id="6" idx="1"/>
          </p:cNvCxnSpPr>
          <p:nvPr/>
        </p:nvCxnSpPr>
        <p:spPr>
          <a:xfrm flipV="1">
            <a:off x="2699792" y="1160748"/>
            <a:ext cx="1008112" cy="3960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3"/>
            <a:endCxn id="8" idx="1"/>
          </p:cNvCxnSpPr>
          <p:nvPr/>
        </p:nvCxnSpPr>
        <p:spPr>
          <a:xfrm>
            <a:off x="2699792" y="1952836"/>
            <a:ext cx="1728192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9" idx="0"/>
          </p:cNvCxnSpPr>
          <p:nvPr/>
        </p:nvCxnSpPr>
        <p:spPr>
          <a:xfrm>
            <a:off x="2699792" y="2348880"/>
            <a:ext cx="90010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8" idx="3"/>
            <a:endCxn id="7" idx="1"/>
          </p:cNvCxnSpPr>
          <p:nvPr/>
        </p:nvCxnSpPr>
        <p:spPr>
          <a:xfrm flipV="1">
            <a:off x="5508104" y="2240868"/>
            <a:ext cx="1440160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3528" y="4293096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Хранилища данных</a:t>
            </a:r>
          </a:p>
          <a:p>
            <a:r>
              <a:rPr lang="ru-RU" dirty="0" smtClean="0"/>
              <a:t>Специальные данные (информационные системы)</a:t>
            </a:r>
          </a:p>
          <a:p>
            <a:r>
              <a:rPr lang="ru-RU" dirty="0" smtClean="0"/>
              <a:t>Специальные алгоритмы, функции</a:t>
            </a:r>
          </a:p>
          <a:p>
            <a:r>
              <a:rPr lang="ru-RU" dirty="0" smtClean="0"/>
              <a:t>Вычислительные ресурсы, в том числе специальные</a:t>
            </a:r>
          </a:p>
          <a:p>
            <a:r>
              <a:rPr lang="ru-RU" dirty="0" smtClean="0"/>
              <a:t>Масштабирование обработки</a:t>
            </a:r>
          </a:p>
          <a:p>
            <a:r>
              <a:rPr lang="ru-RU" dirty="0" smtClean="0"/>
              <a:t>Примеры: </a:t>
            </a:r>
            <a:r>
              <a:rPr lang="en-US" dirty="0" smtClean="0"/>
              <a:t>Google </a:t>
            </a:r>
            <a:r>
              <a:rPr lang="ru-RU" dirty="0" smtClean="0"/>
              <a:t>поиск, карты, почта, новости, документы, календарь, переводчик!!! и др. 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Реализация объектной парадигмы</a:t>
            </a:r>
            <a:r>
              <a:rPr lang="en-US" sz="3200" dirty="0" smtClean="0"/>
              <a:t>: REST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980728"/>
            <a:ext cx="90364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REST</a:t>
            </a:r>
            <a:r>
              <a:rPr lang="ru-RU" sz="1600" dirty="0" smtClean="0"/>
              <a:t> (от </a:t>
            </a:r>
            <a:r>
              <a:rPr lang="ru-RU" sz="1600" dirty="0" smtClean="0">
                <a:hlinkClick r:id="rId2" tooltip="Английский язык"/>
              </a:rPr>
              <a:t>англ.</a:t>
            </a:r>
            <a:r>
              <a:rPr lang="ru-RU" sz="1600" dirty="0" smtClean="0"/>
              <a:t> </a:t>
            </a:r>
            <a:r>
              <a:rPr lang="ru-RU" sz="1600" b="1" i="1" dirty="0" err="1" smtClean="0"/>
              <a:t>Re</a:t>
            </a:r>
            <a:r>
              <a:rPr lang="ru-RU" sz="1600" i="1" dirty="0" err="1" smtClean="0"/>
              <a:t>presentational</a:t>
            </a:r>
            <a:r>
              <a:rPr lang="ru-RU" sz="1600" i="1" dirty="0" smtClean="0"/>
              <a:t> </a:t>
            </a:r>
            <a:r>
              <a:rPr lang="ru-RU" sz="1600" b="1" i="1" dirty="0" err="1" smtClean="0"/>
              <a:t>S</a:t>
            </a:r>
            <a:r>
              <a:rPr lang="ru-RU" sz="1600" i="1" dirty="0" err="1" smtClean="0"/>
              <a:t>tate</a:t>
            </a:r>
            <a:r>
              <a:rPr lang="ru-RU" sz="1600" i="1" dirty="0" smtClean="0"/>
              <a:t> </a:t>
            </a:r>
            <a:r>
              <a:rPr lang="ru-RU" sz="1600" b="1" i="1" dirty="0" err="1" smtClean="0"/>
              <a:t>T</a:t>
            </a:r>
            <a:r>
              <a:rPr lang="ru-RU" sz="1600" i="1" dirty="0" err="1" smtClean="0"/>
              <a:t>ransfer</a:t>
            </a:r>
            <a:r>
              <a:rPr lang="ru-RU" sz="1600" dirty="0" smtClean="0"/>
              <a:t> — «передача состояния представления») — </a:t>
            </a:r>
            <a:r>
              <a:rPr lang="ru-RU" sz="1600" dirty="0" smtClean="0">
                <a:hlinkClick r:id="rId3" tooltip="Архитектура программного обеспечения"/>
              </a:rPr>
              <a:t>архитектурный стиль</a:t>
            </a:r>
            <a:r>
              <a:rPr lang="ru-RU" sz="1600" dirty="0" smtClean="0"/>
              <a:t> взаимодействия компонентов распределённого приложения в </a:t>
            </a:r>
            <a:r>
              <a:rPr lang="ru-RU" sz="1600" dirty="0" smtClean="0">
                <a:hlinkClick r:id="rId4" tooltip="Вычислительная сеть"/>
              </a:rPr>
              <a:t>сети</a:t>
            </a:r>
            <a:r>
              <a:rPr lang="ru-RU" sz="1600" dirty="0" smtClean="0"/>
              <a:t>. REST представляет собой согласованный набор ограничений, учитываемых при проектировании распределённой </a:t>
            </a:r>
            <a:r>
              <a:rPr lang="ru-RU" sz="1600" dirty="0" smtClean="0">
                <a:hlinkClick r:id="rId5" tooltip="Гипермедиа"/>
              </a:rPr>
              <a:t>гипермедиа</a:t>
            </a:r>
            <a:r>
              <a:rPr lang="ru-RU" sz="1600" dirty="0" smtClean="0"/>
              <a:t>-системы. В определённых случаях (</a:t>
            </a:r>
            <a:r>
              <a:rPr lang="ru-RU" sz="1600" dirty="0" err="1" smtClean="0">
                <a:hlinkClick r:id="rId6" tooltip="Интернет-магазин"/>
              </a:rPr>
              <a:t>интернет-магазины</a:t>
            </a:r>
            <a:r>
              <a:rPr lang="ru-RU" sz="1600" dirty="0" smtClean="0"/>
              <a:t>, </a:t>
            </a:r>
            <a:r>
              <a:rPr lang="ru-RU" sz="1600" dirty="0" smtClean="0">
                <a:hlinkClick r:id="rId7" tooltip="Поисковая система"/>
              </a:rPr>
              <a:t>поисковые системы</a:t>
            </a:r>
            <a:r>
              <a:rPr lang="ru-RU" sz="1600" dirty="0" smtClean="0"/>
              <a:t>, прочие системы, основанные на данных) это приводит к повышению производительности и упрощению архитектуры. В широком смысле компоненты в REST взаимодействуют наподобие взаимодействия клиентов и серверов во </a:t>
            </a:r>
            <a:r>
              <a:rPr lang="ru-RU" sz="1600" dirty="0" smtClean="0">
                <a:hlinkClick r:id="rId8" tooltip="Всемирная паутина"/>
              </a:rPr>
              <a:t>Всемирной паутине</a:t>
            </a:r>
            <a:r>
              <a:rPr lang="ru-RU" sz="1600" dirty="0" smtClean="0"/>
              <a:t>. REST является альтернативой </a:t>
            </a:r>
            <a:r>
              <a:rPr lang="ru-RU" sz="1600" dirty="0" smtClean="0">
                <a:hlinkClick r:id="rId9" tooltip="Удалённый вызов процедур"/>
              </a:rPr>
              <a:t>RPC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ru-RU" sz="1600" b="1" i="1" dirty="0" smtClean="0"/>
              <a:t>GET </a:t>
            </a:r>
            <a:r>
              <a:rPr lang="ru-RU" sz="1600" b="1" i="1" u="sng" dirty="0" smtClean="0">
                <a:hlinkClick r:id="rId10"/>
              </a:rPr>
              <a:t>http://www.example.com/api/v1.0/users</a:t>
            </a:r>
            <a:r>
              <a:rPr lang="ru-RU" sz="1600" b="1" i="1" dirty="0" smtClean="0"/>
              <a:t> </a:t>
            </a:r>
            <a:r>
              <a:rPr lang="ru-RU" sz="1600" i="1" dirty="0" smtClean="0"/>
              <a:t>(вернуть список пользователей)</a:t>
            </a:r>
            <a:endParaRPr lang="ru-RU" sz="1600" dirty="0" smtClean="0"/>
          </a:p>
          <a:p>
            <a:r>
              <a:rPr lang="ru-RU" sz="1600" b="1" i="1" dirty="0" smtClean="0"/>
              <a:t>GET </a:t>
            </a:r>
            <a:r>
              <a:rPr lang="ru-RU" sz="1600" b="1" i="1" u="sng" dirty="0" smtClean="0">
                <a:hlinkClick r:id="rId11"/>
              </a:rPr>
              <a:t>http://www.example.com/api/v1.0/users/12345</a:t>
            </a:r>
            <a:r>
              <a:rPr lang="ru-RU" sz="1600" b="1" i="1" dirty="0" smtClean="0"/>
              <a:t> </a:t>
            </a:r>
            <a:r>
              <a:rPr lang="ru-RU" sz="1600" i="1" dirty="0" smtClean="0"/>
              <a:t>(вернуть данные о пользователе с </a:t>
            </a:r>
            <a:r>
              <a:rPr lang="ru-RU" sz="1600" i="1" dirty="0" err="1" smtClean="0"/>
              <a:t>id</a:t>
            </a:r>
            <a:r>
              <a:rPr lang="ru-RU" sz="1600" i="1" dirty="0" smtClean="0"/>
              <a:t> 12345)</a:t>
            </a:r>
            <a:endParaRPr lang="ru-RU" sz="1600" dirty="0" smtClean="0"/>
          </a:p>
          <a:p>
            <a:r>
              <a:rPr lang="ru-RU" sz="1600" b="1" i="1" dirty="0" smtClean="0"/>
              <a:t>GET </a:t>
            </a:r>
            <a:r>
              <a:rPr lang="ru-RU" sz="1600" b="1" i="1" u="sng" dirty="0" smtClean="0">
                <a:hlinkClick r:id="rId12"/>
              </a:rPr>
              <a:t>http://www.example.com/api/v1.0/users/12345/orders</a:t>
            </a:r>
            <a:endParaRPr lang="ru-RU" sz="1600" dirty="0" smtClean="0"/>
          </a:p>
          <a:p>
            <a:r>
              <a:rPr lang="ru-RU" sz="1600" b="1" i="1" dirty="0" smtClean="0"/>
              <a:t>PUT </a:t>
            </a:r>
            <a:r>
              <a:rPr lang="ru-RU" sz="1600" b="1" i="1" u="sng" dirty="0" smtClean="0">
                <a:hlinkClick r:id="rId11"/>
              </a:rPr>
              <a:t>http://www.example.com/api/v1.0/users/12345</a:t>
            </a:r>
            <a:r>
              <a:rPr lang="ru-RU" sz="1600" b="1" i="1" dirty="0" smtClean="0"/>
              <a:t> </a:t>
            </a:r>
            <a:r>
              <a:rPr lang="ru-RU" sz="1600" i="1" dirty="0" smtClean="0"/>
              <a:t>(обновить данные пользователя с </a:t>
            </a:r>
            <a:r>
              <a:rPr lang="ru-RU" sz="1600" i="1" dirty="0" err="1" smtClean="0"/>
              <a:t>id</a:t>
            </a:r>
            <a:r>
              <a:rPr lang="ru-RU" sz="1600" i="1" dirty="0" smtClean="0"/>
              <a:t> 12345)</a:t>
            </a:r>
            <a:endParaRPr lang="ru-RU" sz="1600" dirty="0" smtClean="0"/>
          </a:p>
          <a:p>
            <a:r>
              <a:rPr lang="ru-RU" sz="1600" b="1" i="1" dirty="0" smtClean="0"/>
              <a:t>PUT </a:t>
            </a:r>
            <a:r>
              <a:rPr lang="ru-RU" sz="1600" b="1" i="1" u="sng" dirty="0" smtClean="0">
                <a:hlinkClick r:id="rId13"/>
              </a:rPr>
              <a:t>http://www.example.com/api/v1.0/users/12345/orders/98765</a:t>
            </a:r>
            <a:r>
              <a:rPr lang="ru-RU" sz="1600" b="1" i="1" dirty="0" smtClean="0"/>
              <a:t> </a:t>
            </a:r>
            <a:r>
              <a:rPr lang="ru-RU" sz="1600" i="1" dirty="0" smtClean="0"/>
              <a:t>(обновить данные заказа с </a:t>
            </a:r>
            <a:r>
              <a:rPr lang="ru-RU" sz="1600" i="1" dirty="0" err="1" smtClean="0"/>
              <a:t>id</a:t>
            </a:r>
            <a:r>
              <a:rPr lang="ru-RU" sz="1600" i="1" dirty="0" smtClean="0"/>
              <a:t> 98765 для пользователя с </a:t>
            </a:r>
            <a:r>
              <a:rPr lang="ru-RU" sz="1600" i="1" dirty="0" err="1" smtClean="0"/>
              <a:t>id</a:t>
            </a:r>
            <a:r>
              <a:rPr lang="ru-RU" sz="1600" i="1" dirty="0" smtClean="0"/>
              <a:t> 12345)</a:t>
            </a:r>
            <a:endParaRPr lang="en-US" sz="1600" i="1" dirty="0" smtClean="0"/>
          </a:p>
          <a:p>
            <a:r>
              <a:rPr lang="ru-RU" sz="1600" b="1" i="1" dirty="0" smtClean="0"/>
              <a:t>POST </a:t>
            </a:r>
            <a:r>
              <a:rPr lang="ru-RU" sz="1600" b="1" i="1" u="sng" dirty="0" smtClean="0">
                <a:hlinkClick r:id="rId14"/>
              </a:rPr>
              <a:t>http://www.example.com/api/v1.0/customers</a:t>
            </a:r>
            <a:r>
              <a:rPr lang="ru-RU" sz="1600" b="1" i="1" dirty="0" smtClean="0"/>
              <a:t> </a:t>
            </a:r>
            <a:r>
              <a:rPr lang="ru-RU" sz="1600" i="1" dirty="0" smtClean="0"/>
              <a:t>(создать новый ресурс в разделе </a:t>
            </a:r>
            <a:r>
              <a:rPr lang="ru-RU" sz="1600" i="1" dirty="0" err="1" smtClean="0"/>
              <a:t>customers</a:t>
            </a:r>
            <a:r>
              <a:rPr lang="ru-RU" sz="1600" i="1" dirty="0" smtClean="0"/>
              <a:t>)</a:t>
            </a:r>
            <a:endParaRPr lang="ru-RU" sz="1600" dirty="0" smtClean="0"/>
          </a:p>
          <a:p>
            <a:r>
              <a:rPr lang="ru-RU" sz="1600" b="1" i="1" dirty="0" smtClean="0"/>
              <a:t>POST </a:t>
            </a:r>
            <a:r>
              <a:rPr lang="ru-RU" sz="1600" b="1" i="1" u="sng" dirty="0" smtClean="0">
                <a:hlinkClick r:id="rId15"/>
              </a:rPr>
              <a:t>http://www.example.com/api/v1.0/customers/12345/orders</a:t>
            </a:r>
            <a:r>
              <a:rPr lang="ru-RU" sz="1600" b="1" i="1" dirty="0" smtClean="0"/>
              <a:t> </a:t>
            </a:r>
            <a:r>
              <a:rPr lang="ru-RU" sz="1600" i="1" dirty="0" smtClean="0"/>
              <a:t>(создать заказ для ресурса с </a:t>
            </a:r>
            <a:r>
              <a:rPr lang="ru-RU" sz="1600" i="1" dirty="0" err="1" smtClean="0"/>
              <a:t>id</a:t>
            </a:r>
            <a:r>
              <a:rPr lang="ru-RU" sz="1600" i="1" dirty="0" smtClean="0"/>
              <a:t> 12345)</a:t>
            </a:r>
            <a:endParaRPr lang="ru-RU" sz="1600" dirty="0" smtClean="0"/>
          </a:p>
          <a:p>
            <a:r>
              <a:rPr lang="ru-RU" sz="1600" b="1" i="1" dirty="0" smtClean="0"/>
              <a:t>DELETE </a:t>
            </a:r>
            <a:r>
              <a:rPr lang="ru-RU" sz="1600" b="1" i="1" u="sng" dirty="0" smtClean="0">
                <a:hlinkClick r:id="rId16"/>
              </a:rPr>
              <a:t>http://www.example.com/api/v1.0/customers/12345</a:t>
            </a:r>
            <a:r>
              <a:rPr lang="ru-RU" sz="1600" b="1" i="1" dirty="0" smtClean="0"/>
              <a:t> </a:t>
            </a:r>
            <a:r>
              <a:rPr lang="ru-RU" sz="1600" i="1" dirty="0" smtClean="0"/>
              <a:t>(удалить из </a:t>
            </a:r>
            <a:r>
              <a:rPr lang="ru-RU" sz="1600" i="1" dirty="0" err="1" smtClean="0"/>
              <a:t>customers</a:t>
            </a:r>
            <a:r>
              <a:rPr lang="ru-RU" sz="1600" i="1" dirty="0" smtClean="0"/>
              <a:t> ресурс с </a:t>
            </a:r>
            <a:r>
              <a:rPr lang="ru-RU" sz="1600" i="1" dirty="0" err="1" smtClean="0"/>
              <a:t>id</a:t>
            </a:r>
            <a:r>
              <a:rPr lang="ru-RU" sz="1600" i="1" dirty="0" smtClean="0"/>
              <a:t> 12345)</a:t>
            </a:r>
            <a:endParaRPr lang="ru-RU" sz="1600" dirty="0" smtClean="0"/>
          </a:p>
          <a:p>
            <a:r>
              <a:rPr lang="ru-RU" sz="1600" b="1" i="1" dirty="0" smtClean="0"/>
              <a:t>DELETE </a:t>
            </a:r>
            <a:r>
              <a:rPr lang="ru-RU" sz="1600" b="1" i="1" u="sng" dirty="0" smtClean="0">
                <a:hlinkClick r:id="rId15"/>
              </a:rPr>
              <a:t>http://www.example.com/api/v1.0/customers/12345/orders</a:t>
            </a:r>
            <a:r>
              <a:rPr lang="ru-RU" sz="1600" b="1" i="1" dirty="0" smtClean="0"/>
              <a:t>/21 </a:t>
            </a:r>
            <a:r>
              <a:rPr lang="ru-RU" sz="1600" i="1" dirty="0" smtClean="0"/>
              <a:t>(удалить у ресурса с </a:t>
            </a:r>
            <a:r>
              <a:rPr lang="ru-RU" sz="1600" i="1" dirty="0" err="1" smtClean="0"/>
              <a:t>id</a:t>
            </a:r>
            <a:r>
              <a:rPr lang="ru-RU" sz="1600" i="1" dirty="0" smtClean="0"/>
              <a:t> 12345 заказ с </a:t>
            </a:r>
            <a:r>
              <a:rPr lang="ru-RU" sz="1600" i="1" dirty="0" err="1" smtClean="0"/>
              <a:t>id</a:t>
            </a:r>
            <a:r>
              <a:rPr lang="ru-RU" sz="1600" i="1" dirty="0" smtClean="0"/>
              <a:t> 21)</a:t>
            </a:r>
            <a:endParaRPr lang="ru-RU" sz="16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RDF – </a:t>
            </a:r>
            <a:r>
              <a:rPr lang="ru-RU" sz="2800" dirty="0" smtClean="0"/>
              <a:t>стандартизованный формат представления ориентированных графов</a:t>
            </a:r>
            <a:endParaRPr lang="ru-RU" alt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>
            <a:off x="3995738" y="1989138"/>
            <a:ext cx="792162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p3817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011863" y="1989138"/>
            <a:ext cx="792162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8000" rIns="18000" b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o19302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276600" y="2636838"/>
            <a:ext cx="790575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p2817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56100" y="2636838"/>
            <a:ext cx="576263" cy="215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>
                <a:solidFill>
                  <a:schemeClr val="tx1"/>
                </a:solidFill>
              </a:rPr>
              <a:t>Иванов 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076825" y="2636838"/>
            <a:ext cx="574675" cy="215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>
                <a:solidFill>
                  <a:schemeClr val="tx1"/>
                </a:solidFill>
              </a:rPr>
              <a:t>1988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372225" y="2636838"/>
            <a:ext cx="576263" cy="215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>
                <a:solidFill>
                  <a:schemeClr val="tx1"/>
                </a:solidFill>
              </a:rPr>
              <a:t>НГУ</a:t>
            </a:r>
          </a:p>
        </p:txBody>
      </p:sp>
      <p:sp>
        <p:nvSpPr>
          <p:cNvPr id="10" name="Овал 9"/>
          <p:cNvSpPr/>
          <p:nvPr/>
        </p:nvSpPr>
        <p:spPr>
          <a:xfrm>
            <a:off x="7308850" y="2060575"/>
            <a:ext cx="792163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org-sys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203575" y="1557338"/>
            <a:ext cx="792163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person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4" idx="6"/>
            <a:endCxn id="5" idx="2"/>
          </p:cNvCxnSpPr>
          <p:nvPr/>
        </p:nvCxnSpPr>
        <p:spPr>
          <a:xfrm>
            <a:off x="4787900" y="2097088"/>
            <a:ext cx="1223963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6"/>
            <a:endCxn id="10" idx="2"/>
          </p:cNvCxnSpPr>
          <p:nvPr/>
        </p:nvCxnSpPr>
        <p:spPr>
          <a:xfrm>
            <a:off x="6804025" y="2097088"/>
            <a:ext cx="504825" cy="71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1"/>
            <a:endCxn id="11" idx="5"/>
          </p:cNvCxnSpPr>
          <p:nvPr/>
        </p:nvCxnSpPr>
        <p:spPr>
          <a:xfrm rot="16200000" flipV="1">
            <a:off x="3856038" y="1765300"/>
            <a:ext cx="279400" cy="231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4" idx="0"/>
          </p:cNvCxnSpPr>
          <p:nvPr/>
        </p:nvCxnSpPr>
        <p:spPr>
          <a:xfrm rot="5400000">
            <a:off x="4086226" y="1647825"/>
            <a:ext cx="647700" cy="3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4" idx="7"/>
          </p:cNvCxnSpPr>
          <p:nvPr/>
        </p:nvCxnSpPr>
        <p:spPr>
          <a:xfrm rot="5400000">
            <a:off x="4498181" y="1586707"/>
            <a:ext cx="608013" cy="260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5" idx="1"/>
          </p:cNvCxnSpPr>
          <p:nvPr/>
        </p:nvCxnSpPr>
        <p:spPr>
          <a:xfrm>
            <a:off x="5343525" y="1352550"/>
            <a:ext cx="784225" cy="668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5" idx="0"/>
          </p:cNvCxnSpPr>
          <p:nvPr/>
        </p:nvCxnSpPr>
        <p:spPr>
          <a:xfrm rot="16200000" flipH="1">
            <a:off x="6030913" y="1611313"/>
            <a:ext cx="647700" cy="107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4" idx="3"/>
            <a:endCxn id="6" idx="0"/>
          </p:cNvCxnSpPr>
          <p:nvPr/>
        </p:nvCxnSpPr>
        <p:spPr>
          <a:xfrm rot="5400000">
            <a:off x="3659982" y="2185194"/>
            <a:ext cx="463550" cy="439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4" idx="4"/>
            <a:endCxn id="7" idx="0"/>
          </p:cNvCxnSpPr>
          <p:nvPr/>
        </p:nvCxnSpPr>
        <p:spPr>
          <a:xfrm rot="16200000" flipH="1">
            <a:off x="4302126" y="2295525"/>
            <a:ext cx="431800" cy="25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4" idx="5"/>
            <a:endCxn id="8" idx="0"/>
          </p:cNvCxnSpPr>
          <p:nvPr/>
        </p:nvCxnSpPr>
        <p:spPr>
          <a:xfrm rot="16200000" flipH="1">
            <a:off x="4786313" y="2058988"/>
            <a:ext cx="463550" cy="692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5" idx="4"/>
            <a:endCxn id="9" idx="0"/>
          </p:cNvCxnSpPr>
          <p:nvPr/>
        </p:nvCxnSpPr>
        <p:spPr>
          <a:xfrm rot="16200000" flipH="1">
            <a:off x="6318251" y="2295525"/>
            <a:ext cx="431800" cy="25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6" idx="5"/>
          </p:cNvCxnSpPr>
          <p:nvPr/>
        </p:nvCxnSpPr>
        <p:spPr>
          <a:xfrm rot="16200000" flipH="1">
            <a:off x="3957638" y="2814638"/>
            <a:ext cx="320675" cy="333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6" idx="4"/>
          </p:cNvCxnSpPr>
          <p:nvPr/>
        </p:nvCxnSpPr>
        <p:spPr>
          <a:xfrm rot="16200000" flipH="1">
            <a:off x="3581400" y="2943226"/>
            <a:ext cx="288925" cy="107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12" name="TextBox 56"/>
          <p:cNvSpPr txBox="1">
            <a:spLocks noChangeArrowheads="1"/>
          </p:cNvSpPr>
          <p:nvPr/>
        </p:nvSpPr>
        <p:spPr bwMode="auto">
          <a:xfrm>
            <a:off x="3635375" y="1773238"/>
            <a:ext cx="4318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sz="1000">
                <a:latin typeface="Calibri" pitchFamily="34" charset="0"/>
              </a:rPr>
              <a:t>type</a:t>
            </a:r>
            <a:endParaRPr lang="ru-RU" altLang="ru-RU" sz="1000">
              <a:latin typeface="Calibri" pitchFamily="34" charset="0"/>
            </a:endParaRPr>
          </a:p>
        </p:txBody>
      </p:sp>
      <p:sp>
        <p:nvSpPr>
          <p:cNvPr id="12313" name="TextBox 57"/>
          <p:cNvSpPr txBox="1">
            <a:spLocks noChangeArrowheads="1"/>
          </p:cNvSpPr>
          <p:nvPr/>
        </p:nvSpPr>
        <p:spPr bwMode="auto">
          <a:xfrm>
            <a:off x="6875463" y="1916113"/>
            <a:ext cx="4333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sz="1000">
                <a:latin typeface="Calibri" pitchFamily="34" charset="0"/>
              </a:rPr>
              <a:t>type</a:t>
            </a:r>
            <a:endParaRPr lang="ru-RU" altLang="ru-RU" sz="1000">
              <a:latin typeface="Calibri" pitchFamily="34" charset="0"/>
            </a:endParaRPr>
          </a:p>
        </p:txBody>
      </p:sp>
      <p:sp>
        <p:nvSpPr>
          <p:cNvPr id="12314" name="TextBox 58"/>
          <p:cNvSpPr txBox="1">
            <a:spLocks noChangeArrowheads="1"/>
          </p:cNvSpPr>
          <p:nvPr/>
        </p:nvSpPr>
        <p:spPr bwMode="auto">
          <a:xfrm>
            <a:off x="5076825" y="1844675"/>
            <a:ext cx="647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sz="1000">
                <a:latin typeface="Calibri" pitchFamily="34" charset="0"/>
              </a:rPr>
              <a:t>Work-in</a:t>
            </a:r>
            <a:endParaRPr lang="ru-RU" altLang="ru-RU" sz="1000">
              <a:latin typeface="Calibri" pitchFamily="34" charset="0"/>
            </a:endParaRPr>
          </a:p>
        </p:txBody>
      </p:sp>
      <p:sp>
        <p:nvSpPr>
          <p:cNvPr id="12315" name="TextBox 59"/>
          <p:cNvSpPr txBox="1">
            <a:spLocks noChangeArrowheads="1"/>
          </p:cNvSpPr>
          <p:nvPr/>
        </p:nvSpPr>
        <p:spPr bwMode="auto">
          <a:xfrm>
            <a:off x="6516688" y="2276475"/>
            <a:ext cx="5032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sz="1000">
                <a:latin typeface="Calibri" pitchFamily="34" charset="0"/>
              </a:rPr>
              <a:t>name</a:t>
            </a:r>
            <a:endParaRPr lang="ru-RU" altLang="ru-RU" sz="1000">
              <a:latin typeface="Calibri" pitchFamily="34" charset="0"/>
            </a:endParaRPr>
          </a:p>
        </p:txBody>
      </p:sp>
      <p:sp>
        <p:nvSpPr>
          <p:cNvPr id="12316" name="TextBox 60"/>
          <p:cNvSpPr txBox="1">
            <a:spLocks noChangeArrowheads="1"/>
          </p:cNvSpPr>
          <p:nvPr/>
        </p:nvSpPr>
        <p:spPr bwMode="auto">
          <a:xfrm>
            <a:off x="4140200" y="2276475"/>
            <a:ext cx="5032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sz="1000">
                <a:latin typeface="Calibri" pitchFamily="34" charset="0"/>
              </a:rPr>
              <a:t>name</a:t>
            </a:r>
            <a:endParaRPr lang="ru-RU" altLang="ru-RU" sz="1000">
              <a:latin typeface="Calibri" pitchFamily="34" charset="0"/>
            </a:endParaRPr>
          </a:p>
        </p:txBody>
      </p:sp>
      <p:sp>
        <p:nvSpPr>
          <p:cNvPr id="12317" name="TextBox 61"/>
          <p:cNvSpPr txBox="1">
            <a:spLocks noChangeArrowheads="1"/>
          </p:cNvSpPr>
          <p:nvPr/>
        </p:nvSpPr>
        <p:spPr bwMode="auto">
          <a:xfrm>
            <a:off x="4932363" y="2205038"/>
            <a:ext cx="5762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sz="1000">
                <a:latin typeface="Calibri" pitchFamily="34" charset="0"/>
              </a:rPr>
              <a:t>birth</a:t>
            </a:r>
            <a:endParaRPr lang="ru-RU" altLang="ru-RU" sz="1000">
              <a:latin typeface="Calibri" pitchFamily="34" charset="0"/>
            </a:endParaRPr>
          </a:p>
        </p:txBody>
      </p:sp>
      <p:sp>
        <p:nvSpPr>
          <p:cNvPr id="12318" name="TextBox 62"/>
          <p:cNvSpPr txBox="1">
            <a:spLocks noChangeArrowheads="1"/>
          </p:cNvSpPr>
          <p:nvPr/>
        </p:nvSpPr>
        <p:spPr bwMode="auto">
          <a:xfrm>
            <a:off x="3419475" y="2276475"/>
            <a:ext cx="5762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sz="1000">
                <a:latin typeface="Calibri" pitchFamily="34" charset="0"/>
              </a:rPr>
              <a:t>father</a:t>
            </a:r>
            <a:endParaRPr lang="ru-RU" altLang="ru-RU" sz="1000">
              <a:latin typeface="Calibri" pitchFamily="34" charset="0"/>
            </a:endParaRPr>
          </a:p>
        </p:txBody>
      </p:sp>
      <p:sp>
        <p:nvSpPr>
          <p:cNvPr id="12319" name="TextBox 63"/>
          <p:cNvSpPr txBox="1">
            <a:spLocks noChangeArrowheads="1"/>
          </p:cNvSpPr>
          <p:nvPr/>
        </p:nvSpPr>
        <p:spPr bwMode="auto">
          <a:xfrm>
            <a:off x="539750" y="1844675"/>
            <a:ext cx="16557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>
                <a:latin typeface="Calibri" pitchFamily="34" charset="0"/>
              </a:rPr>
              <a:t>Фрагмент сети </a:t>
            </a:r>
            <a:r>
              <a:rPr lang="en-US" altLang="ru-RU">
                <a:latin typeface="Calibri" pitchFamily="34" charset="0"/>
              </a:rPr>
              <a:t>RDF</a:t>
            </a:r>
            <a:endParaRPr lang="ru-RU" altLang="ru-RU">
              <a:latin typeface="Calibri" pitchFamily="34" charset="0"/>
            </a:endParaRPr>
          </a:p>
        </p:txBody>
      </p:sp>
      <p:sp>
        <p:nvSpPr>
          <p:cNvPr id="12320" name="TextBox 64"/>
          <p:cNvSpPr txBox="1">
            <a:spLocks noChangeArrowheads="1"/>
          </p:cNvSpPr>
          <p:nvPr/>
        </p:nvSpPr>
        <p:spPr bwMode="auto">
          <a:xfrm>
            <a:off x="539750" y="3716338"/>
            <a:ext cx="17287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>
                <a:latin typeface="Calibri" pitchFamily="34" charset="0"/>
              </a:rPr>
              <a:t>Базовые элементы</a:t>
            </a:r>
          </a:p>
        </p:txBody>
      </p:sp>
      <p:sp>
        <p:nvSpPr>
          <p:cNvPr id="12321" name="TextBox 65"/>
          <p:cNvSpPr txBox="1">
            <a:spLocks noChangeArrowheads="1"/>
          </p:cNvSpPr>
          <p:nvPr/>
        </p:nvSpPr>
        <p:spPr bwMode="auto">
          <a:xfrm>
            <a:off x="539750" y="5229225"/>
            <a:ext cx="18002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>
                <a:latin typeface="Calibri" pitchFamily="34" charset="0"/>
              </a:rPr>
              <a:t>XML </a:t>
            </a:r>
            <a:r>
              <a:rPr lang="ru-RU" altLang="ru-RU">
                <a:latin typeface="Calibri" pitchFamily="34" charset="0"/>
              </a:rPr>
              <a:t>представление</a:t>
            </a:r>
          </a:p>
        </p:txBody>
      </p:sp>
      <p:sp>
        <p:nvSpPr>
          <p:cNvPr id="67" name="Овал 66"/>
          <p:cNvSpPr/>
          <p:nvPr/>
        </p:nvSpPr>
        <p:spPr>
          <a:xfrm>
            <a:off x="3581400" y="3657600"/>
            <a:ext cx="792163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id1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5237163" y="3657600"/>
            <a:ext cx="792162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id2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3581400" y="4160838"/>
            <a:ext cx="792163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id3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5381625" y="4160838"/>
            <a:ext cx="576263" cy="215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data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71" name="Прямая со стрелкой 70"/>
          <p:cNvCxnSpPr>
            <a:stCxn id="67" idx="6"/>
            <a:endCxn id="68" idx="2"/>
          </p:cNvCxnSpPr>
          <p:nvPr/>
        </p:nvCxnSpPr>
        <p:spPr>
          <a:xfrm>
            <a:off x="4373563" y="3765550"/>
            <a:ext cx="863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9" idx="6"/>
            <a:endCxn id="70" idx="1"/>
          </p:cNvCxnSpPr>
          <p:nvPr/>
        </p:nvCxnSpPr>
        <p:spPr>
          <a:xfrm>
            <a:off x="4373563" y="4268788"/>
            <a:ext cx="1008062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28" name="TextBox 78"/>
          <p:cNvSpPr txBox="1">
            <a:spLocks noChangeArrowheads="1"/>
          </p:cNvSpPr>
          <p:nvPr/>
        </p:nvSpPr>
        <p:spPr bwMode="auto">
          <a:xfrm>
            <a:off x="4589463" y="3513138"/>
            <a:ext cx="5032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sz="1000">
                <a:latin typeface="Calibri" pitchFamily="34" charset="0"/>
              </a:rPr>
              <a:t>P1</a:t>
            </a:r>
            <a:endParaRPr lang="ru-RU" altLang="ru-RU" sz="1000">
              <a:latin typeface="Calibri" pitchFamily="34" charset="0"/>
            </a:endParaRPr>
          </a:p>
        </p:txBody>
      </p:sp>
      <p:sp>
        <p:nvSpPr>
          <p:cNvPr id="12329" name="TextBox 79"/>
          <p:cNvSpPr txBox="1">
            <a:spLocks noChangeArrowheads="1"/>
          </p:cNvSpPr>
          <p:nvPr/>
        </p:nvSpPr>
        <p:spPr bwMode="auto">
          <a:xfrm>
            <a:off x="4660900" y="4017963"/>
            <a:ext cx="5048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sz="1000">
                <a:latin typeface="Calibri" pitchFamily="34" charset="0"/>
              </a:rPr>
              <a:t>P2</a:t>
            </a:r>
            <a:endParaRPr lang="ru-RU" altLang="ru-RU" sz="1000">
              <a:latin typeface="Calibri" pitchFamily="34" charset="0"/>
            </a:endParaRPr>
          </a:p>
        </p:txBody>
      </p:sp>
      <p:sp>
        <p:nvSpPr>
          <p:cNvPr id="12330" name="TextBox 80"/>
          <p:cNvSpPr txBox="1">
            <a:spLocks noChangeArrowheads="1"/>
          </p:cNvSpPr>
          <p:nvPr/>
        </p:nvSpPr>
        <p:spPr bwMode="auto">
          <a:xfrm>
            <a:off x="3492500" y="4652963"/>
            <a:ext cx="4535488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sz="1200" b="1">
                <a:latin typeface="Courier New" pitchFamily="49" charset="0"/>
                <a:cs typeface="Courier New" pitchFamily="49" charset="0"/>
              </a:rPr>
              <a:t>&lt;rdf:RDF&gt;</a:t>
            </a:r>
          </a:p>
          <a:p>
            <a:r>
              <a:rPr lang="en-US" altLang="ru-RU" sz="1200" b="1">
                <a:latin typeface="Courier New" pitchFamily="49" charset="0"/>
                <a:cs typeface="Courier New" pitchFamily="49" charset="0"/>
              </a:rPr>
              <a:t>    &lt;person rdf:about=“p3817”&gt;</a:t>
            </a:r>
          </a:p>
          <a:p>
            <a:r>
              <a:rPr lang="en-US" altLang="ru-RU" sz="1200" b="1">
                <a:latin typeface="Courier New" pitchFamily="49" charset="0"/>
                <a:cs typeface="Courier New" pitchFamily="49" charset="0"/>
              </a:rPr>
              <a:t>        &lt;name&gt;</a:t>
            </a:r>
            <a:r>
              <a:rPr lang="ru-RU" altLang="ru-RU" sz="1200" b="1">
                <a:latin typeface="Courier New" pitchFamily="49" charset="0"/>
                <a:cs typeface="Courier New" pitchFamily="49" charset="0"/>
              </a:rPr>
              <a:t>Иванов Иван Иванович</a:t>
            </a:r>
            <a:r>
              <a:rPr lang="en-US" altLang="ru-RU" sz="1200" b="1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r>
              <a:rPr lang="en-US" altLang="ru-RU" sz="1200" b="1">
                <a:latin typeface="Courier New" pitchFamily="49" charset="0"/>
                <a:cs typeface="Courier New" pitchFamily="49" charset="0"/>
              </a:rPr>
              <a:t>        &lt;birth&gt;</a:t>
            </a:r>
            <a:r>
              <a:rPr lang="ru-RU" altLang="ru-RU" sz="1200" b="1">
                <a:latin typeface="Courier New" pitchFamily="49" charset="0"/>
                <a:cs typeface="Courier New" pitchFamily="49" charset="0"/>
              </a:rPr>
              <a:t>1988</a:t>
            </a:r>
            <a:r>
              <a:rPr lang="en-US" altLang="ru-RU" sz="1200" b="1">
                <a:latin typeface="Courier New" pitchFamily="49" charset="0"/>
                <a:cs typeface="Courier New" pitchFamily="49" charset="0"/>
              </a:rPr>
              <a:t>&lt;/birth&gt;</a:t>
            </a:r>
            <a:endParaRPr lang="ru-RU" altLang="ru-RU" sz="1200" b="1">
              <a:latin typeface="Courier New" pitchFamily="49" charset="0"/>
              <a:cs typeface="Courier New" pitchFamily="49" charset="0"/>
            </a:endParaRPr>
          </a:p>
          <a:p>
            <a:r>
              <a:rPr lang="ru-RU" altLang="ru-RU" sz="1200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ru-RU" sz="1200" b="1">
                <a:latin typeface="Courier New" pitchFamily="49" charset="0"/>
                <a:cs typeface="Courier New" pitchFamily="49" charset="0"/>
              </a:rPr>
              <a:t>&lt;work-in rdf:resource=“o19302”/&gt;</a:t>
            </a:r>
          </a:p>
          <a:p>
            <a:r>
              <a:rPr lang="en-US" altLang="ru-RU" sz="1200" b="1">
                <a:latin typeface="Courier New" pitchFamily="49" charset="0"/>
                <a:cs typeface="Courier New" pitchFamily="49" charset="0"/>
              </a:rPr>
              <a:t>    &lt;/person&gt;</a:t>
            </a:r>
          </a:p>
          <a:p>
            <a:r>
              <a:rPr lang="en-US" altLang="ru-RU" sz="1200" b="1">
                <a:latin typeface="Courier New" pitchFamily="49" charset="0"/>
                <a:cs typeface="Courier New" pitchFamily="49" charset="0"/>
              </a:rPr>
              <a:t>    &lt;org-sys rdf:about=“o19302”&gt;</a:t>
            </a:r>
          </a:p>
          <a:p>
            <a:r>
              <a:rPr lang="en-US" altLang="ru-RU" sz="1200" b="1">
                <a:latin typeface="Courier New" pitchFamily="49" charset="0"/>
                <a:cs typeface="Courier New" pitchFamily="49" charset="0"/>
              </a:rPr>
              <a:t>        &lt;name&gt;</a:t>
            </a:r>
            <a:r>
              <a:rPr lang="ru-RU" altLang="ru-RU" sz="1200" b="1">
                <a:latin typeface="Courier New" pitchFamily="49" charset="0"/>
                <a:cs typeface="Courier New" pitchFamily="49" charset="0"/>
              </a:rPr>
              <a:t>НГУ</a:t>
            </a:r>
            <a:r>
              <a:rPr lang="en-US" altLang="ru-RU" sz="1200" b="1">
                <a:latin typeface="Courier New" pitchFamily="49" charset="0"/>
                <a:cs typeface="Courier New" pitchFamily="49" charset="0"/>
              </a:rPr>
              <a:t>&lt;/name&gt;    </a:t>
            </a:r>
          </a:p>
          <a:p>
            <a:r>
              <a:rPr lang="en-US" altLang="ru-RU" sz="1200" b="1">
                <a:latin typeface="Courier New" pitchFamily="49" charset="0"/>
                <a:cs typeface="Courier New" pitchFamily="49" charset="0"/>
              </a:rPr>
              <a:t>    &lt;/org-sys&gt;</a:t>
            </a:r>
          </a:p>
          <a:p>
            <a:r>
              <a:rPr lang="en-US" altLang="ru-RU" sz="1200" b="1">
                <a:latin typeface="Courier New" pitchFamily="49" charset="0"/>
                <a:cs typeface="Courier New" pitchFamily="49" charset="0"/>
              </a:rPr>
              <a:t>&lt;/rdf:RDF&gt;</a:t>
            </a:r>
            <a:endParaRPr lang="ru-RU" altLang="ru-RU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31" name="TextBox 42"/>
          <p:cNvSpPr txBox="1">
            <a:spLocks noChangeArrowheads="1"/>
          </p:cNvSpPr>
          <p:nvPr/>
        </p:nvSpPr>
        <p:spPr bwMode="auto">
          <a:xfrm>
            <a:off x="6858000" y="3429000"/>
            <a:ext cx="1981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>
                <a:latin typeface="Calibri" pitchFamily="34" charset="0"/>
              </a:rPr>
              <a:t>Предикатное представление:</a:t>
            </a:r>
          </a:p>
          <a:p>
            <a:r>
              <a:rPr lang="en-US" altLang="ru-RU">
                <a:latin typeface="Calibri" pitchFamily="34" charset="0"/>
              </a:rPr>
              <a:t>P1(id1, id2).</a:t>
            </a:r>
          </a:p>
          <a:p>
            <a:r>
              <a:rPr lang="en-US" altLang="ru-RU">
                <a:latin typeface="Calibri" pitchFamily="34" charset="0"/>
              </a:rPr>
              <a:t>P2(id3, data).</a:t>
            </a:r>
            <a:endParaRPr lang="ru-RU" alt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50" y="457200"/>
            <a:ext cx="90551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ked Open Data Clou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7" y="-12412663"/>
            <a:ext cx="7342546" cy="7488735"/>
          </a:xfrm>
          <a:prstGeom prst="rect">
            <a:avLst/>
          </a:prstGeom>
          <a:noFill/>
        </p:spPr>
      </p:pic>
      <p:pic>
        <p:nvPicPr>
          <p:cNvPr id="1027" name="Picture 3" descr="C:\Users\mag\Downloads\lod-cloud-sm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2410"/>
            <a:ext cx="6676223" cy="68155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/>
          <a:lstStyle/>
          <a:p>
            <a:r>
              <a:rPr lang="ru-RU" dirty="0" smtClean="0"/>
              <a:t>Все!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К</a:t>
            </a:r>
            <a:r>
              <a:rPr lang="ru-RU" dirty="0" smtClean="0"/>
              <a:t>лиент-серверное </a:t>
            </a:r>
            <a:r>
              <a:rPr lang="ru-RU" dirty="0" smtClean="0"/>
              <a:t>построение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11760" y="1844824"/>
            <a:ext cx="338437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Большая программа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35696" y="5157192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Программа клиент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32040" y="5157192"/>
            <a:ext cx="13681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Программа сервер/сервис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79712" y="3429000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Программа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211960" y="3284984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211960" y="4005064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>
            <a:stCxn id="8" idx="3"/>
            <a:endCxn id="9" idx="1"/>
          </p:cNvCxnSpPr>
          <p:nvPr/>
        </p:nvCxnSpPr>
        <p:spPr>
          <a:xfrm flipV="1">
            <a:off x="3707904" y="3573016"/>
            <a:ext cx="504056" cy="4320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8" idx="3"/>
            <a:endCxn id="10" idx="1"/>
          </p:cNvCxnSpPr>
          <p:nvPr/>
        </p:nvCxnSpPr>
        <p:spPr>
          <a:xfrm>
            <a:off x="3707904" y="4005064"/>
            <a:ext cx="504056" cy="2880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48064" y="342900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Библиотечные модули</a:t>
            </a:r>
            <a:endParaRPr lang="ru-RU" dirty="0"/>
          </a:p>
        </p:txBody>
      </p:sp>
      <p:cxnSp>
        <p:nvCxnSpPr>
          <p:cNvPr id="26" name="Скругленная соединительная линия 25"/>
          <p:cNvCxnSpPr>
            <a:endCxn id="7" idx="1"/>
          </p:cNvCxnSpPr>
          <p:nvPr/>
        </p:nvCxnSpPr>
        <p:spPr>
          <a:xfrm>
            <a:off x="3635896" y="5661248"/>
            <a:ext cx="1296144" cy="720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Скругленная соединительная линия 26"/>
          <p:cNvCxnSpPr>
            <a:endCxn id="6" idx="3"/>
          </p:cNvCxnSpPr>
          <p:nvPr/>
        </p:nvCxnSpPr>
        <p:spPr>
          <a:xfrm rot="10800000">
            <a:off x="3563888" y="5733256"/>
            <a:ext cx="1368152" cy="144016"/>
          </a:xfrm>
          <a:prstGeom prst="curvedConnector3">
            <a:avLst>
              <a:gd name="adj1" fmla="val 85733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39752" y="648866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Клиент-серверное построение</a:t>
            </a:r>
            <a:endParaRPr lang="ru-RU" dirty="0"/>
          </a:p>
        </p:txBody>
      </p:sp>
      <p:sp>
        <p:nvSpPr>
          <p:cNvPr id="43" name="Полилиния 42"/>
          <p:cNvSpPr/>
          <p:nvPr/>
        </p:nvSpPr>
        <p:spPr>
          <a:xfrm>
            <a:off x="3902044" y="1584356"/>
            <a:ext cx="271604" cy="1602464"/>
          </a:xfrm>
          <a:custGeom>
            <a:avLst/>
            <a:gdLst>
              <a:gd name="connsiteX0" fmla="*/ 153908 w 271604"/>
              <a:gd name="connsiteY0" fmla="*/ 0 h 1602464"/>
              <a:gd name="connsiteX1" fmla="*/ 117695 w 271604"/>
              <a:gd name="connsiteY1" fmla="*/ 18107 h 1602464"/>
              <a:gd name="connsiteX2" fmla="*/ 81481 w 271604"/>
              <a:gd name="connsiteY2" fmla="*/ 99589 h 1602464"/>
              <a:gd name="connsiteX3" fmla="*/ 54320 w 271604"/>
              <a:gd name="connsiteY3" fmla="*/ 144856 h 1602464"/>
              <a:gd name="connsiteX4" fmla="*/ 45267 w 271604"/>
              <a:gd name="connsiteY4" fmla="*/ 190123 h 1602464"/>
              <a:gd name="connsiteX5" fmla="*/ 36213 w 271604"/>
              <a:gd name="connsiteY5" fmla="*/ 217284 h 1602464"/>
              <a:gd name="connsiteX6" fmla="*/ 18106 w 271604"/>
              <a:gd name="connsiteY6" fmla="*/ 316872 h 1602464"/>
              <a:gd name="connsiteX7" fmla="*/ 0 w 271604"/>
              <a:gd name="connsiteY7" fmla="*/ 398353 h 1602464"/>
              <a:gd name="connsiteX8" fmla="*/ 9053 w 271604"/>
              <a:gd name="connsiteY8" fmla="*/ 534155 h 1602464"/>
              <a:gd name="connsiteX9" fmla="*/ 18106 w 271604"/>
              <a:gd name="connsiteY9" fmla="*/ 561315 h 1602464"/>
              <a:gd name="connsiteX10" fmla="*/ 54320 w 271604"/>
              <a:gd name="connsiteY10" fmla="*/ 597529 h 1602464"/>
              <a:gd name="connsiteX11" fmla="*/ 81481 w 271604"/>
              <a:gd name="connsiteY11" fmla="*/ 615636 h 1602464"/>
              <a:gd name="connsiteX12" fmla="*/ 117695 w 271604"/>
              <a:gd name="connsiteY12" fmla="*/ 642796 h 1602464"/>
              <a:gd name="connsiteX13" fmla="*/ 190122 w 271604"/>
              <a:gd name="connsiteY13" fmla="*/ 688064 h 1602464"/>
              <a:gd name="connsiteX14" fmla="*/ 217283 w 271604"/>
              <a:gd name="connsiteY14" fmla="*/ 715224 h 1602464"/>
              <a:gd name="connsiteX15" fmla="*/ 253497 w 271604"/>
              <a:gd name="connsiteY15" fmla="*/ 742385 h 1602464"/>
              <a:gd name="connsiteX16" fmla="*/ 271604 w 271604"/>
              <a:gd name="connsiteY16" fmla="*/ 769545 h 1602464"/>
              <a:gd name="connsiteX17" fmla="*/ 262550 w 271604"/>
              <a:gd name="connsiteY17" fmla="*/ 1013989 h 1602464"/>
              <a:gd name="connsiteX18" fmla="*/ 244443 w 271604"/>
              <a:gd name="connsiteY18" fmla="*/ 1059256 h 1602464"/>
              <a:gd name="connsiteX19" fmla="*/ 226336 w 271604"/>
              <a:gd name="connsiteY19" fmla="*/ 1113577 h 1602464"/>
              <a:gd name="connsiteX20" fmla="*/ 208229 w 271604"/>
              <a:gd name="connsiteY20" fmla="*/ 1158844 h 1602464"/>
              <a:gd name="connsiteX21" fmla="*/ 190122 w 271604"/>
              <a:gd name="connsiteY21" fmla="*/ 1213165 h 1602464"/>
              <a:gd name="connsiteX22" fmla="*/ 181069 w 271604"/>
              <a:gd name="connsiteY22" fmla="*/ 1240325 h 1602464"/>
              <a:gd name="connsiteX23" fmla="*/ 153908 w 271604"/>
              <a:gd name="connsiteY23" fmla="*/ 1294646 h 1602464"/>
              <a:gd name="connsiteX24" fmla="*/ 144855 w 271604"/>
              <a:gd name="connsiteY24" fmla="*/ 1403288 h 1602464"/>
              <a:gd name="connsiteX25" fmla="*/ 126748 w 271604"/>
              <a:gd name="connsiteY25" fmla="*/ 1430448 h 1602464"/>
              <a:gd name="connsiteX26" fmla="*/ 117695 w 271604"/>
              <a:gd name="connsiteY26" fmla="*/ 1466662 h 1602464"/>
              <a:gd name="connsiteX27" fmla="*/ 99588 w 271604"/>
              <a:gd name="connsiteY27" fmla="*/ 1493822 h 1602464"/>
              <a:gd name="connsiteX28" fmla="*/ 90534 w 271604"/>
              <a:gd name="connsiteY28" fmla="*/ 1520983 h 1602464"/>
              <a:gd name="connsiteX29" fmla="*/ 45267 w 271604"/>
              <a:gd name="connsiteY29" fmla="*/ 1584357 h 1602464"/>
              <a:gd name="connsiteX30" fmla="*/ 36213 w 271604"/>
              <a:gd name="connsiteY30" fmla="*/ 1602464 h 160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71604" h="1602464">
                <a:moveTo>
                  <a:pt x="153908" y="0"/>
                </a:moveTo>
                <a:cubicBezTo>
                  <a:pt x="141837" y="6036"/>
                  <a:pt x="128063" y="9467"/>
                  <a:pt x="117695" y="18107"/>
                </a:cubicBezTo>
                <a:cubicBezTo>
                  <a:pt x="92301" y="39269"/>
                  <a:pt x="97240" y="73324"/>
                  <a:pt x="81481" y="99589"/>
                </a:cubicBezTo>
                <a:lnTo>
                  <a:pt x="54320" y="144856"/>
                </a:lnTo>
                <a:cubicBezTo>
                  <a:pt x="51302" y="159945"/>
                  <a:pt x="48999" y="175195"/>
                  <a:pt x="45267" y="190123"/>
                </a:cubicBezTo>
                <a:cubicBezTo>
                  <a:pt x="42952" y="199381"/>
                  <a:pt x="38528" y="208026"/>
                  <a:pt x="36213" y="217284"/>
                </a:cubicBezTo>
                <a:cubicBezTo>
                  <a:pt x="28763" y="247086"/>
                  <a:pt x="23484" y="287295"/>
                  <a:pt x="18106" y="316872"/>
                </a:cubicBezTo>
                <a:cubicBezTo>
                  <a:pt x="10443" y="359020"/>
                  <a:pt x="9688" y="359599"/>
                  <a:pt x="0" y="398353"/>
                </a:cubicBezTo>
                <a:cubicBezTo>
                  <a:pt x="3018" y="443620"/>
                  <a:pt x="4043" y="489065"/>
                  <a:pt x="9053" y="534155"/>
                </a:cubicBezTo>
                <a:cubicBezTo>
                  <a:pt x="10107" y="543640"/>
                  <a:pt x="12559" y="553550"/>
                  <a:pt x="18106" y="561315"/>
                </a:cubicBezTo>
                <a:cubicBezTo>
                  <a:pt x="28029" y="575207"/>
                  <a:pt x="41358" y="586419"/>
                  <a:pt x="54320" y="597529"/>
                </a:cubicBezTo>
                <a:cubicBezTo>
                  <a:pt x="62582" y="604610"/>
                  <a:pt x="72627" y="609312"/>
                  <a:pt x="81481" y="615636"/>
                </a:cubicBezTo>
                <a:cubicBezTo>
                  <a:pt x="93760" y="624406"/>
                  <a:pt x="106339" y="632860"/>
                  <a:pt x="117695" y="642796"/>
                </a:cubicBezTo>
                <a:cubicBezTo>
                  <a:pt x="171710" y="690060"/>
                  <a:pt x="130784" y="673229"/>
                  <a:pt x="190122" y="688064"/>
                </a:cubicBezTo>
                <a:cubicBezTo>
                  <a:pt x="199176" y="697117"/>
                  <a:pt x="207562" y="706892"/>
                  <a:pt x="217283" y="715224"/>
                </a:cubicBezTo>
                <a:cubicBezTo>
                  <a:pt x="228740" y="725044"/>
                  <a:pt x="242827" y="731715"/>
                  <a:pt x="253497" y="742385"/>
                </a:cubicBezTo>
                <a:cubicBezTo>
                  <a:pt x="261191" y="750079"/>
                  <a:pt x="265568" y="760492"/>
                  <a:pt x="271604" y="769545"/>
                </a:cubicBezTo>
                <a:cubicBezTo>
                  <a:pt x="268586" y="851026"/>
                  <a:pt x="270161" y="932808"/>
                  <a:pt x="262550" y="1013989"/>
                </a:cubicBezTo>
                <a:cubicBezTo>
                  <a:pt x="261033" y="1030169"/>
                  <a:pt x="249997" y="1043983"/>
                  <a:pt x="244443" y="1059256"/>
                </a:cubicBezTo>
                <a:cubicBezTo>
                  <a:pt x="237920" y="1077193"/>
                  <a:pt x="233425" y="1095856"/>
                  <a:pt x="226336" y="1113577"/>
                </a:cubicBezTo>
                <a:cubicBezTo>
                  <a:pt x="220300" y="1128666"/>
                  <a:pt x="213783" y="1143571"/>
                  <a:pt x="208229" y="1158844"/>
                </a:cubicBezTo>
                <a:cubicBezTo>
                  <a:pt x="201706" y="1176781"/>
                  <a:pt x="196158" y="1195058"/>
                  <a:pt x="190122" y="1213165"/>
                </a:cubicBezTo>
                <a:cubicBezTo>
                  <a:pt x="187104" y="1222218"/>
                  <a:pt x="186362" y="1232385"/>
                  <a:pt x="181069" y="1240325"/>
                </a:cubicBezTo>
                <a:cubicBezTo>
                  <a:pt x="157668" y="1275426"/>
                  <a:pt x="166403" y="1257163"/>
                  <a:pt x="153908" y="1294646"/>
                </a:cubicBezTo>
                <a:cubicBezTo>
                  <a:pt x="150890" y="1330860"/>
                  <a:pt x="151982" y="1367654"/>
                  <a:pt x="144855" y="1403288"/>
                </a:cubicBezTo>
                <a:cubicBezTo>
                  <a:pt x="142721" y="1413958"/>
                  <a:pt x="131034" y="1420447"/>
                  <a:pt x="126748" y="1430448"/>
                </a:cubicBezTo>
                <a:cubicBezTo>
                  <a:pt x="121847" y="1441885"/>
                  <a:pt x="122596" y="1455225"/>
                  <a:pt x="117695" y="1466662"/>
                </a:cubicBezTo>
                <a:cubicBezTo>
                  <a:pt x="113409" y="1476663"/>
                  <a:pt x="104454" y="1484090"/>
                  <a:pt x="99588" y="1493822"/>
                </a:cubicBezTo>
                <a:cubicBezTo>
                  <a:pt x="95320" y="1502358"/>
                  <a:pt x="94802" y="1512447"/>
                  <a:pt x="90534" y="1520983"/>
                </a:cubicBezTo>
                <a:cubicBezTo>
                  <a:pt x="82438" y="1537174"/>
                  <a:pt x="53465" y="1572060"/>
                  <a:pt x="45267" y="1584357"/>
                </a:cubicBezTo>
                <a:cubicBezTo>
                  <a:pt x="41524" y="1589972"/>
                  <a:pt x="39231" y="1596428"/>
                  <a:pt x="36213" y="1602464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3707904" y="53732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протокол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Элементы </a:t>
            </a:r>
            <a:r>
              <a:rPr lang="ru-RU" sz="3200" dirty="0" err="1" smtClean="0"/>
              <a:t>ТРИЗа</a:t>
            </a:r>
            <a:endParaRPr lang="ru-RU" sz="3200" dirty="0"/>
          </a:p>
        </p:txBody>
      </p:sp>
      <p:sp>
        <p:nvSpPr>
          <p:cNvPr id="3" name="Овал 2"/>
          <p:cNvSpPr/>
          <p:nvPr/>
        </p:nvSpPr>
        <p:spPr>
          <a:xfrm>
            <a:off x="2843808" y="141277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52120" y="105273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Свойство</a:t>
            </a:r>
            <a:endParaRPr lang="ru-RU" sz="1600" dirty="0"/>
          </a:p>
        </p:txBody>
      </p:sp>
      <p:sp>
        <p:nvSpPr>
          <p:cNvPr id="5" name="Овал 4"/>
          <p:cNvSpPr/>
          <p:nvPr/>
        </p:nvSpPr>
        <p:spPr>
          <a:xfrm>
            <a:off x="5508104" y="2780928"/>
            <a:ext cx="165618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Изменение</a:t>
            </a:r>
            <a:endParaRPr lang="ru-RU" sz="1600" dirty="0"/>
          </a:p>
        </p:txBody>
      </p:sp>
      <p:sp>
        <p:nvSpPr>
          <p:cNvPr id="6" name="Овал 5"/>
          <p:cNvSpPr/>
          <p:nvPr/>
        </p:nvSpPr>
        <p:spPr>
          <a:xfrm>
            <a:off x="3347864" y="4797152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Сценарий</a:t>
            </a:r>
            <a:endParaRPr lang="ru-RU" sz="1600" dirty="0"/>
          </a:p>
        </p:txBody>
      </p:sp>
      <p:sp>
        <p:nvSpPr>
          <p:cNvPr id="7" name="Овал 6"/>
          <p:cNvSpPr/>
          <p:nvPr/>
        </p:nvSpPr>
        <p:spPr>
          <a:xfrm>
            <a:off x="1403648" y="3212976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Роль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3" idx="7"/>
            <a:endCxn id="4" idx="2"/>
          </p:cNvCxnSpPr>
          <p:nvPr/>
        </p:nvCxnSpPr>
        <p:spPr>
          <a:xfrm flipV="1">
            <a:off x="4134524" y="1448780"/>
            <a:ext cx="1517596" cy="799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Дуга 10"/>
          <p:cNvSpPr/>
          <p:nvPr/>
        </p:nvSpPr>
        <p:spPr>
          <a:xfrm>
            <a:off x="2483768" y="980728"/>
            <a:ext cx="1368152" cy="864096"/>
          </a:xfrm>
          <a:prstGeom prst="arc">
            <a:avLst>
              <a:gd name="adj1" fmla="val 8110203"/>
              <a:gd name="adj2" fmla="val 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195736" y="10527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Состоит из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3" idx="5"/>
            <a:endCxn id="5" idx="1"/>
          </p:cNvCxnSpPr>
          <p:nvPr/>
        </p:nvCxnSpPr>
        <p:spPr>
          <a:xfrm>
            <a:off x="4134524" y="2088865"/>
            <a:ext cx="1616123" cy="8186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  <a:endCxn id="6" idx="7"/>
          </p:cNvCxnSpPr>
          <p:nvPr/>
        </p:nvCxnSpPr>
        <p:spPr>
          <a:xfrm flipH="1">
            <a:off x="4638580" y="3518480"/>
            <a:ext cx="1112067" cy="13946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1"/>
          </p:cNvCxnSpPr>
          <p:nvPr/>
        </p:nvCxnSpPr>
        <p:spPr>
          <a:xfrm flipH="1" flipV="1">
            <a:off x="2339752" y="4005064"/>
            <a:ext cx="1229564" cy="9080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7" idx="0"/>
            <a:endCxn id="3" idx="3"/>
          </p:cNvCxnSpPr>
          <p:nvPr/>
        </p:nvCxnSpPr>
        <p:spPr>
          <a:xfrm flipV="1">
            <a:off x="2159732" y="2088865"/>
            <a:ext cx="905528" cy="11241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83968" y="12687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Обладает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stCxn id="4" idx="4"/>
            <a:endCxn id="5" idx="0"/>
          </p:cNvCxnSpPr>
          <p:nvPr/>
        </p:nvCxnSpPr>
        <p:spPr>
          <a:xfrm flipH="1">
            <a:off x="6336196" y="1844824"/>
            <a:ext cx="72008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32040" y="23488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Подвергается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716016" y="41490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Выполняется через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195736" y="44371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Играет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83768" y="26369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Исполняет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Задача «Разбить вазу»</a:t>
            </a:r>
            <a:endParaRPr lang="ru-RU" dirty="0"/>
          </a:p>
        </p:txBody>
      </p:sp>
      <p:sp>
        <p:nvSpPr>
          <p:cNvPr id="101380" name="AutoShape 4" descr="Купить Ваза в форме амфоры с ручками, натуралистическая живопись цветов  Meissen от официального представителя Компания Art-Sal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1382" name="AutoShape 6" descr="Купить Ваза в форме амфоры с ручками, натуралистическая живопись цветов  Meissen от официального представителя Компания Art-Sal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1384" name="Picture 8" descr="Купить Ваза в форме амфоры с ручками, натуралистическая живопись цветов  Meissen от официального представителя Компания Art-Sal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2765698" cy="2931386"/>
          </a:xfrm>
          <a:prstGeom prst="rect">
            <a:avLst/>
          </a:prstGeom>
          <a:noFill/>
        </p:spPr>
      </p:pic>
      <p:sp>
        <p:nvSpPr>
          <p:cNvPr id="101386" name="AutoShape 10" descr="Киянка 220 г, чёрная резиновая, деревянная руч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1388" name="AutoShape 12" descr="Киянка 220 г, чёрная резиновая, деревянная руч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1392" name="AutoShape 16" descr="Рука PNG фот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1394" name="AutoShape 18" descr="Рука PNG фот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1390" name="Picture 14" descr="Молоток резиновый 65мм 2028-920065 купить в Минске - характеристики, цена,  фот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28800"/>
            <a:ext cx="1872208" cy="1872208"/>
          </a:xfrm>
          <a:prstGeom prst="rect">
            <a:avLst/>
          </a:prstGeom>
          <a:noFill/>
        </p:spPr>
      </p:pic>
      <p:pic>
        <p:nvPicPr>
          <p:cNvPr id="101396" name="Picture 20" descr="Рука PNG фото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132814">
            <a:off x="4279682" y="3225854"/>
            <a:ext cx="1576741" cy="58341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51520" y="4869160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Система(Ваза) Свойство(твердое)</a:t>
            </a:r>
          </a:p>
          <a:p>
            <a:r>
              <a:rPr lang="ru-RU" dirty="0" smtClean="0"/>
              <a:t>	Изменение(уничтожить) Сценарий(разбить) Роль(</a:t>
            </a:r>
            <a:r>
              <a:rPr lang="ru-RU" dirty="0" err="1" smtClean="0"/>
              <a:t>махатель</a:t>
            </a:r>
            <a:r>
              <a:rPr lang="ru-RU" dirty="0" smtClean="0"/>
              <a:t>)</a:t>
            </a:r>
          </a:p>
          <a:p>
            <a:r>
              <a:rPr lang="ru-RU" dirty="0" smtClean="0"/>
              <a:t>						Роль(боек) </a:t>
            </a:r>
          </a:p>
          <a:p>
            <a:r>
              <a:rPr lang="ru-RU" dirty="0" smtClean="0"/>
              <a:t>						</a:t>
            </a:r>
            <a:r>
              <a:rPr lang="ru-RU" dirty="0" err="1" smtClean="0"/>
              <a:t>Исполитель</a:t>
            </a:r>
            <a:r>
              <a:rPr lang="ru-RU" dirty="0" smtClean="0"/>
              <a:t>(молоток)</a:t>
            </a:r>
          </a:p>
          <a:p>
            <a:r>
              <a:rPr lang="ru-RU" dirty="0" smtClean="0"/>
              <a:t>						Свойство(мягкий)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S-</a:t>
            </a:r>
            <a:r>
              <a:rPr lang="ru-RU" sz="2800" dirty="0" smtClean="0"/>
              <a:t>образная динамика развития систем и технологий</a:t>
            </a:r>
            <a:endParaRPr lang="ru-RU" sz="2800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64704"/>
            <a:ext cx="5256584" cy="256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284984"/>
            <a:ext cx="3661023" cy="293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Системы и их анализ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95536" y="908720"/>
          <a:ext cx="7776864" cy="561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  <a:gridCol w="2592288"/>
              </a:tblGrid>
              <a:tr h="187220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Надсистемы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72208">
                <a:tc>
                  <a:txBody>
                    <a:bodyPr/>
                    <a:lstStyle/>
                    <a:p>
                      <a:r>
                        <a:rPr lang="ru-RU" dirty="0" smtClean="0"/>
                        <a:t>Система</a:t>
                      </a:r>
                      <a:r>
                        <a:rPr lang="ru-RU" baseline="0" dirty="0" smtClean="0"/>
                        <a:t> в прошлом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000" dirty="0" smtClean="0"/>
                        <a:t>Система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Система </a:t>
                      </a:r>
                      <a:r>
                        <a:rPr lang="ru-RU" smtClean="0"/>
                        <a:t>в</a:t>
                      </a:r>
                      <a:r>
                        <a:rPr lang="ru-RU" baseline="0" smtClean="0"/>
                        <a:t> будущем</a:t>
                      </a:r>
                      <a:endParaRPr lang="ru-RU"/>
                    </a:p>
                  </a:txBody>
                  <a:tcPr/>
                </a:tc>
              </a:tr>
              <a:tr h="187220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Подсистемы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86800" cy="64807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Преимущества разделения клиент-сервис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Уменьшение трудозатрат на разработку и эксплуатацию</a:t>
            </a:r>
          </a:p>
          <a:p>
            <a:r>
              <a:rPr lang="ru-RU" dirty="0" smtClean="0"/>
              <a:t>Сервис можно сделать один на много других разработок</a:t>
            </a:r>
          </a:p>
          <a:p>
            <a:r>
              <a:rPr lang="ru-RU" dirty="0" smtClean="0"/>
              <a:t>Независимая модернизация клиента и сервиса</a:t>
            </a:r>
          </a:p>
          <a:p>
            <a:r>
              <a:rPr lang="ru-RU" dirty="0" smtClean="0"/>
              <a:t>Множественность клиентов</a:t>
            </a:r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4788024" y="2420888"/>
            <a:ext cx="1440160" cy="12241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95736" y="242088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328498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К2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780184" y="343738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932584" y="358978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К2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3851920" y="3212976"/>
            <a:ext cx="864096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7544" y="450912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Множественность сервисов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835696" y="522920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</a:t>
            </a:r>
            <a:endParaRPr lang="ru-RU" dirty="0"/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4355976" y="4365104"/>
            <a:ext cx="936104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851920" y="5733256"/>
            <a:ext cx="86409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076056" y="5301208"/>
            <a:ext cx="86409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3347864" y="2564904"/>
            <a:ext cx="144016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067944" y="3501008"/>
            <a:ext cx="72008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21" idx="2"/>
          </p:cNvCxnSpPr>
          <p:nvPr/>
        </p:nvCxnSpPr>
        <p:spPr>
          <a:xfrm flipV="1">
            <a:off x="2987824" y="4761148"/>
            <a:ext cx="1368152" cy="6840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23" idx="1"/>
          </p:cNvCxnSpPr>
          <p:nvPr/>
        </p:nvCxnSpPr>
        <p:spPr>
          <a:xfrm>
            <a:off x="3059832" y="5589240"/>
            <a:ext cx="20162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2987824" y="5733256"/>
            <a:ext cx="792088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7544" y="630932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Гибкость архитектуры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Дальнейшее развитие информационных систем</a:t>
            </a:r>
            <a:endParaRPr lang="ru-RU" dirty="0"/>
          </a:p>
        </p:txBody>
      </p:sp>
      <p:sp>
        <p:nvSpPr>
          <p:cNvPr id="4" name="Блок-схема: магнитный диск 3"/>
          <p:cNvSpPr/>
          <p:nvPr/>
        </p:nvSpPr>
        <p:spPr>
          <a:xfrm>
            <a:off x="5004048" y="2564904"/>
            <a:ext cx="1440160" cy="12241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БД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99592" y="2420888"/>
            <a:ext cx="244827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Графика + логика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3"/>
          </p:cNvCxnSpPr>
          <p:nvPr/>
        </p:nvCxnSpPr>
        <p:spPr>
          <a:xfrm>
            <a:off x="3347864" y="3140968"/>
            <a:ext cx="165618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Полилиния 9"/>
          <p:cNvSpPr/>
          <p:nvPr/>
        </p:nvSpPr>
        <p:spPr>
          <a:xfrm>
            <a:off x="1979712" y="2348880"/>
            <a:ext cx="271604" cy="1602464"/>
          </a:xfrm>
          <a:custGeom>
            <a:avLst/>
            <a:gdLst>
              <a:gd name="connsiteX0" fmla="*/ 153908 w 271604"/>
              <a:gd name="connsiteY0" fmla="*/ 0 h 1602464"/>
              <a:gd name="connsiteX1" fmla="*/ 117695 w 271604"/>
              <a:gd name="connsiteY1" fmla="*/ 18107 h 1602464"/>
              <a:gd name="connsiteX2" fmla="*/ 81481 w 271604"/>
              <a:gd name="connsiteY2" fmla="*/ 99589 h 1602464"/>
              <a:gd name="connsiteX3" fmla="*/ 54320 w 271604"/>
              <a:gd name="connsiteY3" fmla="*/ 144856 h 1602464"/>
              <a:gd name="connsiteX4" fmla="*/ 45267 w 271604"/>
              <a:gd name="connsiteY4" fmla="*/ 190123 h 1602464"/>
              <a:gd name="connsiteX5" fmla="*/ 36213 w 271604"/>
              <a:gd name="connsiteY5" fmla="*/ 217284 h 1602464"/>
              <a:gd name="connsiteX6" fmla="*/ 18106 w 271604"/>
              <a:gd name="connsiteY6" fmla="*/ 316872 h 1602464"/>
              <a:gd name="connsiteX7" fmla="*/ 0 w 271604"/>
              <a:gd name="connsiteY7" fmla="*/ 398353 h 1602464"/>
              <a:gd name="connsiteX8" fmla="*/ 9053 w 271604"/>
              <a:gd name="connsiteY8" fmla="*/ 534155 h 1602464"/>
              <a:gd name="connsiteX9" fmla="*/ 18106 w 271604"/>
              <a:gd name="connsiteY9" fmla="*/ 561315 h 1602464"/>
              <a:gd name="connsiteX10" fmla="*/ 54320 w 271604"/>
              <a:gd name="connsiteY10" fmla="*/ 597529 h 1602464"/>
              <a:gd name="connsiteX11" fmla="*/ 81481 w 271604"/>
              <a:gd name="connsiteY11" fmla="*/ 615636 h 1602464"/>
              <a:gd name="connsiteX12" fmla="*/ 117695 w 271604"/>
              <a:gd name="connsiteY12" fmla="*/ 642796 h 1602464"/>
              <a:gd name="connsiteX13" fmla="*/ 190122 w 271604"/>
              <a:gd name="connsiteY13" fmla="*/ 688064 h 1602464"/>
              <a:gd name="connsiteX14" fmla="*/ 217283 w 271604"/>
              <a:gd name="connsiteY14" fmla="*/ 715224 h 1602464"/>
              <a:gd name="connsiteX15" fmla="*/ 253497 w 271604"/>
              <a:gd name="connsiteY15" fmla="*/ 742385 h 1602464"/>
              <a:gd name="connsiteX16" fmla="*/ 271604 w 271604"/>
              <a:gd name="connsiteY16" fmla="*/ 769545 h 1602464"/>
              <a:gd name="connsiteX17" fmla="*/ 262550 w 271604"/>
              <a:gd name="connsiteY17" fmla="*/ 1013989 h 1602464"/>
              <a:gd name="connsiteX18" fmla="*/ 244443 w 271604"/>
              <a:gd name="connsiteY18" fmla="*/ 1059256 h 1602464"/>
              <a:gd name="connsiteX19" fmla="*/ 226336 w 271604"/>
              <a:gd name="connsiteY19" fmla="*/ 1113577 h 1602464"/>
              <a:gd name="connsiteX20" fmla="*/ 208229 w 271604"/>
              <a:gd name="connsiteY20" fmla="*/ 1158844 h 1602464"/>
              <a:gd name="connsiteX21" fmla="*/ 190122 w 271604"/>
              <a:gd name="connsiteY21" fmla="*/ 1213165 h 1602464"/>
              <a:gd name="connsiteX22" fmla="*/ 181069 w 271604"/>
              <a:gd name="connsiteY22" fmla="*/ 1240325 h 1602464"/>
              <a:gd name="connsiteX23" fmla="*/ 153908 w 271604"/>
              <a:gd name="connsiteY23" fmla="*/ 1294646 h 1602464"/>
              <a:gd name="connsiteX24" fmla="*/ 144855 w 271604"/>
              <a:gd name="connsiteY24" fmla="*/ 1403288 h 1602464"/>
              <a:gd name="connsiteX25" fmla="*/ 126748 w 271604"/>
              <a:gd name="connsiteY25" fmla="*/ 1430448 h 1602464"/>
              <a:gd name="connsiteX26" fmla="*/ 117695 w 271604"/>
              <a:gd name="connsiteY26" fmla="*/ 1466662 h 1602464"/>
              <a:gd name="connsiteX27" fmla="*/ 99588 w 271604"/>
              <a:gd name="connsiteY27" fmla="*/ 1493822 h 1602464"/>
              <a:gd name="connsiteX28" fmla="*/ 90534 w 271604"/>
              <a:gd name="connsiteY28" fmla="*/ 1520983 h 1602464"/>
              <a:gd name="connsiteX29" fmla="*/ 45267 w 271604"/>
              <a:gd name="connsiteY29" fmla="*/ 1584357 h 1602464"/>
              <a:gd name="connsiteX30" fmla="*/ 36213 w 271604"/>
              <a:gd name="connsiteY30" fmla="*/ 1602464 h 160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71604" h="1602464">
                <a:moveTo>
                  <a:pt x="153908" y="0"/>
                </a:moveTo>
                <a:cubicBezTo>
                  <a:pt x="141837" y="6036"/>
                  <a:pt x="128063" y="9467"/>
                  <a:pt x="117695" y="18107"/>
                </a:cubicBezTo>
                <a:cubicBezTo>
                  <a:pt x="92301" y="39269"/>
                  <a:pt x="97240" y="73324"/>
                  <a:pt x="81481" y="99589"/>
                </a:cubicBezTo>
                <a:lnTo>
                  <a:pt x="54320" y="144856"/>
                </a:lnTo>
                <a:cubicBezTo>
                  <a:pt x="51302" y="159945"/>
                  <a:pt x="48999" y="175195"/>
                  <a:pt x="45267" y="190123"/>
                </a:cubicBezTo>
                <a:cubicBezTo>
                  <a:pt x="42952" y="199381"/>
                  <a:pt x="38528" y="208026"/>
                  <a:pt x="36213" y="217284"/>
                </a:cubicBezTo>
                <a:cubicBezTo>
                  <a:pt x="28763" y="247086"/>
                  <a:pt x="23484" y="287295"/>
                  <a:pt x="18106" y="316872"/>
                </a:cubicBezTo>
                <a:cubicBezTo>
                  <a:pt x="10443" y="359020"/>
                  <a:pt x="9688" y="359599"/>
                  <a:pt x="0" y="398353"/>
                </a:cubicBezTo>
                <a:cubicBezTo>
                  <a:pt x="3018" y="443620"/>
                  <a:pt x="4043" y="489065"/>
                  <a:pt x="9053" y="534155"/>
                </a:cubicBezTo>
                <a:cubicBezTo>
                  <a:pt x="10107" y="543640"/>
                  <a:pt x="12559" y="553550"/>
                  <a:pt x="18106" y="561315"/>
                </a:cubicBezTo>
                <a:cubicBezTo>
                  <a:pt x="28029" y="575207"/>
                  <a:pt x="41358" y="586419"/>
                  <a:pt x="54320" y="597529"/>
                </a:cubicBezTo>
                <a:cubicBezTo>
                  <a:pt x="62582" y="604610"/>
                  <a:pt x="72627" y="609312"/>
                  <a:pt x="81481" y="615636"/>
                </a:cubicBezTo>
                <a:cubicBezTo>
                  <a:pt x="93760" y="624406"/>
                  <a:pt x="106339" y="632860"/>
                  <a:pt x="117695" y="642796"/>
                </a:cubicBezTo>
                <a:cubicBezTo>
                  <a:pt x="171710" y="690060"/>
                  <a:pt x="130784" y="673229"/>
                  <a:pt x="190122" y="688064"/>
                </a:cubicBezTo>
                <a:cubicBezTo>
                  <a:pt x="199176" y="697117"/>
                  <a:pt x="207562" y="706892"/>
                  <a:pt x="217283" y="715224"/>
                </a:cubicBezTo>
                <a:cubicBezTo>
                  <a:pt x="228740" y="725044"/>
                  <a:pt x="242827" y="731715"/>
                  <a:pt x="253497" y="742385"/>
                </a:cubicBezTo>
                <a:cubicBezTo>
                  <a:pt x="261191" y="750079"/>
                  <a:pt x="265568" y="760492"/>
                  <a:pt x="271604" y="769545"/>
                </a:cubicBezTo>
                <a:cubicBezTo>
                  <a:pt x="268586" y="851026"/>
                  <a:pt x="270161" y="932808"/>
                  <a:pt x="262550" y="1013989"/>
                </a:cubicBezTo>
                <a:cubicBezTo>
                  <a:pt x="261033" y="1030169"/>
                  <a:pt x="249997" y="1043983"/>
                  <a:pt x="244443" y="1059256"/>
                </a:cubicBezTo>
                <a:cubicBezTo>
                  <a:pt x="237920" y="1077193"/>
                  <a:pt x="233425" y="1095856"/>
                  <a:pt x="226336" y="1113577"/>
                </a:cubicBezTo>
                <a:cubicBezTo>
                  <a:pt x="220300" y="1128666"/>
                  <a:pt x="213783" y="1143571"/>
                  <a:pt x="208229" y="1158844"/>
                </a:cubicBezTo>
                <a:cubicBezTo>
                  <a:pt x="201706" y="1176781"/>
                  <a:pt x="196158" y="1195058"/>
                  <a:pt x="190122" y="1213165"/>
                </a:cubicBezTo>
                <a:cubicBezTo>
                  <a:pt x="187104" y="1222218"/>
                  <a:pt x="186362" y="1232385"/>
                  <a:pt x="181069" y="1240325"/>
                </a:cubicBezTo>
                <a:cubicBezTo>
                  <a:pt x="157668" y="1275426"/>
                  <a:pt x="166403" y="1257163"/>
                  <a:pt x="153908" y="1294646"/>
                </a:cubicBezTo>
                <a:cubicBezTo>
                  <a:pt x="150890" y="1330860"/>
                  <a:pt x="151982" y="1367654"/>
                  <a:pt x="144855" y="1403288"/>
                </a:cubicBezTo>
                <a:cubicBezTo>
                  <a:pt x="142721" y="1413958"/>
                  <a:pt x="131034" y="1420447"/>
                  <a:pt x="126748" y="1430448"/>
                </a:cubicBezTo>
                <a:cubicBezTo>
                  <a:pt x="121847" y="1441885"/>
                  <a:pt x="122596" y="1455225"/>
                  <a:pt x="117695" y="1466662"/>
                </a:cubicBezTo>
                <a:cubicBezTo>
                  <a:pt x="113409" y="1476663"/>
                  <a:pt x="104454" y="1484090"/>
                  <a:pt x="99588" y="1493822"/>
                </a:cubicBezTo>
                <a:cubicBezTo>
                  <a:pt x="95320" y="1502358"/>
                  <a:pt x="94802" y="1512447"/>
                  <a:pt x="90534" y="1520983"/>
                </a:cubicBezTo>
                <a:cubicBezTo>
                  <a:pt x="82438" y="1537174"/>
                  <a:pt x="53465" y="1572060"/>
                  <a:pt x="45267" y="1584357"/>
                </a:cubicBezTo>
                <a:cubicBezTo>
                  <a:pt x="41524" y="1589972"/>
                  <a:pt x="39231" y="1596428"/>
                  <a:pt x="36213" y="1602464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магнитный диск 10"/>
          <p:cNvSpPr/>
          <p:nvPr/>
        </p:nvSpPr>
        <p:spPr>
          <a:xfrm>
            <a:off x="6444208" y="4653136"/>
            <a:ext cx="1440160" cy="12241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БД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275856" y="4509120"/>
            <a:ext cx="151216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логика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12" idx="3"/>
          </p:cNvCxnSpPr>
          <p:nvPr/>
        </p:nvCxnSpPr>
        <p:spPr>
          <a:xfrm>
            <a:off x="4788024" y="5229200"/>
            <a:ext cx="165618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2" name="Группа 21"/>
          <p:cNvGrpSpPr/>
          <p:nvPr/>
        </p:nvGrpSpPr>
        <p:grpSpPr>
          <a:xfrm>
            <a:off x="611560" y="4437112"/>
            <a:ext cx="1296144" cy="1440160"/>
            <a:chOff x="611560" y="4437112"/>
            <a:chExt cx="1296144" cy="1440160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683568" y="4437112"/>
              <a:ext cx="1224136" cy="108012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араллелограмм 17"/>
            <p:cNvSpPr/>
            <p:nvPr/>
          </p:nvSpPr>
          <p:spPr>
            <a:xfrm>
              <a:off x="611560" y="5517232"/>
              <a:ext cx="1224136" cy="360040"/>
            </a:xfrm>
            <a:prstGeom prst="parallelogram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3" name="Прямая со стрелкой 22"/>
          <p:cNvCxnSpPr/>
          <p:nvPr/>
        </p:nvCxnSpPr>
        <p:spPr>
          <a:xfrm>
            <a:off x="1907704" y="5229200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48064" y="48691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123728" y="49411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???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Классическая трехзвенная клиент-серверная (сервисная) архитектура</a:t>
            </a:r>
            <a:endParaRPr lang="ru-RU" sz="3200" dirty="0"/>
          </a:p>
        </p:txBody>
      </p:sp>
      <p:sp>
        <p:nvSpPr>
          <p:cNvPr id="4" name="Блок-схема: магнитный диск 3"/>
          <p:cNvSpPr/>
          <p:nvPr/>
        </p:nvSpPr>
        <p:spPr>
          <a:xfrm>
            <a:off x="6588224" y="1628800"/>
            <a:ext cx="1440160" cy="12241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БД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19872" y="1484784"/>
            <a:ext cx="151216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логика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5" idx="3"/>
          </p:cNvCxnSpPr>
          <p:nvPr/>
        </p:nvCxnSpPr>
        <p:spPr>
          <a:xfrm>
            <a:off x="4932040" y="2204864"/>
            <a:ext cx="165618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/>
        </p:nvGrpSpPr>
        <p:grpSpPr>
          <a:xfrm>
            <a:off x="755576" y="1412776"/>
            <a:ext cx="1296144" cy="1440160"/>
            <a:chOff x="611560" y="4437112"/>
            <a:chExt cx="1296144" cy="144016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683568" y="4437112"/>
              <a:ext cx="1224136" cy="108012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араллелограмм 8"/>
            <p:cNvSpPr/>
            <p:nvPr/>
          </p:nvSpPr>
          <p:spPr>
            <a:xfrm>
              <a:off x="611560" y="5517232"/>
              <a:ext cx="1224136" cy="360040"/>
            </a:xfrm>
            <a:prstGeom prst="parallelogram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0" name="Прямая со стрелкой 9"/>
          <p:cNvCxnSpPr/>
          <p:nvPr/>
        </p:nvCxnSpPr>
        <p:spPr>
          <a:xfrm>
            <a:off x="2051720" y="2204864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92080" y="18448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267744" y="19168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3356992"/>
            <a:ext cx="7704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Классические терминальные протоколы </a:t>
            </a:r>
            <a:r>
              <a:rPr lang="en-US" dirty="0" smtClean="0"/>
              <a:t>Telnet, FTP</a:t>
            </a:r>
          </a:p>
          <a:p>
            <a:r>
              <a:rPr lang="ru-RU" dirty="0" smtClean="0"/>
              <a:t>Тонкий и толстый (умный) клиент</a:t>
            </a:r>
          </a:p>
          <a:p>
            <a:r>
              <a:rPr lang="ru-RU" dirty="0" smtClean="0"/>
              <a:t>Универсальный клиент </a:t>
            </a:r>
            <a:r>
              <a:rPr lang="en-US" dirty="0" smtClean="0"/>
              <a:t>– </a:t>
            </a:r>
            <a:r>
              <a:rPr lang="ru-RU" dirty="0" smtClean="0"/>
              <a:t>браузер, протокол </a:t>
            </a:r>
            <a:r>
              <a:rPr lang="en-US" dirty="0" smtClean="0"/>
              <a:t>HTML</a:t>
            </a:r>
          </a:p>
          <a:p>
            <a:endParaRPr lang="en-US" dirty="0" smtClean="0"/>
          </a:p>
          <a:p>
            <a:r>
              <a:rPr lang="ru-RU" dirty="0" smtClean="0"/>
              <a:t>Сохранены все преимущества клиент-серверной архитектуры</a:t>
            </a:r>
          </a:p>
          <a:p>
            <a:r>
              <a:rPr lang="ru-RU" dirty="0" smtClean="0"/>
              <a:t>Дополнительное преимущество: устойчивость к вирусам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</a:t>
            </a:r>
            <a:r>
              <a:rPr lang="ru-RU" dirty="0" smtClean="0"/>
              <a:t>такое протокол взаимодействия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059832" y="1772816"/>
            <a:ext cx="72008" cy="4536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5796136" y="1772816"/>
            <a:ext cx="72008" cy="4536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776" y="63093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Процесс 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3813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Процесс 2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059832" y="2276872"/>
            <a:ext cx="273630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3131840" y="2924944"/>
            <a:ext cx="266429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3131840" y="4005064"/>
            <a:ext cx="273630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3131840" y="4725144"/>
            <a:ext cx="266429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1772816"/>
            <a:ext cx="2160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Посылаю байты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Принимаю байты 2</a:t>
            </a:r>
          </a:p>
          <a:p>
            <a:r>
              <a:rPr lang="ru-RU" dirty="0" smtClean="0"/>
              <a:t>Посылаю байты 3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Принимаю байты 4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156176" y="2564904"/>
            <a:ext cx="2160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Принимаю байты</a:t>
            </a:r>
          </a:p>
          <a:p>
            <a:r>
              <a:rPr lang="ru-RU" dirty="0" smtClean="0"/>
              <a:t>Посылаю байты 2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Принимаю байты 3</a:t>
            </a:r>
          </a:p>
          <a:p>
            <a:r>
              <a:rPr lang="ru-RU" dirty="0" smtClean="0"/>
              <a:t>Посылаю байты 4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Чуть-чуть о </a:t>
            </a:r>
            <a:r>
              <a:rPr lang="ru-RU" sz="2800" dirty="0" smtClean="0"/>
              <a:t>физических аспектов компьютерной коммуникации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3" y="2060848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 каждого компьютера есть </a:t>
            </a:r>
            <a:r>
              <a:rPr lang="en-US" dirty="0" smtClean="0"/>
              <a:t>IP-</a:t>
            </a:r>
            <a:r>
              <a:rPr lang="ru-RU" dirty="0" smtClean="0"/>
              <a:t>адрес, напр. </a:t>
            </a:r>
            <a:r>
              <a:rPr lang="en-US" dirty="0" smtClean="0"/>
              <a:t>84.237.72.58 (</a:t>
            </a:r>
            <a:r>
              <a:rPr lang="en-US" dirty="0" err="1" smtClean="0"/>
              <a:t>mag.iis.nsk.su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Один компьютер может «подсоединиться» у другому через порт.</a:t>
            </a:r>
            <a:r>
              <a:rPr lang="en-US" dirty="0" smtClean="0"/>
              <a:t> </a:t>
            </a:r>
            <a:r>
              <a:rPr lang="ru-RU" dirty="0" smtClean="0"/>
              <a:t>Порт задается числом, напр. </a:t>
            </a:r>
            <a:r>
              <a:rPr lang="en-US" dirty="0" smtClean="0"/>
              <a:t>84.237.72.58:80 – </a:t>
            </a:r>
            <a:r>
              <a:rPr lang="ru-RU" dirty="0" smtClean="0"/>
              <a:t>подсоединение текущего с компьютером </a:t>
            </a:r>
            <a:r>
              <a:rPr lang="en-US" dirty="0" smtClean="0"/>
              <a:t>84.237.72.58</a:t>
            </a:r>
            <a:r>
              <a:rPr lang="ru-RU" dirty="0" smtClean="0"/>
              <a:t> через порт 80. 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Коммуникация определяется набором (стеком) </a:t>
            </a:r>
            <a:r>
              <a:rPr lang="ru-RU" dirty="0" err="1" smtClean="0"/>
              <a:t>интернет-протоколов</a:t>
            </a:r>
            <a:r>
              <a:rPr lang="ru-RU" dirty="0" smtClean="0"/>
              <a:t>, соответствующих </a:t>
            </a:r>
            <a:r>
              <a:rPr lang="en-US" dirty="0" smtClean="0"/>
              <a:t>OSI (Open Systems Interconnection model). OSI </a:t>
            </a:r>
            <a:r>
              <a:rPr lang="ru-RU" dirty="0" smtClean="0"/>
              <a:t>состоит из уровней:</a:t>
            </a:r>
          </a:p>
          <a:p>
            <a:endParaRPr lang="ru-RU" dirty="0" smtClean="0"/>
          </a:p>
          <a:p>
            <a:r>
              <a:rPr lang="ru-RU" dirty="0" smtClean="0"/>
              <a:t>3.1	Прикладной уровень</a:t>
            </a:r>
          </a:p>
          <a:p>
            <a:r>
              <a:rPr lang="ru-RU" dirty="0" smtClean="0"/>
              <a:t>3.2	Уровень представления</a:t>
            </a:r>
          </a:p>
          <a:p>
            <a:r>
              <a:rPr lang="ru-RU" dirty="0" smtClean="0"/>
              <a:t>3.3	Сеансовый уровень</a:t>
            </a:r>
          </a:p>
          <a:p>
            <a:r>
              <a:rPr lang="ru-RU" dirty="0" smtClean="0"/>
              <a:t>3.4	Транспортный уровень</a:t>
            </a:r>
          </a:p>
          <a:p>
            <a:r>
              <a:rPr lang="ru-RU" dirty="0" smtClean="0"/>
              <a:t>3.5	Сетевой уровень</a:t>
            </a:r>
          </a:p>
          <a:p>
            <a:r>
              <a:rPr lang="ru-RU" dirty="0" smtClean="0"/>
              <a:t>3.6	Канальный уровень</a:t>
            </a:r>
          </a:p>
          <a:p>
            <a:r>
              <a:rPr lang="ru-RU" dirty="0" smtClean="0"/>
              <a:t>3.7	Физический уровень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Адресная строка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Prot://domain:port/parameters</a:t>
            </a:r>
          </a:p>
          <a:p>
            <a:endParaRPr lang="en-US" dirty="0" smtClean="0"/>
          </a:p>
          <a:p>
            <a:r>
              <a:rPr lang="ru-RU" dirty="0" smtClean="0"/>
              <a:t>Типовой случай:</a:t>
            </a:r>
          </a:p>
          <a:p>
            <a:endParaRPr lang="ru-RU" dirty="0" smtClean="0"/>
          </a:p>
          <a:p>
            <a:r>
              <a:rPr lang="en-US" dirty="0" smtClean="0">
                <a:hlinkClick r:id="rId2"/>
              </a:rPr>
              <a:t>http://mydomain.com/a1/a2/p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http://mydomain.com/a1/a2/p?v1=value1&amp;v2=value2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Типовая реакция</a:t>
            </a:r>
          </a:p>
          <a:p>
            <a:r>
              <a:rPr lang="ru-RU" dirty="0" smtClean="0"/>
              <a:t>Вызывается программа </a:t>
            </a:r>
            <a:r>
              <a:rPr lang="en-US" dirty="0" smtClean="0"/>
              <a:t>p</a:t>
            </a:r>
            <a:r>
              <a:rPr lang="ru-RU" dirty="0" smtClean="0"/>
              <a:t>, находящаяся в </a:t>
            </a:r>
            <a:r>
              <a:rPr lang="en-US" dirty="0" smtClean="0"/>
              <a:t>S/a1/a2</a:t>
            </a:r>
            <a:r>
              <a:rPr lang="ru-RU" dirty="0" smtClean="0"/>
              <a:t>, программе передаются параметры, результат формируется в </a:t>
            </a:r>
            <a:r>
              <a:rPr lang="en-US" dirty="0" err="1" smtClean="0"/>
              <a:t>stdout</a:t>
            </a:r>
            <a:r>
              <a:rPr lang="en-US" dirty="0" smtClean="0"/>
              <a:t> </a:t>
            </a:r>
            <a:r>
              <a:rPr lang="ru-RU" dirty="0" smtClean="0"/>
              <a:t>и отправляется как </a:t>
            </a:r>
            <a:r>
              <a:rPr lang="en-US" dirty="0" smtClean="0"/>
              <a:t>response </a:t>
            </a:r>
            <a:r>
              <a:rPr lang="ru-RU" dirty="0" smtClean="0"/>
              <a:t>клиенту  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HTTP – hyper text transfer protocol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28184" y="1484784"/>
            <a:ext cx="151216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Удаленный компьютер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55576" y="1412776"/>
            <a:ext cx="1296144" cy="1440160"/>
            <a:chOff x="611560" y="4437112"/>
            <a:chExt cx="1296144" cy="1440160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683568" y="4437112"/>
              <a:ext cx="1224136" cy="108012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араллелограмм 6"/>
            <p:cNvSpPr/>
            <p:nvPr/>
          </p:nvSpPr>
          <p:spPr>
            <a:xfrm>
              <a:off x="611560" y="5517232"/>
              <a:ext cx="1224136" cy="360040"/>
            </a:xfrm>
            <a:prstGeom prst="parallelogram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3" name="Прямая со стрелкой 12"/>
          <p:cNvCxnSpPr/>
          <p:nvPr/>
        </p:nvCxnSpPr>
        <p:spPr>
          <a:xfrm>
            <a:off x="2051720" y="1772816"/>
            <a:ext cx="4176464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1"/>
          </p:cNvCxnSpPr>
          <p:nvPr/>
        </p:nvCxnSpPr>
        <p:spPr>
          <a:xfrm flipH="1" flipV="1">
            <a:off x="2051720" y="2060848"/>
            <a:ext cx="4176464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31840" y="14127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419872" y="21328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11560" y="3501008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Несимметричный однократный протокол</a:t>
            </a:r>
          </a:p>
          <a:p>
            <a:r>
              <a:rPr lang="ru-RU" dirty="0" smtClean="0"/>
              <a:t>В запросе имеется набор параметров</a:t>
            </a:r>
          </a:p>
          <a:p>
            <a:r>
              <a:rPr lang="ru-RU" dirty="0" smtClean="0"/>
              <a:t>В ответе получаем, как правило </a:t>
            </a:r>
            <a:r>
              <a:rPr lang="en-US" dirty="0" smtClean="0"/>
              <a:t>HTML </a:t>
            </a:r>
            <a:r>
              <a:rPr lang="ru-RU" dirty="0" smtClean="0"/>
              <a:t>для визуализации в браузере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</TotalTime>
  <Words>913</Words>
  <Application>Microsoft Office PowerPoint</Application>
  <PresentationFormat>Экран (4:3)</PresentationFormat>
  <Paragraphs>271</Paragraphs>
  <Slides>23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Клиент-серверные технологии (для учеников ЛШЮП)</vt:lpstr>
      <vt:lpstr>Клиент-серверное построение</vt:lpstr>
      <vt:lpstr>Преимущества разделения клиент-сервис</vt:lpstr>
      <vt:lpstr>Дальнейшее развитие информационных систем</vt:lpstr>
      <vt:lpstr>Классическая трехзвенная клиент-серверная (сервисная) архитектура</vt:lpstr>
      <vt:lpstr>Что такое протокол взаимодействия</vt:lpstr>
      <vt:lpstr>Чуть-чуть о физических аспектов компьютерной коммуникации</vt:lpstr>
      <vt:lpstr>Адресная строка</vt:lpstr>
      <vt:lpstr>Протокол HTTP – hyper text transfer protocol</vt:lpstr>
      <vt:lpstr>Детали HTTP</vt:lpstr>
      <vt:lpstr>Лекция 3. Реляционные СУБД</vt:lpstr>
      <vt:lpstr>Лекция 4. Программирование Web-приложения</vt:lpstr>
      <vt:lpstr>JSON – JavaScript Object Notation</vt:lpstr>
      <vt:lpstr>Сервисная (сервис-ориентированная) архитектура</vt:lpstr>
      <vt:lpstr>Реализация объектной парадигмы: REST </vt:lpstr>
      <vt:lpstr>RDF – стандартизованный формат представления ориентированных графов</vt:lpstr>
      <vt:lpstr>Презентация PowerPoint</vt:lpstr>
      <vt:lpstr>Презентация PowerPoint</vt:lpstr>
      <vt:lpstr>Все!</vt:lpstr>
      <vt:lpstr>Элементы ТРИЗа</vt:lpstr>
      <vt:lpstr>Задача «Разбить вазу»</vt:lpstr>
      <vt:lpstr>S-образная динамика развития систем и технологий</vt:lpstr>
      <vt:lpstr>Системы и их анализ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Клиент-серверные технологии (специальный курс для студентов ММФ НГУ, ½ года)</dc:title>
  <dc:creator>mag</dc:creator>
  <cp:lastModifiedBy>mag</cp:lastModifiedBy>
  <cp:revision>366</cp:revision>
  <dcterms:created xsi:type="dcterms:W3CDTF">2021-02-26T09:40:09Z</dcterms:created>
  <dcterms:modified xsi:type="dcterms:W3CDTF">2025-07-12T06:12:21Z</dcterms:modified>
</cp:coreProperties>
</file>