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3" r:id="rId5"/>
    <p:sldId id="264" r:id="rId6"/>
    <p:sldId id="266" r:id="rId7"/>
    <p:sldId id="267" r:id="rId8"/>
    <p:sldId id="268" r:id="rId9"/>
    <p:sldId id="272" r:id="rId10"/>
    <p:sldId id="269" r:id="rId11"/>
    <p:sldId id="273" r:id="rId12"/>
    <p:sldId id="271" r:id="rId13"/>
    <p:sldId id="278" r:id="rId14"/>
    <p:sldId id="279" r:id="rId15"/>
    <p:sldId id="281" r:id="rId16"/>
    <p:sldId id="282" r:id="rId17"/>
    <p:sldId id="283" r:id="rId18"/>
    <p:sldId id="333" r:id="rId19"/>
    <p:sldId id="320" r:id="rId20"/>
    <p:sldId id="317" r:id="rId21"/>
    <p:sldId id="321" r:id="rId22"/>
    <p:sldId id="331" r:id="rId23"/>
    <p:sldId id="334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6" autoAdjust="0"/>
  </p:normalViewPr>
  <p:slideViewPr>
    <p:cSldViewPr>
      <p:cViewPr varScale="1">
        <p:scale>
          <a:sx n="72" d="100"/>
          <a:sy n="72" d="100"/>
        </p:scale>
        <p:origin x="-2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CF897-5FBE-40EC-AC55-0932171ADB72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7E8FC-B33F-402E-B443-C48486E1E7F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938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sz="4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E8FC-B33F-402E-B443-C48486E1E7F0}" type="slidenum">
              <a:rPr lang="ru-RU" smtClean="0"/>
              <a:pPr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A59200-7554-45C3-A631-72BE94F1A048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36868" name="Номер слайда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825D46-FD33-48ED-9341-8EA94822D33D}" type="slidenum">
              <a:rPr lang="ru-RU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E16DD8-FCF3-4DBF-A599-6E0FA8BE0C6C}" type="slidenum">
              <a:rPr lang="ru-RU" smtClean="0"/>
              <a:pPr/>
              <a:t>21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E3F1AF-C738-4489-956B-3E6E1B9215CF}" type="slidenum">
              <a:rPr lang="ru-RU" smtClean="0"/>
              <a:pPr/>
              <a:t>22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2004/02/skos/" TargetMode="External"/><Relationship Id="rId3" Type="http://schemas.openxmlformats.org/officeDocument/2006/relationships/hyperlink" Target="http://xmlns.com/foaf/0.1/" TargetMode="External"/><Relationship Id="rId7" Type="http://schemas.openxmlformats.org/officeDocument/2006/relationships/hyperlink" Target="http://usefulinc.com/doa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ioc-project.org/" TargetMode="External"/><Relationship Id="rId11" Type="http://schemas.openxmlformats.org/officeDocument/2006/relationships/hyperlink" Target="http://creativecommons.org/ns" TargetMode="External"/><Relationship Id="rId5" Type="http://schemas.openxmlformats.org/officeDocument/2006/relationships/hyperlink" Target="http://dublincore.org/documents/2007/07/02/domain-range/" TargetMode="External"/><Relationship Id="rId10" Type="http://schemas.openxmlformats.org/officeDocument/2006/relationships/hyperlink" Target="http://purl.org/stuff/rev" TargetMode="External"/><Relationship Id="rId4" Type="http://schemas.openxmlformats.org/officeDocument/2006/relationships/hyperlink" Target="http://dublincore.org/documents/dcmes-xml/" TargetMode="External"/><Relationship Id="rId9" Type="http://schemas.openxmlformats.org/officeDocument/2006/relationships/hyperlink" Target="http://musicontology.com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Windows-1253" TargetMode="External"/><Relationship Id="rId13" Type="http://schemas.openxmlformats.org/officeDocument/2006/relationships/hyperlink" Target="https://ru.wikipedia.org/w/index.php?title=Windows-1258&amp;action=edit&amp;redlink=1" TargetMode="External"/><Relationship Id="rId3" Type="http://schemas.openxmlformats.org/officeDocument/2006/relationships/hyperlink" Target="https://ru.wikipedia.org/wiki/ASCII" TargetMode="External"/><Relationship Id="rId7" Type="http://schemas.openxmlformats.org/officeDocument/2006/relationships/hyperlink" Target="https://ru.wikipedia.org/wiki/Windows-1252" TargetMode="External"/><Relationship Id="rId12" Type="http://schemas.openxmlformats.org/officeDocument/2006/relationships/hyperlink" Target="https://ru.wikipedia.org/w/index.php?title=Windows-1257&amp;action=edit&amp;redlink=1" TargetMode="External"/><Relationship Id="rId17" Type="http://schemas.openxmlformats.org/officeDocument/2006/relationships/hyperlink" Target="https://ru.wikipedia.org/wiki/%D0%9A%D0%9E%D0%98-7" TargetMode="External"/><Relationship Id="rId2" Type="http://schemas.openxmlformats.org/officeDocument/2006/relationships/hyperlink" Target="https://ru.wikipedia.org/wiki/ISO_646" TargetMode="External"/><Relationship Id="rId16" Type="http://schemas.openxmlformats.org/officeDocument/2006/relationships/hyperlink" Target="https://ru.wikipedia.org/wiki/%D0%9A%D0%9E%D0%98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Windows-1251" TargetMode="External"/><Relationship Id="rId11" Type="http://schemas.openxmlformats.org/officeDocument/2006/relationships/hyperlink" Target="https://ru.wikipedia.org/w/index.php?title=Windows-1256&amp;action=edit&amp;redlink=1" TargetMode="External"/><Relationship Id="rId5" Type="http://schemas.openxmlformats.org/officeDocument/2006/relationships/hyperlink" Target="https://ru.wikipedia.org/wiki/Windows-1250" TargetMode="External"/><Relationship Id="rId15" Type="http://schemas.openxmlformats.org/officeDocument/2006/relationships/hyperlink" Target="https://ru.wikipedia.org/wiki/MacCyrillic" TargetMode="External"/><Relationship Id="rId10" Type="http://schemas.openxmlformats.org/officeDocument/2006/relationships/hyperlink" Target="https://ru.wikipedia.org/w/index.php?title=Windows-1255&amp;action=edit&amp;redlink=1" TargetMode="External"/><Relationship Id="rId4" Type="http://schemas.openxmlformats.org/officeDocument/2006/relationships/hyperlink" Target="https://ru.wikipedia.org/wiki/Microsoft_Windows" TargetMode="External"/><Relationship Id="rId9" Type="http://schemas.openxmlformats.org/officeDocument/2006/relationships/hyperlink" Target="https://ru.wikipedia.org/wiki/Windows-1254" TargetMode="External"/><Relationship Id="rId14" Type="http://schemas.openxmlformats.org/officeDocument/2006/relationships/hyperlink" Target="https://ru.wikipedia.org/wiki/MacRoma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Стандарты </a:t>
            </a:r>
            <a:r>
              <a:rPr lang="en-US" dirty="0" smtClean="0"/>
              <a:t>XML </a:t>
            </a:r>
            <a:r>
              <a:rPr lang="ru-RU" dirty="0" smtClean="0"/>
              <a:t>и</a:t>
            </a:r>
            <a:r>
              <a:rPr lang="en-US" dirty="0" smtClean="0"/>
              <a:t> JSON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98984"/>
          </a:xfrm>
        </p:spPr>
        <p:txBody>
          <a:bodyPr/>
          <a:lstStyle/>
          <a:p>
            <a:r>
              <a:rPr lang="ru-RU" dirty="0" smtClean="0"/>
              <a:t>Лекция для слушателей ЛШЮП</a:t>
            </a:r>
            <a:endParaRPr lang="ru-RU" dirty="0" smtClean="0"/>
          </a:p>
          <a:p>
            <a:r>
              <a:rPr lang="ru-RU" dirty="0" err="1" smtClean="0"/>
              <a:t>А.Г.Марчук</a:t>
            </a:r>
            <a:r>
              <a:rPr lang="ru-RU" dirty="0" smtClean="0"/>
              <a:t>, д.ф.-м.н., профессор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4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</a:t>
            </a:r>
            <a:r>
              <a:rPr lang="en-US" dirty="0" smtClean="0"/>
              <a:t>XML-</a:t>
            </a:r>
            <a:r>
              <a:rPr lang="ru-RU" dirty="0" smtClean="0"/>
              <a:t>документа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628800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version="1.0" encoding="utf-8"?&gt;</a:t>
            </a:r>
            <a:endParaRPr lang="ru-RU" dirty="0" smtClean="0"/>
          </a:p>
          <a:p>
            <a:r>
              <a:rPr lang="en-US" dirty="0" smtClean="0"/>
              <a:t>&lt;!DOCTYPE recipe&gt;</a:t>
            </a:r>
            <a:endParaRPr lang="ru-RU" dirty="0" smtClean="0"/>
          </a:p>
          <a:p>
            <a:r>
              <a:rPr lang="en-US" b="1" dirty="0" smtClean="0"/>
              <a:t>&lt;recipe</a:t>
            </a:r>
            <a:r>
              <a:rPr lang="en-US" dirty="0" smtClean="0"/>
              <a:t> name="</a:t>
            </a:r>
            <a:r>
              <a:rPr lang="ru-RU" dirty="0" smtClean="0"/>
              <a:t>хлеб" </a:t>
            </a:r>
            <a:r>
              <a:rPr lang="en-US" dirty="0" err="1" smtClean="0"/>
              <a:t>preptime</a:t>
            </a:r>
            <a:r>
              <a:rPr lang="en-US" dirty="0" smtClean="0"/>
              <a:t>="5min" </a:t>
            </a:r>
            <a:r>
              <a:rPr lang="en-US" dirty="0" err="1" smtClean="0"/>
              <a:t>cooktime</a:t>
            </a:r>
            <a:r>
              <a:rPr lang="en-US" dirty="0" smtClean="0"/>
              <a:t>="180min"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&lt;title&gt;</a:t>
            </a:r>
            <a:r>
              <a:rPr lang="en-US" dirty="0" smtClean="0"/>
              <a:t> </a:t>
            </a:r>
            <a:r>
              <a:rPr lang="ru-RU" dirty="0" smtClean="0"/>
              <a:t>Простой хлеб </a:t>
            </a:r>
            <a:r>
              <a:rPr lang="ru-RU" b="1" dirty="0" smtClean="0"/>
              <a:t>&lt;/</a:t>
            </a:r>
            <a:r>
              <a:rPr lang="en-US" b="1" dirty="0" smtClean="0"/>
              <a:t>title&gt;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&lt;empty&gt;&lt;/empty&gt; &lt;empty /&gt;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&lt;composition&gt;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 </a:t>
            </a:r>
            <a:r>
              <a:rPr lang="en-US" b="1" dirty="0" smtClean="0"/>
              <a:t>&lt;ingredient</a:t>
            </a:r>
            <a:r>
              <a:rPr lang="en-US" dirty="0" smtClean="0"/>
              <a:t> amount="3"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Мука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 </a:t>
            </a:r>
            <a:r>
              <a:rPr lang="en-US" b="1" dirty="0" smtClean="0"/>
              <a:t>&lt;ingredient</a:t>
            </a:r>
            <a:r>
              <a:rPr lang="en-US" dirty="0" smtClean="0"/>
              <a:t> amount="0.25" unit="</a:t>
            </a:r>
            <a:r>
              <a:rPr lang="ru-RU" dirty="0" smtClean="0"/>
              <a:t>грамм"</a:t>
            </a:r>
            <a:r>
              <a:rPr lang="ru-RU" b="1" dirty="0" smtClean="0"/>
              <a:t>&gt;</a:t>
            </a:r>
            <a:r>
              <a:rPr lang="ru-RU" dirty="0" smtClean="0"/>
              <a:t>Дрожжи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 </a:t>
            </a:r>
            <a:r>
              <a:rPr lang="en-US" b="1" dirty="0" smtClean="0"/>
              <a:t>&lt;ingredient</a:t>
            </a:r>
            <a:r>
              <a:rPr lang="en-US" dirty="0" smtClean="0"/>
              <a:t> amount="1.5"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Тёплая вода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&lt;/composition&gt;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&lt;instructions&gt;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&lt;step&gt;</a:t>
            </a:r>
            <a:r>
              <a:rPr lang="en-US" dirty="0" smtClean="0"/>
              <a:t> </a:t>
            </a:r>
            <a:r>
              <a:rPr lang="ru-RU" dirty="0" smtClean="0"/>
              <a:t>Смешать все ингредиенты и тщательно замесить. </a:t>
            </a:r>
            <a:r>
              <a:rPr lang="ru-RU" b="1" dirty="0" smtClean="0"/>
              <a:t>&lt;/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    </a:t>
            </a:r>
            <a:r>
              <a:rPr lang="en-US" b="1" dirty="0" smtClean="0"/>
              <a:t>&lt;step&gt;</a:t>
            </a:r>
            <a:r>
              <a:rPr lang="en-US" dirty="0" smtClean="0"/>
              <a:t> </a:t>
            </a:r>
            <a:r>
              <a:rPr lang="ru-RU" dirty="0" smtClean="0"/>
              <a:t>Закрыть тканью и оставить на один час в тёплом помещении. </a:t>
            </a:r>
            <a:r>
              <a:rPr lang="ru-RU" b="1" dirty="0" smtClean="0"/>
              <a:t>&lt;/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i="1" dirty="0" smtClean="0"/>
              <a:t>    </a:t>
            </a:r>
            <a:r>
              <a:rPr lang="en-US" i="1" dirty="0" smtClean="0"/>
              <a:t>&lt;!-- &lt;step&gt;</a:t>
            </a:r>
            <a:r>
              <a:rPr lang="en-US" dirty="0" smtClean="0"/>
              <a:t> </a:t>
            </a:r>
            <a:r>
              <a:rPr lang="ru-RU" i="1" dirty="0" smtClean="0"/>
              <a:t>Почитать вчерашнюю газету. &lt;/</a:t>
            </a:r>
            <a:r>
              <a:rPr lang="en-US" i="1" dirty="0" smtClean="0"/>
              <a:t>step&gt;</a:t>
            </a:r>
            <a:r>
              <a:rPr lang="en-US" dirty="0" smtClean="0"/>
              <a:t> </a:t>
            </a:r>
            <a:r>
              <a:rPr lang="en-US" i="1" dirty="0" smtClean="0"/>
              <a:t>- </a:t>
            </a:r>
            <a:r>
              <a:rPr lang="ru-RU" i="1" dirty="0" smtClean="0"/>
              <a:t>это сомнительный шаг...</a:t>
            </a:r>
            <a:r>
              <a:rPr lang="ru-RU" dirty="0" smtClean="0"/>
              <a:t> </a:t>
            </a:r>
            <a:r>
              <a:rPr lang="ru-RU" i="1" dirty="0" smtClean="0"/>
              <a:t>--&gt;</a:t>
            </a:r>
            <a:r>
              <a:rPr lang="ru-RU" dirty="0" smtClean="0"/>
              <a:t> </a:t>
            </a:r>
          </a:p>
          <a:p>
            <a:r>
              <a:rPr lang="ru-RU" dirty="0" smtClean="0"/>
              <a:t>        </a:t>
            </a:r>
            <a:r>
              <a:rPr lang="ru-RU" b="1" dirty="0" smtClean="0"/>
              <a:t>&lt;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r>
              <a:rPr lang="ru-RU" dirty="0" smtClean="0"/>
              <a:t>Замесить ещё раз, положить на противень и поставить в духовку. </a:t>
            </a:r>
          </a:p>
          <a:p>
            <a:r>
              <a:rPr lang="ru-RU" dirty="0" smtClean="0"/>
              <a:t>        </a:t>
            </a:r>
            <a:r>
              <a:rPr lang="ru-RU" b="1" dirty="0" smtClean="0"/>
              <a:t>&lt;/</a:t>
            </a:r>
            <a:r>
              <a:rPr lang="en-US" b="1" dirty="0" smtClean="0"/>
              <a:t>step&gt;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b="1" dirty="0" smtClean="0"/>
              <a:t>    </a:t>
            </a:r>
            <a:r>
              <a:rPr lang="en-US" b="1" dirty="0" smtClean="0"/>
              <a:t>&lt;/instructions&gt;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en-US" b="1" dirty="0" smtClean="0"/>
              <a:t>&lt;/recipe&gt;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Логическая структура </a:t>
            </a:r>
            <a:r>
              <a:rPr lang="en-US" sz="3600" dirty="0" smtClean="0"/>
              <a:t>XML-</a:t>
            </a:r>
            <a:r>
              <a:rPr lang="ru-RU" sz="3600" dirty="0" smtClean="0"/>
              <a:t>значения</a:t>
            </a:r>
            <a:endParaRPr lang="ru-RU" sz="3600" dirty="0"/>
          </a:p>
        </p:txBody>
      </p:sp>
      <p:sp>
        <p:nvSpPr>
          <p:cNvPr id="4" name="Овал 3"/>
          <p:cNvSpPr/>
          <p:nvPr/>
        </p:nvSpPr>
        <p:spPr>
          <a:xfrm>
            <a:off x="3563888" y="1412776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recipe</a:t>
            </a:r>
            <a:endParaRPr lang="ru-RU" sz="1600" dirty="0"/>
          </a:p>
        </p:txBody>
      </p:sp>
      <p:sp>
        <p:nvSpPr>
          <p:cNvPr id="5" name="Овал 4"/>
          <p:cNvSpPr/>
          <p:nvPr/>
        </p:nvSpPr>
        <p:spPr>
          <a:xfrm>
            <a:off x="1619672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title</a:t>
            </a:r>
            <a:endParaRPr lang="ru-RU" sz="1600" dirty="0"/>
          </a:p>
        </p:txBody>
      </p:sp>
      <p:sp>
        <p:nvSpPr>
          <p:cNvPr id="6" name="Овал 5"/>
          <p:cNvSpPr/>
          <p:nvPr/>
        </p:nvSpPr>
        <p:spPr>
          <a:xfrm>
            <a:off x="3707904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7" name="Овал 6"/>
          <p:cNvSpPr/>
          <p:nvPr/>
        </p:nvSpPr>
        <p:spPr>
          <a:xfrm>
            <a:off x="5796136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instructions</a:t>
            </a:r>
            <a:endParaRPr lang="ru-RU" sz="1600" dirty="0"/>
          </a:p>
        </p:txBody>
      </p:sp>
      <p:cxnSp>
        <p:nvCxnSpPr>
          <p:cNvPr id="11" name="Прямая со стрелкой 10"/>
          <p:cNvCxnSpPr>
            <a:stCxn id="5" idx="7"/>
            <a:endCxn id="4" idx="3"/>
          </p:cNvCxnSpPr>
          <p:nvPr/>
        </p:nvCxnSpPr>
        <p:spPr>
          <a:xfrm flipV="1">
            <a:off x="2726000" y="1781552"/>
            <a:ext cx="1027704" cy="5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0"/>
            <a:endCxn id="4" idx="4"/>
          </p:cNvCxnSpPr>
          <p:nvPr/>
        </p:nvCxnSpPr>
        <p:spPr>
          <a:xfrm flipH="1" flipV="1">
            <a:off x="4211960" y="1844824"/>
            <a:ext cx="14401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  <a:endCxn id="4" idx="5"/>
          </p:cNvCxnSpPr>
          <p:nvPr/>
        </p:nvCxnSpPr>
        <p:spPr>
          <a:xfrm flipH="1" flipV="1">
            <a:off x="4670216" y="1781552"/>
            <a:ext cx="1315736" cy="558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539552" y="306896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20" idx="0"/>
            <a:endCxn id="5" idx="3"/>
          </p:cNvCxnSpPr>
          <p:nvPr/>
        </p:nvCxnSpPr>
        <p:spPr>
          <a:xfrm flipV="1">
            <a:off x="1223628" y="2645648"/>
            <a:ext cx="585860" cy="4233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2195736" y="371703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ingrediaent</a:t>
            </a:r>
            <a:endParaRPr lang="ru-RU" sz="1600" dirty="0"/>
          </a:p>
        </p:txBody>
      </p:sp>
      <p:sp>
        <p:nvSpPr>
          <p:cNvPr id="24" name="Овал 23"/>
          <p:cNvSpPr/>
          <p:nvPr/>
        </p:nvSpPr>
        <p:spPr>
          <a:xfrm>
            <a:off x="3707904" y="371703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ingrediaent</a:t>
            </a:r>
            <a:endParaRPr lang="ru-RU" sz="1600" dirty="0"/>
          </a:p>
        </p:txBody>
      </p:sp>
      <p:sp>
        <p:nvSpPr>
          <p:cNvPr id="25" name="Овал 24"/>
          <p:cNvSpPr/>
          <p:nvPr/>
        </p:nvSpPr>
        <p:spPr>
          <a:xfrm>
            <a:off x="5220072" y="371703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ingrediaent</a:t>
            </a:r>
            <a:endParaRPr lang="ru-RU" sz="1600" dirty="0"/>
          </a:p>
        </p:txBody>
      </p:sp>
      <p:sp>
        <p:nvSpPr>
          <p:cNvPr id="26" name="Овал 25"/>
          <p:cNvSpPr/>
          <p:nvPr/>
        </p:nvSpPr>
        <p:spPr>
          <a:xfrm>
            <a:off x="7668344" y="2276872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27" name="Овал 26"/>
          <p:cNvSpPr/>
          <p:nvPr/>
        </p:nvSpPr>
        <p:spPr>
          <a:xfrm>
            <a:off x="7668344" y="3140968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28" name="Овал 27"/>
          <p:cNvSpPr/>
          <p:nvPr/>
        </p:nvSpPr>
        <p:spPr>
          <a:xfrm>
            <a:off x="7668344" y="4005064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sp>
        <p:nvSpPr>
          <p:cNvPr id="29" name="Овал 28"/>
          <p:cNvSpPr/>
          <p:nvPr/>
        </p:nvSpPr>
        <p:spPr>
          <a:xfrm>
            <a:off x="7452320" y="5229200"/>
            <a:ext cx="1296144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composition</a:t>
            </a:r>
            <a:endParaRPr lang="ru-RU" sz="1600" dirty="0"/>
          </a:p>
        </p:txBody>
      </p:sp>
      <p:cxnSp>
        <p:nvCxnSpPr>
          <p:cNvPr id="30" name="Прямая со стрелкой 29"/>
          <p:cNvCxnSpPr>
            <a:stCxn id="23" idx="0"/>
            <a:endCxn id="6" idx="3"/>
          </p:cNvCxnSpPr>
          <p:nvPr/>
        </p:nvCxnSpPr>
        <p:spPr>
          <a:xfrm flipV="1">
            <a:off x="2843808" y="2645648"/>
            <a:ext cx="1053912" cy="107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4" idx="0"/>
            <a:endCxn id="6" idx="4"/>
          </p:cNvCxnSpPr>
          <p:nvPr/>
        </p:nvCxnSpPr>
        <p:spPr>
          <a:xfrm flipV="1">
            <a:off x="4355976" y="2708920"/>
            <a:ext cx="0" cy="1008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5" idx="0"/>
            <a:endCxn id="6" idx="5"/>
          </p:cNvCxnSpPr>
          <p:nvPr/>
        </p:nvCxnSpPr>
        <p:spPr>
          <a:xfrm flipH="1" flipV="1">
            <a:off x="4814232" y="2645648"/>
            <a:ext cx="1053912" cy="10713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Овал 39"/>
          <p:cNvSpPr/>
          <p:nvPr/>
        </p:nvSpPr>
        <p:spPr>
          <a:xfrm>
            <a:off x="5652120" y="1124744"/>
            <a:ext cx="50405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5804520" y="1277144"/>
            <a:ext cx="50405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5956920" y="1429544"/>
            <a:ext cx="504056" cy="36004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44" name="Прямая со стрелкой 43"/>
          <p:cNvCxnSpPr>
            <a:stCxn id="42" idx="3"/>
            <a:endCxn id="4" idx="6"/>
          </p:cNvCxnSpPr>
          <p:nvPr/>
        </p:nvCxnSpPr>
        <p:spPr>
          <a:xfrm flipH="1" flipV="1">
            <a:off x="4860032" y="1628800"/>
            <a:ext cx="1170705" cy="1080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41" idx="3"/>
            <a:endCxn id="4" idx="6"/>
          </p:cNvCxnSpPr>
          <p:nvPr/>
        </p:nvCxnSpPr>
        <p:spPr>
          <a:xfrm flipH="1">
            <a:off x="4860032" y="1584457"/>
            <a:ext cx="1018305" cy="443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40" idx="2"/>
          </p:cNvCxnSpPr>
          <p:nvPr/>
        </p:nvCxnSpPr>
        <p:spPr>
          <a:xfrm flipH="1">
            <a:off x="4860033" y="1304764"/>
            <a:ext cx="792087" cy="2796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2"/>
            <a:endCxn id="7" idx="6"/>
          </p:cNvCxnSpPr>
          <p:nvPr/>
        </p:nvCxnSpPr>
        <p:spPr>
          <a:xfrm flipH="1">
            <a:off x="7092280" y="249289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7" idx="5"/>
          </p:cNvCxnSpPr>
          <p:nvPr/>
        </p:nvCxnSpPr>
        <p:spPr>
          <a:xfrm flipH="1" flipV="1">
            <a:off x="6902464" y="2645648"/>
            <a:ext cx="765880" cy="7113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endCxn id="7" idx="5"/>
          </p:cNvCxnSpPr>
          <p:nvPr/>
        </p:nvCxnSpPr>
        <p:spPr>
          <a:xfrm flipH="1" flipV="1">
            <a:off x="6902464" y="2645648"/>
            <a:ext cx="765880" cy="15754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29" idx="2"/>
            <a:endCxn id="7" idx="4"/>
          </p:cNvCxnSpPr>
          <p:nvPr/>
        </p:nvCxnSpPr>
        <p:spPr>
          <a:xfrm flipH="1" flipV="1">
            <a:off x="6444208" y="2708920"/>
            <a:ext cx="1008112" cy="2736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Прямоугольник 58"/>
          <p:cNvSpPr/>
          <p:nvPr/>
        </p:nvSpPr>
        <p:spPr>
          <a:xfrm>
            <a:off x="2051720" y="4581128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3779912" y="450912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5220072" y="4509120"/>
            <a:ext cx="136815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Простой хлеб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7668344" y="2780928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7596336" y="3645024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7524328" y="4509120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7380312" y="5805264"/>
            <a:ext cx="1359768" cy="279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67" name="Прямая со стрелкой 66"/>
          <p:cNvCxnSpPr/>
          <p:nvPr/>
        </p:nvCxnSpPr>
        <p:spPr>
          <a:xfrm flipV="1">
            <a:off x="2699792" y="4221088"/>
            <a:ext cx="0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endCxn id="24" idx="4"/>
          </p:cNvCxnSpPr>
          <p:nvPr/>
        </p:nvCxnSpPr>
        <p:spPr>
          <a:xfrm flipV="1">
            <a:off x="4355976" y="4149080"/>
            <a:ext cx="0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endCxn id="25" idx="4"/>
          </p:cNvCxnSpPr>
          <p:nvPr/>
        </p:nvCxnSpPr>
        <p:spPr>
          <a:xfrm flipV="1">
            <a:off x="5796136" y="4149080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/>
          <p:nvPr/>
        </p:nvCxnSpPr>
        <p:spPr>
          <a:xfrm flipV="1">
            <a:off x="8244408" y="2564904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/>
          <p:nvPr/>
        </p:nvCxnSpPr>
        <p:spPr>
          <a:xfrm flipV="1">
            <a:off x="8244408" y="3356992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V="1">
            <a:off x="8244408" y="4149080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/>
          <p:nvPr/>
        </p:nvCxnSpPr>
        <p:spPr>
          <a:xfrm flipV="1">
            <a:off x="8028384" y="5517232"/>
            <a:ext cx="72008" cy="3513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Ввод-вывод</a:t>
            </a:r>
            <a:r>
              <a:rPr lang="ru-RU" sz="3200" dirty="0" smtClean="0"/>
              <a:t>, </a:t>
            </a:r>
            <a:r>
              <a:rPr lang="en-US" sz="3200" dirty="0" smtClean="0"/>
              <a:t>DOM – Document Object Model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708920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44008" y="2852936"/>
            <a:ext cx="3816424" cy="1728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обработки</a:t>
            </a:r>
            <a:endParaRPr lang="ru-RU" dirty="0"/>
          </a:p>
        </p:txBody>
      </p:sp>
      <p:sp>
        <p:nvSpPr>
          <p:cNvPr id="8" name="Блок-схема: документ 7"/>
          <p:cNvSpPr/>
          <p:nvPr/>
        </p:nvSpPr>
        <p:spPr>
          <a:xfrm>
            <a:off x="827584" y="3284984"/>
            <a:ext cx="1800200" cy="1080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cxnSp>
        <p:nvCxnSpPr>
          <p:cNvPr id="10" name="Скругленная соединительная линия 9"/>
          <p:cNvCxnSpPr>
            <a:endCxn id="7" idx="1"/>
          </p:cNvCxnSpPr>
          <p:nvPr/>
        </p:nvCxnSpPr>
        <p:spPr>
          <a:xfrm>
            <a:off x="2627784" y="3501008"/>
            <a:ext cx="2016224" cy="2160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Скругленная соединительная линия 12"/>
          <p:cNvCxnSpPr/>
          <p:nvPr/>
        </p:nvCxnSpPr>
        <p:spPr>
          <a:xfrm rot="10800000" flipV="1">
            <a:off x="2843808" y="4221088"/>
            <a:ext cx="1800200" cy="8640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27584" y="479715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Новый </a:t>
            </a:r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987824" y="314096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ввод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987824" y="357301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parse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915816" y="443711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V="1">
            <a:off x="3635896" y="2204864"/>
            <a:ext cx="936104" cy="13681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35896" y="162880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Проверка синтаксиса, проверка грамматики (если задана)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Два способа ввода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1 Событийный ввод (</a:t>
            </a:r>
            <a:r>
              <a:rPr lang="en-US" sz="2400" b="1" dirty="0" smtClean="0"/>
              <a:t>Read)</a:t>
            </a:r>
            <a:endParaRPr lang="ru-RU" sz="2400" b="1" dirty="0" smtClean="0"/>
          </a:p>
          <a:p>
            <a:r>
              <a:rPr lang="en-US" dirty="0" smtClean="0"/>
              <a:t>&lt;?xml version="1.0" encoding="utf-8"?&gt; &lt;!DOCTYPE recipe&gt; </a:t>
            </a:r>
            <a:r>
              <a:rPr lang="en-US" b="1" dirty="0" smtClean="0"/>
              <a:t>&lt;recipe</a:t>
            </a:r>
            <a:r>
              <a:rPr lang="en-US" dirty="0" smtClean="0"/>
              <a:t> name="</a:t>
            </a:r>
            <a:r>
              <a:rPr lang="ru-RU" dirty="0" smtClean="0"/>
              <a:t>хлеб" </a:t>
            </a:r>
            <a:r>
              <a:rPr lang="en-US" dirty="0" err="1" smtClean="0"/>
              <a:t>preptime</a:t>
            </a:r>
            <a:r>
              <a:rPr lang="en-US" dirty="0" smtClean="0"/>
              <a:t>="5min" </a:t>
            </a:r>
            <a:r>
              <a:rPr lang="en-US" dirty="0" err="1" smtClean="0"/>
              <a:t>cooktime</a:t>
            </a:r>
            <a:r>
              <a:rPr lang="en-US" dirty="0" smtClean="0"/>
              <a:t>="180min"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b="1" dirty="0" smtClean="0"/>
              <a:t>&lt;title&gt;</a:t>
            </a:r>
            <a:r>
              <a:rPr lang="en-US" dirty="0" smtClean="0"/>
              <a:t> </a:t>
            </a:r>
            <a:r>
              <a:rPr lang="ru-RU" dirty="0" smtClean="0"/>
              <a:t>Простой хлеб </a:t>
            </a:r>
            <a:r>
              <a:rPr lang="ru-RU" b="1" dirty="0" smtClean="0"/>
              <a:t>&lt;/</a:t>
            </a:r>
            <a:r>
              <a:rPr lang="en-US" b="1" dirty="0" smtClean="0"/>
              <a:t>title&gt;</a:t>
            </a:r>
            <a:r>
              <a:rPr lang="en-US" dirty="0" smtClean="0"/>
              <a:t> </a:t>
            </a:r>
            <a:r>
              <a:rPr lang="en-US" b="1" dirty="0" smtClean="0"/>
              <a:t>&lt;composition&gt;</a:t>
            </a:r>
            <a:r>
              <a:rPr lang="en-US" dirty="0" smtClean="0"/>
              <a:t> </a:t>
            </a:r>
            <a:r>
              <a:rPr lang="en-US" b="1" dirty="0" smtClean="0"/>
              <a:t>&lt;ingredient</a:t>
            </a:r>
            <a:r>
              <a:rPr lang="en-US" dirty="0" smtClean="0"/>
              <a:t> amount="3"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Мука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endParaRPr lang="ru-RU" b="1" dirty="0" smtClean="0"/>
          </a:p>
          <a:p>
            <a:endParaRPr lang="en-US" b="1" dirty="0" smtClean="0"/>
          </a:p>
          <a:p>
            <a:pPr>
              <a:buFontTx/>
              <a:buChar char="-"/>
            </a:pPr>
            <a:r>
              <a:rPr lang="ru-RU" b="1" dirty="0" smtClean="0"/>
              <a:t>При вводе порождаются события типа «появился новый элемент», «появился текст», «конец элемента» и др. Ввод в программу осуществляется через (пере)определение реакции на события</a:t>
            </a:r>
          </a:p>
          <a:p>
            <a:pPr>
              <a:buFontTx/>
              <a:buChar char="-"/>
            </a:pPr>
            <a:endParaRPr lang="ru-RU" b="1" dirty="0" smtClean="0"/>
          </a:p>
          <a:p>
            <a:r>
              <a:rPr lang="ru-RU" sz="2400" b="1" dirty="0" smtClean="0"/>
              <a:t>2 Построение дерева </a:t>
            </a:r>
            <a:r>
              <a:rPr lang="en-US" sz="2400" b="1" dirty="0" smtClean="0"/>
              <a:t>(Load)</a:t>
            </a:r>
            <a:endParaRPr lang="ru-RU" sz="2400" dirty="0"/>
          </a:p>
        </p:txBody>
      </p:sp>
      <p:sp>
        <p:nvSpPr>
          <p:cNvPr id="91" name="Блок-схема: документ 90"/>
          <p:cNvSpPr/>
          <p:nvPr/>
        </p:nvSpPr>
        <p:spPr>
          <a:xfrm>
            <a:off x="827584" y="4869160"/>
            <a:ext cx="1800200" cy="108012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XML-</a:t>
            </a:r>
            <a:r>
              <a:rPr lang="ru-RU" dirty="0" smtClean="0"/>
              <a:t>документ</a:t>
            </a:r>
            <a:endParaRPr lang="ru-RU" dirty="0"/>
          </a:p>
        </p:txBody>
      </p:sp>
      <p:sp>
        <p:nvSpPr>
          <p:cNvPr id="92" name="Овал 91"/>
          <p:cNvSpPr/>
          <p:nvPr/>
        </p:nvSpPr>
        <p:spPr>
          <a:xfrm>
            <a:off x="5436096" y="443711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4716016" y="5085184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Овал 93"/>
          <p:cNvSpPr/>
          <p:nvPr/>
        </p:nvSpPr>
        <p:spPr>
          <a:xfrm>
            <a:off x="3995936" y="5733256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6588224" y="5085184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Прямоугольник 95"/>
          <p:cNvSpPr/>
          <p:nvPr/>
        </p:nvSpPr>
        <p:spPr>
          <a:xfrm>
            <a:off x="5724128" y="5085184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Прямоугольник 96"/>
          <p:cNvSpPr/>
          <p:nvPr/>
        </p:nvSpPr>
        <p:spPr>
          <a:xfrm>
            <a:off x="6948264" y="5733256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8" name="Овал 97"/>
          <p:cNvSpPr/>
          <p:nvPr/>
        </p:nvSpPr>
        <p:spPr>
          <a:xfrm>
            <a:off x="5364088" y="5733256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5436096" y="6237312"/>
            <a:ext cx="792088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1" name="Прямая со стрелкой 100"/>
          <p:cNvCxnSpPr>
            <a:stCxn id="92" idx="3"/>
          </p:cNvCxnSpPr>
          <p:nvPr/>
        </p:nvCxnSpPr>
        <p:spPr>
          <a:xfrm flipH="1">
            <a:off x="5292080" y="4682963"/>
            <a:ext cx="260015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2" idx="4"/>
            <a:endCxn id="96" idx="0"/>
          </p:cNvCxnSpPr>
          <p:nvPr/>
        </p:nvCxnSpPr>
        <p:spPr>
          <a:xfrm>
            <a:off x="5832140" y="4725144"/>
            <a:ext cx="180020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2" idx="5"/>
            <a:endCxn id="95" idx="0"/>
          </p:cNvCxnSpPr>
          <p:nvPr/>
        </p:nvCxnSpPr>
        <p:spPr>
          <a:xfrm>
            <a:off x="6112185" y="4682963"/>
            <a:ext cx="872083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3" idx="3"/>
            <a:endCxn id="94" idx="0"/>
          </p:cNvCxnSpPr>
          <p:nvPr/>
        </p:nvCxnSpPr>
        <p:spPr>
          <a:xfrm flipH="1">
            <a:off x="4391980" y="5331035"/>
            <a:ext cx="440035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93" idx="5"/>
            <a:endCxn id="98" idx="0"/>
          </p:cNvCxnSpPr>
          <p:nvPr/>
        </p:nvCxnSpPr>
        <p:spPr>
          <a:xfrm>
            <a:off x="5392105" y="5331035"/>
            <a:ext cx="368027" cy="4022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8" idx="4"/>
            <a:endCxn id="99" idx="0"/>
          </p:cNvCxnSpPr>
          <p:nvPr/>
        </p:nvCxnSpPr>
        <p:spPr>
          <a:xfrm>
            <a:off x="5760132" y="6021288"/>
            <a:ext cx="72008" cy="2160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95" idx="4"/>
            <a:endCxn id="97" idx="0"/>
          </p:cNvCxnSpPr>
          <p:nvPr/>
        </p:nvCxnSpPr>
        <p:spPr>
          <a:xfrm>
            <a:off x="6984268" y="5373216"/>
            <a:ext cx="25202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/>
          <p:nvPr/>
        </p:nvCxnSpPr>
        <p:spPr>
          <a:xfrm flipV="1">
            <a:off x="2627784" y="4509120"/>
            <a:ext cx="273630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2800" dirty="0" smtClean="0"/>
              <a:t>Стандартное представление дерева: </a:t>
            </a:r>
            <a:r>
              <a:rPr lang="en-US" sz="2800" dirty="0" smtClean="0"/>
              <a:t>DOM – Document Object Model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&lt;recipe</a:t>
            </a:r>
            <a:r>
              <a:rPr lang="en-US" dirty="0" smtClean="0"/>
              <a:t> name="</a:t>
            </a:r>
            <a:r>
              <a:rPr lang="ru-RU" dirty="0" smtClean="0"/>
              <a:t>хлеб" </a:t>
            </a:r>
            <a:r>
              <a:rPr lang="en-US" dirty="0" err="1" smtClean="0"/>
              <a:t>preptime</a:t>
            </a:r>
            <a:r>
              <a:rPr lang="en-US" dirty="0" smtClean="0"/>
              <a:t>="5min" </a:t>
            </a:r>
            <a:r>
              <a:rPr lang="en-US" dirty="0" err="1" smtClean="0"/>
              <a:t>cooktime</a:t>
            </a:r>
            <a:r>
              <a:rPr lang="en-US" dirty="0" smtClean="0"/>
              <a:t>="180min"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&lt;title&gt;</a:t>
            </a:r>
            <a:r>
              <a:rPr lang="en-US" dirty="0" smtClean="0"/>
              <a:t> </a:t>
            </a:r>
            <a:r>
              <a:rPr lang="ru-RU" dirty="0" smtClean="0"/>
              <a:t>Простой хлеб </a:t>
            </a:r>
            <a:r>
              <a:rPr lang="ru-RU" b="1" dirty="0" smtClean="0"/>
              <a:t>&lt;/</a:t>
            </a:r>
            <a:r>
              <a:rPr lang="en-US" b="1" dirty="0" smtClean="0"/>
              <a:t>title&gt;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&lt;composition&gt;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&lt;ingredient</a:t>
            </a:r>
            <a:r>
              <a:rPr lang="en-US" dirty="0" smtClean="0"/>
              <a:t> amount="3"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Мука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&lt;ingredient</a:t>
            </a:r>
            <a:r>
              <a:rPr lang="en-US" dirty="0" smtClean="0"/>
              <a:t> amount="0.25" unit="</a:t>
            </a:r>
            <a:r>
              <a:rPr lang="ru-RU" dirty="0" smtClean="0"/>
              <a:t>грамм"</a:t>
            </a:r>
            <a:r>
              <a:rPr lang="ru-RU" b="1" dirty="0" smtClean="0"/>
              <a:t>&gt;</a:t>
            </a:r>
            <a:r>
              <a:rPr lang="ru-RU" dirty="0" smtClean="0"/>
              <a:t>Дрожжи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&lt;ingredient</a:t>
            </a:r>
            <a:r>
              <a:rPr lang="en-US" dirty="0" smtClean="0"/>
              <a:t> amount="1.5" unit="</a:t>
            </a:r>
            <a:r>
              <a:rPr lang="ru-RU" dirty="0" smtClean="0"/>
              <a:t>стакан"</a:t>
            </a:r>
            <a:r>
              <a:rPr lang="ru-RU" b="1" dirty="0" smtClean="0"/>
              <a:t>&gt;</a:t>
            </a:r>
            <a:r>
              <a:rPr lang="ru-RU" dirty="0" smtClean="0"/>
              <a:t>Тёплая вода</a:t>
            </a:r>
            <a:r>
              <a:rPr lang="ru-RU" b="1" dirty="0" smtClean="0"/>
              <a:t>&lt;/</a:t>
            </a:r>
            <a:r>
              <a:rPr lang="en-US" b="1" dirty="0" smtClean="0"/>
              <a:t>ingredient&gt;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</a:t>
            </a:r>
            <a:r>
              <a:rPr lang="en-US" b="1" dirty="0" smtClean="0"/>
              <a:t>&lt;/composition&gt;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&lt;instructions&gt;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   &lt;step&gt;</a:t>
            </a:r>
            <a:r>
              <a:rPr lang="en-US" dirty="0" smtClean="0"/>
              <a:t> </a:t>
            </a:r>
            <a:r>
              <a:rPr lang="ru-RU" dirty="0" smtClean="0"/>
              <a:t>Смешать все ингредиенты и тщательно замесить.</a:t>
            </a:r>
            <a:endParaRPr lang="en-US" dirty="0" smtClean="0"/>
          </a:p>
          <a:p>
            <a:r>
              <a:rPr lang="en-US" dirty="0" smtClean="0"/>
              <a:t>         ….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899592" y="4653136"/>
            <a:ext cx="2088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XMLDocument</a:t>
            </a:r>
            <a:endParaRPr lang="en-US" dirty="0" smtClean="0"/>
          </a:p>
          <a:p>
            <a:r>
              <a:rPr lang="en-US" dirty="0" err="1" smtClean="0"/>
              <a:t>XMLElement</a:t>
            </a:r>
            <a:endParaRPr lang="en-US" dirty="0" smtClean="0"/>
          </a:p>
          <a:p>
            <a:r>
              <a:rPr lang="en-US" dirty="0" err="1" smtClean="0"/>
              <a:t>XMLText</a:t>
            </a:r>
            <a:endParaRPr lang="en-US" dirty="0" smtClean="0"/>
          </a:p>
          <a:p>
            <a:r>
              <a:rPr lang="en-US" dirty="0" err="1" smtClean="0"/>
              <a:t>XMLNode</a:t>
            </a:r>
            <a:endParaRPr lang="en-US" dirty="0" smtClean="0"/>
          </a:p>
          <a:p>
            <a:r>
              <a:rPr lang="en-US" dirty="0" err="1" smtClean="0"/>
              <a:t>XMLAttribute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4355976" y="5013176"/>
            <a:ext cx="2088232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Name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1" idx="0"/>
          </p:cNvCxnSpPr>
          <p:nvPr/>
        </p:nvCxnSpPr>
        <p:spPr>
          <a:xfrm flipV="1">
            <a:off x="5400092" y="4293096"/>
            <a:ext cx="36004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6"/>
          </p:cNvCxnSpPr>
          <p:nvPr/>
        </p:nvCxnSpPr>
        <p:spPr>
          <a:xfrm flipV="1">
            <a:off x="6444208" y="5373216"/>
            <a:ext cx="792088" cy="360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3635896" y="530120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3"/>
          </p:cNvCxnSpPr>
          <p:nvPr/>
        </p:nvCxnSpPr>
        <p:spPr>
          <a:xfrm flipH="1">
            <a:off x="3851920" y="5689265"/>
            <a:ext cx="809871" cy="6200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1" idx="5"/>
          </p:cNvCxnSpPr>
          <p:nvPr/>
        </p:nvCxnSpPr>
        <p:spPr>
          <a:xfrm>
            <a:off x="6138393" y="5689265"/>
            <a:ext cx="809871" cy="6920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932040" y="40770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Parent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2699792" y="51571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LeftBroth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7308304" y="515719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RightBroth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3059832" y="63093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LeftChild</a:t>
            </a:r>
            <a:endParaRPr lang="ru-RU" dirty="0"/>
          </a:p>
        </p:txBody>
      </p:sp>
      <p:sp>
        <p:nvSpPr>
          <p:cNvPr id="74" name="TextBox 73"/>
          <p:cNvSpPr txBox="1"/>
          <p:nvPr/>
        </p:nvSpPr>
        <p:spPr>
          <a:xfrm>
            <a:off x="6948264" y="62373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RightChild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ru-RU" sz="3600" dirty="0" smtClean="0"/>
              <a:t>Функциональное объектное представление </a:t>
            </a:r>
            <a:r>
              <a:rPr lang="en-US" sz="3600" dirty="0" smtClean="0"/>
              <a:t>XML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842493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Классы объектов:</a:t>
            </a:r>
          </a:p>
          <a:p>
            <a:r>
              <a:rPr lang="en-US" dirty="0" err="1" smtClean="0"/>
              <a:t>XDocument</a:t>
            </a:r>
            <a:endParaRPr lang="en-US" dirty="0" smtClean="0"/>
          </a:p>
          <a:p>
            <a:r>
              <a:rPr lang="en-US" dirty="0" err="1" smtClean="0"/>
              <a:t>XElement</a:t>
            </a:r>
            <a:endParaRPr lang="en-US" dirty="0" smtClean="0"/>
          </a:p>
          <a:p>
            <a:r>
              <a:rPr lang="en-US" dirty="0" err="1" smtClean="0"/>
              <a:t>XAttribute</a:t>
            </a:r>
            <a:endParaRPr lang="en-US" dirty="0" smtClean="0"/>
          </a:p>
          <a:p>
            <a:r>
              <a:rPr lang="en-US" dirty="0" err="1" smtClean="0"/>
              <a:t>XName</a:t>
            </a:r>
            <a:endParaRPr lang="en-US" dirty="0" smtClean="0"/>
          </a:p>
          <a:p>
            <a:r>
              <a:rPr lang="en-US" dirty="0" err="1" smtClean="0"/>
              <a:t>XText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Конструкторы позволяют задавать иерархию элементов/</a:t>
            </a:r>
            <a:r>
              <a:rPr lang="ru-RU" dirty="0" err="1" smtClean="0"/>
              <a:t>подэлементов</a:t>
            </a:r>
            <a:r>
              <a:rPr lang="ru-RU" dirty="0" smtClean="0"/>
              <a:t>/</a:t>
            </a:r>
            <a:r>
              <a:rPr lang="ru-RU" dirty="0" err="1" smtClean="0"/>
              <a:t>аттрибутов</a:t>
            </a:r>
            <a:r>
              <a:rPr lang="ru-RU" dirty="0" smtClean="0"/>
              <a:t>/текстов</a:t>
            </a:r>
          </a:p>
          <a:p>
            <a:endParaRPr lang="ru-RU" dirty="0" smtClean="0"/>
          </a:p>
          <a:p>
            <a:r>
              <a:rPr lang="en-US" dirty="0" err="1" smtClean="0"/>
              <a:t>XElement</a:t>
            </a:r>
            <a:r>
              <a:rPr lang="en-US" dirty="0" smtClean="0"/>
              <a:t> html = new </a:t>
            </a:r>
            <a:r>
              <a:rPr lang="en-US" dirty="0" err="1" smtClean="0"/>
              <a:t>XElement</a:t>
            </a:r>
            <a:r>
              <a:rPr lang="en-US" dirty="0" smtClean="0"/>
              <a:t>(“html”,</a:t>
            </a:r>
          </a:p>
          <a:p>
            <a:r>
              <a:rPr lang="en-US" dirty="0" smtClean="0"/>
              <a:t>	new </a:t>
            </a:r>
            <a:r>
              <a:rPr lang="en-US" dirty="0" err="1" smtClean="0"/>
              <a:t>XElement</a:t>
            </a:r>
            <a:r>
              <a:rPr lang="en-US" dirty="0" smtClean="0"/>
              <a:t>(“head”, …),</a:t>
            </a:r>
          </a:p>
          <a:p>
            <a:r>
              <a:rPr lang="en-US" dirty="0" smtClean="0"/>
              <a:t>	new </a:t>
            </a:r>
            <a:r>
              <a:rPr lang="en-US" dirty="0" err="1" smtClean="0"/>
              <a:t>XElement</a:t>
            </a:r>
            <a:r>
              <a:rPr lang="en-US" dirty="0" smtClean="0"/>
              <a:t>(“body”,</a:t>
            </a:r>
          </a:p>
          <a:p>
            <a:r>
              <a:rPr lang="en-US" dirty="0" smtClean="0"/>
              <a:t>		new </a:t>
            </a:r>
            <a:r>
              <a:rPr lang="en-US" dirty="0" err="1" smtClean="0"/>
              <a:t>XElement</a:t>
            </a:r>
            <a:r>
              <a:rPr lang="en-US" dirty="0" smtClean="0"/>
              <a:t>(“h1”, “</a:t>
            </a:r>
            <a:r>
              <a:rPr lang="ru-RU" dirty="0" smtClean="0"/>
              <a:t>Пример</a:t>
            </a:r>
            <a:r>
              <a:rPr lang="en-US" dirty="0" smtClean="0"/>
              <a:t>”),</a:t>
            </a:r>
          </a:p>
          <a:p>
            <a:r>
              <a:rPr lang="en-US" dirty="0" smtClean="0"/>
              <a:t>		new </a:t>
            </a:r>
            <a:r>
              <a:rPr lang="en-US" dirty="0" err="1" smtClean="0"/>
              <a:t>XElement</a:t>
            </a:r>
            <a:r>
              <a:rPr lang="en-US" dirty="0" smtClean="0"/>
              <a:t>(“</a:t>
            </a:r>
            <a:r>
              <a:rPr lang="en-US" dirty="0" err="1" smtClean="0"/>
              <a:t>img</a:t>
            </a:r>
            <a:r>
              <a:rPr lang="en-US" dirty="0" smtClean="0"/>
              <a:t>”, new </a:t>
            </a:r>
            <a:r>
              <a:rPr lang="en-US" dirty="0" err="1" smtClean="0"/>
              <a:t>Xattribute</a:t>
            </a:r>
            <a:r>
              <a:rPr lang="en-US" dirty="0" smtClean="0"/>
              <a:t>(“</a:t>
            </a:r>
            <a:r>
              <a:rPr lang="en-US" dirty="0" err="1" smtClean="0"/>
              <a:t>src</a:t>
            </a:r>
            <a:r>
              <a:rPr lang="en-US" dirty="0" smtClean="0"/>
              <a:t>”, “images/pic1.jpg”),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64096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 классов позволяют гибко программировать обработку в функциональном стиле</a:t>
            </a:r>
          </a:p>
          <a:p>
            <a:endParaRPr lang="ru-RU" dirty="0" smtClean="0"/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&lt;db&gt;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&lt;person id="p_001"&gt;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Иванов&lt;/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&lt;age&gt;21&lt;/age&gt;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&lt;person id="p_002"&gt;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Петров&lt;/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&lt;age&gt;19&lt;/age&gt;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&lt;person id="p_003"&gt;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2400" dirty="0" smtClean="0">
                <a:latin typeface="Courier New" pitchFamily="49" charset="0"/>
                <a:cs typeface="Courier New" pitchFamily="49" charset="0"/>
              </a:rPr>
              <a:t>Сидоров&lt;/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&lt;age&gt;22&lt;/age&gt;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&lt;/db&gt;</a:t>
            </a:r>
          </a:p>
          <a:p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188640"/>
            <a:ext cx="842493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Методы классов позволяют гибко программировать обработку в функциональном стиле</a:t>
            </a:r>
          </a:p>
          <a:p>
            <a:r>
              <a:rPr lang="en-US" dirty="0" smtClean="0"/>
              <a:t>File.xml</a:t>
            </a:r>
            <a:endParaRPr lang="ru-RU" dirty="0" smtClean="0"/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&lt;?xml version="1.0" encoding="utf-8" ?&gt;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&lt;db&gt;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&lt;person id="p_001"&gt;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Иванов&lt;/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&lt;age&gt;21&lt;/age&gt;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&lt;person id="p_002"&gt;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Петров&lt;/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&lt;age&gt;19&lt;/age&gt;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&lt;person id="p_003"&gt;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&lt;name&gt;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Сидоров&lt;/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name&gt;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&lt;age&gt;22&lt;/age&gt;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&lt;/person&gt;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&lt;/db&gt;</a:t>
            </a:r>
          </a:p>
          <a:p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XElement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db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XElement.Load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(“File.xml”);</a:t>
            </a:r>
          </a:p>
          <a:p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query 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db.Elements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.Where(x =&gt;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x.Attribute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(“id”).Value == “p_002”)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.First();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Онтологии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525963"/>
          </a:xfrm>
        </p:spPr>
        <p:txBody>
          <a:bodyPr/>
          <a:lstStyle/>
          <a:p>
            <a:r>
              <a:rPr lang="ru-RU" dirty="0" smtClean="0"/>
              <a:t>Онтология – это концептуальная спецификация данных (Спецификация концептуализации)</a:t>
            </a:r>
          </a:p>
          <a:p>
            <a:r>
              <a:rPr lang="ru-RU" dirty="0" smtClean="0"/>
              <a:t>Это способ определения понятий как множеств объектов, свойств этих понятий, отношений между понятиями и терминов, соответствующим понятиям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dirty="0" smtClean="0"/>
              <a:t>Добавление онтологии</a:t>
            </a:r>
          </a:p>
        </p:txBody>
      </p:sp>
      <p:sp>
        <p:nvSpPr>
          <p:cNvPr id="4" name="Овал 3"/>
          <p:cNvSpPr/>
          <p:nvPr/>
        </p:nvSpPr>
        <p:spPr>
          <a:xfrm>
            <a:off x="4114800" y="35052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p3817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130925" y="35052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18000" rIns="18000" b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o19302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395662" y="4152900"/>
            <a:ext cx="790575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p2817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475162" y="4152900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Иванов 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5195887" y="4152900"/>
            <a:ext cx="574675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1988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491287" y="4152900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>
                <a:solidFill>
                  <a:schemeClr val="tx1"/>
                </a:solidFill>
              </a:rPr>
              <a:t>НГУ</a:t>
            </a:r>
          </a:p>
        </p:txBody>
      </p:sp>
      <p:sp>
        <p:nvSpPr>
          <p:cNvPr id="10" name="Овал 9"/>
          <p:cNvSpPr/>
          <p:nvPr/>
        </p:nvSpPr>
        <p:spPr>
          <a:xfrm>
            <a:off x="7427911" y="3581399"/>
            <a:ext cx="828000" cy="2111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O</a:t>
            </a:r>
            <a:r>
              <a:rPr lang="en-US" sz="1000" dirty="0" smtClean="0">
                <a:solidFill>
                  <a:schemeClr val="tx1"/>
                </a:solidFill>
              </a:rPr>
              <a:t>rg-sys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322637" y="3073400"/>
            <a:ext cx="792163" cy="2159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P</a:t>
            </a:r>
            <a:r>
              <a:rPr lang="en-US" sz="1000" dirty="0" smtClean="0">
                <a:solidFill>
                  <a:schemeClr val="tx1"/>
                </a:solidFill>
              </a:rPr>
              <a:t>erson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5" idx="2"/>
          </p:cNvCxnSpPr>
          <p:nvPr/>
        </p:nvCxnSpPr>
        <p:spPr>
          <a:xfrm>
            <a:off x="4906962" y="3613150"/>
            <a:ext cx="122396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6"/>
            <a:endCxn id="10" idx="2"/>
          </p:cNvCxnSpPr>
          <p:nvPr/>
        </p:nvCxnSpPr>
        <p:spPr>
          <a:xfrm>
            <a:off x="6923087" y="3613150"/>
            <a:ext cx="504824" cy="7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4" idx="1"/>
            <a:endCxn id="11" idx="5"/>
          </p:cNvCxnSpPr>
          <p:nvPr/>
        </p:nvCxnSpPr>
        <p:spPr>
          <a:xfrm rot="16200000" flipV="1">
            <a:off x="3975100" y="3281362"/>
            <a:ext cx="279400" cy="231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4" idx="0"/>
          </p:cNvCxnSpPr>
          <p:nvPr/>
        </p:nvCxnSpPr>
        <p:spPr>
          <a:xfrm rot="5400000">
            <a:off x="4205288" y="3163887"/>
            <a:ext cx="647700" cy="349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endCxn id="4" idx="7"/>
          </p:cNvCxnSpPr>
          <p:nvPr/>
        </p:nvCxnSpPr>
        <p:spPr>
          <a:xfrm rot="5400000">
            <a:off x="4617243" y="3102769"/>
            <a:ext cx="608013" cy="260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endCxn id="5" idx="1"/>
          </p:cNvCxnSpPr>
          <p:nvPr/>
        </p:nvCxnSpPr>
        <p:spPr>
          <a:xfrm>
            <a:off x="5462587" y="2868612"/>
            <a:ext cx="784225" cy="668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5" idx="0"/>
          </p:cNvCxnSpPr>
          <p:nvPr/>
        </p:nvCxnSpPr>
        <p:spPr>
          <a:xfrm rot="16200000" flipH="1">
            <a:off x="6149975" y="3127375"/>
            <a:ext cx="647700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3"/>
            <a:endCxn id="6" idx="0"/>
          </p:cNvCxnSpPr>
          <p:nvPr/>
        </p:nvCxnSpPr>
        <p:spPr>
          <a:xfrm rot="5400000">
            <a:off x="3779044" y="3701256"/>
            <a:ext cx="463550" cy="439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4" idx="4"/>
            <a:endCxn id="7" idx="0"/>
          </p:cNvCxnSpPr>
          <p:nvPr/>
        </p:nvCxnSpPr>
        <p:spPr>
          <a:xfrm rot="16200000" flipH="1">
            <a:off x="4421188" y="3811587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4" idx="5"/>
            <a:endCxn id="8" idx="0"/>
          </p:cNvCxnSpPr>
          <p:nvPr/>
        </p:nvCxnSpPr>
        <p:spPr>
          <a:xfrm rot="16200000" flipH="1">
            <a:off x="4905375" y="3575050"/>
            <a:ext cx="463550" cy="692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5" idx="4"/>
            <a:endCxn id="9" idx="0"/>
          </p:cNvCxnSpPr>
          <p:nvPr/>
        </p:nvCxnSpPr>
        <p:spPr>
          <a:xfrm rot="16200000" flipH="1">
            <a:off x="6437313" y="3811587"/>
            <a:ext cx="431800" cy="2508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6" idx="5"/>
          </p:cNvCxnSpPr>
          <p:nvPr/>
        </p:nvCxnSpPr>
        <p:spPr>
          <a:xfrm rot="16200000" flipH="1">
            <a:off x="4076700" y="4330700"/>
            <a:ext cx="320675" cy="333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6" idx="4"/>
          </p:cNvCxnSpPr>
          <p:nvPr/>
        </p:nvCxnSpPr>
        <p:spPr>
          <a:xfrm rot="16200000" flipH="1">
            <a:off x="3700462" y="4459288"/>
            <a:ext cx="288925" cy="107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88" name="TextBox 56"/>
          <p:cNvSpPr txBox="1">
            <a:spLocks noChangeArrowheads="1"/>
          </p:cNvSpPr>
          <p:nvPr/>
        </p:nvSpPr>
        <p:spPr bwMode="auto">
          <a:xfrm>
            <a:off x="3754437" y="3289300"/>
            <a:ext cx="4318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type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89" name="TextBox 57"/>
          <p:cNvSpPr txBox="1">
            <a:spLocks noChangeArrowheads="1"/>
          </p:cNvSpPr>
          <p:nvPr/>
        </p:nvSpPr>
        <p:spPr bwMode="auto">
          <a:xfrm>
            <a:off x="6994525" y="3432175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type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11290" name="TextBox 58"/>
          <p:cNvSpPr txBox="1">
            <a:spLocks noChangeArrowheads="1"/>
          </p:cNvSpPr>
          <p:nvPr/>
        </p:nvSpPr>
        <p:spPr bwMode="auto">
          <a:xfrm>
            <a:off x="5195887" y="3360737"/>
            <a:ext cx="6477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work-in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11291" name="TextBox 59"/>
          <p:cNvSpPr txBox="1">
            <a:spLocks noChangeArrowheads="1"/>
          </p:cNvSpPr>
          <p:nvPr/>
        </p:nvSpPr>
        <p:spPr bwMode="auto">
          <a:xfrm>
            <a:off x="6635750" y="3792537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name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92" name="TextBox 60"/>
          <p:cNvSpPr txBox="1">
            <a:spLocks noChangeArrowheads="1"/>
          </p:cNvSpPr>
          <p:nvPr/>
        </p:nvSpPr>
        <p:spPr bwMode="auto">
          <a:xfrm>
            <a:off x="4259262" y="3792537"/>
            <a:ext cx="5032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name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93" name="TextBox 61"/>
          <p:cNvSpPr txBox="1">
            <a:spLocks noChangeArrowheads="1"/>
          </p:cNvSpPr>
          <p:nvPr/>
        </p:nvSpPr>
        <p:spPr bwMode="auto">
          <a:xfrm>
            <a:off x="3429000" y="48768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domain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11294" name="TextBox 62"/>
          <p:cNvSpPr txBox="1">
            <a:spLocks noChangeArrowheads="1"/>
          </p:cNvSpPr>
          <p:nvPr/>
        </p:nvSpPr>
        <p:spPr bwMode="auto">
          <a:xfrm>
            <a:off x="3538537" y="3792537"/>
            <a:ext cx="5762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father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295" name="TextBox 63"/>
          <p:cNvSpPr txBox="1">
            <a:spLocks noChangeArrowheads="1"/>
          </p:cNvSpPr>
          <p:nvPr/>
        </p:nvSpPr>
        <p:spPr bwMode="auto">
          <a:xfrm>
            <a:off x="658812" y="3360737"/>
            <a:ext cx="16557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>
                <a:latin typeface="Calibri" pitchFamily="34" charset="0"/>
              </a:rPr>
              <a:t>Фрагмент сети </a:t>
            </a:r>
            <a:r>
              <a:rPr lang="en-US">
                <a:latin typeface="Gill Sans MT" pitchFamily="34" charset="0"/>
              </a:rPr>
              <a:t>RDF</a:t>
            </a:r>
            <a:endParaRPr lang="ru-RU">
              <a:latin typeface="Calibri" pitchFamily="34" charset="0"/>
            </a:endParaRPr>
          </a:p>
        </p:txBody>
      </p:sp>
      <p:sp>
        <p:nvSpPr>
          <p:cNvPr id="11296" name="TextBox 64"/>
          <p:cNvSpPr txBox="1">
            <a:spLocks noChangeArrowheads="1"/>
          </p:cNvSpPr>
          <p:nvPr/>
        </p:nvSpPr>
        <p:spPr bwMode="auto">
          <a:xfrm>
            <a:off x="598487" y="1743075"/>
            <a:ext cx="172878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>
                <a:latin typeface="Calibri" pitchFamily="34" charset="0"/>
              </a:rPr>
              <a:t>Базовые элементы</a:t>
            </a:r>
          </a:p>
        </p:txBody>
      </p:sp>
      <p:sp>
        <p:nvSpPr>
          <p:cNvPr id="11297" name="TextBox 65"/>
          <p:cNvSpPr txBox="1">
            <a:spLocks noChangeArrowheads="1"/>
          </p:cNvSpPr>
          <p:nvPr/>
        </p:nvSpPr>
        <p:spPr bwMode="auto">
          <a:xfrm>
            <a:off x="685800" y="5181600"/>
            <a:ext cx="18002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 smtClean="0">
                <a:latin typeface="Calibri" pitchFamily="34" charset="0"/>
              </a:rPr>
              <a:t>Онтология</a:t>
            </a:r>
            <a:endParaRPr lang="ru-RU" dirty="0">
              <a:latin typeface="Calibri" pitchFamily="34" charset="0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3983037" y="1600200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5638800" y="1600200"/>
            <a:ext cx="792162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id1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3983037" y="2103437"/>
            <a:ext cx="792163" cy="2159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id3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5783262" y="2103437"/>
            <a:ext cx="576263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/>
                </a:solidFill>
              </a:rPr>
              <a:t>data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71" name="Прямая со стрелкой 70"/>
          <p:cNvCxnSpPr>
            <a:stCxn id="67" idx="6"/>
            <a:endCxn id="68" idx="2"/>
          </p:cNvCxnSpPr>
          <p:nvPr/>
        </p:nvCxnSpPr>
        <p:spPr>
          <a:xfrm>
            <a:off x="4775200" y="1708150"/>
            <a:ext cx="86360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69" idx="6"/>
            <a:endCxn id="70" idx="1"/>
          </p:cNvCxnSpPr>
          <p:nvPr/>
        </p:nvCxnSpPr>
        <p:spPr>
          <a:xfrm>
            <a:off x="4775200" y="2211387"/>
            <a:ext cx="100806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304" name="TextBox 78"/>
          <p:cNvSpPr txBox="1">
            <a:spLocks noChangeArrowheads="1"/>
          </p:cNvSpPr>
          <p:nvPr/>
        </p:nvSpPr>
        <p:spPr bwMode="auto">
          <a:xfrm>
            <a:off x="4991100" y="1455737"/>
            <a:ext cx="50323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P1</a:t>
            </a:r>
            <a:endParaRPr lang="ru-RU" sz="1000">
              <a:latin typeface="Calibri" pitchFamily="34" charset="0"/>
            </a:endParaRPr>
          </a:p>
        </p:txBody>
      </p:sp>
      <p:sp>
        <p:nvSpPr>
          <p:cNvPr id="11305" name="TextBox 79"/>
          <p:cNvSpPr txBox="1">
            <a:spLocks noChangeArrowheads="1"/>
          </p:cNvSpPr>
          <p:nvPr/>
        </p:nvSpPr>
        <p:spPr bwMode="auto">
          <a:xfrm>
            <a:off x="5062537" y="1960562"/>
            <a:ext cx="5048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>
                <a:latin typeface="Gill Sans MT" pitchFamily="34" charset="0"/>
              </a:rPr>
              <a:t>P2</a:t>
            </a:r>
            <a:endParaRPr lang="ru-RU" sz="1000">
              <a:latin typeface="Calibri" pitchFamily="34" charset="0"/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>
            <a:off x="7848600" y="38100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TextBox 57"/>
          <p:cNvSpPr txBox="1">
            <a:spLocks noChangeArrowheads="1"/>
          </p:cNvSpPr>
          <p:nvPr/>
        </p:nvSpPr>
        <p:spPr bwMode="auto">
          <a:xfrm>
            <a:off x="7924800" y="3810000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type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47" name="Овал 46"/>
          <p:cNvSpPr/>
          <p:nvPr/>
        </p:nvSpPr>
        <p:spPr>
          <a:xfrm>
            <a:off x="7772400" y="4114800"/>
            <a:ext cx="828000" cy="211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Class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4572000" y="5334000"/>
            <a:ext cx="828000" cy="21113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</a:rPr>
              <a:t>name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>
            <a:off x="4992689" y="5562601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TextBox 57"/>
          <p:cNvSpPr txBox="1">
            <a:spLocks noChangeArrowheads="1"/>
          </p:cNvSpPr>
          <p:nvPr/>
        </p:nvSpPr>
        <p:spPr bwMode="auto">
          <a:xfrm>
            <a:off x="5068889" y="5562601"/>
            <a:ext cx="4333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type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52" name="Овал 51"/>
          <p:cNvSpPr/>
          <p:nvPr/>
        </p:nvSpPr>
        <p:spPr>
          <a:xfrm>
            <a:off x="4916489" y="5867401"/>
            <a:ext cx="828000" cy="21113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err="1" smtClean="0">
                <a:solidFill>
                  <a:schemeClr val="tx1"/>
                </a:solidFill>
              </a:rPr>
              <a:t>DataPr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55" name="Скругленная соединительная линия 54"/>
          <p:cNvCxnSpPr>
            <a:stCxn id="48" idx="2"/>
            <a:endCxn id="11" idx="2"/>
          </p:cNvCxnSpPr>
          <p:nvPr/>
        </p:nvCxnSpPr>
        <p:spPr>
          <a:xfrm rot="10800000">
            <a:off x="3322638" y="3181351"/>
            <a:ext cx="1249363" cy="2258219"/>
          </a:xfrm>
          <a:prstGeom prst="curvedConnector3">
            <a:avLst>
              <a:gd name="adj1" fmla="val 118297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hape 56"/>
          <p:cNvCxnSpPr>
            <a:stCxn id="48" idx="6"/>
            <a:endCxn id="10" idx="3"/>
          </p:cNvCxnSpPr>
          <p:nvPr/>
        </p:nvCxnSpPr>
        <p:spPr>
          <a:xfrm flipV="1">
            <a:off x="5400000" y="3761616"/>
            <a:ext cx="2149169" cy="167795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4114800" y="55626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label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59" name="TextBox 61"/>
          <p:cNvSpPr txBox="1">
            <a:spLocks noChangeArrowheads="1"/>
          </p:cNvSpPr>
          <p:nvPr/>
        </p:nvSpPr>
        <p:spPr bwMode="auto">
          <a:xfrm>
            <a:off x="5791200" y="50292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 smtClean="0">
                <a:latin typeface="Gill Sans MT" pitchFamily="34" charset="0"/>
              </a:rPr>
              <a:t>domain</a:t>
            </a:r>
            <a:endParaRPr lang="ru-RU" sz="1000" dirty="0">
              <a:latin typeface="Calibri" pitchFamily="34" charset="0"/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4114800" y="5867400"/>
            <a:ext cx="576263" cy="215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000" dirty="0" smtClean="0">
                <a:solidFill>
                  <a:schemeClr val="tx1"/>
                </a:solidFill>
              </a:rPr>
              <a:t>Имя</a:t>
            </a:r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/>
          <p:cNvCxnSpPr>
            <a:stCxn id="48" idx="3"/>
            <a:endCxn id="60" idx="0"/>
          </p:cNvCxnSpPr>
          <p:nvPr/>
        </p:nvCxnSpPr>
        <p:spPr>
          <a:xfrm flipH="1">
            <a:off x="4402932" y="5514217"/>
            <a:ext cx="290326" cy="353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TextBox 61"/>
          <p:cNvSpPr txBox="1">
            <a:spLocks noChangeArrowheads="1"/>
          </p:cNvSpPr>
          <p:nvPr/>
        </p:nvSpPr>
        <p:spPr bwMode="auto">
          <a:xfrm>
            <a:off x="5356225" y="4025900"/>
            <a:ext cx="576262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dirty="0">
                <a:latin typeface="Gill Sans MT" pitchFamily="34" charset="0"/>
              </a:rPr>
              <a:t>birth</a:t>
            </a:r>
            <a:endParaRPr lang="ru-RU" sz="1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История формализмов текстового представления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Компьютерные языки (</a:t>
            </a:r>
            <a:r>
              <a:rPr lang="en-US" dirty="0" smtClean="0"/>
              <a:t>XML </a:t>
            </a:r>
            <a:r>
              <a:rPr lang="ru-RU" dirty="0" smtClean="0"/>
              <a:t>и др.)</a:t>
            </a:r>
          </a:p>
          <a:p>
            <a:r>
              <a:rPr lang="ru-RU" dirty="0" smtClean="0"/>
              <a:t>Данные в языках программирования (</a:t>
            </a:r>
            <a:r>
              <a:rPr lang="en-US" dirty="0" smtClean="0"/>
              <a:t>JSON </a:t>
            </a:r>
            <a:r>
              <a:rPr lang="ru-RU" smtClean="0"/>
              <a:t>и др.)</a:t>
            </a:r>
            <a:endParaRPr lang="ru-RU" dirty="0" smtClean="0"/>
          </a:p>
          <a:p>
            <a:r>
              <a:rPr lang="en-US" dirty="0" smtClean="0"/>
              <a:t>CSV (Comma Separated Values) – </a:t>
            </a:r>
            <a:r>
              <a:rPr lang="ru-RU" dirty="0" smtClean="0"/>
              <a:t>формат представления табличных данных</a:t>
            </a:r>
            <a:endParaRPr lang="en-US" dirty="0" smtClean="0"/>
          </a:p>
          <a:p>
            <a:r>
              <a:rPr lang="en-US" dirty="0" err="1" smtClean="0"/>
              <a:t>TeX</a:t>
            </a:r>
            <a:r>
              <a:rPr lang="en-US" dirty="0" smtClean="0"/>
              <a:t> – </a:t>
            </a:r>
            <a:r>
              <a:rPr lang="ru-RU" dirty="0" smtClean="0"/>
              <a:t>язык разметки, применяемый для подготовки печатных форм</a:t>
            </a:r>
          </a:p>
        </p:txBody>
      </p:sp>
    </p:spTree>
    <p:extLst>
      <p:ext uri="{BB962C8B-B14F-4D97-AF65-F5344CB8AC3E}">
        <p14:creationId xmlns:p14="http://schemas.microsoft.com/office/powerpoint/2010/main" val="400594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 smtClean="0"/>
              <a:t>Некоторые используемые онтологии</a:t>
            </a:r>
            <a:endParaRPr lang="ru-RU" dirty="0"/>
          </a:p>
        </p:txBody>
      </p:sp>
      <p:sp>
        <p:nvSpPr>
          <p:cNvPr id="14339" name="Прямоугольник 3"/>
          <p:cNvSpPr>
            <a:spLocks noChangeArrowheads="1"/>
          </p:cNvSpPr>
          <p:nvPr/>
        </p:nvSpPr>
        <p:spPr bwMode="auto">
          <a:xfrm>
            <a:off x="152400" y="1752600"/>
            <a:ext cx="8458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  <a:hlinkClick r:id="rId3"/>
              </a:rPr>
              <a:t>Friend-of-a-Friend (FOAF)</a:t>
            </a:r>
            <a:r>
              <a:rPr lang="en-US">
                <a:latin typeface="Calibri" pitchFamily="34" charset="0"/>
              </a:rPr>
              <a:t>, vocabulary for describing people. </a:t>
            </a:r>
          </a:p>
          <a:p>
            <a:r>
              <a:rPr lang="en-US">
                <a:latin typeface="Calibri" pitchFamily="34" charset="0"/>
                <a:hlinkClick r:id="rId4"/>
              </a:rPr>
              <a:t>Dublin Core (DC)</a:t>
            </a:r>
            <a:r>
              <a:rPr lang="en-US">
                <a:latin typeface="Calibri" pitchFamily="34" charset="0"/>
              </a:rPr>
              <a:t> defines general metadata attributes. See also their new </a:t>
            </a:r>
            <a:r>
              <a:rPr lang="en-US">
                <a:latin typeface="Calibri" pitchFamily="34" charset="0"/>
                <a:hlinkClick r:id="rId5"/>
              </a:rPr>
              <a:t>domains and ranges draft</a:t>
            </a:r>
            <a:r>
              <a:rPr lang="en-US">
                <a:latin typeface="Calibri" pitchFamily="34" charset="0"/>
              </a:rPr>
              <a:t>. </a:t>
            </a:r>
          </a:p>
          <a:p>
            <a:r>
              <a:rPr lang="en-US">
                <a:latin typeface="Calibri" pitchFamily="34" charset="0"/>
                <a:hlinkClick r:id="rId6"/>
              </a:rPr>
              <a:t>Semantically-Interlinked Online Communities (SIOC)</a:t>
            </a:r>
            <a:r>
              <a:rPr lang="en-US">
                <a:latin typeface="Calibri" pitchFamily="34" charset="0"/>
              </a:rPr>
              <a:t>, vocabulary for representing online communities. </a:t>
            </a:r>
          </a:p>
          <a:p>
            <a:r>
              <a:rPr lang="en-US">
                <a:latin typeface="Calibri" pitchFamily="34" charset="0"/>
                <a:hlinkClick r:id="rId7"/>
              </a:rPr>
              <a:t>Description of a Project (DOAP)</a:t>
            </a:r>
            <a:r>
              <a:rPr lang="en-US">
                <a:latin typeface="Calibri" pitchFamily="34" charset="0"/>
              </a:rPr>
              <a:t>, vocabulary for describing projects. </a:t>
            </a:r>
          </a:p>
          <a:p>
            <a:r>
              <a:rPr lang="en-US">
                <a:latin typeface="Calibri" pitchFamily="34" charset="0"/>
                <a:hlinkClick r:id="rId8"/>
              </a:rPr>
              <a:t>Simple Knowledge Organization System (SKOS)</a:t>
            </a:r>
            <a:r>
              <a:rPr lang="en-US">
                <a:latin typeface="Calibri" pitchFamily="34" charset="0"/>
              </a:rPr>
              <a:t>, vocabulary for representing taxonomies and loosely structured knowledge. </a:t>
            </a:r>
          </a:p>
          <a:p>
            <a:r>
              <a:rPr lang="en-US">
                <a:latin typeface="Calibri" pitchFamily="34" charset="0"/>
                <a:hlinkClick r:id="rId9"/>
              </a:rPr>
              <a:t>Music Ontology</a:t>
            </a:r>
            <a:r>
              <a:rPr lang="en-US">
                <a:latin typeface="Calibri" pitchFamily="34" charset="0"/>
              </a:rPr>
              <a:t> provides terms for describing artists, albums and tracks. </a:t>
            </a:r>
          </a:p>
          <a:p>
            <a:r>
              <a:rPr lang="en-US">
                <a:latin typeface="Calibri" pitchFamily="34" charset="0"/>
                <a:hlinkClick r:id="rId10"/>
              </a:rPr>
              <a:t>Review Vocabulary</a:t>
            </a:r>
            <a:r>
              <a:rPr lang="en-US">
                <a:latin typeface="Calibri" pitchFamily="34" charset="0"/>
              </a:rPr>
              <a:t>, vocabulary for representing reviews. </a:t>
            </a:r>
          </a:p>
          <a:p>
            <a:r>
              <a:rPr lang="en-US">
                <a:latin typeface="Calibri" pitchFamily="34" charset="0"/>
                <a:hlinkClick r:id="rId11"/>
              </a:rPr>
              <a:t>Creative Commons (CC)</a:t>
            </a:r>
            <a:r>
              <a:rPr lang="en-US">
                <a:latin typeface="Calibri" pitchFamily="34" charset="0"/>
              </a:rPr>
              <a:t>, vocabulary for describing license terms.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Онтология определяет: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295400"/>
          </a:xfrm>
        </p:spPr>
        <p:txBody>
          <a:bodyPr/>
          <a:lstStyle/>
          <a:p>
            <a:r>
              <a:rPr lang="ru-RU" sz="2400" dirty="0" smtClean="0"/>
              <a:t>Классы (иерархию классов)</a:t>
            </a:r>
          </a:p>
          <a:p>
            <a:r>
              <a:rPr lang="ru-RU" sz="2400" dirty="0" smtClean="0"/>
              <a:t>Свойства (</a:t>
            </a:r>
            <a:r>
              <a:rPr lang="en-US" sz="2400" dirty="0" err="1" smtClean="0"/>
              <a:t>DatatypeProperty</a:t>
            </a:r>
            <a:r>
              <a:rPr lang="en-US" sz="2400" dirty="0" smtClean="0"/>
              <a:t>, </a:t>
            </a:r>
            <a:r>
              <a:rPr lang="en-US" sz="2400" dirty="0" err="1" smtClean="0"/>
              <a:t>ObjectProperty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00400" y="25146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1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72200" y="25908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2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200400" y="45720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3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72200" y="4572000"/>
            <a:ext cx="1371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Класс 4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828800" y="2514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Атрибут1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28800" y="2819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Атрибут2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828800" y="3124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Атрибут3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4" idx="3"/>
            <a:endCxn id="5" idx="1"/>
          </p:cNvCxnSpPr>
          <p:nvPr/>
        </p:nvCxnSpPr>
        <p:spPr>
          <a:xfrm>
            <a:off x="4572000" y="2971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4" idx="2"/>
            <a:endCxn id="6" idx="0"/>
          </p:cNvCxnSpPr>
          <p:nvPr/>
        </p:nvCxnSpPr>
        <p:spPr>
          <a:xfrm>
            <a:off x="3886200" y="3429000"/>
            <a:ext cx="0" cy="1143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Полилиния 31"/>
          <p:cNvSpPr/>
          <p:nvPr/>
        </p:nvSpPr>
        <p:spPr>
          <a:xfrm>
            <a:off x="4058292" y="2984642"/>
            <a:ext cx="1188378" cy="977758"/>
          </a:xfrm>
          <a:custGeom>
            <a:avLst/>
            <a:gdLst>
              <a:gd name="connsiteX0" fmla="*/ 513708 w 1188378"/>
              <a:gd name="connsiteY0" fmla="*/ 35960 h 977758"/>
              <a:gd name="connsiteX1" fmla="*/ 565079 w 1188378"/>
              <a:gd name="connsiteY1" fmla="*/ 35960 h 977758"/>
              <a:gd name="connsiteX2" fmla="*/ 1058238 w 1188378"/>
              <a:gd name="connsiteY2" fmla="*/ 251718 h 977758"/>
              <a:gd name="connsiteX3" fmla="*/ 1099335 w 1188378"/>
              <a:gd name="connsiteY3" fmla="*/ 806522 h 977758"/>
              <a:gd name="connsiteX4" fmla="*/ 523982 w 1188378"/>
              <a:gd name="connsiteY4" fmla="*/ 919538 h 977758"/>
              <a:gd name="connsiteX5" fmla="*/ 0 w 1188378"/>
              <a:gd name="connsiteY5" fmla="*/ 457201 h 97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8378" h="977758">
                <a:moveTo>
                  <a:pt x="513708" y="35960"/>
                </a:moveTo>
                <a:cubicBezTo>
                  <a:pt x="494016" y="17980"/>
                  <a:pt x="474324" y="0"/>
                  <a:pt x="565079" y="35960"/>
                </a:cubicBezTo>
                <a:cubicBezTo>
                  <a:pt x="655834" y="71920"/>
                  <a:pt x="969195" y="123291"/>
                  <a:pt x="1058238" y="251718"/>
                </a:cubicBezTo>
                <a:cubicBezTo>
                  <a:pt x="1147281" y="380145"/>
                  <a:pt x="1188378" y="695219"/>
                  <a:pt x="1099335" y="806522"/>
                </a:cubicBezTo>
                <a:cubicBezTo>
                  <a:pt x="1010292" y="917825"/>
                  <a:pt x="707205" y="977758"/>
                  <a:pt x="523982" y="919538"/>
                </a:cubicBezTo>
                <a:cubicBezTo>
                  <a:pt x="340760" y="861318"/>
                  <a:pt x="170380" y="659259"/>
                  <a:pt x="0" y="457201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TextBox 32"/>
          <p:cNvSpPr txBox="1"/>
          <p:nvPr/>
        </p:nvSpPr>
        <p:spPr>
          <a:xfrm>
            <a:off x="4495800" y="3429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Отношения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4648200" y="40386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648200" y="43434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4648200" y="4648200"/>
            <a:ext cx="1219200" cy="228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ru-RU" sz="3200" b="1" dirty="0" smtClean="0"/>
              <a:t>Базовая онтология</a:t>
            </a:r>
          </a:p>
        </p:txBody>
      </p:sp>
      <p:sp>
        <p:nvSpPr>
          <p:cNvPr id="16387" name="AutoShape 4"/>
          <p:cNvSpPr>
            <a:spLocks noChangeArrowheads="1"/>
          </p:cNvSpPr>
          <p:nvPr/>
        </p:nvSpPr>
        <p:spPr bwMode="auto">
          <a:xfrm>
            <a:off x="762000" y="16764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/>
              <a:t>Персона</a:t>
            </a:r>
          </a:p>
        </p:txBody>
      </p:sp>
      <p:sp>
        <p:nvSpPr>
          <p:cNvPr id="16388" name="AutoShape 5"/>
          <p:cNvSpPr>
            <a:spLocks noChangeArrowheads="1"/>
          </p:cNvSpPr>
          <p:nvPr/>
        </p:nvSpPr>
        <p:spPr bwMode="auto">
          <a:xfrm>
            <a:off x="5867400" y="17526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Орг. система</a:t>
            </a:r>
          </a:p>
        </p:txBody>
      </p:sp>
      <p:sp>
        <p:nvSpPr>
          <p:cNvPr id="16389" name="AutoShape 6"/>
          <p:cNvSpPr>
            <a:spLocks noChangeArrowheads="1"/>
          </p:cNvSpPr>
          <p:nvPr/>
        </p:nvSpPr>
        <p:spPr bwMode="auto">
          <a:xfrm>
            <a:off x="5943600" y="42672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Документ</a:t>
            </a:r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>
            <a:off x="685800" y="4648200"/>
            <a:ext cx="1676400" cy="16002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Гео. система</a:t>
            </a:r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2438400" y="2057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cxnSp>
        <p:nvCxnSpPr>
          <p:cNvPr id="16392" name="AutoShape 9"/>
          <p:cNvCxnSpPr>
            <a:cxnSpLocks noChangeShapeType="1"/>
            <a:stCxn id="16387" idx="0"/>
            <a:endCxn id="16387" idx="1"/>
          </p:cNvCxnSpPr>
          <p:nvPr/>
        </p:nvCxnSpPr>
        <p:spPr bwMode="auto">
          <a:xfrm rot="-5400000" flipH="1" flipV="1">
            <a:off x="781050" y="1657350"/>
            <a:ext cx="800100" cy="838200"/>
          </a:xfrm>
          <a:prstGeom prst="curvedConnector4">
            <a:avLst>
              <a:gd name="adj1" fmla="val -28569"/>
              <a:gd name="adj2" fmla="val 12727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393" name="Line 10"/>
          <p:cNvSpPr>
            <a:spLocks noChangeShapeType="1"/>
          </p:cNvSpPr>
          <p:nvPr/>
        </p:nvSpPr>
        <p:spPr bwMode="auto">
          <a:xfrm>
            <a:off x="2438400" y="25908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4" name="Line 11"/>
          <p:cNvSpPr>
            <a:spLocks noChangeShapeType="1"/>
          </p:cNvSpPr>
          <p:nvPr/>
        </p:nvSpPr>
        <p:spPr bwMode="auto">
          <a:xfrm>
            <a:off x="6781800" y="3352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5" name="Line 12"/>
          <p:cNvSpPr>
            <a:spLocks noChangeShapeType="1"/>
          </p:cNvSpPr>
          <p:nvPr/>
        </p:nvSpPr>
        <p:spPr bwMode="auto">
          <a:xfrm>
            <a:off x="2438400" y="2895600"/>
            <a:ext cx="3886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6" name="Line 13"/>
          <p:cNvSpPr>
            <a:spLocks noChangeShapeType="1"/>
          </p:cNvSpPr>
          <p:nvPr/>
        </p:nvSpPr>
        <p:spPr bwMode="auto">
          <a:xfrm>
            <a:off x="2133600" y="3276600"/>
            <a:ext cx="3810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397" name="Line 14"/>
          <p:cNvSpPr>
            <a:spLocks noChangeShapeType="1"/>
          </p:cNvSpPr>
          <p:nvPr/>
        </p:nvSpPr>
        <p:spPr bwMode="auto">
          <a:xfrm flipV="1">
            <a:off x="1981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398" name="Line 15"/>
          <p:cNvSpPr>
            <a:spLocks noChangeShapeType="1"/>
          </p:cNvSpPr>
          <p:nvPr/>
        </p:nvSpPr>
        <p:spPr bwMode="auto">
          <a:xfrm flipV="1">
            <a:off x="2286000" y="4343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399" name="Line 16"/>
          <p:cNvSpPr>
            <a:spLocks noChangeShapeType="1"/>
          </p:cNvSpPr>
          <p:nvPr/>
        </p:nvSpPr>
        <p:spPr bwMode="auto">
          <a:xfrm>
            <a:off x="2362200" y="5105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6400" name="Line 17"/>
          <p:cNvSpPr>
            <a:spLocks noChangeShapeType="1"/>
          </p:cNvSpPr>
          <p:nvPr/>
        </p:nvSpPr>
        <p:spPr bwMode="auto">
          <a:xfrm>
            <a:off x="2362200" y="5486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6401" name="Text Box 18"/>
          <p:cNvSpPr txBox="1">
            <a:spLocks noChangeArrowheads="1"/>
          </p:cNvSpPr>
          <p:nvPr/>
        </p:nvSpPr>
        <p:spPr bwMode="auto">
          <a:xfrm>
            <a:off x="2498725" y="4532313"/>
            <a:ext cx="1511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Нахождение</a:t>
            </a: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3184525" y="5522913"/>
            <a:ext cx="1330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отражение</a:t>
            </a:r>
          </a:p>
        </p:txBody>
      </p:sp>
      <p:sp>
        <p:nvSpPr>
          <p:cNvPr id="16403" name="Text Box 20"/>
          <p:cNvSpPr txBox="1">
            <a:spLocks noChangeArrowheads="1"/>
          </p:cNvSpPr>
          <p:nvPr/>
        </p:nvSpPr>
        <p:spPr bwMode="auto">
          <a:xfrm>
            <a:off x="6858000" y="35814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отражение</a:t>
            </a:r>
          </a:p>
        </p:txBody>
      </p:sp>
      <p:sp>
        <p:nvSpPr>
          <p:cNvPr id="16404" name="Text Box 21"/>
          <p:cNvSpPr txBox="1">
            <a:spLocks noChangeArrowheads="1"/>
          </p:cNvSpPr>
          <p:nvPr/>
        </p:nvSpPr>
        <p:spPr bwMode="auto">
          <a:xfrm>
            <a:off x="4191000" y="3200400"/>
            <a:ext cx="1330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отражение</a:t>
            </a:r>
          </a:p>
        </p:txBody>
      </p:sp>
      <p:sp>
        <p:nvSpPr>
          <p:cNvPr id="16405" name="Text Box 22"/>
          <p:cNvSpPr txBox="1">
            <a:spLocks noChangeArrowheads="1"/>
          </p:cNvSpPr>
          <p:nvPr/>
        </p:nvSpPr>
        <p:spPr bwMode="auto">
          <a:xfrm>
            <a:off x="1431925" y="3389313"/>
            <a:ext cx="1260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авторство</a:t>
            </a:r>
          </a:p>
        </p:txBody>
      </p:sp>
      <p:sp>
        <p:nvSpPr>
          <p:cNvPr id="16406" name="Text Box 23"/>
          <p:cNvSpPr txBox="1">
            <a:spLocks noChangeArrowheads="1"/>
          </p:cNvSpPr>
          <p:nvPr/>
        </p:nvSpPr>
        <p:spPr bwMode="auto">
          <a:xfrm>
            <a:off x="3032125" y="1636713"/>
            <a:ext cx="927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работа</a:t>
            </a:r>
          </a:p>
        </p:txBody>
      </p:sp>
      <p:sp>
        <p:nvSpPr>
          <p:cNvPr id="16407" name="Text Box 24"/>
          <p:cNvSpPr txBox="1">
            <a:spLocks noChangeArrowheads="1"/>
          </p:cNvSpPr>
          <p:nvPr/>
        </p:nvSpPr>
        <p:spPr bwMode="auto">
          <a:xfrm>
            <a:off x="3794125" y="2246313"/>
            <a:ext cx="801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учеба</a:t>
            </a:r>
          </a:p>
        </p:txBody>
      </p:sp>
      <p:sp>
        <p:nvSpPr>
          <p:cNvPr id="16408" name="Text Box 25"/>
          <p:cNvSpPr txBox="1">
            <a:spLocks noChangeArrowheads="1"/>
          </p:cNvSpPr>
          <p:nvPr/>
        </p:nvSpPr>
        <p:spPr bwMode="auto">
          <a:xfrm>
            <a:off x="1355725" y="1179513"/>
            <a:ext cx="825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семья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60848"/>
            <a:ext cx="8229600" cy="1143000"/>
          </a:xfrm>
        </p:spPr>
        <p:txBody>
          <a:bodyPr/>
          <a:lstStyle/>
          <a:p>
            <a:r>
              <a:rPr lang="ru-RU" dirty="0" smtClean="0"/>
              <a:t>Всё!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5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Эволюция понятий и языков разметки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Гипертекст – композиция, в которой есть тексты, ссылки, мультимедиа контент</a:t>
            </a:r>
          </a:p>
          <a:p>
            <a:r>
              <a:rPr lang="ru-RU" dirty="0" smtClean="0"/>
              <a:t>Язык разметки (</a:t>
            </a:r>
            <a:r>
              <a:rPr lang="en-US" dirty="0" smtClean="0"/>
              <a:t>Markup Language)</a:t>
            </a:r>
            <a:r>
              <a:rPr lang="ru-RU" dirty="0" smtClean="0"/>
              <a:t> – правила включения в текст формализованных конструкций, превращающий его в иерархическое построение</a:t>
            </a:r>
          </a:p>
          <a:p>
            <a:r>
              <a:rPr lang="ru-RU" dirty="0"/>
              <a:t> </a:t>
            </a:r>
            <a:r>
              <a:rPr lang="en-US" dirty="0"/>
              <a:t>GML </a:t>
            </a:r>
            <a:r>
              <a:rPr lang="ru-RU" dirty="0"/>
              <a:t>и </a:t>
            </a:r>
            <a:r>
              <a:rPr lang="en-US" dirty="0"/>
              <a:t>SGML (Standard Generalized Markup Language) – </a:t>
            </a:r>
            <a:r>
              <a:rPr lang="ru-RU" dirty="0"/>
              <a:t>язык и метаязык разметки</a:t>
            </a:r>
          </a:p>
          <a:p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Language), 1986-1991 – </a:t>
            </a:r>
            <a:r>
              <a:rPr lang="ru-RU" dirty="0"/>
              <a:t>прикладной язык для </a:t>
            </a:r>
            <a:r>
              <a:rPr lang="en-US" dirty="0"/>
              <a:t>Web-</a:t>
            </a:r>
            <a:r>
              <a:rPr lang="ru-RU" dirty="0"/>
              <a:t>страниц</a:t>
            </a:r>
            <a:r>
              <a:rPr lang="en-US" dirty="0"/>
              <a:t> </a:t>
            </a:r>
            <a:endParaRPr lang="ru-RU" dirty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45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XML </a:t>
            </a:r>
            <a:r>
              <a:rPr lang="en-US" dirty="0"/>
              <a:t>(</a:t>
            </a:r>
            <a:r>
              <a:rPr lang="en-US" dirty="0" err="1"/>
              <a:t>eXtendable</a:t>
            </a:r>
            <a:r>
              <a:rPr lang="en-US" dirty="0"/>
              <a:t> Markup Language</a:t>
            </a:r>
            <a:r>
              <a:rPr lang="en-US" dirty="0" smtClean="0"/>
              <a:t>)</a:t>
            </a:r>
            <a:r>
              <a:rPr lang="ru-RU" dirty="0" smtClean="0"/>
              <a:t>, 1998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ru-RU" dirty="0"/>
              <a:t>это способ представления структурированных данных</a:t>
            </a:r>
            <a:r>
              <a:rPr lang="en-US" dirty="0"/>
              <a:t> </a:t>
            </a:r>
            <a:r>
              <a:rPr lang="ru-RU" dirty="0"/>
              <a:t>в виде текста </a:t>
            </a:r>
          </a:p>
          <a:p>
            <a:r>
              <a:rPr lang="ru-RU" dirty="0" smtClean="0"/>
              <a:t>Лаконичность и простота</a:t>
            </a:r>
          </a:p>
          <a:p>
            <a:r>
              <a:rPr lang="ru-RU" dirty="0" smtClean="0"/>
              <a:t>Использование </a:t>
            </a:r>
            <a:r>
              <a:rPr lang="en-US" dirty="0" smtClean="0"/>
              <a:t>Unicode</a:t>
            </a:r>
          </a:p>
          <a:p>
            <a:r>
              <a:rPr lang="ru-RU" dirty="0" smtClean="0"/>
              <a:t>Универсальность и тотальная применимость</a:t>
            </a:r>
          </a:p>
          <a:p>
            <a:r>
              <a:rPr lang="ru-RU" dirty="0" smtClean="0"/>
              <a:t>Наличие средств описания грамматик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93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устроен формат </a:t>
            </a:r>
            <a:r>
              <a:rPr lang="en-US" dirty="0" smtClean="0"/>
              <a:t>XML?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556792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version=“1.0” encoding=“windows-1251” ?&gt;</a:t>
            </a:r>
          </a:p>
          <a:p>
            <a:r>
              <a:rPr lang="en-US" dirty="0" smtClean="0"/>
              <a:t>&lt;!DOCTYPE … </a:t>
            </a:r>
            <a:r>
              <a:rPr lang="ru-RU" dirty="0" smtClean="0"/>
              <a:t>Спецификации и определения</a:t>
            </a:r>
            <a:endParaRPr lang="en-US" dirty="0" smtClean="0"/>
          </a:p>
          <a:p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&lt;</a:t>
            </a:r>
            <a:r>
              <a:rPr lang="en-US" dirty="0" err="1" smtClean="0"/>
              <a:t>mainelement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Тексты</a:t>
            </a:r>
          </a:p>
          <a:p>
            <a:r>
              <a:rPr lang="ru-RU" dirty="0"/>
              <a:t> </a:t>
            </a:r>
            <a:r>
              <a:rPr lang="ru-RU" dirty="0" smtClean="0"/>
              <a:t>  </a:t>
            </a:r>
            <a:r>
              <a:rPr lang="en-US" dirty="0" smtClean="0"/>
              <a:t> &lt;sublement1 att1=“value1” att2=“value2”&gt;</a:t>
            </a:r>
          </a:p>
          <a:p>
            <a:r>
              <a:rPr lang="en-US" dirty="0"/>
              <a:t> </a:t>
            </a:r>
            <a:r>
              <a:rPr lang="en-US" dirty="0" smtClean="0"/>
              <a:t>       Texts</a:t>
            </a:r>
          </a:p>
          <a:p>
            <a:r>
              <a:rPr lang="en-US" dirty="0"/>
              <a:t> </a:t>
            </a:r>
            <a:r>
              <a:rPr lang="en-US" dirty="0" smtClean="0"/>
              <a:t>       &lt;</a:t>
            </a:r>
            <a:r>
              <a:rPr lang="en-US" dirty="0" err="1" smtClean="0"/>
              <a:t>subsubelement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         … </a:t>
            </a:r>
          </a:p>
          <a:p>
            <a:r>
              <a:rPr lang="en-US" dirty="0"/>
              <a:t>  </a:t>
            </a:r>
            <a:r>
              <a:rPr lang="en-US" dirty="0" smtClean="0"/>
              <a:t>       &lt;/</a:t>
            </a:r>
            <a:r>
              <a:rPr lang="en-US" dirty="0" err="1" smtClean="0"/>
              <a:t>subsubelement</a:t>
            </a:r>
            <a:r>
              <a:rPr lang="en-US" dirty="0"/>
              <a:t>&gt; </a:t>
            </a:r>
            <a:endParaRPr lang="en-US" dirty="0" smtClean="0"/>
          </a:p>
          <a:p>
            <a:r>
              <a:rPr lang="en-US" dirty="0" smtClean="0"/>
              <a:t>     &lt;/sublement1</a:t>
            </a:r>
            <a:r>
              <a:rPr lang="en-US" dirty="0"/>
              <a:t>&gt;</a:t>
            </a:r>
            <a:r>
              <a:rPr lang="en-US" dirty="0" smtClean="0"/>
              <a:t>    </a:t>
            </a:r>
            <a:endParaRPr lang="ru-RU" dirty="0" smtClean="0"/>
          </a:p>
          <a:p>
            <a:r>
              <a:rPr lang="ru-RU" dirty="0" smtClean="0"/>
              <a:t> </a:t>
            </a:r>
            <a:r>
              <a:rPr lang="en-US" dirty="0" smtClean="0"/>
              <a:t>   </a:t>
            </a:r>
            <a:r>
              <a:rPr lang="ru-RU" dirty="0" smtClean="0"/>
              <a:t>Тексты</a:t>
            </a:r>
            <a:endParaRPr lang="en-US" dirty="0" smtClean="0"/>
          </a:p>
          <a:p>
            <a:r>
              <a:rPr lang="en-US" dirty="0" smtClean="0"/>
              <a:t>&lt;/</a:t>
            </a:r>
            <a:r>
              <a:rPr lang="en-US" dirty="0" err="1" smtClean="0"/>
              <a:t>mainelement</a:t>
            </a:r>
            <a:r>
              <a:rPr lang="en-US" dirty="0"/>
              <a:t>&gt;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47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Алфавит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Старый подход: символ это байт (8 битов). Кодируется до 256 символов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05273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Текст – это набор символов. Что такое символ? 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57301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Новый подход: символ это 2 байта (16 битов). Кодируется до 65536 символов 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477" y="764704"/>
            <a:ext cx="3733523" cy="3267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293096"/>
            <a:ext cx="400050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293095"/>
            <a:ext cx="3960440" cy="3047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Кодировки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980728"/>
            <a:ext cx="82809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tooltip="ISO 646"/>
              </a:rPr>
              <a:t>ISO 646</a:t>
            </a:r>
            <a:endParaRPr lang="en-US" dirty="0" smtClean="0"/>
          </a:p>
          <a:p>
            <a:pPr lvl="1"/>
            <a:r>
              <a:rPr lang="en-US" dirty="0" smtClean="0">
                <a:hlinkClick r:id="rId3" tooltip="ASCII"/>
              </a:rPr>
              <a:t>ASCII</a:t>
            </a:r>
            <a:endParaRPr lang="en-US" dirty="0" smtClean="0"/>
          </a:p>
          <a:p>
            <a:r>
              <a:rPr lang="ru-RU" dirty="0" smtClean="0"/>
              <a:t>Кодировки </a:t>
            </a:r>
            <a:r>
              <a:rPr lang="en-US" dirty="0" smtClean="0">
                <a:hlinkClick r:id="rId4" tooltip="Microsoft Windows"/>
              </a:rPr>
              <a:t>Microsoft Windows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hlinkClick r:id="rId5" tooltip="Windows-1250"/>
              </a:rPr>
              <a:t>Windows-1250</a:t>
            </a:r>
            <a:r>
              <a:rPr lang="en-US" dirty="0" smtClean="0"/>
              <a:t> </a:t>
            </a:r>
            <a:r>
              <a:rPr lang="ru-RU" dirty="0" smtClean="0"/>
              <a:t>для языков Центральной Европы, которые используют латинское написание букв (польский, чешский, словацкий, венгерский, словенский, хорватский, румынский и албанский)</a:t>
            </a:r>
          </a:p>
          <a:p>
            <a:pPr lvl="1"/>
            <a:r>
              <a:rPr lang="en-US" dirty="0" smtClean="0">
                <a:hlinkClick r:id="rId6" tooltip="Windows-1251"/>
              </a:rPr>
              <a:t>Windows-1251</a:t>
            </a:r>
            <a:r>
              <a:rPr lang="en-US" dirty="0" smtClean="0"/>
              <a:t> </a:t>
            </a:r>
            <a:r>
              <a:rPr lang="ru-RU" dirty="0" smtClean="0"/>
              <a:t>для кириллических алфавитов</a:t>
            </a:r>
          </a:p>
          <a:p>
            <a:pPr lvl="1"/>
            <a:r>
              <a:rPr lang="en-US" dirty="0" smtClean="0">
                <a:hlinkClick r:id="rId7" tooltip="Windows-1252"/>
              </a:rPr>
              <a:t>Windows-1252</a:t>
            </a:r>
            <a:r>
              <a:rPr lang="en-US" dirty="0" smtClean="0"/>
              <a:t> </a:t>
            </a:r>
            <a:r>
              <a:rPr lang="ru-RU" dirty="0" smtClean="0"/>
              <a:t>для западных языков</a:t>
            </a:r>
          </a:p>
          <a:p>
            <a:pPr lvl="1"/>
            <a:r>
              <a:rPr lang="en-US" dirty="0" smtClean="0">
                <a:hlinkClick r:id="rId8" tooltip="Windows-1253"/>
              </a:rPr>
              <a:t>Windows-1253</a:t>
            </a:r>
            <a:r>
              <a:rPr lang="en-US" dirty="0" smtClean="0"/>
              <a:t> </a:t>
            </a:r>
            <a:r>
              <a:rPr lang="ru-RU" dirty="0" smtClean="0"/>
              <a:t>для греческого языка</a:t>
            </a:r>
          </a:p>
          <a:p>
            <a:pPr lvl="1"/>
            <a:r>
              <a:rPr lang="en-US" dirty="0" smtClean="0">
                <a:hlinkClick r:id="rId9" tooltip="Windows-1254"/>
              </a:rPr>
              <a:t>Windows-1254</a:t>
            </a:r>
            <a:r>
              <a:rPr lang="en-US" dirty="0" smtClean="0"/>
              <a:t> </a:t>
            </a:r>
            <a:r>
              <a:rPr lang="ru-RU" dirty="0" smtClean="0"/>
              <a:t>для турецкого языка</a:t>
            </a:r>
          </a:p>
          <a:p>
            <a:pPr lvl="1"/>
            <a:r>
              <a:rPr lang="en-US" dirty="0" smtClean="0">
                <a:hlinkClick r:id="rId10" tooltip="Windows-1255 (страница отсутствует)"/>
              </a:rPr>
              <a:t>Windows-1255</a:t>
            </a:r>
            <a:r>
              <a:rPr lang="en-US" dirty="0" smtClean="0"/>
              <a:t> </a:t>
            </a:r>
            <a:r>
              <a:rPr lang="ru-RU" dirty="0" smtClean="0"/>
              <a:t>для иврита</a:t>
            </a:r>
          </a:p>
          <a:p>
            <a:pPr lvl="1"/>
            <a:r>
              <a:rPr lang="en-US" dirty="0" smtClean="0">
                <a:hlinkClick r:id="rId11" tooltip="Windows-1256 (страница отсутствует)"/>
              </a:rPr>
              <a:t>Windows-1256</a:t>
            </a:r>
            <a:r>
              <a:rPr lang="en-US" dirty="0" smtClean="0"/>
              <a:t> </a:t>
            </a:r>
            <a:r>
              <a:rPr lang="ru-RU" dirty="0" smtClean="0"/>
              <a:t>для арабского языка</a:t>
            </a:r>
          </a:p>
          <a:p>
            <a:pPr lvl="1"/>
            <a:r>
              <a:rPr lang="en-US" dirty="0" smtClean="0">
                <a:hlinkClick r:id="rId12" tooltip="Windows-1257 (страница отсутствует)"/>
              </a:rPr>
              <a:t>Windows-1257</a:t>
            </a:r>
            <a:r>
              <a:rPr lang="en-US" dirty="0" smtClean="0"/>
              <a:t> </a:t>
            </a:r>
            <a:r>
              <a:rPr lang="ru-RU" dirty="0" smtClean="0"/>
              <a:t>для балтийских языков</a:t>
            </a:r>
          </a:p>
          <a:p>
            <a:pPr lvl="1"/>
            <a:r>
              <a:rPr lang="en-US" dirty="0" smtClean="0">
                <a:hlinkClick r:id="rId13" tooltip="Windows-1258 (страница отсутствует)"/>
              </a:rPr>
              <a:t>Windows-1258</a:t>
            </a:r>
            <a:r>
              <a:rPr lang="en-US" dirty="0" smtClean="0"/>
              <a:t> </a:t>
            </a:r>
            <a:r>
              <a:rPr lang="ru-RU" dirty="0" smtClean="0"/>
              <a:t>для вьетнамского языка</a:t>
            </a:r>
          </a:p>
          <a:p>
            <a:r>
              <a:rPr lang="en-US" dirty="0" err="1" smtClean="0">
                <a:hlinkClick r:id="rId14" tooltip="MacRoman"/>
              </a:rPr>
              <a:t>MacRoman</a:t>
            </a:r>
            <a:r>
              <a:rPr lang="en-US" dirty="0" smtClean="0"/>
              <a:t>, </a:t>
            </a:r>
            <a:r>
              <a:rPr lang="en-US" dirty="0" err="1" smtClean="0">
                <a:hlinkClick r:id="rId15" tooltip="MacCyrillic"/>
              </a:rPr>
              <a:t>MacCyrillic</a:t>
            </a:r>
            <a:endParaRPr lang="en-US" dirty="0" smtClean="0"/>
          </a:p>
          <a:p>
            <a:r>
              <a:rPr lang="ru-RU" dirty="0" smtClean="0">
                <a:hlinkClick r:id="rId16" tooltip="КОИ8"/>
              </a:rPr>
              <a:t>КОИ8</a:t>
            </a:r>
            <a:r>
              <a:rPr lang="ru-RU" dirty="0" smtClean="0"/>
              <a:t> (</a:t>
            </a:r>
            <a:r>
              <a:rPr lang="en-US" dirty="0" smtClean="0"/>
              <a:t>KOI8-R, KOI8-U…), </a:t>
            </a:r>
            <a:r>
              <a:rPr lang="ru-RU" dirty="0" smtClean="0">
                <a:hlinkClick r:id="rId17" tooltip="КОИ-7"/>
              </a:rPr>
              <a:t>КОИ-7</a:t>
            </a:r>
            <a:endParaRPr lang="ru-RU" dirty="0" smtClean="0"/>
          </a:p>
          <a:p>
            <a:endParaRPr lang="ru-RU" dirty="0" smtClean="0"/>
          </a:p>
          <a:p>
            <a:r>
              <a:rPr lang="en-US" dirty="0" smtClean="0"/>
              <a:t>Code Page (</a:t>
            </a:r>
            <a:r>
              <a:rPr lang="ru-RU" dirty="0" smtClean="0"/>
              <a:t>8 битов) – таблица из 256 значений символов </a:t>
            </a:r>
            <a:r>
              <a:rPr lang="en-US" dirty="0" smtClean="0"/>
              <a:t>Unicode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Кодирование задается прямо в </a:t>
            </a:r>
            <a:r>
              <a:rPr lang="en-US" sz="2800" dirty="0" smtClean="0"/>
              <a:t>XML-</a:t>
            </a:r>
            <a:r>
              <a:rPr lang="ru-RU" sz="2800" dirty="0" smtClean="0"/>
              <a:t>документе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196752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version=“1.0” encoding=“utf-8” ?&gt;</a:t>
            </a:r>
          </a:p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ru-RU" dirty="0" smtClean="0"/>
              <a:t>Типовые кодировки: </a:t>
            </a:r>
            <a:r>
              <a:rPr lang="en-US" dirty="0" smtClean="0"/>
              <a:t>utf-8, windows-1251, koi8-r</a:t>
            </a:r>
          </a:p>
          <a:p>
            <a:r>
              <a:rPr lang="ru-RU" dirty="0" smtClean="0"/>
              <a:t>Редкая кодировка: </a:t>
            </a:r>
            <a:r>
              <a:rPr lang="en-US" dirty="0" smtClean="0"/>
              <a:t>utf-16 (</a:t>
            </a:r>
            <a:r>
              <a:rPr lang="ru-RU" dirty="0" smtClean="0"/>
              <a:t>по 2 байта на символ)</a:t>
            </a:r>
            <a:endParaRPr lang="en-US" dirty="0" smtClean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39552" y="2924944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Лексическая структура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XML-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документа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3717032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version=‘1.0’ encoding=‘</a:t>
            </a:r>
            <a:r>
              <a:rPr lang="ru-RU" dirty="0" smtClean="0"/>
              <a:t>…</a:t>
            </a:r>
            <a:r>
              <a:rPr lang="en-US" dirty="0" smtClean="0"/>
              <a:t>’ ?&gt;</a:t>
            </a:r>
            <a:endParaRPr lang="ru-RU" dirty="0" smtClean="0"/>
          </a:p>
          <a:p>
            <a:r>
              <a:rPr lang="ru-RU" dirty="0" smtClean="0"/>
              <a:t>…</a:t>
            </a:r>
          </a:p>
          <a:p>
            <a:r>
              <a:rPr lang="en-US" dirty="0" smtClean="0"/>
              <a:t>&lt;element att1=‘value1’ att2=‘value “2”’ att3=“value ‘3’ and ‘4’”&gt;</a:t>
            </a:r>
          </a:p>
          <a:p>
            <a:r>
              <a:rPr lang="ru-RU" dirty="0" smtClean="0"/>
              <a:t>… Произвольный текст, кавычки в нем – просто символы …</a:t>
            </a:r>
          </a:p>
          <a:p>
            <a:r>
              <a:rPr lang="ru-RU" dirty="0" smtClean="0"/>
              <a:t>… Специальные символы: </a:t>
            </a:r>
            <a:r>
              <a:rPr lang="en-US" dirty="0" smtClean="0"/>
              <a:t>&amp;</a:t>
            </a:r>
            <a:r>
              <a:rPr lang="en-US" dirty="0" err="1" smtClean="0"/>
              <a:t>lt</a:t>
            </a:r>
            <a:r>
              <a:rPr lang="en-US" dirty="0" smtClean="0"/>
              <a:t>; &amp;</a:t>
            </a:r>
            <a:r>
              <a:rPr lang="en-US" dirty="0" err="1" smtClean="0"/>
              <a:t>gt</a:t>
            </a:r>
            <a:r>
              <a:rPr lang="en-US" dirty="0" smtClean="0"/>
              <a:t>; &amp;amp; &amp;</a:t>
            </a:r>
            <a:r>
              <a:rPr lang="en-US" dirty="0" err="1" smtClean="0"/>
              <a:t>quot</a:t>
            </a:r>
            <a:r>
              <a:rPr lang="en-US" dirty="0" smtClean="0"/>
              <a:t>; (“) &amp;</a:t>
            </a:r>
            <a:r>
              <a:rPr lang="en-US" dirty="0" err="1" smtClean="0"/>
              <a:t>apos</a:t>
            </a:r>
            <a:r>
              <a:rPr lang="en-US" dirty="0" smtClean="0"/>
              <a:t>; (‘)</a:t>
            </a:r>
          </a:p>
          <a:p>
            <a:endParaRPr lang="en-US" dirty="0" smtClean="0"/>
          </a:p>
          <a:p>
            <a:r>
              <a:rPr lang="en-US" dirty="0" smtClean="0"/>
              <a:t>… </a:t>
            </a:r>
            <a:r>
              <a:rPr lang="ru-RU" dirty="0" smtClean="0"/>
              <a:t>Числовые коды символов: </a:t>
            </a:r>
            <a:r>
              <a:rPr lang="en-US" dirty="0" smtClean="0"/>
              <a:t>&amp;#D; </a:t>
            </a:r>
            <a:r>
              <a:rPr lang="ru-RU" dirty="0" smtClean="0"/>
              <a:t>напр. </a:t>
            </a:r>
            <a:r>
              <a:rPr lang="ru-RU" b="1" dirty="0" smtClean="0"/>
              <a:t>&amp;#229;</a:t>
            </a:r>
            <a:r>
              <a:rPr lang="ru-RU" dirty="0" smtClean="0"/>
              <a:t> — (в десятичной форме) представляет букву «а» с маленьким кружком над ней (используется, например, в норвежском языке);</a:t>
            </a:r>
          </a:p>
          <a:p>
            <a:r>
              <a:rPr lang="ru-RU" b="1" dirty="0" smtClean="0"/>
              <a:t>&amp;#x6C34;</a:t>
            </a:r>
            <a:r>
              <a:rPr lang="ru-RU" dirty="0" smtClean="0"/>
              <a:t> — (в шестнадцатеричном) представляет китайский символ для воды</a:t>
            </a:r>
          </a:p>
          <a:p>
            <a:r>
              <a:rPr lang="en-US" dirty="0" smtClean="0"/>
              <a:t>&lt;/element&gt;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539552" y="332656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800" dirty="0" smtClean="0">
                <a:latin typeface="+mj-lt"/>
                <a:ea typeface="+mj-ea"/>
                <a:cs typeface="+mj-cs"/>
              </a:rPr>
              <a:t>Лексическая структура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XML-</a:t>
            </a:r>
            <a:r>
              <a:rPr kumimoji="0" lang="ru-RU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документа (2)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&lt;?xml version=‘1.0’ encoding=‘</a:t>
            </a:r>
            <a:r>
              <a:rPr lang="ru-RU" dirty="0" smtClean="0"/>
              <a:t>…</a:t>
            </a:r>
            <a:r>
              <a:rPr lang="en-US" dirty="0" smtClean="0"/>
              <a:t>’ ?&gt;</a:t>
            </a:r>
            <a:endParaRPr lang="ru-RU" dirty="0" smtClean="0"/>
          </a:p>
          <a:p>
            <a:r>
              <a:rPr lang="en-US" dirty="0" smtClean="0"/>
              <a:t>&lt;!-- </a:t>
            </a:r>
            <a:r>
              <a:rPr lang="ru-RU" dirty="0" smtClean="0"/>
              <a:t>Это многострочный комментарий --</a:t>
            </a:r>
            <a:r>
              <a:rPr lang="en-US" dirty="0" smtClean="0"/>
              <a:t>&gt;</a:t>
            </a:r>
            <a:endParaRPr lang="ru-RU" dirty="0" smtClean="0"/>
          </a:p>
          <a:p>
            <a:r>
              <a:rPr lang="en-US" dirty="0" smtClean="0"/>
              <a:t>&lt;element att1=‘value1’ att2=‘value “2”’ att3=“value ‘3’ and ‘4’”&gt;</a:t>
            </a:r>
          </a:p>
          <a:p>
            <a:r>
              <a:rPr lang="ru-RU" dirty="0" smtClean="0"/>
              <a:t>Секция </a:t>
            </a:r>
            <a:r>
              <a:rPr lang="en-US" dirty="0" smtClean="0"/>
              <a:t>CDATA:</a:t>
            </a:r>
          </a:p>
          <a:p>
            <a:r>
              <a:rPr lang="en-US" dirty="0" smtClean="0"/>
              <a:t>&lt;![CDATA[ </a:t>
            </a:r>
          </a:p>
          <a:p>
            <a:r>
              <a:rPr lang="ru-RU" dirty="0" smtClean="0"/>
              <a:t>Здесь может быть что угодно, включая специальные символы </a:t>
            </a:r>
            <a:r>
              <a:rPr lang="en-US" dirty="0" smtClean="0"/>
              <a:t>&lt; &gt; &amp; …</a:t>
            </a:r>
          </a:p>
          <a:p>
            <a:endParaRPr lang="en-US" dirty="0" smtClean="0"/>
          </a:p>
          <a:p>
            <a:r>
              <a:rPr lang="ru-RU" dirty="0" smtClean="0"/>
              <a:t>и завершается </a:t>
            </a:r>
            <a:endParaRPr lang="en-US" dirty="0" smtClean="0"/>
          </a:p>
          <a:p>
            <a:r>
              <a:rPr lang="ru-RU" dirty="0" smtClean="0"/>
              <a:t>]]&gt;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&lt;/element&gt;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1342</Words>
  <Application>Microsoft Office PowerPoint</Application>
  <PresentationFormat>Экран (4:3)</PresentationFormat>
  <Paragraphs>292</Paragraphs>
  <Slides>23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Стандарты XML и JSON</vt:lpstr>
      <vt:lpstr>История формализмов текстового представления данных</vt:lpstr>
      <vt:lpstr>Эволюция понятий и языков разметки</vt:lpstr>
      <vt:lpstr>Что такое XML?</vt:lpstr>
      <vt:lpstr>Как устроен формат XML?</vt:lpstr>
      <vt:lpstr>Алфавит</vt:lpstr>
      <vt:lpstr>Кодировки</vt:lpstr>
      <vt:lpstr>Кодирование задается прямо в XML-документе</vt:lpstr>
      <vt:lpstr>Презентация PowerPoint</vt:lpstr>
      <vt:lpstr>Структура XML-документа</vt:lpstr>
      <vt:lpstr>Логическая структура XML-значения</vt:lpstr>
      <vt:lpstr>Ввод-вывод, DOM – Document Object Model</vt:lpstr>
      <vt:lpstr>Два способа ввода</vt:lpstr>
      <vt:lpstr>Стандартное представление дерева: DOM – Document Object Model</vt:lpstr>
      <vt:lpstr>Функциональное объектное представление XML</vt:lpstr>
      <vt:lpstr>Презентация PowerPoint</vt:lpstr>
      <vt:lpstr>Презентация PowerPoint</vt:lpstr>
      <vt:lpstr>Онтологии </vt:lpstr>
      <vt:lpstr>Добавление онтологии</vt:lpstr>
      <vt:lpstr>Некоторые используемые онтологии</vt:lpstr>
      <vt:lpstr>Онтология определяет:</vt:lpstr>
      <vt:lpstr>Базовая онтология</vt:lpstr>
      <vt:lpstr>Всё!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Стандарты XML</dc:title>
  <dc:creator>Marchuk</dc:creator>
  <cp:lastModifiedBy>mag</cp:lastModifiedBy>
  <cp:revision>440</cp:revision>
  <dcterms:created xsi:type="dcterms:W3CDTF">2020-10-08T06:06:12Z</dcterms:created>
  <dcterms:modified xsi:type="dcterms:W3CDTF">2025-07-12T06:25:05Z</dcterms:modified>
</cp:coreProperties>
</file>