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ah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ah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‹#›</a:t>
            </a:fld>
            <a:endParaRPr dirty="0" spc="-5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2.png"/><Relationship Id="rId12" Type="http://schemas.openxmlformats.org/officeDocument/2006/relationships/image" Target="../media/image13.png"/><Relationship Id="rId1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/>
          <p:nvPr/>
        </p:nvSpPr>
        <p:spPr>
          <a:xfrm>
            <a:off x="1219200" y="3675062"/>
            <a:ext cx="8178165" cy="21850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M</a:t>
            </a:r>
            <a:r>
              <a:rPr dirty="0" sz="2800" lang="en-US" spc="-10" smtClean="0">
                <a:latin typeface="Times New Roman"/>
                <a:cs typeface="Times New Roman"/>
              </a:rPr>
              <a:t>E</a:t>
            </a:r>
            <a:r>
              <a:rPr dirty="0" sz="2800" lang="en-US" spc="-10" smtClean="0">
                <a:latin typeface="Times New Roman"/>
                <a:cs typeface="Times New Roman"/>
              </a:rPr>
              <a:t>E</a:t>
            </a:r>
            <a:r>
              <a:rPr dirty="0" sz="2800" lang="en-US" spc="-10" smtClean="0">
                <a:latin typeface="Times New Roman"/>
                <a:cs typeface="Times New Roman"/>
              </a:rPr>
              <a:t>N</a:t>
            </a:r>
            <a:r>
              <a:rPr dirty="0" sz="2800" lang="en-US" spc="-10" smtClean="0">
                <a:latin typeface="Times New Roman"/>
                <a:cs typeface="Times New Roman"/>
              </a:rPr>
              <a:t>A</a:t>
            </a:r>
            <a:r>
              <a:rPr dirty="0" sz="2800" lang="en-US" spc="-10" smtClean="0">
                <a:latin typeface="Times New Roman"/>
                <a:cs typeface="Times New Roman"/>
              </a:rPr>
              <a:t> </a:t>
            </a:r>
            <a:r>
              <a:rPr dirty="0" sz="2800" lang="en-US" spc="-10" smtClean="0">
                <a:latin typeface="Times New Roman"/>
                <a:cs typeface="Times New Roman"/>
              </a:rPr>
              <a:t>K</a:t>
            </a:r>
            <a:endParaRPr dirty="0" sz="280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Register No 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 lang="en-US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312200</a:t>
            </a:r>
            <a:r>
              <a:rPr dirty="0" sz="2800" lang="en-US" spc="-10" smtClean="0">
                <a:latin typeface="Times New Roman"/>
                <a:cs typeface="Times New Roman"/>
              </a:rPr>
              <a:t>7</a:t>
            </a:r>
            <a:r>
              <a:rPr dirty="0" sz="2800" lang="en-US" spc="-10" smtClean="0">
                <a:latin typeface="Times New Roman"/>
                <a:cs typeface="Times New Roman"/>
              </a:rPr>
              <a:t>8</a:t>
            </a:r>
            <a:r>
              <a:rPr dirty="0" sz="2800" lang="en-US" spc="-10" smtClean="0">
                <a:latin typeface="Times New Roman"/>
                <a:cs typeface="Times New Roman"/>
              </a:rPr>
              <a:t>1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Times New Roman"/>
                <a:cs typeface="Times New Roman"/>
              </a:rPr>
              <a:t>Department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lang="en-US" spc="-25">
                <a:latin typeface="Times New Roman"/>
                <a:cs typeface="Times New Roman"/>
              </a:rPr>
              <a:t> </a:t>
            </a:r>
            <a:r>
              <a:rPr dirty="0" sz="2800" lang="en-US" spc="-25" smtClean="0">
                <a:latin typeface="Times New Roman"/>
                <a:cs typeface="Times New Roman"/>
              </a:rPr>
              <a:t>   </a:t>
            </a:r>
            <a:r>
              <a:rPr dirty="0" sz="2800" smtClean="0">
                <a:latin typeface="Times New Roman"/>
                <a:cs typeface="Times New Roman"/>
              </a:rPr>
              <a:t>:</a:t>
            </a:r>
            <a:r>
              <a:rPr dirty="0" sz="2800" lang="en-US" smtClean="0">
                <a:latin typeface="Times New Roman"/>
                <a:cs typeface="Times New Roman"/>
              </a:rPr>
              <a:t>  </a:t>
            </a:r>
            <a:r>
              <a:rPr dirty="0" sz="2800" lang="en-US" smtClean="0">
                <a:latin typeface="Times New Roman"/>
                <a:cs typeface="Times New Roman"/>
              </a:rPr>
              <a:t>C</a:t>
            </a:r>
            <a:r>
              <a:rPr dirty="0" sz="2800" lang="en-US" smtClean="0">
                <a:latin typeface="Times New Roman"/>
                <a:cs typeface="Times New Roman"/>
              </a:rPr>
              <a:t>O</a:t>
            </a:r>
            <a:r>
              <a:rPr dirty="0" sz="2800" lang="en-US" smtClean="0">
                <a:latin typeface="Times New Roman"/>
                <a:cs typeface="Times New Roman"/>
              </a:rPr>
              <a:t>M</a:t>
            </a:r>
            <a:r>
              <a:rPr dirty="0" sz="2800" lang="en-US" smtClean="0">
                <a:latin typeface="Times New Roman"/>
                <a:cs typeface="Times New Roman"/>
              </a:rPr>
              <a:t>M</a:t>
            </a:r>
            <a:r>
              <a:rPr dirty="0" sz="2800" lang="en-US" smtClean="0">
                <a:latin typeface="Times New Roman"/>
                <a:cs typeface="Times New Roman"/>
              </a:rPr>
              <a:t>ERCE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endParaRPr dirty="0" sz="2800" lang="en-US" spc="-20" smtClean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spc="-10" smtClean="0">
                <a:latin typeface="Times New Roman"/>
                <a:cs typeface="Times New Roman"/>
              </a:rPr>
              <a:t>College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lang="en-US" smtClean="0">
                <a:latin typeface="Times New Roman"/>
                <a:cs typeface="Times New Roman"/>
              </a:rPr>
              <a:t>  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lang="en-US" smtClean="0">
                <a:latin typeface="Times New Roman"/>
                <a:cs typeface="Times New Roman"/>
              </a:rPr>
              <a:t> </a:t>
            </a:r>
            <a:r>
              <a:rPr dirty="0" sz="2800" spc="-50" smtClean="0">
                <a:latin typeface="Times New Roman"/>
                <a:cs typeface="Times New Roman"/>
              </a:rPr>
              <a:t>: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lang="en-US" spc="-50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P</a:t>
            </a:r>
            <a:r>
              <a:rPr dirty="0" sz="2800" lang="en-US" spc="-10" err="1" smtClean="0">
                <a:latin typeface="Times New Roman"/>
                <a:cs typeface="Times New Roman"/>
              </a:rPr>
              <a:t>A</a:t>
            </a:r>
            <a:r>
              <a:rPr dirty="0" sz="2800" lang="en-US" spc="-10" err="1" smtClean="0">
                <a:latin typeface="Times New Roman"/>
                <a:cs typeface="Times New Roman"/>
              </a:rPr>
              <a:t>C</a:t>
            </a:r>
            <a:r>
              <a:rPr dirty="0" sz="2800" lang="en-US" spc="-10" err="1" smtClean="0">
                <a:latin typeface="Times New Roman"/>
                <a:cs typeface="Times New Roman"/>
              </a:rPr>
              <a:t>HAIYAPPA’S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COLLEGE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FOR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W</a:t>
            </a:r>
            <a:r>
              <a:rPr dirty="0" sz="2800" lang="en-US" spc="-10" err="1" smtClean="0">
                <a:latin typeface="Times New Roman"/>
                <a:cs typeface="Times New Roman"/>
              </a:rPr>
              <a:t>O</a:t>
            </a:r>
            <a:r>
              <a:rPr dirty="0" sz="2800" lang="en-US" spc="-10" err="1" smtClean="0">
                <a:latin typeface="Times New Roman"/>
                <a:cs typeface="Times New Roman"/>
              </a:rPr>
              <a:t>M</a:t>
            </a:r>
            <a:r>
              <a:rPr dirty="0" sz="2800" lang="en-US" spc="-10" err="1" smtClean="0">
                <a:latin typeface="Times New Roman"/>
                <a:cs typeface="Times New Roman"/>
              </a:rPr>
              <a:t>E</a:t>
            </a:r>
            <a:r>
              <a:rPr dirty="0" sz="2800" lang="en-US" spc="-10" err="1" smtClean="0">
                <a:latin typeface="Times New Roman"/>
                <a:cs typeface="Times New Roman"/>
              </a:rPr>
              <a:t>N</a:t>
            </a:r>
            <a:r>
              <a:rPr dirty="0" sz="2800" lang="en-US" spc="-10" err="1" smtClean="0">
                <a:latin typeface="Times New Roman"/>
                <a:cs typeface="Times New Roman"/>
              </a:rPr>
              <a:t>'</a:t>
            </a:r>
            <a:r>
              <a:rPr dirty="0" sz="2800" lang="en-US" spc="-10" err="1" smtClean="0">
                <a:latin typeface="Times New Roman"/>
                <a:cs typeface="Times New Roman"/>
              </a:rPr>
              <a:t>S</a:t>
            </a:r>
            <a:r>
              <a:rPr dirty="0" sz="2800" lang="en-US" spc="-10" err="1" smtClean="0">
                <a:latin typeface="Times New Roman"/>
                <a:cs typeface="Times New Roman"/>
              </a:rPr>
              <a:t>,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 </a:t>
            </a:r>
            <a:r>
              <a:rPr dirty="0" sz="2800" lang="en-US" spc="-10" err="1" smtClean="0">
                <a:latin typeface="Times New Roman"/>
                <a:cs typeface="Times New Roman"/>
              </a:rPr>
              <a:t>K</a:t>
            </a:r>
            <a:r>
              <a:rPr dirty="0" sz="2800" lang="en-US" spc="-10" err="1" smtClean="0">
                <a:latin typeface="Times New Roman"/>
                <a:cs typeface="Times New Roman"/>
              </a:rPr>
              <a:t>A</a:t>
            </a:r>
            <a:r>
              <a:rPr dirty="0" sz="2800" lang="en-US" spc="-10" err="1" smtClean="0">
                <a:latin typeface="Times New Roman"/>
                <a:cs typeface="Times New Roman"/>
              </a:rPr>
              <a:t>NCHIPURA</a:t>
            </a:r>
            <a:r>
              <a:rPr dirty="0" sz="2800" lang="en-US" spc="-10" err="1" smtClean="0">
                <a:latin typeface="Times New Roman"/>
                <a:cs typeface="Times New Roman"/>
              </a:rPr>
              <a:t>M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/>
        </p:spPr>
      </p:pic>
      <p:grpSp>
        <p:nvGrpSpPr>
          <p:cNvPr id="20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104859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5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1</a:t>
            </a:fld>
            <a:endParaRPr dirty="0"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THE</a:t>
            </a:r>
            <a:r>
              <a:rPr dirty="0" sz="4250" spc="-45"/>
              <a:t> </a:t>
            </a:r>
            <a:r>
              <a:rPr dirty="0" sz="4250"/>
              <a:t>"WOW"</a:t>
            </a:r>
            <a:r>
              <a:rPr dirty="0" sz="4250" spc="-5"/>
              <a:t> </a:t>
            </a:r>
            <a:r>
              <a:rPr dirty="0" sz="4250"/>
              <a:t>IN</a:t>
            </a:r>
            <a:r>
              <a:rPr dirty="0" sz="4250" spc="-25"/>
              <a:t> </a:t>
            </a:r>
            <a:r>
              <a:rPr dirty="0" sz="4250"/>
              <a:t>OUR</a:t>
            </a:r>
            <a:r>
              <a:rPr dirty="0" sz="4250" spc="-35"/>
              <a:t>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1048654" name="object 3"/>
          <p:cNvSpPr txBox="1"/>
          <p:nvPr/>
        </p:nvSpPr>
        <p:spPr>
          <a:xfrm>
            <a:off x="1295400" y="2328227"/>
            <a:ext cx="7848600" cy="1778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Formula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b="1" dirty="0" sz="3200" spc="-25" smtClean="0">
                <a:latin typeface="Times New Roman"/>
                <a:cs typeface="Times New Roman"/>
              </a:rPr>
              <a:t>IFS</a:t>
            </a:r>
            <a:endParaRPr b="1" dirty="0" sz="32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25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2800" i="0" lang="en-US" smtClean="0">
                <a:latin typeface="Times New Roman"/>
                <a:cs typeface="Times New Roman"/>
              </a:rPr>
              <a:t>	To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Find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out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Feedback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for</a:t>
            </a:r>
            <a:r>
              <a:rPr b="0" dirty="0" sz="2800" i="0" lang="en-US" spc="-3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pc="-25" smtClean="0">
                <a:latin typeface="Times New Roman"/>
                <a:cs typeface="Times New Roman"/>
              </a:rPr>
              <a:t>by </a:t>
            </a:r>
            <a:r>
              <a:rPr b="0" dirty="0" sz="2800" i="0" lang="en-US" err="1" smtClean="0">
                <a:latin typeface="Times New Roman"/>
                <a:cs typeface="Times New Roman"/>
              </a:rPr>
              <a:t>Analysing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the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Job</a:t>
            </a:r>
            <a:r>
              <a:rPr b="0" dirty="0" sz="28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8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800" i="0" lang="en-US" smtClean="0">
                <a:latin typeface="Times New Roman"/>
                <a:cs typeface="Times New Roman"/>
              </a:rPr>
              <a:t>Level</a:t>
            </a:r>
            <a:endParaRPr dirty="0" sz="2800">
              <a:latin typeface="Times New Roman"/>
              <a:cs typeface="Times New Roman"/>
            </a:endParaRPr>
          </a:p>
        </p:txBody>
      </p:sp>
      <p:sp>
        <p:nvSpPr>
          <p:cNvPr id="1048655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b="0" dirty="0" sz="2800" i="0" spc="-50" smtClean="0">
                <a:latin typeface="Times New Roman"/>
                <a:cs typeface="Times New Roman"/>
              </a:rPr>
              <a:t>.</a:t>
            </a: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dirty="0" spc="-10"/>
              <a:t>MODELLING</a:t>
            </a:r>
          </a:p>
        </p:txBody>
      </p:sp>
      <p:sp>
        <p:nvSpPr>
          <p:cNvPr id="1048658" name="object 3"/>
          <p:cNvSpPr txBox="1"/>
          <p:nvPr/>
        </p:nvSpPr>
        <p:spPr>
          <a:xfrm>
            <a:off x="2635885" y="2449195"/>
            <a:ext cx="6400165" cy="14503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508000" marL="5207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Collection -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Attrition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indent="-508000" marL="5207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algn="l" pos="520700"/>
              </a:tabLst>
            </a:pP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Preparation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Clearing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59" name="object 4"/>
          <p:cNvSpPr txBox="1"/>
          <p:nvPr/>
        </p:nvSpPr>
        <p:spPr>
          <a:xfrm>
            <a:off x="2635885" y="3211448"/>
            <a:ext cx="6508750" cy="147346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Blank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Dataset.</a:t>
            </a:r>
            <a:endParaRPr dirty="0"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algn="l" pos="520700"/>
              </a:tabLst>
            </a:pPr>
            <a:r>
              <a:rPr dirty="0" sz="2400" spc="-25">
                <a:latin typeface="Times New Roman"/>
                <a:cs typeface="Times New Roman"/>
              </a:rPr>
              <a:t>3.</a:t>
            </a:r>
            <a:r>
              <a:rPr dirty="0" sz="2400">
                <a:latin typeface="Times New Roman"/>
                <a:cs typeface="Times New Roman"/>
              </a:rPr>
              <a:t>	Using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formula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Feedback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Job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Satisfaction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(1,2,3,4)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(Satisfied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0" name="object 5"/>
          <p:cNvSpPr txBox="1"/>
          <p:nvPr/>
        </p:nvSpPr>
        <p:spPr>
          <a:xfrm>
            <a:off x="800417" y="4352035"/>
            <a:ext cx="7713345" cy="147690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Dissatisfied)</a:t>
            </a:r>
            <a:endParaRPr dirty="0" sz="2400">
              <a:latin typeface="Times New Roman"/>
              <a:cs typeface="Times New Roman"/>
            </a:endParaRPr>
          </a:p>
          <a:p>
            <a:pPr indent="-457200" marL="469265" marR="5080">
              <a:lnSpc>
                <a:spcPct val="103800"/>
              </a:lnSpc>
              <a:spcBef>
                <a:spcPts val="10"/>
              </a:spcBef>
              <a:tabLst>
                <a:tab algn="l" pos="469265"/>
              </a:tabLst>
            </a:pPr>
            <a:r>
              <a:rPr dirty="0" sz="2400" spc="-25">
                <a:latin typeface="Times New Roman"/>
                <a:cs typeface="Times New Roman"/>
              </a:rPr>
              <a:t>4.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b="0" dirty="0" sz="2400" i="0" lang="en-US" smtClean="0">
                <a:latin typeface="Times New Roman"/>
                <a:cs typeface="Times New Roman"/>
              </a:rPr>
              <a:t>Data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Visualization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using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Bar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Pie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Chart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to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represent</a:t>
            </a:r>
            <a:r>
              <a:rPr b="0" dirty="0" sz="2400" i="0" lang="en-US" spc="-40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25" smtClean="0">
                <a:latin typeface="Times New Roman"/>
                <a:cs typeface="Times New Roman"/>
              </a:rPr>
              <a:t>the </a:t>
            </a:r>
            <a:r>
              <a:rPr b="0" dirty="0" sz="2400" i="0" lang="en-US" smtClean="0">
                <a:latin typeface="Times New Roman"/>
                <a:cs typeface="Times New Roman"/>
              </a:rPr>
              <a:t>turnover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by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gender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and</a:t>
            </a:r>
            <a:r>
              <a:rPr b="0" dirty="0" sz="2400" i="0" lang="en-US" spc="-20" smtClean="0">
                <a:latin typeface="Times New Roman"/>
                <a:cs typeface="Times New Roman"/>
              </a:rPr>
              <a:t> </a:t>
            </a:r>
            <a:r>
              <a:rPr b="0" dirty="0" sz="2400" i="0" lang="en-US" smtClean="0">
                <a:latin typeface="Times New Roman"/>
                <a:cs typeface="Times New Roman"/>
              </a:rPr>
              <a:t>satisfaction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> </a:t>
            </a:r>
            <a:r>
              <a:rPr b="0" dirty="0" sz="2400" i="0" lang="en-US" spc="-10" smtClean="0">
                <a:latin typeface="Times New Roman"/>
                <a:cs typeface="Times New Roman"/>
              </a:rPr>
              <a:t>level.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 txBox="1"/>
          <p:nvPr/>
        </p:nvSpPr>
        <p:spPr>
          <a:xfrm>
            <a:off x="740092" y="3824604"/>
            <a:ext cx="1779905" cy="193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25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100" spc="-7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8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/>
        </p:spPr>
      </p:pic>
      <p:sp>
        <p:nvSpPr>
          <p:cNvPr id="1048662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3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4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83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/>
        </p:spPr>
      </p:pic>
      <p:sp>
        <p:nvSpPr>
          <p:cNvPr id="1048665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6" name="object 13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457200" marL="469265" marR="5080">
              <a:lnSpc>
                <a:spcPts val="3000"/>
              </a:lnSpc>
              <a:spcBef>
                <a:spcPts val="80"/>
              </a:spcBef>
              <a:tabLst>
                <a:tab algn="l" pos="469265"/>
              </a:tabLst>
            </a:pPr>
            <a:r>
              <a:rPr dirty="0" sz="2400" lang="en-IN" spc="-25"/>
              <a:t>6.</a:t>
            </a:r>
            <a:r>
              <a:rPr dirty="0" sz="2400" lang="en-IN"/>
              <a:t>	Final</a:t>
            </a:r>
            <a:r>
              <a:rPr dirty="0" sz="2400" lang="en-IN" spc="-20"/>
              <a:t> </a:t>
            </a:r>
            <a:r>
              <a:rPr dirty="0" sz="2400" lang="en-IN" spc="-10"/>
              <a:t>Report</a:t>
            </a:r>
            <a:r>
              <a:rPr dirty="0" sz="2400" lang="en-IN"/>
              <a:t/>
            </a:r>
            <a:br>
              <a:rPr dirty="0" sz="2400" lang="en-IN"/>
            </a:b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4" name="object 6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5"/>
          <p:cNvSpPr txBox="1"/>
          <p:nvPr/>
        </p:nvSpPr>
        <p:spPr>
          <a:xfrm>
            <a:off x="5894451" y="3607015"/>
            <a:ext cx="417195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i="1">
                <a:latin typeface="Times New Roman"/>
                <a:cs typeface="Times New Roman"/>
              </a:rPr>
              <a:t>BAR</a:t>
            </a:r>
            <a:r>
              <a:rPr b="1" dirty="0" sz="2400" i="1" spc="-10">
                <a:latin typeface="Times New Roman"/>
                <a:cs typeface="Times New Roman"/>
              </a:rPr>
              <a:t> </a:t>
            </a:r>
            <a:r>
              <a:rPr b="1" dirty="0" sz="2400" i="1">
                <a:latin typeface="Times New Roman"/>
                <a:cs typeface="Times New Roman"/>
              </a:rPr>
              <a:t>CHART</a:t>
            </a:r>
            <a:r>
              <a:rPr b="1" dirty="0" sz="2400" i="1" spc="5">
                <a:latin typeface="Times New Roman"/>
                <a:cs typeface="Times New Roman"/>
              </a:rPr>
              <a:t> </a:t>
            </a:r>
            <a:r>
              <a:rPr b="1" dirty="0" sz="2400" i="1" spc="-10">
                <a:latin typeface="Times New Roman"/>
                <a:cs typeface="Times New Roman"/>
              </a:rPr>
              <a:t>VISUALIZATION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76" name="Rectangle 6"/>
          <p:cNvSpPr/>
          <p:nvPr/>
        </p:nvSpPr>
        <p:spPr>
          <a:xfrm>
            <a:off x="554182" y="3048000"/>
            <a:ext cx="4246418" cy="1032510"/>
          </a:xfrm>
          <a:prstGeom prst="rect"/>
        </p:spPr>
        <p:txBody>
          <a:bodyPr wrap="square">
            <a:spAutoFit/>
          </a:bodyPr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b="1" dirty="0" sz="2800" lang="en-IN" spc="-10" smtClean="0">
                <a:latin typeface="Times New Roman"/>
                <a:cs typeface="Times New Roman"/>
              </a:rPr>
              <a:t>RESULTS</a:t>
            </a:r>
            <a:endParaRPr dirty="0" sz="2800" lang="en-IN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dirty="0" sz="2400" i="1" lang="en-IN" smtClean="0">
                <a:latin typeface="Times New Roman"/>
                <a:cs typeface="Times New Roman"/>
              </a:rPr>
              <a:t>PIE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 </a:t>
            </a:r>
            <a:r>
              <a:rPr b="1" dirty="0" sz="2400" i="1" lang="en-IN" smtClean="0">
                <a:latin typeface="Times New Roman"/>
                <a:cs typeface="Times New Roman"/>
              </a:rPr>
              <a:t>CHART</a:t>
            </a:r>
            <a:r>
              <a:rPr b="1" dirty="0" sz="2400" i="1" lang="en-IN" spc="5" smtClean="0">
                <a:latin typeface="Times New Roman"/>
                <a:cs typeface="Times New Roman"/>
              </a:rPr>
              <a:t> </a:t>
            </a:r>
            <a:r>
              <a:rPr b="1" dirty="0" sz="2400" i="1" lang="en-IN" spc="-10" smtClean="0">
                <a:latin typeface="Times New Roman"/>
                <a:cs typeface="Times New Roman"/>
              </a:rPr>
              <a:t>VISUALIZATION</a:t>
            </a:r>
            <a:endParaRPr dirty="0" sz="2400" lang="en-IN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/>
        </p:spPr>
      </p:pic>
      <p:grpSp>
        <p:nvGrpSpPr>
          <p:cNvPr id="50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1048677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ah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/>
          </p:spPr>
        </p:pic>
        <p:sp>
          <p:nvSpPr>
            <p:cNvPr id="1048678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ah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/>
          </p:spPr>
        </p:pic>
        <p:sp>
          <p:nvSpPr>
            <p:cNvPr id="1048679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ah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7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/>
          </p:spPr>
        </p:pic>
        <p:sp>
          <p:nvSpPr>
            <p:cNvPr id="104868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ah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8" name="object 11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/>
          </p:spPr>
        </p:pic>
        <p:sp>
          <p:nvSpPr>
            <p:cNvPr id="1048681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ah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2" name="object 13"/>
          <p:cNvSpPr txBox="1"/>
          <p:nvPr/>
        </p:nvSpPr>
        <p:spPr>
          <a:xfrm>
            <a:off x="3007360" y="1750440"/>
            <a:ext cx="243840" cy="292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3" name="object 14"/>
          <p:cNvSpPr txBox="1"/>
          <p:nvPr/>
        </p:nvSpPr>
        <p:spPr>
          <a:xfrm>
            <a:off x="3721989" y="2379345"/>
            <a:ext cx="183515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4" name="object 15"/>
          <p:cNvSpPr txBox="1"/>
          <p:nvPr/>
        </p:nvSpPr>
        <p:spPr>
          <a:xfrm>
            <a:off x="2943860" y="4478908"/>
            <a:ext cx="243840" cy="292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48685" name="object 16"/>
          <p:cNvSpPr txBox="1"/>
          <p:nvPr/>
        </p:nvSpPr>
        <p:spPr>
          <a:xfrm>
            <a:off x="1190942" y="2315845"/>
            <a:ext cx="246379" cy="177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1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2097189" name="object 18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/>
          </p:spPr>
        </p:pic>
        <p:pic>
          <p:nvPicPr>
            <p:cNvPr id="2097190" name="object 19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/>
          </p:spPr>
        </p:pic>
        <p:pic>
          <p:nvPicPr>
            <p:cNvPr id="2097191" name="object 20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/>
          </p:spPr>
        </p:pic>
        <p:pic>
          <p:nvPicPr>
            <p:cNvPr id="2097192" name="object 21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/>
          </p:spPr>
        </p:pic>
        <p:pic>
          <p:nvPicPr>
            <p:cNvPr id="2097193" name="object 22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/>
          </p:spPr>
        </p:pic>
        <p:pic>
          <p:nvPicPr>
            <p:cNvPr id="2097194" name="object 23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/>
          </p:spPr>
        </p:pic>
        <p:pic>
          <p:nvPicPr>
            <p:cNvPr id="2097195" name="object 24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/>
          </p:spPr>
        </p:pic>
        <p:pic>
          <p:nvPicPr>
            <p:cNvPr id="2097196" name="object 25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/>
          </p:spPr>
        </p:pic>
      </p:grpSp>
      <p:sp>
        <p:nvSpPr>
          <p:cNvPr id="1048686" name="object 26"/>
          <p:cNvSpPr txBox="1"/>
          <p:nvPr/>
        </p:nvSpPr>
        <p:spPr>
          <a:xfrm>
            <a:off x="1114742" y="1191259"/>
            <a:ext cx="54927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7" name="object 27"/>
          <p:cNvSpPr txBox="1"/>
          <p:nvPr/>
        </p:nvSpPr>
        <p:spPr>
          <a:xfrm>
            <a:off x="1790954" y="857884"/>
            <a:ext cx="869315" cy="5899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12065">
              <a:lnSpc>
                <a:spcPct val="100000"/>
              </a:lnSpc>
              <a:spcBef>
                <a:spcPts val="100"/>
              </a:spcBef>
            </a:pPr>
            <a:r>
              <a:rPr b="1" dirty="0" sz="1400" spc="-2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dirty="0"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dirty="0" sz="900">
              <a:latin typeface="Calibri"/>
              <a:cs typeface="Calibri"/>
            </a:endParaRPr>
          </a:p>
        </p:txBody>
      </p:sp>
      <p:sp>
        <p:nvSpPr>
          <p:cNvPr id="1048688" name="object 28"/>
          <p:cNvSpPr txBox="1"/>
          <p:nvPr/>
        </p:nvSpPr>
        <p:spPr>
          <a:xfrm>
            <a:off x="2781935" y="1191259"/>
            <a:ext cx="73279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89" name="object 29"/>
          <p:cNvSpPr txBox="1"/>
          <p:nvPr/>
        </p:nvSpPr>
        <p:spPr>
          <a:xfrm>
            <a:off x="3642740" y="1191259"/>
            <a:ext cx="4191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69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ah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grpSp>
        <p:nvGrpSpPr>
          <p:cNvPr id="52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1048691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ah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ah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7" name="object 34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/>
          </p:spPr>
        </p:pic>
        <p:sp>
          <p:nvSpPr>
            <p:cNvPr id="1048693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ah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8" name="object 36"/>
            <p:cNvPicPr>
              <a:picLocks/>
            </p:cNvPicPr>
            <p:nvPr/>
          </p:nvPicPr>
          <p:blipFill>
            <a:blip xmlns:r="http://schemas.openxmlformats.org/officeDocument/2006/relationships" r:embed="rId15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/>
          </p:spPr>
        </p:pic>
        <p:sp>
          <p:nvSpPr>
            <p:cNvPr id="1048694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ah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9" name="object 38"/>
            <p:cNvPicPr>
              <a:picLocks/>
            </p:cNvPicPr>
            <p:nvPr/>
          </p:nvPicPr>
          <p:blipFill>
            <a:blip xmlns:r="http://schemas.openxmlformats.org/officeDocument/2006/relationships" r:embed="rId16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/>
          </p:spPr>
        </p:pic>
        <p:sp>
          <p:nvSpPr>
            <p:cNvPr id="1048695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ah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0" name="object 40"/>
            <p:cNvPicPr>
              <a:picLocks/>
            </p:cNvPicPr>
            <p:nvPr/>
          </p:nvPicPr>
          <p:blipFill>
            <a:blip xmlns:r="http://schemas.openxmlformats.org/officeDocument/2006/relationships" r:embed="rId17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/>
          </p:spPr>
        </p:pic>
        <p:sp>
          <p:nvSpPr>
            <p:cNvPr id="1048696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ah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1" name="object 42"/>
            <p:cNvPicPr>
              <a:picLocks/>
            </p:cNvPicPr>
            <p:nvPr/>
          </p:nvPicPr>
          <p:blipFill>
            <a:blip xmlns:r="http://schemas.openxmlformats.org/officeDocument/2006/relationships" r:embed="rId18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/>
          </p:spPr>
        </p:pic>
        <p:pic>
          <p:nvPicPr>
            <p:cNvPr id="2097202" name="object 43"/>
            <p:cNvPicPr>
              <a:picLocks/>
            </p:cNvPicPr>
            <p:nvPr/>
          </p:nvPicPr>
          <p:blipFill>
            <a:blip xmlns:r="http://schemas.openxmlformats.org/officeDocument/2006/relationships" r:embed="rId19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/>
          </p:spPr>
        </p:pic>
        <p:pic>
          <p:nvPicPr>
            <p:cNvPr id="2097203" name="object 44"/>
            <p:cNvPicPr>
              <a:picLocks/>
            </p:cNvPicPr>
            <p:nvPr/>
          </p:nvPicPr>
          <p:blipFill>
            <a:blip xmlns:r="http://schemas.openxmlformats.org/officeDocument/2006/relationships" r:embed="rId20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/>
          </p:spPr>
        </p:pic>
        <p:pic>
          <p:nvPicPr>
            <p:cNvPr id="2097204" name="object 45"/>
            <p:cNvPicPr>
              <a:picLocks/>
            </p:cNvPicPr>
            <p:nvPr/>
          </p:nvPicPr>
          <p:blipFill>
            <a:blip xmlns:r="http://schemas.openxmlformats.org/officeDocument/2006/relationships" r:embed="rId21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/>
          </p:spPr>
        </p:pic>
        <p:pic>
          <p:nvPicPr>
            <p:cNvPr id="2097205" name="object 46"/>
            <p:cNvPicPr>
              <a:picLocks/>
            </p:cNvPicPr>
            <p:nvPr/>
          </p:nvPicPr>
          <p:blipFill>
            <a:blip xmlns:r="http://schemas.openxmlformats.org/officeDocument/2006/relationships" r:embed="rId22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/>
          </p:spPr>
        </p:pic>
        <p:sp>
          <p:nvSpPr>
            <p:cNvPr id="104869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ah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206" name="object 48"/>
            <p:cNvPicPr>
              <a:picLocks/>
            </p:cNvPicPr>
            <p:nvPr/>
          </p:nvPicPr>
          <p:blipFill>
            <a:blip xmlns:r="http://schemas.openxmlformats.org/officeDocument/2006/relationships" r:embed="rId23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/>
          </p:spPr>
        </p:pic>
        <p:sp>
          <p:nvSpPr>
            <p:cNvPr id="1048698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ah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ah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0" name="object 51"/>
          <p:cNvSpPr txBox="1"/>
          <p:nvPr/>
        </p:nvSpPr>
        <p:spPr>
          <a:xfrm>
            <a:off x="5634101" y="3128898"/>
            <a:ext cx="201295" cy="919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algn="r" marR="8890">
              <a:lnSpc>
                <a:spcPct val="1000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1" name="object 52"/>
          <p:cNvSpPr txBox="1"/>
          <p:nvPr/>
        </p:nvSpPr>
        <p:spPr>
          <a:xfrm>
            <a:off x="5634101" y="2845752"/>
            <a:ext cx="19685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2" name="object 53"/>
          <p:cNvSpPr txBox="1"/>
          <p:nvPr/>
        </p:nvSpPr>
        <p:spPr>
          <a:xfrm>
            <a:off x="5576951" y="2563495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3" name="object 54"/>
          <p:cNvSpPr txBox="1"/>
          <p:nvPr/>
        </p:nvSpPr>
        <p:spPr>
          <a:xfrm>
            <a:off x="5576951" y="2280920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4" name="object 55"/>
          <p:cNvSpPr txBox="1"/>
          <p:nvPr/>
        </p:nvSpPr>
        <p:spPr>
          <a:xfrm>
            <a:off x="5576951" y="1998090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5" name="object 56"/>
          <p:cNvSpPr txBox="1"/>
          <p:nvPr/>
        </p:nvSpPr>
        <p:spPr>
          <a:xfrm>
            <a:off x="5576951" y="1715515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6" name="object 57"/>
          <p:cNvSpPr txBox="1"/>
          <p:nvPr/>
        </p:nvSpPr>
        <p:spPr>
          <a:xfrm>
            <a:off x="5576951" y="1432242"/>
            <a:ext cx="2540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7" name="object 58"/>
          <p:cNvSpPr txBox="1"/>
          <p:nvPr/>
        </p:nvSpPr>
        <p:spPr>
          <a:xfrm>
            <a:off x="5576951" y="1149984"/>
            <a:ext cx="25400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8" name="object 59"/>
          <p:cNvSpPr txBox="1"/>
          <p:nvPr/>
        </p:nvSpPr>
        <p:spPr>
          <a:xfrm>
            <a:off x="6370701" y="4123054"/>
            <a:ext cx="55245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09" name="object 60"/>
          <p:cNvSpPr txBox="1"/>
          <p:nvPr/>
        </p:nvSpPr>
        <p:spPr>
          <a:xfrm>
            <a:off x="7717155" y="4123054"/>
            <a:ext cx="86677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0" name="object 61"/>
          <p:cNvSpPr txBox="1"/>
          <p:nvPr/>
        </p:nvSpPr>
        <p:spPr>
          <a:xfrm>
            <a:off x="9289415" y="4123054"/>
            <a:ext cx="73279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1" name="object 62"/>
          <p:cNvSpPr txBox="1"/>
          <p:nvPr/>
        </p:nvSpPr>
        <p:spPr>
          <a:xfrm>
            <a:off x="10953368" y="4123054"/>
            <a:ext cx="419100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2097207" name="object 64"/>
            <p:cNvPicPr>
              <a:picLocks/>
            </p:cNvPicPr>
            <p:nvPr/>
          </p:nvPicPr>
          <p:blipFill>
            <a:blip xmlns:r="http://schemas.openxmlformats.org/officeDocument/2006/relationships" r:embed="rId24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/>
          </p:spPr>
        </p:pic>
        <p:pic>
          <p:nvPicPr>
            <p:cNvPr id="2097208" name="object 65"/>
            <p:cNvPicPr>
              <a:picLocks/>
            </p:cNvPicPr>
            <p:nvPr/>
          </p:nvPicPr>
          <p:blipFill>
            <a:blip xmlns:r="http://schemas.openxmlformats.org/officeDocument/2006/relationships" r:embed="rId25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/>
          </p:spPr>
        </p:pic>
        <p:pic>
          <p:nvPicPr>
            <p:cNvPr id="2097209" name="object 66"/>
            <p:cNvPicPr>
              <a:picLocks/>
            </p:cNvPicPr>
            <p:nvPr/>
          </p:nvPicPr>
          <p:blipFill>
            <a:blip xmlns:r="http://schemas.openxmlformats.org/officeDocument/2006/relationships" r:embed="rId26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/>
          </p:spPr>
        </p:pic>
        <p:pic>
          <p:nvPicPr>
            <p:cNvPr id="2097210" name="object 67"/>
            <p:cNvPicPr>
              <a:picLocks/>
            </p:cNvPicPr>
            <p:nvPr/>
          </p:nvPicPr>
          <p:blipFill>
            <a:blip xmlns:r="http://schemas.openxmlformats.org/officeDocument/2006/relationships" r:embed="rId27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/>
          </p:spPr>
        </p:pic>
      </p:grpSp>
      <p:sp>
        <p:nvSpPr>
          <p:cNvPr id="1048712" name="object 68"/>
          <p:cNvSpPr txBox="1"/>
          <p:nvPr/>
        </p:nvSpPr>
        <p:spPr>
          <a:xfrm>
            <a:off x="11648820" y="2656625"/>
            <a:ext cx="184150" cy="467994"/>
          </a:xfrm>
          <a:prstGeom prst="rect"/>
        </p:spPr>
        <p:txBody>
          <a:bodyPr bIns="0" lIns="0" rIns="0" rtlCol="0" tIns="49530" vert="horz" wrap="square">
            <a:spAutoFit/>
          </a:bodyPr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13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ah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bIns="0" lIns="0" rIns="0" rtlCol="0" tIns="0" wrap="square"/>
          <a:p/>
        </p:txBody>
      </p:sp>
      <p:sp>
        <p:nvSpPr>
          <p:cNvPr id="1048714" name="object 70"/>
          <p:cNvSpPr txBox="1"/>
          <p:nvPr/>
        </p:nvSpPr>
        <p:spPr>
          <a:xfrm>
            <a:off x="11283695" y="6215334"/>
            <a:ext cx="234950" cy="187960"/>
          </a:xfrm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181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Conclusion</a:t>
            </a:r>
            <a:endParaRPr dirty="0" sz="6000"/>
          </a:p>
        </p:txBody>
      </p:sp>
      <p:sp>
        <p:nvSpPr>
          <p:cNvPr id="1048716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185285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conclusion,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-15"/>
              <a:t> </a:t>
            </a:r>
            <a:r>
              <a:rPr dirty="0"/>
              <a:t>highlights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importance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analyzing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20"/>
              <a:t> </a:t>
            </a:r>
            <a:r>
              <a:rPr dirty="0"/>
              <a:t>turnover</a:t>
            </a:r>
            <a:r>
              <a:rPr dirty="0" spc="-25"/>
              <a:t> </a:t>
            </a:r>
            <a:r>
              <a:rPr dirty="0"/>
              <a:t>through</a:t>
            </a:r>
            <a:r>
              <a:rPr dirty="0" spc="-20"/>
              <a:t> </a:t>
            </a:r>
            <a:r>
              <a:rPr dirty="0"/>
              <a:t>job</a:t>
            </a:r>
            <a:r>
              <a:rPr dirty="0" spc="-25"/>
              <a:t> </a:t>
            </a:r>
            <a:r>
              <a:rPr dirty="0" spc="-10"/>
              <a:t>satisfaction </a:t>
            </a:r>
            <a:r>
              <a:rPr dirty="0"/>
              <a:t>feedback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uncover</a:t>
            </a:r>
            <a:r>
              <a:rPr dirty="0" spc="-10"/>
              <a:t> </a:t>
            </a:r>
            <a:r>
              <a:rPr dirty="0"/>
              <a:t>underlying</a:t>
            </a:r>
            <a:r>
              <a:rPr dirty="0" spc="-25"/>
              <a:t> </a:t>
            </a:r>
            <a:r>
              <a:rPr dirty="0"/>
              <a:t>factors</a:t>
            </a:r>
            <a:r>
              <a:rPr dirty="0" spc="-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contribute</a:t>
            </a:r>
            <a:r>
              <a:rPr dirty="0" spc="-10"/>
              <a:t> </a:t>
            </a:r>
            <a:r>
              <a:rPr dirty="0" spc="-25"/>
              <a:t>to </a:t>
            </a:r>
            <a:r>
              <a:rPr dirty="0"/>
              <a:t>attrition.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identifying</a:t>
            </a:r>
            <a:r>
              <a:rPr dirty="0" spc="-15"/>
              <a:t> </a:t>
            </a:r>
            <a:r>
              <a:rPr dirty="0"/>
              <a:t>patterns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 spc="-10"/>
              <a:t>dissatisfaction, </a:t>
            </a:r>
            <a:r>
              <a:rPr dirty="0"/>
              <a:t>organizations</a:t>
            </a:r>
            <a:r>
              <a:rPr dirty="0" spc="-5"/>
              <a:t> </a:t>
            </a:r>
            <a:r>
              <a:rPr dirty="0"/>
              <a:t>can</a:t>
            </a:r>
            <a:r>
              <a:rPr dirty="0" spc="-5"/>
              <a:t> </a:t>
            </a:r>
            <a:r>
              <a:rPr dirty="0"/>
              <a:t>gain</a:t>
            </a:r>
            <a:r>
              <a:rPr dirty="0" spc="-35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</a:t>
            </a:r>
            <a:r>
              <a:rPr dirty="0" spc="-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root</a:t>
            </a:r>
            <a:r>
              <a:rPr dirty="0" spc="-5"/>
              <a:t> </a:t>
            </a:r>
            <a:r>
              <a:rPr dirty="0" spc="-10"/>
              <a:t>causes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turnover.</a:t>
            </a:r>
            <a:r>
              <a:rPr dirty="0" spc="-10"/>
              <a:t> </a:t>
            </a:r>
            <a:r>
              <a:rPr dirty="0"/>
              <a:t>Implementing</a:t>
            </a:r>
            <a:r>
              <a:rPr dirty="0" spc="-1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10"/>
              <a:t> </a:t>
            </a:r>
            <a:r>
              <a:rPr dirty="0"/>
              <a:t>strategies based</a:t>
            </a:r>
            <a:r>
              <a:rPr dirty="0" spc="-15"/>
              <a:t> </a:t>
            </a:r>
            <a:r>
              <a:rPr dirty="0" spc="-25"/>
              <a:t>on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-10"/>
              <a:t> </a:t>
            </a:r>
            <a:r>
              <a:rPr dirty="0"/>
              <a:t>job</a:t>
            </a:r>
            <a:r>
              <a:rPr dirty="0" spc="-15"/>
              <a:t> </a:t>
            </a:r>
            <a:r>
              <a:rPr dirty="0"/>
              <a:t>satisfaction,</a:t>
            </a:r>
            <a:r>
              <a:rPr dirty="0" spc="-20"/>
              <a:t> </a:t>
            </a:r>
            <a:r>
              <a:rPr dirty="0"/>
              <a:t>improve</a:t>
            </a:r>
            <a:r>
              <a:rPr dirty="0" spc="-10"/>
              <a:t> employee </a:t>
            </a:r>
            <a:r>
              <a:rPr dirty="0"/>
              <a:t>retention,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ultimately</a:t>
            </a:r>
            <a:r>
              <a:rPr dirty="0" spc="-15"/>
              <a:t> </a:t>
            </a:r>
            <a:r>
              <a:rPr dirty="0"/>
              <a:t>reduce</a:t>
            </a:r>
            <a:r>
              <a:rPr dirty="0" spc="-10"/>
              <a:t> </a:t>
            </a:r>
            <a:r>
              <a:rPr dirty="0"/>
              <a:t>turnover</a:t>
            </a:r>
            <a:r>
              <a:rPr dirty="0" spc="-15"/>
              <a:t> </a:t>
            </a:r>
            <a:r>
              <a:rPr dirty="0"/>
              <a:t>rates,</a:t>
            </a:r>
            <a:r>
              <a:rPr dirty="0" spc="-15"/>
              <a:t> </a:t>
            </a:r>
            <a:r>
              <a:rPr dirty="0"/>
              <a:t>fostering</a:t>
            </a:r>
            <a:r>
              <a:rPr dirty="0" spc="-10"/>
              <a:t> </a:t>
            </a:r>
            <a:r>
              <a:rPr dirty="0" spc="-50" smtClean="0"/>
              <a:t>a</a:t>
            </a:r>
            <a:r>
              <a:rPr dirty="0" lang="en-US" spc="-50" smtClean="0"/>
              <a:t> </a:t>
            </a:r>
            <a:r>
              <a:rPr dirty="0" lang="en-US"/>
              <a:t>more</a:t>
            </a:r>
            <a:r>
              <a:rPr dirty="0" lang="en-US" spc="-20"/>
              <a:t> </a:t>
            </a:r>
            <a:r>
              <a:rPr dirty="0" lang="en-US"/>
              <a:t>stable,</a:t>
            </a:r>
            <a:r>
              <a:rPr dirty="0" lang="en-US" spc="-20"/>
              <a:t> </a:t>
            </a:r>
            <a:r>
              <a:rPr dirty="0" lang="en-US"/>
              <a:t>productive,</a:t>
            </a:r>
            <a:r>
              <a:rPr dirty="0" lang="en-US" spc="-20"/>
              <a:t> </a:t>
            </a:r>
            <a:r>
              <a:rPr dirty="0" lang="en-US"/>
              <a:t>and</a:t>
            </a:r>
            <a:r>
              <a:rPr dirty="0" lang="en-US" spc="-15"/>
              <a:t> </a:t>
            </a:r>
            <a:r>
              <a:rPr dirty="0" lang="en-US"/>
              <a:t>engaged</a:t>
            </a:r>
            <a:r>
              <a:rPr dirty="0" lang="en-US" spc="-50"/>
              <a:t> </a:t>
            </a:r>
            <a:r>
              <a:rPr dirty="0" lang="en-US"/>
              <a:t>workforce</a:t>
            </a:r>
            <a:r>
              <a:rPr dirty="0" lang="en-US" spc="-20"/>
              <a:t> </a:t>
            </a:r>
            <a:r>
              <a:rPr dirty="0" lang="en-US"/>
              <a:t>that</a:t>
            </a:r>
            <a:r>
              <a:rPr dirty="0" lang="en-US" spc="-15"/>
              <a:t> </a:t>
            </a:r>
            <a:r>
              <a:rPr dirty="0" lang="en-US" spc="-10"/>
              <a:t>supports long-</a:t>
            </a:r>
            <a:r>
              <a:rPr dirty="0" lang="en-US"/>
              <a:t>term</a:t>
            </a:r>
            <a:r>
              <a:rPr dirty="0" lang="en-US" spc="5"/>
              <a:t> </a:t>
            </a:r>
            <a:r>
              <a:rPr dirty="0" lang="en-US" spc="-10"/>
              <a:t>success</a:t>
            </a:r>
            <a:endParaRPr dirty="0" spc="-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00100"/>
          </a:xfrm>
        </p:spPr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dirty="0" sz="4400" i="0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dirty="0" sz="4400" i="0" spc="-2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dirty="0" sz="4400" i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i="0" spc="-10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i="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2097154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/>
          </p:spPr>
        </p:pic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/>
          </p:spPr>
        </p:pic>
      </p:grpSp>
      <p:grpSp>
        <p:nvGrpSpPr>
          <p:cNvPr id="29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/>
          </p:spPr>
        </p:pic>
        <p:pic>
          <p:nvPicPr>
            <p:cNvPr id="2097158" name="object 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/>
          </p:spPr>
        </p:pic>
        <p:pic>
          <p:nvPicPr>
            <p:cNvPr id="2097159" name="object 1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/>
          </p:spPr>
        </p:pic>
        <p:pic>
          <p:nvPicPr>
            <p:cNvPr id="2097160" name="object 1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/>
          </p:spPr>
        </p:pic>
      </p:grpSp>
      <p:grpSp>
        <p:nvGrpSpPr>
          <p:cNvPr id="30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048604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ah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14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/>
          </p:spPr>
        </p:pic>
        <p:pic>
          <p:nvPicPr>
            <p:cNvPr id="2097162" name="object 15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/>
          </p:spPr>
        </p:pic>
        <p:pic>
          <p:nvPicPr>
            <p:cNvPr id="2097163" name="object 16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/>
          </p:spPr>
        </p:pic>
      </p:grpSp>
      <p:sp>
        <p:nvSpPr>
          <p:cNvPr id="1048605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grpSp>
        <p:nvGrpSpPr>
          <p:cNvPr id="31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097164" name="object 21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/>
          </p:spPr>
        </p:pic>
        <p:pic>
          <p:nvPicPr>
            <p:cNvPr id="2097165" name="object 22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/>
          </p:spPr>
        </p:pic>
      </p:grpSp>
      <p:sp>
        <p:nvSpPr>
          <p:cNvPr id="1048608" name="object 2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2</a:t>
            </a:fld>
            <a:endParaRPr dirty="0"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2097166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/>
          </p:spPr>
        </p:pic>
        <p:pic>
          <p:nvPicPr>
            <p:cNvPr id="2097167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/>
          </p:spPr>
        </p:pic>
      </p:grpSp>
      <p:sp>
        <p:nvSpPr>
          <p:cNvPr id="1048609" name="object 5"/>
          <p:cNvSpPr txBox="1"/>
          <p:nvPr/>
        </p:nvSpPr>
        <p:spPr>
          <a:xfrm>
            <a:off x="2581910" y="2064702"/>
            <a:ext cx="5107305" cy="44621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7975" marL="317500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32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32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3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indent="-307975" marL="317500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algn="l" pos="317500"/>
              </a:tabLst>
            </a:pP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3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3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indent="-307975" marL="322580">
              <a:lnSpc>
                <a:spcPts val="3770"/>
              </a:lnSpc>
              <a:buSzPct val="96875"/>
              <a:buAutoNum type="arabicPeriod"/>
              <a:tabLst>
                <a:tab algn="l" pos="322580"/>
              </a:tabLst>
            </a:pPr>
            <a:r>
              <a:rPr dirty="0" sz="32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/>
        </p:spPr>
      </p:pic>
      <p:grpSp>
        <p:nvGrpSpPr>
          <p:cNvPr id="34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2097169" name="object 9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/>
          </p:spPr>
        </p:pic>
        <p:pic>
          <p:nvPicPr>
            <p:cNvPr id="2097170" name="object 10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/>
          </p:spPr>
        </p:pic>
        <p:pic>
          <p:nvPicPr>
            <p:cNvPr id="2097171" name="object 11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/>
          </p:spPr>
        </p:pic>
        <p:pic>
          <p:nvPicPr>
            <p:cNvPr id="2097172" name="object 12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/>
          </p:spPr>
        </p:pic>
        <p:pic>
          <p:nvPicPr>
            <p:cNvPr id="2097173" name="object 13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/>
          </p:spPr>
        </p:pic>
      </p:grpSp>
      <p:sp>
        <p:nvSpPr>
          <p:cNvPr id="1048611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4" name="object 15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/>
        </p:spPr>
      </p:pic>
      <p:sp>
        <p:nvSpPr>
          <p:cNvPr id="1048612" name="object 1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3</a:t>
            </a:fld>
            <a:endParaRPr dirty="0" spc="-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ctrTitle"/>
          </p:nvPr>
        </p:nvSpPr>
        <p:spPr>
          <a:xfrm>
            <a:off x="740092" y="695642"/>
            <a:ext cx="809561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PROBLEM</a:t>
            </a:r>
            <a:r>
              <a:rPr dirty="0" sz="4250" spc="-155"/>
              <a:t> </a:t>
            </a:r>
            <a:r>
              <a:rPr dirty="0" sz="4250" spc="-10"/>
              <a:t>STATEMENT</a:t>
            </a:r>
            <a:endParaRPr sz="4250"/>
          </a:p>
        </p:txBody>
      </p:sp>
      <p:sp>
        <p:nvSpPr>
          <p:cNvPr id="1048619" name="object 3"/>
          <p:cNvSpPr txBox="1"/>
          <p:nvPr/>
        </p:nvSpPr>
        <p:spPr>
          <a:xfrm>
            <a:off x="717867" y="2518727"/>
            <a:ext cx="7712075" cy="1290016"/>
          </a:xfrm>
          <a:prstGeom prst="rect"/>
        </p:spPr>
        <p:txBody>
          <a:bodyPr bIns="0" lIns="0" rIns="0" rtlCol="0" tIns="2540" vert="horz" wrap="square">
            <a:spAutoFit/>
          </a:bodyPr>
          <a:p>
            <a:pPr algn="just" indent="-6350" marL="19050" marR="5080">
              <a:lnSpc>
                <a:spcPct val="102400"/>
              </a:lnSpc>
              <a:spcBef>
                <a:spcPts val="20"/>
              </a:spcBef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Attrition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i.e.,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Employee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3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by </a:t>
            </a:r>
            <a:r>
              <a:rPr dirty="0" sz="2800">
                <a:latin typeface="Times New Roman"/>
                <a:cs typeface="Times New Roman"/>
              </a:rPr>
              <a:t>examining</a:t>
            </a:r>
            <a:r>
              <a:rPr dirty="0" sz="2800" spc="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level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reviewing</a:t>
            </a:r>
            <a:r>
              <a:rPr dirty="0" sz="2800" spc="10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feedback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20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grpSp>
        <p:nvGrpSpPr>
          <p:cNvPr id="37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1048621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/>
          </p:spPr>
        </p:pic>
      </p:grp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4</a:t>
            </a:fld>
            <a:endParaRPr dirty="0"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/>
          </p:spPr>
        </p:pic>
      </p:grp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210"/>
              <a:t> </a:t>
            </a:r>
            <a:r>
              <a:rPr dirty="0" sz="4250" spc="-10"/>
              <a:t>OVERVIEW</a:t>
            </a:r>
            <a:endParaRPr sz="4250"/>
          </a:p>
        </p:txBody>
      </p:sp>
      <p:sp>
        <p:nvSpPr>
          <p:cNvPr id="1048632" name="object 7"/>
          <p:cNvSpPr txBox="1"/>
          <p:nvPr/>
        </p:nvSpPr>
        <p:spPr>
          <a:xfrm>
            <a:off x="660717" y="2153602"/>
            <a:ext cx="7747634" cy="4527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799465"/>
                <a:tab algn="l" pos="1942464"/>
                <a:tab algn="l" pos="2770505"/>
                <a:tab algn="l" pos="3201670"/>
                <a:tab algn="l" pos="4563110"/>
                <a:tab algn="l" pos="6102350"/>
                <a:tab algn="l" pos="7378065"/>
              </a:tabLst>
            </a:pPr>
            <a:r>
              <a:rPr dirty="0" sz="2800" spc="-20">
                <a:latin typeface="Times New Roman"/>
                <a:cs typeface="Times New Roman"/>
              </a:rPr>
              <a:t>This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aims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examine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employee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attrition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3" name="object 8"/>
          <p:cNvSpPr txBox="1"/>
          <p:nvPr/>
        </p:nvSpPr>
        <p:spPr>
          <a:xfrm>
            <a:off x="8542908" y="2039620"/>
            <a:ext cx="21018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634" name="object 9"/>
          <p:cNvSpPr txBox="1"/>
          <p:nvPr/>
        </p:nvSpPr>
        <p:spPr>
          <a:xfrm>
            <a:off x="667067" y="2623502"/>
            <a:ext cx="7893684" cy="3004320"/>
          </a:xfrm>
          <a:prstGeom prst="rect"/>
        </p:spPr>
        <p:txBody>
          <a:bodyPr bIns="0" lIns="0" rIns="0" rtlCol="0" tIns="3175" vert="horz" wrap="square">
            <a:spAutoFit/>
          </a:bodyPr>
          <a:p>
            <a:pPr algn="just" marL="12700" marR="5080">
              <a:lnSpc>
                <a:spcPct val="102299"/>
              </a:lnSpc>
              <a:spcBef>
                <a:spcPts val="25"/>
              </a:spcBef>
            </a:pPr>
            <a:r>
              <a:rPr dirty="0" sz="2800">
                <a:latin typeface="Times New Roman"/>
                <a:cs typeface="Times New Roman"/>
              </a:rPr>
              <a:t>analyzing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 satisfaction levels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feedback.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goal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patterns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turnover,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factors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influencing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job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satisfaction.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assist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8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developing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strategies</a:t>
            </a:r>
            <a:r>
              <a:rPr dirty="0" sz="2800" spc="59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8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job </a:t>
            </a:r>
            <a:r>
              <a:rPr dirty="0" sz="2800">
                <a:latin typeface="Times New Roman"/>
                <a:cs typeface="Times New Roman"/>
              </a:rPr>
              <a:t>satisfaction,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turnover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rates, and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promote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more </a:t>
            </a:r>
            <a:r>
              <a:rPr dirty="0" sz="2800">
                <a:latin typeface="Times New Roman"/>
                <a:cs typeface="Times New Roman"/>
              </a:rPr>
              <a:t>stable,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motivated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48635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78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36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  <a:endParaRPr dirty="0"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09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4467860"/>
              </a:tabLst>
            </a:pPr>
            <a:r>
              <a:rPr dirty="0" sz="4000"/>
              <a:t>WHO</a:t>
            </a:r>
            <a:r>
              <a:rPr dirty="0" sz="4000" spc="-45"/>
              <a:t> </a:t>
            </a:r>
            <a:r>
              <a:rPr dirty="0" sz="4000"/>
              <a:t>ARE</a:t>
            </a:r>
            <a:r>
              <a:rPr dirty="0" sz="4000" spc="-40"/>
              <a:t> </a:t>
            </a:r>
            <a:r>
              <a:rPr dirty="0" sz="4000" spc="-25" smtClean="0"/>
              <a:t>THE</a:t>
            </a:r>
            <a:r>
              <a:rPr dirty="0" sz="4000" lang="en-US"/>
              <a:t> </a:t>
            </a:r>
            <a:r>
              <a:rPr dirty="0" sz="4000" smtClean="0"/>
              <a:t>END</a:t>
            </a:r>
            <a:r>
              <a:rPr dirty="0" sz="4000" spc="-10" smtClean="0"/>
              <a:t> </a:t>
            </a:r>
            <a:r>
              <a:rPr dirty="0" sz="4000" spc="-10"/>
              <a:t>USERS?</a:t>
            </a:r>
            <a:endParaRPr dirty="0" sz="4000"/>
          </a:p>
        </p:txBody>
      </p:sp>
      <p:sp>
        <p:nvSpPr>
          <p:cNvPr id="1048639" name="object 4"/>
          <p:cNvSpPr txBox="1"/>
          <p:nvPr/>
        </p:nvSpPr>
        <p:spPr>
          <a:xfrm>
            <a:off x="2555239" y="2694970"/>
            <a:ext cx="5974080" cy="26092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63627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DIRECTOR</a:t>
            </a:r>
            <a:endParaRPr dirty="0" sz="2800" lang="en-US" spc="-10" smtClean="0">
              <a:latin typeface="Times New Roman"/>
              <a:cs typeface="Times New Roman"/>
            </a:endParaRPr>
          </a:p>
          <a:p>
            <a:pPr algn="ctr" marL="636270">
              <a:lnSpc>
                <a:spcPct val="100000"/>
              </a:lnSpc>
              <a:spcBef>
                <a:spcPts val="100"/>
              </a:spcBef>
            </a:pPr>
            <a:endParaRPr dirty="0"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lang="en-US" spc="-10" smtClean="0">
                <a:latin typeface="Times New Roman"/>
                <a:cs typeface="Times New Roman"/>
              </a:rPr>
              <a:t>       </a:t>
            </a:r>
            <a:r>
              <a:rPr dirty="0" sz="2400" spc="-10" smtClean="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Examine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Turnover</a:t>
            </a:r>
            <a:endParaRPr dirty="0"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dirty="0" sz="2400">
              <a:latin typeface="Times New Roman"/>
              <a:cs typeface="Times New Roman"/>
            </a:endParaRPr>
          </a:p>
          <a:p>
            <a:pPr indent="-285750" marL="1507490">
              <a:lnSpc>
                <a:spcPct val="100000"/>
              </a:lnSpc>
              <a:buSzPct val="96428"/>
              <a:buFont typeface="Wingdings"/>
              <a:buChar char=""/>
              <a:tabLst>
                <a:tab algn="l" pos="1507490"/>
              </a:tabLst>
            </a:pPr>
            <a:r>
              <a:rPr dirty="0" sz="2800">
                <a:latin typeface="Times New Roman"/>
                <a:cs typeface="Times New Roman"/>
              </a:rPr>
              <a:t>Human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Resources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(HR)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Teams</a:t>
            </a:r>
            <a:endParaRPr dirty="0" sz="2800">
              <a:latin typeface="Times New Roman"/>
              <a:cs typeface="Times New Roman"/>
            </a:endParaRPr>
          </a:p>
        </p:txBody>
      </p:sp>
      <p:pic>
        <p:nvPicPr>
          <p:cNvPr id="209717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/>
        </p:spPr>
      </p:pic>
      <p:sp>
        <p:nvSpPr>
          <p:cNvPr id="1048640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6</a:t>
            </a:fld>
            <a:endParaRPr dirty="0"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3" name="object 3"/>
          <p:cNvSpPr txBox="1"/>
          <p:nvPr/>
        </p:nvSpPr>
        <p:spPr>
          <a:xfrm>
            <a:off x="651192" y="708342"/>
            <a:ext cx="9798685" cy="56128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 smtClean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endParaRPr b="1" dirty="0" sz="2800" i="1" lang="en-US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algn="l" pos="2898775"/>
              </a:tabLst>
            </a:pPr>
            <a:r>
              <a:rPr b="1" dirty="0" sz="2800" i="1" lang="en-US" smtClean="0">
                <a:latin typeface="Times New Roman"/>
                <a:cs typeface="Times New Roman"/>
              </a:rPr>
              <a:t>OUR SOLUTION AND ITS VALUE PROPOSITION</a:t>
            </a:r>
          </a:p>
          <a:p>
            <a:pPr indent="-285750" marL="2898775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algn="l" pos="2898775"/>
              </a:tabLst>
            </a:pPr>
            <a:endParaRPr dirty="0" sz="2800" lang="en-US" smtClean="0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Management</a:t>
            </a:r>
            <a:r>
              <a:rPr dirty="0" sz="2800" spc="5" smtClean="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 smtClean="0">
                <a:latin typeface="Times New Roman"/>
                <a:cs typeface="Times New Roman"/>
              </a:rPr>
              <a:t>Executives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Team</a:t>
            </a:r>
            <a:r>
              <a:rPr dirty="0" sz="2800" spc="-3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Leaders </a:t>
            </a:r>
            <a:r>
              <a:rPr dirty="0" sz="2800">
                <a:latin typeface="Times New Roman"/>
                <a:cs typeface="Times New Roman"/>
              </a:rPr>
              <a:t>&amp; </a:t>
            </a:r>
            <a:r>
              <a:rPr dirty="0" sz="2800" spc="-10" smtClean="0">
                <a:latin typeface="Times New Roman"/>
                <a:cs typeface="Times New Roman"/>
              </a:rPr>
              <a:t>Supervisors</a:t>
            </a:r>
            <a:endParaRPr dirty="0" sz="2800" lang="en-US">
              <a:latin typeface="Times New Roman"/>
              <a:cs typeface="Times New Roman"/>
            </a:endParaRPr>
          </a:p>
          <a:p>
            <a:pPr indent="-457200" marL="3070225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algn="l" pos="2898775"/>
              </a:tabLst>
            </a:pPr>
            <a:r>
              <a:rPr dirty="0" sz="2800" smtClean="0">
                <a:latin typeface="Times New Roman"/>
                <a:cs typeface="Times New Roman"/>
              </a:rPr>
              <a:t>Business</a:t>
            </a:r>
            <a:r>
              <a:rPr dirty="0" sz="2800" spc="-10" smtClean="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Analysts</a:t>
            </a:r>
            <a:endParaRPr dirty="0"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dirty="0" sz="360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 smtClean="0">
              <a:latin typeface="Times New Roman"/>
              <a:cs typeface="Times New Roman"/>
            </a:endParaRPr>
          </a:p>
          <a:p>
            <a:pPr indent="-6350" marL="19050" marR="1011555">
              <a:lnSpc>
                <a:spcPct val="104200"/>
              </a:lnSpc>
            </a:pPr>
            <a:endParaRPr b="1" dirty="0" sz="2400" lang="en-US">
              <a:latin typeface="Times New Roman"/>
              <a:cs typeface="Times New Roman"/>
            </a:endParaRPr>
          </a:p>
        </p:txBody>
      </p:sp>
      <p:sp>
        <p:nvSpPr>
          <p:cNvPr id="104864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pic>
        <p:nvPicPr>
          <p:cNvPr id="2097180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/>
        </p:spPr>
      </p:pic>
      <p:sp>
        <p:nvSpPr>
          <p:cNvPr id="104864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7</a:t>
            </a:fld>
            <a:endParaRPr dirty="0" spc="-50"/>
          </a:p>
        </p:txBody>
      </p:sp>
      <p:pic>
        <p:nvPicPr>
          <p:cNvPr id="209718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39931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6350" marL="19050">
              <a:spcBef>
                <a:spcPts val="100"/>
              </a:spcBef>
            </a:pPr>
            <a:r>
              <a:rPr dirty="0" sz="2400" i="0" lang="en-US" err="1"/>
              <a:t>Conditonal</a:t>
            </a:r>
            <a:r>
              <a:rPr dirty="0" sz="2400" i="0" lang="en-US" spc="-30"/>
              <a:t> </a:t>
            </a:r>
            <a:r>
              <a:rPr dirty="0" sz="2400" i="0" lang="en-US"/>
              <a:t>Formatting</a:t>
            </a:r>
            <a:r>
              <a:rPr dirty="0" sz="2400" i="0" lang="en-US" spc="-10"/>
              <a:t> </a:t>
            </a:r>
            <a:r>
              <a:rPr b="0" dirty="0" sz="2400" i="0" lang="en-US"/>
              <a:t>-</a:t>
            </a:r>
            <a:r>
              <a:rPr b="0" dirty="0" sz="2400" i="0" lang="en-US" spc="-25"/>
              <a:t> </a:t>
            </a:r>
            <a:r>
              <a:rPr b="0" dirty="0" sz="2400" i="0" lang="en-US"/>
              <a:t>To</a:t>
            </a:r>
            <a:r>
              <a:rPr b="0" dirty="0" sz="2400" i="0" lang="en-US" spc="-25"/>
              <a:t> </a:t>
            </a:r>
            <a:r>
              <a:rPr b="0" dirty="0" sz="2400" i="0" lang="en-US"/>
              <a:t>Highlight</a:t>
            </a:r>
            <a:r>
              <a:rPr b="0" dirty="0" sz="2400" i="0" lang="en-US" spc="-45"/>
              <a:t> </a:t>
            </a:r>
            <a:r>
              <a:rPr b="0" dirty="0" sz="2400" i="0" lang="en-US"/>
              <a:t>the</a:t>
            </a:r>
            <a:r>
              <a:rPr b="0" dirty="0" sz="2400" i="0" lang="en-US" spc="-20"/>
              <a:t> </a:t>
            </a:r>
            <a:r>
              <a:rPr b="0" dirty="0" sz="2400" i="0" lang="en-US"/>
              <a:t>Blanks</a:t>
            </a:r>
            <a:r>
              <a:rPr b="0" dirty="0" sz="2400" i="0" lang="en-US" spc="-35"/>
              <a:t> </a:t>
            </a:r>
            <a:r>
              <a:rPr b="0" dirty="0" sz="2400" i="0" lang="en-US"/>
              <a:t>cells</a:t>
            </a:r>
            <a:r>
              <a:rPr b="0" dirty="0" sz="2400" i="0" lang="en-US" spc="-35"/>
              <a:t> </a:t>
            </a:r>
            <a:r>
              <a:rPr b="0" dirty="0" sz="2400" i="0" lang="en-US"/>
              <a:t>and</a:t>
            </a:r>
            <a:r>
              <a:rPr b="0" dirty="0" sz="2400" i="0" lang="en-US" spc="-25"/>
              <a:t> </a:t>
            </a:r>
            <a:r>
              <a:rPr b="0" dirty="0" sz="2400" i="0" lang="en-US"/>
              <a:t>change</a:t>
            </a:r>
            <a:r>
              <a:rPr b="0" dirty="0" sz="2400" i="0" lang="en-US" spc="-45"/>
              <a:t> </a:t>
            </a:r>
            <a:r>
              <a:rPr b="0" dirty="0" sz="2400" i="0" lang="en-US" spc="-25"/>
              <a:t>the </a:t>
            </a:r>
            <a:r>
              <a:rPr b="0" dirty="0" sz="2400" i="0" lang="en-US" err="1"/>
              <a:t>colour</a:t>
            </a:r>
            <a:r>
              <a:rPr b="0" dirty="0" sz="2400" i="0" lang="en-US" spc="-15"/>
              <a:t> </a:t>
            </a:r>
            <a:r>
              <a:rPr b="0" dirty="0" sz="2400" i="0" lang="en-US"/>
              <a:t>of</a:t>
            </a:r>
            <a:r>
              <a:rPr b="0" dirty="0" sz="2400" i="0" lang="en-US" spc="-15"/>
              <a:t> </a:t>
            </a:r>
            <a:r>
              <a:rPr b="0" dirty="0" sz="2400" i="0" lang="en-US"/>
              <a:t>the</a:t>
            </a:r>
            <a:r>
              <a:rPr b="0" dirty="0" sz="2400" i="0" lang="en-US" spc="-35"/>
              <a:t> </a:t>
            </a:r>
            <a:r>
              <a:rPr b="0" dirty="0" sz="2400" i="0" lang="en-US"/>
              <a:t>cell</a:t>
            </a:r>
            <a:r>
              <a:rPr b="0" dirty="0" sz="2400" i="0" lang="en-US" spc="-15"/>
              <a:t> </a:t>
            </a:r>
            <a:r>
              <a:rPr b="0" dirty="0" sz="2400" i="0" lang="en-US" spc="-50"/>
              <a:t>.</a:t>
            </a:r>
            <a:r>
              <a:rPr b="0" dirty="0" sz="2400" i="0" lang="en-US"/>
              <a:t/>
            </a:r>
            <a:br>
              <a:rPr b="0" dirty="0" sz="2400" i="0" lang="en-US"/>
            </a:br>
            <a:r>
              <a:rPr dirty="0" sz="2400" i="0" lang="en-US" smtClean="0">
                <a:latin typeface="Times New Roman"/>
                <a:cs typeface="Times New Roman"/>
              </a:rPr>
              <a:t/>
            </a:r>
            <a:br>
              <a:rPr dirty="0" sz="2400" i="0" lang="en-US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Sort</a:t>
            </a:r>
            <a:r>
              <a:rPr dirty="0" sz="2400" i="0" spc="-30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&amp;</a:t>
            </a:r>
            <a:r>
              <a:rPr dirty="0" sz="2400" i="0" spc="-2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Filter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Remove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Blank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Missing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Values.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Pivot</a:t>
            </a:r>
            <a:r>
              <a:rPr dirty="0" sz="2400" i="0" spc="-25" smtClean="0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Table</a:t>
            </a:r>
            <a:r>
              <a:rPr dirty="0" sz="2400" i="0" spc="-5">
                <a:latin typeface="Times New Roman"/>
                <a:cs typeface="Times New Roman"/>
              </a:rPr>
              <a:t> </a:t>
            </a:r>
            <a:r>
              <a:rPr b="0" dirty="0" sz="2400" i="0" spc="-50">
                <a:latin typeface="Times New Roman"/>
                <a:cs typeface="Times New Roman"/>
              </a:rPr>
              <a:t>-</a:t>
            </a:r>
            <a:endParaRPr dirty="0"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b="0" dirty="0" sz="2400" i="0">
                <a:latin typeface="Times New Roman"/>
                <a:cs typeface="Times New Roman"/>
              </a:rPr>
              <a:t>Summary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of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Turnover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from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Company</a:t>
            </a:r>
            <a:r>
              <a:rPr b="0" dirty="0" sz="2400" i="0" spc="-5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through</a:t>
            </a:r>
            <a:r>
              <a:rPr b="0" dirty="0" sz="2400" i="0" spc="-25">
                <a:latin typeface="Times New Roman"/>
                <a:cs typeface="Times New Roman"/>
              </a:rPr>
              <a:t> job </a:t>
            </a:r>
            <a:r>
              <a:rPr b="0" dirty="0" sz="2400" i="0">
                <a:latin typeface="Times New Roman"/>
                <a:cs typeface="Times New Roman"/>
              </a:rPr>
              <a:t>satisfaction.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b="0" dirty="0" sz="2400" i="0" lang="en-US" spc="-15" smtClean="0">
                <a:latin typeface="Times New Roman"/>
                <a:cs typeface="Times New Roman"/>
              </a:rPr>
              <a:t/>
            </a:r>
            <a:br>
              <a:rPr b="0" dirty="0" sz="2400" i="0" lang="en-US" spc="-15" smtClean="0">
                <a:latin typeface="Times New Roman"/>
                <a:cs typeface="Times New Roman"/>
              </a:rPr>
            </a:br>
            <a:r>
              <a:rPr dirty="0" sz="2400" i="0" smtClean="0">
                <a:latin typeface="Times New Roman"/>
                <a:cs typeface="Times New Roman"/>
              </a:rPr>
              <a:t>Formulas</a:t>
            </a:r>
            <a:r>
              <a:rPr dirty="0" sz="2400" i="0" spc="-35" smtClean="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4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IFS</a:t>
            </a:r>
            <a:r>
              <a:rPr b="0" dirty="0" sz="2400" i="0" spc="-4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(To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get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the</a:t>
            </a:r>
            <a:r>
              <a:rPr b="0" dirty="0" sz="2400" i="0" spc="-3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Feedback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for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Job)</a:t>
            </a:r>
            <a:r>
              <a:rPr b="0" dirty="0" sz="2400" i="0" spc="-5">
                <a:latin typeface="Times New Roman"/>
                <a:cs typeface="Times New Roman"/>
              </a:rPr>
              <a:t> </a:t>
            </a:r>
            <a:r>
              <a:rPr dirty="0" sz="2400" i="0">
                <a:latin typeface="Times New Roman"/>
                <a:cs typeface="Times New Roman"/>
              </a:rPr>
              <a:t>Graphs</a:t>
            </a:r>
            <a:r>
              <a:rPr b="0" dirty="0" sz="2400" i="0">
                <a:latin typeface="Times New Roman"/>
                <a:cs typeface="Times New Roman"/>
              </a:rPr>
              <a:t>-</a:t>
            </a:r>
            <a:r>
              <a:rPr b="0" dirty="0" sz="2400" i="0" spc="-35">
                <a:latin typeface="Times New Roman"/>
                <a:cs typeface="Times New Roman"/>
              </a:rPr>
              <a:t> </a:t>
            </a:r>
            <a:r>
              <a:rPr b="0" dirty="0" sz="2400" i="0" spc="-20">
                <a:latin typeface="Times New Roman"/>
                <a:cs typeface="Times New Roman"/>
              </a:rPr>
              <a:t>(Bar </a:t>
            </a:r>
            <a:r>
              <a:rPr b="0" dirty="0" sz="2400" i="0">
                <a:latin typeface="Times New Roman"/>
                <a:cs typeface="Times New Roman"/>
              </a:rPr>
              <a:t>Chart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&amp;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Pie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Chart) -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FINAL</a:t>
            </a:r>
            <a:r>
              <a:rPr b="0" dirty="0" sz="2400" i="0" spc="-1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REPORT</a:t>
            </a:r>
            <a:r>
              <a:rPr b="0" dirty="0" sz="2400" i="0" spc="-25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on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>
                <a:latin typeface="Times New Roman"/>
                <a:cs typeface="Times New Roman"/>
              </a:rPr>
              <a:t>Employee</a:t>
            </a:r>
            <a:r>
              <a:rPr b="0" dirty="0" sz="2400" i="0" spc="-20">
                <a:latin typeface="Times New Roman"/>
                <a:cs typeface="Times New Roman"/>
              </a:rPr>
              <a:t> </a:t>
            </a:r>
            <a:r>
              <a:rPr b="0" dirty="0" sz="2400" i="0" spc="-10">
                <a:latin typeface="Times New Roman"/>
                <a:cs typeface="Times New Roman"/>
              </a:rPr>
              <a:t>Attrition</a:t>
            </a:r>
            <a:endParaRPr dirty="0" sz="2400">
              <a:latin typeface="Times New Roman"/>
              <a:cs typeface="Times New Roman"/>
            </a:endParaRPr>
          </a:p>
        </p:txBody>
      </p:sp>
      <p:sp>
        <p:nvSpPr>
          <p:cNvPr id="1048649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3810" vert="horz" wrap="square">
            <a:spAutoFit/>
          </a:bodyPr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8</a:t>
            </a:fld>
            <a:endParaRPr dirty="0" spc="-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>
            <a:spLocks noGrp="1"/>
          </p:cNvSpPr>
          <p:nvPr>
            <p:ph type="title"/>
          </p:nvPr>
        </p:nvSpPr>
        <p:spPr>
          <a:xfrm>
            <a:off x="733742" y="686117"/>
            <a:ext cx="5607685" cy="1612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0"/>
              <a:t> Description</a:t>
            </a:r>
          </a:p>
        </p:txBody>
      </p:sp>
      <p:sp>
        <p:nvSpPr>
          <p:cNvPr id="1048652" name="object 3"/>
          <p:cNvSpPr txBox="1"/>
          <p:nvPr/>
        </p:nvSpPr>
        <p:spPr>
          <a:xfrm>
            <a:off x="495300" y="1747265"/>
            <a:ext cx="6078855" cy="4074262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b="1" dirty="0" sz="2400">
                <a:latin typeface="Times New Roman"/>
                <a:cs typeface="Times New Roman"/>
              </a:rPr>
              <a:t>Employee</a:t>
            </a:r>
            <a:r>
              <a:rPr b="1" dirty="0" sz="2400" spc="-5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6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Dataset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400">
                <a:latin typeface="Times New Roman"/>
                <a:cs typeface="Times New Roman"/>
              </a:rPr>
              <a:t>Variables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400">
                <a:latin typeface="Times New Roman"/>
                <a:cs typeface="Times New Roman"/>
              </a:rPr>
              <a:t>Age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b="1" dirty="0" sz="2400">
                <a:latin typeface="Times New Roman"/>
                <a:cs typeface="Times New Roman"/>
              </a:rPr>
              <a:t>Attrition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 </a:t>
            </a:r>
            <a:r>
              <a:rPr b="1" dirty="0" sz="2400">
                <a:latin typeface="Times New Roman"/>
                <a:cs typeface="Times New Roman"/>
              </a:rPr>
              <a:t>Gender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(Male/Female)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3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Level</a:t>
            </a:r>
            <a:r>
              <a:rPr b="1"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algn="l" pos="3228975"/>
              </a:tabLst>
            </a:pP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4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Satisfaction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&lt;int&gt;</a:t>
            </a:r>
            <a:r>
              <a:rPr dirty="0" sz="2400">
                <a:latin typeface="Times New Roman"/>
                <a:cs typeface="Times New Roman"/>
              </a:rPr>
              <a:t>	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Feedback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for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Job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Performance</a:t>
            </a:r>
            <a:r>
              <a:rPr b="1" dirty="0" sz="2400" spc="-35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rating</a:t>
            </a:r>
            <a:r>
              <a:rPr b="1"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Total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Working</a:t>
            </a:r>
            <a:r>
              <a:rPr b="1" dirty="0" sz="2400" spc="-20">
                <a:latin typeface="Times New Roman"/>
                <a:cs typeface="Times New Roman"/>
              </a:rPr>
              <a:t> </a:t>
            </a:r>
            <a:r>
              <a:rPr b="1" dirty="0" sz="2400">
                <a:latin typeface="Times New Roman"/>
                <a:cs typeface="Times New Roman"/>
              </a:rPr>
              <a:t>Years</a:t>
            </a:r>
            <a:r>
              <a:rPr b="1"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&lt;int&gt;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Numerical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 </a:t>
            </a:r>
            <a:r>
              <a:rPr b="1" dirty="0" sz="2400">
                <a:latin typeface="Times New Roman"/>
                <a:cs typeface="Times New Roman"/>
              </a:rPr>
              <a:t>Overtime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&lt;fct&gt;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918667370650</dc:creator>
  <cp:lastModifiedBy>Admin</cp:lastModifiedBy>
  <dcterms:created xsi:type="dcterms:W3CDTF">2024-08-28T06:42:57Z</dcterms:created>
  <dcterms:modified xsi:type="dcterms:W3CDTF">2024-08-30T08:24:33Z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  <property fmtid="{D5CDD505-2E9C-101B-9397-08002B2CF9AE}" pid="5" name="ICV">
    <vt:lpwstr>6e45af44c88b4c849aa6ab574df26750</vt:lpwstr>
  </property>
</Properties>
</file>