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C1AD63-66BC-45EB-B508-3FC7B49B1547}" v="20" dt="2024-09-28T08:40:52.0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ifer Y" userId="4e692c275c1f7e25" providerId="LiveId" clId="{C0C1AD63-66BC-45EB-B508-3FC7B49B1547}"/>
    <pc:docChg chg="custSel addSld modSld">
      <pc:chgData name="Jenifer Y" userId="4e692c275c1f7e25" providerId="LiveId" clId="{C0C1AD63-66BC-45EB-B508-3FC7B49B1547}" dt="2024-09-28T08:41:11.862" v="2119" actId="14100"/>
      <pc:docMkLst>
        <pc:docMk/>
      </pc:docMkLst>
      <pc:sldChg chg="modSp mod">
        <pc:chgData name="Jenifer Y" userId="4e692c275c1f7e25" providerId="LiveId" clId="{C0C1AD63-66BC-45EB-B508-3FC7B49B1547}" dt="2024-09-28T08:39:04.430" v="2098"/>
        <pc:sldMkLst>
          <pc:docMk/>
          <pc:sldMk cId="911356384" sldId="256"/>
        </pc:sldMkLst>
        <pc:spChg chg="mod">
          <ac:chgData name="Jenifer Y" userId="4e692c275c1f7e25" providerId="LiveId" clId="{C0C1AD63-66BC-45EB-B508-3FC7B49B1547}" dt="2024-09-28T08:39:04.430" v="2098"/>
          <ac:spMkLst>
            <pc:docMk/>
            <pc:sldMk cId="911356384" sldId="256"/>
            <ac:spMk id="3" creationId="{E1193C9A-9EF8-8170-96F6-DC17FCE70EE3}"/>
          </ac:spMkLst>
        </pc:spChg>
      </pc:sldChg>
      <pc:sldChg chg="modSp mod">
        <pc:chgData name="Jenifer Y" userId="4e692c275c1f7e25" providerId="LiveId" clId="{C0C1AD63-66BC-45EB-B508-3FC7B49B1547}" dt="2024-09-28T05:33:21.030" v="90" actId="113"/>
        <pc:sldMkLst>
          <pc:docMk/>
          <pc:sldMk cId="2785141471" sldId="258"/>
        </pc:sldMkLst>
        <pc:spChg chg="mod">
          <ac:chgData name="Jenifer Y" userId="4e692c275c1f7e25" providerId="LiveId" clId="{C0C1AD63-66BC-45EB-B508-3FC7B49B1547}" dt="2024-09-28T05:33:21.030" v="90" actId="113"/>
          <ac:spMkLst>
            <pc:docMk/>
            <pc:sldMk cId="2785141471" sldId="258"/>
            <ac:spMk id="3" creationId="{4897A1D4-64D9-7C28-A4C3-98460713C053}"/>
          </ac:spMkLst>
        </pc:spChg>
      </pc:sldChg>
      <pc:sldChg chg="modSp new mod">
        <pc:chgData name="Jenifer Y" userId="4e692c275c1f7e25" providerId="LiveId" clId="{C0C1AD63-66BC-45EB-B508-3FC7B49B1547}" dt="2024-09-28T05:44:47.161" v="767" actId="20577"/>
        <pc:sldMkLst>
          <pc:docMk/>
          <pc:sldMk cId="3964886999" sldId="259"/>
        </pc:sldMkLst>
        <pc:spChg chg="mod">
          <ac:chgData name="Jenifer Y" userId="4e692c275c1f7e25" providerId="LiveId" clId="{C0C1AD63-66BC-45EB-B508-3FC7B49B1547}" dt="2024-09-28T05:34:50.733" v="126" actId="14100"/>
          <ac:spMkLst>
            <pc:docMk/>
            <pc:sldMk cId="3964886999" sldId="259"/>
            <ac:spMk id="2" creationId="{87EE4CD5-3341-2324-CEE8-9CBD79911899}"/>
          </ac:spMkLst>
        </pc:spChg>
        <pc:spChg chg="mod">
          <ac:chgData name="Jenifer Y" userId="4e692c275c1f7e25" providerId="LiveId" clId="{C0C1AD63-66BC-45EB-B508-3FC7B49B1547}" dt="2024-09-28T05:44:47.161" v="767" actId="20577"/>
          <ac:spMkLst>
            <pc:docMk/>
            <pc:sldMk cId="3964886999" sldId="259"/>
            <ac:spMk id="3" creationId="{A3A457E2-4D00-C58D-B625-05E845D39006}"/>
          </ac:spMkLst>
        </pc:spChg>
      </pc:sldChg>
      <pc:sldChg chg="modSp new mod">
        <pc:chgData name="Jenifer Y" userId="4e692c275c1f7e25" providerId="LiveId" clId="{C0C1AD63-66BC-45EB-B508-3FC7B49B1547}" dt="2024-09-28T06:00:24.320" v="1018" actId="1076"/>
        <pc:sldMkLst>
          <pc:docMk/>
          <pc:sldMk cId="350876452" sldId="260"/>
        </pc:sldMkLst>
        <pc:spChg chg="mod">
          <ac:chgData name="Jenifer Y" userId="4e692c275c1f7e25" providerId="LiveId" clId="{C0C1AD63-66BC-45EB-B508-3FC7B49B1547}" dt="2024-09-28T05:50:01.251" v="805" actId="1076"/>
          <ac:spMkLst>
            <pc:docMk/>
            <pc:sldMk cId="350876452" sldId="260"/>
            <ac:spMk id="2" creationId="{E58F8B9F-F957-73FF-204A-665B733708E1}"/>
          </ac:spMkLst>
        </pc:spChg>
        <pc:spChg chg="mod">
          <ac:chgData name="Jenifer Y" userId="4e692c275c1f7e25" providerId="LiveId" clId="{C0C1AD63-66BC-45EB-B508-3FC7B49B1547}" dt="2024-09-28T06:00:24.320" v="1018" actId="1076"/>
          <ac:spMkLst>
            <pc:docMk/>
            <pc:sldMk cId="350876452" sldId="260"/>
            <ac:spMk id="3" creationId="{96E43D8C-C81D-9AF6-AF4E-13135010FBFF}"/>
          </ac:spMkLst>
        </pc:spChg>
      </pc:sldChg>
      <pc:sldChg chg="modSp new mod">
        <pc:chgData name="Jenifer Y" userId="4e692c275c1f7e25" providerId="LiveId" clId="{C0C1AD63-66BC-45EB-B508-3FC7B49B1547}" dt="2024-09-28T06:09:05.722" v="1065" actId="5793"/>
        <pc:sldMkLst>
          <pc:docMk/>
          <pc:sldMk cId="4129809712" sldId="261"/>
        </pc:sldMkLst>
        <pc:spChg chg="mod">
          <ac:chgData name="Jenifer Y" userId="4e692c275c1f7e25" providerId="LiveId" clId="{C0C1AD63-66BC-45EB-B508-3FC7B49B1547}" dt="2024-09-28T06:03:24.509" v="1054" actId="1076"/>
          <ac:spMkLst>
            <pc:docMk/>
            <pc:sldMk cId="4129809712" sldId="261"/>
            <ac:spMk id="2" creationId="{762C8592-6385-D9F7-BE0E-3396C738EA2B}"/>
          </ac:spMkLst>
        </pc:spChg>
        <pc:spChg chg="mod">
          <ac:chgData name="Jenifer Y" userId="4e692c275c1f7e25" providerId="LiveId" clId="{C0C1AD63-66BC-45EB-B508-3FC7B49B1547}" dt="2024-09-28T06:09:05.722" v="1065" actId="5793"/>
          <ac:spMkLst>
            <pc:docMk/>
            <pc:sldMk cId="4129809712" sldId="261"/>
            <ac:spMk id="3" creationId="{1BBC0DE0-8329-C595-5082-BCAB7757B4ED}"/>
          </ac:spMkLst>
        </pc:spChg>
      </pc:sldChg>
      <pc:sldChg chg="modSp new mod">
        <pc:chgData name="Jenifer Y" userId="4e692c275c1f7e25" providerId="LiveId" clId="{C0C1AD63-66BC-45EB-B508-3FC7B49B1547}" dt="2024-09-28T06:13:35.937" v="1205" actId="1076"/>
        <pc:sldMkLst>
          <pc:docMk/>
          <pc:sldMk cId="155111008" sldId="262"/>
        </pc:sldMkLst>
        <pc:spChg chg="mod">
          <ac:chgData name="Jenifer Y" userId="4e692c275c1f7e25" providerId="LiveId" clId="{C0C1AD63-66BC-45EB-B508-3FC7B49B1547}" dt="2024-09-28T06:10:56.517" v="1111" actId="115"/>
          <ac:spMkLst>
            <pc:docMk/>
            <pc:sldMk cId="155111008" sldId="262"/>
            <ac:spMk id="2" creationId="{B69E96D0-E2DE-2B79-8E5C-D77902483E89}"/>
          </ac:spMkLst>
        </pc:spChg>
        <pc:spChg chg="mod">
          <ac:chgData name="Jenifer Y" userId="4e692c275c1f7e25" providerId="LiveId" clId="{C0C1AD63-66BC-45EB-B508-3FC7B49B1547}" dt="2024-09-28T06:13:35.937" v="1205" actId="1076"/>
          <ac:spMkLst>
            <pc:docMk/>
            <pc:sldMk cId="155111008" sldId="262"/>
            <ac:spMk id="3" creationId="{7BFA3213-09C0-6287-009B-8E1AD0A56E45}"/>
          </ac:spMkLst>
        </pc:spChg>
      </pc:sldChg>
      <pc:sldChg chg="modSp new mod">
        <pc:chgData name="Jenifer Y" userId="4e692c275c1f7e25" providerId="LiveId" clId="{C0C1AD63-66BC-45EB-B508-3FC7B49B1547}" dt="2024-09-28T06:29:15.872" v="1429" actId="27636"/>
        <pc:sldMkLst>
          <pc:docMk/>
          <pc:sldMk cId="2227507045" sldId="263"/>
        </pc:sldMkLst>
        <pc:spChg chg="mod">
          <ac:chgData name="Jenifer Y" userId="4e692c275c1f7e25" providerId="LiveId" clId="{C0C1AD63-66BC-45EB-B508-3FC7B49B1547}" dt="2024-09-28T06:15:32.774" v="1230" actId="14100"/>
          <ac:spMkLst>
            <pc:docMk/>
            <pc:sldMk cId="2227507045" sldId="263"/>
            <ac:spMk id="2" creationId="{6017B2D4-8BB3-D9CE-2492-15BAF1F7665F}"/>
          </ac:spMkLst>
        </pc:spChg>
        <pc:spChg chg="mod">
          <ac:chgData name="Jenifer Y" userId="4e692c275c1f7e25" providerId="LiveId" clId="{C0C1AD63-66BC-45EB-B508-3FC7B49B1547}" dt="2024-09-28T06:29:15.872" v="1429" actId="27636"/>
          <ac:spMkLst>
            <pc:docMk/>
            <pc:sldMk cId="2227507045" sldId="263"/>
            <ac:spMk id="3" creationId="{C8042004-28F0-CD3F-4FB1-D068264F798F}"/>
          </ac:spMkLst>
        </pc:spChg>
      </pc:sldChg>
      <pc:sldChg chg="modSp new mod">
        <pc:chgData name="Jenifer Y" userId="4e692c275c1f7e25" providerId="LiveId" clId="{C0C1AD63-66BC-45EB-B508-3FC7B49B1547}" dt="2024-09-28T07:48:16.619" v="1567" actId="255"/>
        <pc:sldMkLst>
          <pc:docMk/>
          <pc:sldMk cId="554280273" sldId="264"/>
        </pc:sldMkLst>
        <pc:spChg chg="mod">
          <ac:chgData name="Jenifer Y" userId="4e692c275c1f7e25" providerId="LiveId" clId="{C0C1AD63-66BC-45EB-B508-3FC7B49B1547}" dt="2024-09-28T06:31:55.211" v="1446" actId="122"/>
          <ac:spMkLst>
            <pc:docMk/>
            <pc:sldMk cId="554280273" sldId="264"/>
            <ac:spMk id="2" creationId="{C31EA1DF-E2D5-F898-EEB4-9310646EAD3E}"/>
          </ac:spMkLst>
        </pc:spChg>
        <pc:spChg chg="mod">
          <ac:chgData name="Jenifer Y" userId="4e692c275c1f7e25" providerId="LiveId" clId="{C0C1AD63-66BC-45EB-B508-3FC7B49B1547}" dt="2024-09-28T07:48:16.619" v="1567" actId="255"/>
          <ac:spMkLst>
            <pc:docMk/>
            <pc:sldMk cId="554280273" sldId="264"/>
            <ac:spMk id="3" creationId="{89A5C523-81C3-7355-1AFD-33CFBE68B029}"/>
          </ac:spMkLst>
        </pc:spChg>
      </pc:sldChg>
      <pc:sldChg chg="addSp delSp modSp new mod">
        <pc:chgData name="Jenifer Y" userId="4e692c275c1f7e25" providerId="LiveId" clId="{C0C1AD63-66BC-45EB-B508-3FC7B49B1547}" dt="2024-09-28T08:40:01.072" v="2106" actId="14100"/>
        <pc:sldMkLst>
          <pc:docMk/>
          <pc:sldMk cId="925771944" sldId="265"/>
        </pc:sldMkLst>
        <pc:spChg chg="mod">
          <ac:chgData name="Jenifer Y" userId="4e692c275c1f7e25" providerId="LiveId" clId="{C0C1AD63-66BC-45EB-B508-3FC7B49B1547}" dt="2024-09-28T07:49:53.999" v="1579" actId="14100"/>
          <ac:spMkLst>
            <pc:docMk/>
            <pc:sldMk cId="925771944" sldId="265"/>
            <ac:spMk id="2" creationId="{2BB6D1D8-9875-EEA8-7550-725C0985C254}"/>
          </ac:spMkLst>
        </pc:spChg>
        <pc:spChg chg="mod">
          <ac:chgData name="Jenifer Y" userId="4e692c275c1f7e25" providerId="LiveId" clId="{C0C1AD63-66BC-45EB-B508-3FC7B49B1547}" dt="2024-09-28T08:39:19.625" v="2099" actId="14100"/>
          <ac:spMkLst>
            <pc:docMk/>
            <pc:sldMk cId="925771944" sldId="265"/>
            <ac:spMk id="3" creationId="{D4A4C0F5-4F4E-4655-3E71-518BCB131C62}"/>
          </ac:spMkLst>
        </pc:spChg>
        <pc:graphicFrameChg chg="add del mod modGraphic">
          <ac:chgData name="Jenifer Y" userId="4e692c275c1f7e25" providerId="LiveId" clId="{C0C1AD63-66BC-45EB-B508-3FC7B49B1547}" dt="2024-09-28T08:15:59.070" v="2021" actId="21"/>
          <ac:graphicFrameMkLst>
            <pc:docMk/>
            <pc:sldMk cId="925771944" sldId="265"/>
            <ac:graphicFrameMk id="4" creationId="{0147431F-B02E-6F54-002F-168400231A21}"/>
          </ac:graphicFrameMkLst>
        </pc:graphicFrameChg>
        <pc:graphicFrameChg chg="add del mod">
          <ac:chgData name="Jenifer Y" userId="4e692c275c1f7e25" providerId="LiveId" clId="{C0C1AD63-66BC-45EB-B508-3FC7B49B1547}" dt="2024-09-28T08:15:26.920" v="2019" actId="21"/>
          <ac:graphicFrameMkLst>
            <pc:docMk/>
            <pc:sldMk cId="925771944" sldId="265"/>
            <ac:graphicFrameMk id="7" creationId="{5429F429-B292-F36E-8B0A-30D97DC03747}"/>
          </ac:graphicFrameMkLst>
        </pc:graphicFrameChg>
        <pc:graphicFrameChg chg="add del mod">
          <ac:chgData name="Jenifer Y" userId="4e692c275c1f7e25" providerId="LiveId" clId="{C0C1AD63-66BC-45EB-B508-3FC7B49B1547}" dt="2024-09-28T08:15:18.033" v="2018" actId="21"/>
          <ac:graphicFrameMkLst>
            <pc:docMk/>
            <pc:sldMk cId="925771944" sldId="265"/>
            <ac:graphicFrameMk id="8" creationId="{5D9B289C-90AF-2452-53F4-22D29D5AA637}"/>
          </ac:graphicFrameMkLst>
        </pc:graphicFrameChg>
        <pc:graphicFrameChg chg="add del mod">
          <ac:chgData name="Jenifer Y" userId="4e692c275c1f7e25" providerId="LiveId" clId="{C0C1AD63-66BC-45EB-B508-3FC7B49B1547}" dt="2024-09-28T08:37:34.956" v="2044" actId="21"/>
          <ac:graphicFrameMkLst>
            <pc:docMk/>
            <pc:sldMk cId="925771944" sldId="265"/>
            <ac:graphicFrameMk id="9" creationId="{3E3286AD-D248-6301-1765-703CE8AC500A}"/>
          </ac:graphicFrameMkLst>
        </pc:graphicFrameChg>
        <pc:graphicFrameChg chg="add mod">
          <ac:chgData name="Jenifer Y" userId="4e692c275c1f7e25" providerId="LiveId" clId="{C0C1AD63-66BC-45EB-B508-3FC7B49B1547}" dt="2024-09-28T08:40:01.072" v="2106" actId="14100"/>
          <ac:graphicFrameMkLst>
            <pc:docMk/>
            <pc:sldMk cId="925771944" sldId="265"/>
            <ac:graphicFrameMk id="10" creationId="{F09762F7-0555-B022-05EB-94540BB89A1B}"/>
          </ac:graphicFrameMkLst>
        </pc:graphicFrameChg>
        <pc:picChg chg="add del mod">
          <ac:chgData name="Jenifer Y" userId="4e692c275c1f7e25" providerId="LiveId" clId="{C0C1AD63-66BC-45EB-B508-3FC7B49B1547}" dt="2024-09-28T08:15:46.029" v="2020" actId="21"/>
          <ac:picMkLst>
            <pc:docMk/>
            <pc:sldMk cId="925771944" sldId="265"/>
            <ac:picMk id="6" creationId="{577AAF29-649A-5ACB-3BDD-1E247126BEA8}"/>
          </ac:picMkLst>
        </pc:picChg>
      </pc:sldChg>
      <pc:sldChg chg="addSp delSp modSp new mod">
        <pc:chgData name="Jenifer Y" userId="4e692c275c1f7e25" providerId="LiveId" clId="{C0C1AD63-66BC-45EB-B508-3FC7B49B1547}" dt="2024-09-28T08:41:11.862" v="2119" actId="14100"/>
        <pc:sldMkLst>
          <pc:docMk/>
          <pc:sldMk cId="60480575" sldId="266"/>
        </pc:sldMkLst>
        <pc:spChg chg="mod">
          <ac:chgData name="Jenifer Y" userId="4e692c275c1f7e25" providerId="LiveId" clId="{C0C1AD63-66BC-45EB-B508-3FC7B49B1547}" dt="2024-09-28T08:40:08.848" v="2108" actId="14100"/>
          <ac:spMkLst>
            <pc:docMk/>
            <pc:sldMk cId="60480575" sldId="266"/>
            <ac:spMk id="2" creationId="{AFC96A34-E2FD-93C1-06C6-4CF4C831EA23}"/>
          </ac:spMkLst>
        </pc:spChg>
        <pc:graphicFrameChg chg="add del mod">
          <ac:chgData name="Jenifer Y" userId="4e692c275c1f7e25" providerId="LiveId" clId="{C0C1AD63-66BC-45EB-B508-3FC7B49B1547}" dt="2024-09-28T08:16:16.723" v="2022" actId="21"/>
          <ac:graphicFrameMkLst>
            <pc:docMk/>
            <pc:sldMk cId="60480575" sldId="266"/>
            <ac:graphicFrameMk id="4" creationId="{F09762F7-0555-B022-05EB-94540BB89A1B}"/>
          </ac:graphicFrameMkLst>
        </pc:graphicFrameChg>
        <pc:graphicFrameChg chg="add del mod">
          <ac:chgData name="Jenifer Y" userId="4e692c275c1f7e25" providerId="LiveId" clId="{C0C1AD63-66BC-45EB-B508-3FC7B49B1547}" dt="2024-09-28T08:37:53.699" v="2045" actId="21"/>
          <ac:graphicFrameMkLst>
            <pc:docMk/>
            <pc:sldMk cId="60480575" sldId="266"/>
            <ac:graphicFrameMk id="5" creationId="{F41F71C7-458A-E982-7864-B9618FEDC2CF}"/>
          </ac:graphicFrameMkLst>
        </pc:graphicFrameChg>
        <pc:graphicFrameChg chg="add mod">
          <ac:chgData name="Jenifer Y" userId="4e692c275c1f7e25" providerId="LiveId" clId="{C0C1AD63-66BC-45EB-B508-3FC7B49B1547}" dt="2024-09-28T08:41:11.862" v="2119" actId="14100"/>
          <ac:graphicFrameMkLst>
            <pc:docMk/>
            <pc:sldMk cId="60480575" sldId="266"/>
            <ac:graphicFrameMk id="6" creationId="{F41F71C7-458A-E982-7864-B9618FEDC2CF}"/>
          </ac:graphicFrameMkLst>
        </pc:graphicFrameChg>
      </pc:sldChg>
      <pc:sldChg chg="modSp add mod">
        <pc:chgData name="Jenifer Y" userId="4e692c275c1f7e25" providerId="LiveId" clId="{C0C1AD63-66BC-45EB-B508-3FC7B49B1547}" dt="2024-09-28T07:59:15.544" v="1989" actId="114"/>
        <pc:sldMkLst>
          <pc:docMk/>
          <pc:sldMk cId="2167069925" sldId="267"/>
        </pc:sldMkLst>
        <pc:spChg chg="mod">
          <ac:chgData name="Jenifer Y" userId="4e692c275c1f7e25" providerId="LiveId" clId="{C0C1AD63-66BC-45EB-B508-3FC7B49B1547}" dt="2024-09-28T07:54:15.038" v="1625" actId="14100"/>
          <ac:spMkLst>
            <pc:docMk/>
            <pc:sldMk cId="2167069925" sldId="267"/>
            <ac:spMk id="2" creationId="{AFC96A34-E2FD-93C1-06C6-4CF4C831EA23}"/>
          </ac:spMkLst>
        </pc:spChg>
        <pc:spChg chg="mod">
          <ac:chgData name="Jenifer Y" userId="4e692c275c1f7e25" providerId="LiveId" clId="{C0C1AD63-66BC-45EB-B508-3FC7B49B1547}" dt="2024-09-28T07:59:15.544" v="1989" actId="114"/>
          <ac:spMkLst>
            <pc:docMk/>
            <pc:sldMk cId="2167069925" sldId="267"/>
            <ac:spMk id="3" creationId="{1F957EBD-62B7-1246-CB62-698A3D6A56D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e692c275c1f7e25/Documents/naan%20mudhalvan%20excel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e692c275c1f7e25/Documents/naan%20mudhalvan%20excel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 mudhalvan excel project.xlsx]SHEET 2!PivotTable5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SALARY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 2'!$B$3:$B$4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'SHEET 2'!$A$5:$A$15</c:f>
              <c:strCache>
                <c:ptCount val="10"/>
                <c:pt idx="0">
                  <c:v>Accounting</c:v>
                </c:pt>
                <c:pt idx="1">
                  <c:v>Engineering</c:v>
                </c:pt>
                <c:pt idx="2">
                  <c:v>Human Resources</c:v>
                </c:pt>
                <c:pt idx="3">
                  <c:v>Marketing</c:v>
                </c:pt>
                <c:pt idx="4">
                  <c:v>Product Management</c:v>
                </c:pt>
                <c:pt idx="5">
                  <c:v>Research and Development</c:v>
                </c:pt>
                <c:pt idx="6">
                  <c:v>Sales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'SHEET 2'!$B$5:$B$15</c:f>
              <c:numCache>
                <c:formatCode>General</c:formatCode>
                <c:ptCount val="10"/>
                <c:pt idx="0">
                  <c:v>349332.2</c:v>
                </c:pt>
                <c:pt idx="1">
                  <c:v>61624.77</c:v>
                </c:pt>
                <c:pt idx="2">
                  <c:v>208360.35</c:v>
                </c:pt>
                <c:pt idx="3">
                  <c:v>270480.25</c:v>
                </c:pt>
                <c:pt idx="4">
                  <c:v>276473.77</c:v>
                </c:pt>
                <c:pt idx="5">
                  <c:v>74279.009999999995</c:v>
                </c:pt>
                <c:pt idx="6">
                  <c:v>131055.87</c:v>
                </c:pt>
                <c:pt idx="7">
                  <c:v>208028.03000000003</c:v>
                </c:pt>
                <c:pt idx="8">
                  <c:v>196694.84000000003</c:v>
                </c:pt>
                <c:pt idx="9">
                  <c:v>71570.990000000005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41-4A18-80D7-91962CA8CC4E}"/>
            </c:ext>
          </c:extLst>
        </c:ser>
        <c:ser>
          <c:idx val="1"/>
          <c:order val="1"/>
          <c:tx>
            <c:strRef>
              <c:f>'SHEET 2'!$C$3:$C$4</c:f>
              <c:strCache>
                <c:ptCount val="1"/>
                <c:pt idx="0">
                  <c:v>LOW SALARY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'SHEET 2'!$A$5:$A$15</c:f>
              <c:strCache>
                <c:ptCount val="10"/>
                <c:pt idx="0">
                  <c:v>Accounting</c:v>
                </c:pt>
                <c:pt idx="1">
                  <c:v>Engineering</c:v>
                </c:pt>
                <c:pt idx="2">
                  <c:v>Human Resources</c:v>
                </c:pt>
                <c:pt idx="3">
                  <c:v>Marketing</c:v>
                </c:pt>
                <c:pt idx="4">
                  <c:v>Product Management</c:v>
                </c:pt>
                <c:pt idx="5">
                  <c:v>Research and Development</c:v>
                </c:pt>
                <c:pt idx="6">
                  <c:v>Sales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'SHEET 2'!$C$5:$C$15</c:f>
              <c:numCache>
                <c:formatCode>General</c:formatCode>
                <c:ptCount val="10"/>
                <c:pt idx="0">
                  <c:v>36547.58</c:v>
                </c:pt>
                <c:pt idx="1">
                  <c:v>76505.98000000001</c:v>
                </c:pt>
                <c:pt idx="2">
                  <c:v>35943.620000000003</c:v>
                </c:pt>
                <c:pt idx="3">
                  <c:v>69178.87</c:v>
                </c:pt>
                <c:pt idx="4">
                  <c:v>108117.72</c:v>
                </c:pt>
                <c:pt idx="5">
                  <c:v>67861.61</c:v>
                </c:pt>
                <c:pt idx="6">
                  <c:v>71727.64</c:v>
                </c:pt>
                <c:pt idx="7">
                  <c:v>31172.77</c:v>
                </c:pt>
                <c:pt idx="8">
                  <c:v>66036.13</c:v>
                </c:pt>
                <c:pt idx="9">
                  <c:v>75804.7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41-4A18-80D7-91962CA8CC4E}"/>
            </c:ext>
          </c:extLst>
        </c:ser>
        <c:ser>
          <c:idx val="2"/>
          <c:order val="2"/>
          <c:tx>
            <c:strRef>
              <c:f>'SHEET 2'!$D$3:$D$4</c:f>
              <c:strCache>
                <c:ptCount val="1"/>
                <c:pt idx="0">
                  <c:v>MODERATE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'SHEET 2'!$A$5:$A$15</c:f>
              <c:strCache>
                <c:ptCount val="10"/>
                <c:pt idx="0">
                  <c:v>Accounting</c:v>
                </c:pt>
                <c:pt idx="1">
                  <c:v>Engineering</c:v>
                </c:pt>
                <c:pt idx="2">
                  <c:v>Human Resources</c:v>
                </c:pt>
                <c:pt idx="3">
                  <c:v>Marketing</c:v>
                </c:pt>
                <c:pt idx="4">
                  <c:v>Product Management</c:v>
                </c:pt>
                <c:pt idx="5">
                  <c:v>Research and Development</c:v>
                </c:pt>
                <c:pt idx="6">
                  <c:v>Sales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'SHEET 2'!$D$5:$D$15</c:f>
              <c:numCache>
                <c:formatCode>General</c:formatCode>
                <c:ptCount val="10"/>
                <c:pt idx="0">
                  <c:v>309659.98</c:v>
                </c:pt>
                <c:pt idx="1">
                  <c:v>141547.37</c:v>
                </c:pt>
                <c:pt idx="2">
                  <c:v>50310.09</c:v>
                </c:pt>
                <c:pt idx="3">
                  <c:v>40753.54</c:v>
                </c:pt>
                <c:pt idx="4">
                  <c:v>40445.29</c:v>
                </c:pt>
                <c:pt idx="5">
                  <c:v>207079.53</c:v>
                </c:pt>
                <c:pt idx="6">
                  <c:v>41934.71</c:v>
                </c:pt>
                <c:pt idx="7">
                  <c:v>132123.10999999999</c:v>
                </c:pt>
                <c:pt idx="8">
                  <c:v>177452.3</c:v>
                </c:pt>
                <c:pt idx="9">
                  <c:v>223644.71000000002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41-4A18-80D7-91962CA8CC4E}"/>
            </c:ext>
          </c:extLst>
        </c:ser>
        <c:ser>
          <c:idx val="3"/>
          <c:order val="3"/>
          <c:tx>
            <c:strRef>
              <c:f>'SHEET 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'SHEET 2'!$A$5:$A$15</c:f>
              <c:strCache>
                <c:ptCount val="10"/>
                <c:pt idx="0">
                  <c:v>Accounting</c:v>
                </c:pt>
                <c:pt idx="1">
                  <c:v>Engineering</c:v>
                </c:pt>
                <c:pt idx="2">
                  <c:v>Human Resources</c:v>
                </c:pt>
                <c:pt idx="3">
                  <c:v>Marketing</c:v>
                </c:pt>
                <c:pt idx="4">
                  <c:v>Product Management</c:v>
                </c:pt>
                <c:pt idx="5">
                  <c:v>Research and Development</c:v>
                </c:pt>
                <c:pt idx="6">
                  <c:v>Sales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'SHEET 2'!$E$5:$E$15</c:f>
              <c:numCache>
                <c:formatCode>General</c:formatCode>
                <c:ptCount val="10"/>
                <c:pt idx="0">
                  <c:v>573406.41999999993</c:v>
                </c:pt>
                <c:pt idx="1">
                  <c:v>720714.10000000009</c:v>
                </c:pt>
                <c:pt idx="2">
                  <c:v>439710.33</c:v>
                </c:pt>
                <c:pt idx="3">
                  <c:v>271441.52</c:v>
                </c:pt>
                <c:pt idx="4">
                  <c:v>927183.45</c:v>
                </c:pt>
                <c:pt idx="5">
                  <c:v>458340.76</c:v>
                </c:pt>
                <c:pt idx="6">
                  <c:v>349307.37</c:v>
                </c:pt>
                <c:pt idx="7">
                  <c:v>869065.47</c:v>
                </c:pt>
                <c:pt idx="8">
                  <c:v>463436.97</c:v>
                </c:pt>
                <c:pt idx="9">
                  <c:v>1100267.07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C41-4A18-80D7-91962CA8CC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9683087"/>
        <c:axId val="179683567"/>
      </c:barChart>
      <c:catAx>
        <c:axId val="179683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683567"/>
        <c:crosses val="autoZero"/>
        <c:auto val="1"/>
        <c:lblAlgn val="ctr"/>
        <c:lblOffset val="100"/>
        <c:noMultiLvlLbl val="0"/>
      </c:catAx>
      <c:valAx>
        <c:axId val="179683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6830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 mudhalvan excel project.xlsx]SHEET 2!PivotTable5</c:name>
    <c:fmtId val="2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40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45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46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48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50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51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52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53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54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55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56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57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58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59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61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62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63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64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65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66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67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68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69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70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72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73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74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75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76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77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78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79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80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81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83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84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85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86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87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88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89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90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91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'SHEET 2'!$B$3:$B$4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D873-47BD-8206-2913D6FF6BC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D873-47BD-8206-2913D6FF6BC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D873-47BD-8206-2913D6FF6BC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D873-47BD-8206-2913D6FF6BCE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D873-47BD-8206-2913D6FF6BCE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D873-47BD-8206-2913D6FF6BCE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D873-47BD-8206-2913D6FF6BCE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F-D873-47BD-8206-2913D6FF6BCE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1-D873-47BD-8206-2913D6FF6BCE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3-D873-47BD-8206-2913D6FF6BCE}"/>
              </c:ext>
            </c:extLst>
          </c:dPt>
          <c:cat>
            <c:strRef>
              <c:f>'SHEET 2'!$A$5:$A$15</c:f>
              <c:strCache>
                <c:ptCount val="10"/>
                <c:pt idx="0">
                  <c:v>Accounting</c:v>
                </c:pt>
                <c:pt idx="1">
                  <c:v>Engineering</c:v>
                </c:pt>
                <c:pt idx="2">
                  <c:v>Human Resources</c:v>
                </c:pt>
                <c:pt idx="3">
                  <c:v>Marketing</c:v>
                </c:pt>
                <c:pt idx="4">
                  <c:v>Product Management</c:v>
                </c:pt>
                <c:pt idx="5">
                  <c:v>Research and Development</c:v>
                </c:pt>
                <c:pt idx="6">
                  <c:v>Sales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'SHEET 2'!$B$5:$B$15</c:f>
              <c:numCache>
                <c:formatCode>General</c:formatCode>
                <c:ptCount val="10"/>
                <c:pt idx="0">
                  <c:v>349332.2</c:v>
                </c:pt>
                <c:pt idx="1">
                  <c:v>61624.77</c:v>
                </c:pt>
                <c:pt idx="2">
                  <c:v>208360.35</c:v>
                </c:pt>
                <c:pt idx="3">
                  <c:v>270480.25</c:v>
                </c:pt>
                <c:pt idx="4">
                  <c:v>276473.77</c:v>
                </c:pt>
                <c:pt idx="5">
                  <c:v>74279.009999999995</c:v>
                </c:pt>
                <c:pt idx="6">
                  <c:v>131055.87</c:v>
                </c:pt>
                <c:pt idx="7">
                  <c:v>208028.03000000003</c:v>
                </c:pt>
                <c:pt idx="8">
                  <c:v>196694.84000000003</c:v>
                </c:pt>
                <c:pt idx="9">
                  <c:v>71570.990000000005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D873-47BD-8206-2913D6FF6BCE}"/>
            </c:ext>
          </c:extLst>
        </c:ser>
        <c:ser>
          <c:idx val="1"/>
          <c:order val="1"/>
          <c:tx>
            <c:strRef>
              <c:f>'SHEET 2'!$C$3:$C$4</c:f>
              <c:strCache>
                <c:ptCount val="1"/>
                <c:pt idx="0">
                  <c:v>LOW SALARY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6-D873-47BD-8206-2913D6FF6BC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8-D873-47BD-8206-2913D6FF6BC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A-D873-47BD-8206-2913D6FF6BC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C-D873-47BD-8206-2913D6FF6BCE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E-D873-47BD-8206-2913D6FF6BCE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0-D873-47BD-8206-2913D6FF6BCE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2-D873-47BD-8206-2913D6FF6BCE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4-D873-47BD-8206-2913D6FF6BCE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6-D873-47BD-8206-2913D6FF6BCE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8-D873-47BD-8206-2913D6FF6BCE}"/>
              </c:ext>
            </c:extLst>
          </c:dPt>
          <c:cat>
            <c:strRef>
              <c:f>'SHEET 2'!$A$5:$A$15</c:f>
              <c:strCache>
                <c:ptCount val="10"/>
                <c:pt idx="0">
                  <c:v>Accounting</c:v>
                </c:pt>
                <c:pt idx="1">
                  <c:v>Engineering</c:v>
                </c:pt>
                <c:pt idx="2">
                  <c:v>Human Resources</c:v>
                </c:pt>
                <c:pt idx="3">
                  <c:v>Marketing</c:v>
                </c:pt>
                <c:pt idx="4">
                  <c:v>Product Management</c:v>
                </c:pt>
                <c:pt idx="5">
                  <c:v>Research and Development</c:v>
                </c:pt>
                <c:pt idx="6">
                  <c:v>Sales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'SHEET 2'!$C$5:$C$15</c:f>
              <c:numCache>
                <c:formatCode>General</c:formatCode>
                <c:ptCount val="10"/>
                <c:pt idx="0">
                  <c:v>36547.58</c:v>
                </c:pt>
                <c:pt idx="1">
                  <c:v>76505.98000000001</c:v>
                </c:pt>
                <c:pt idx="2">
                  <c:v>35943.620000000003</c:v>
                </c:pt>
                <c:pt idx="3">
                  <c:v>69178.87</c:v>
                </c:pt>
                <c:pt idx="4">
                  <c:v>108117.72</c:v>
                </c:pt>
                <c:pt idx="5">
                  <c:v>67861.61</c:v>
                </c:pt>
                <c:pt idx="6">
                  <c:v>71727.64</c:v>
                </c:pt>
                <c:pt idx="7">
                  <c:v>31172.77</c:v>
                </c:pt>
                <c:pt idx="8">
                  <c:v>66036.13</c:v>
                </c:pt>
                <c:pt idx="9">
                  <c:v>75804.7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D873-47BD-8206-2913D6FF6BCE}"/>
            </c:ext>
          </c:extLst>
        </c:ser>
        <c:ser>
          <c:idx val="2"/>
          <c:order val="2"/>
          <c:tx>
            <c:strRef>
              <c:f>'SHEET 2'!$D$3:$D$4</c:f>
              <c:strCache>
                <c:ptCount val="1"/>
                <c:pt idx="0">
                  <c:v>MODERATE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B-D873-47BD-8206-2913D6FF6BC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D-D873-47BD-8206-2913D6FF6BC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F-D873-47BD-8206-2913D6FF6BC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1-D873-47BD-8206-2913D6FF6BCE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3-D873-47BD-8206-2913D6FF6BCE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5-D873-47BD-8206-2913D6FF6BCE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7-D873-47BD-8206-2913D6FF6BCE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9-D873-47BD-8206-2913D6FF6BCE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B-D873-47BD-8206-2913D6FF6BCE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D-D873-47BD-8206-2913D6FF6BCE}"/>
              </c:ext>
            </c:extLst>
          </c:dPt>
          <c:cat>
            <c:strRef>
              <c:f>'SHEET 2'!$A$5:$A$15</c:f>
              <c:strCache>
                <c:ptCount val="10"/>
                <c:pt idx="0">
                  <c:v>Accounting</c:v>
                </c:pt>
                <c:pt idx="1">
                  <c:v>Engineering</c:v>
                </c:pt>
                <c:pt idx="2">
                  <c:v>Human Resources</c:v>
                </c:pt>
                <c:pt idx="3">
                  <c:v>Marketing</c:v>
                </c:pt>
                <c:pt idx="4">
                  <c:v>Product Management</c:v>
                </c:pt>
                <c:pt idx="5">
                  <c:v>Research and Development</c:v>
                </c:pt>
                <c:pt idx="6">
                  <c:v>Sales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'SHEET 2'!$D$5:$D$15</c:f>
              <c:numCache>
                <c:formatCode>General</c:formatCode>
                <c:ptCount val="10"/>
                <c:pt idx="0">
                  <c:v>309659.98</c:v>
                </c:pt>
                <c:pt idx="1">
                  <c:v>141547.37</c:v>
                </c:pt>
                <c:pt idx="2">
                  <c:v>50310.09</c:v>
                </c:pt>
                <c:pt idx="3">
                  <c:v>40753.54</c:v>
                </c:pt>
                <c:pt idx="4">
                  <c:v>40445.29</c:v>
                </c:pt>
                <c:pt idx="5">
                  <c:v>207079.53</c:v>
                </c:pt>
                <c:pt idx="6">
                  <c:v>41934.71</c:v>
                </c:pt>
                <c:pt idx="7">
                  <c:v>132123.10999999999</c:v>
                </c:pt>
                <c:pt idx="8">
                  <c:v>177452.3</c:v>
                </c:pt>
                <c:pt idx="9">
                  <c:v>223644.71000000002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D873-47BD-8206-2913D6FF6BCE}"/>
            </c:ext>
          </c:extLst>
        </c:ser>
        <c:ser>
          <c:idx val="3"/>
          <c:order val="3"/>
          <c:tx>
            <c:strRef>
              <c:f>'SHEET 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0-D873-47BD-8206-2913D6FF6BC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2-D873-47BD-8206-2913D6FF6BC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4-D873-47BD-8206-2913D6FF6BC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6-D873-47BD-8206-2913D6FF6BCE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8-D873-47BD-8206-2913D6FF6BCE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A-D873-47BD-8206-2913D6FF6BCE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C-D873-47BD-8206-2913D6FF6BCE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E-D873-47BD-8206-2913D6FF6BCE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50-D873-47BD-8206-2913D6FF6BCE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52-D873-47BD-8206-2913D6FF6BCE}"/>
              </c:ext>
            </c:extLst>
          </c:dPt>
          <c:cat>
            <c:strRef>
              <c:f>'SHEET 2'!$A$5:$A$15</c:f>
              <c:strCache>
                <c:ptCount val="10"/>
                <c:pt idx="0">
                  <c:v>Accounting</c:v>
                </c:pt>
                <c:pt idx="1">
                  <c:v>Engineering</c:v>
                </c:pt>
                <c:pt idx="2">
                  <c:v>Human Resources</c:v>
                </c:pt>
                <c:pt idx="3">
                  <c:v>Marketing</c:v>
                </c:pt>
                <c:pt idx="4">
                  <c:v>Product Management</c:v>
                </c:pt>
                <c:pt idx="5">
                  <c:v>Research and Development</c:v>
                </c:pt>
                <c:pt idx="6">
                  <c:v>Sales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'SHEET 2'!$E$5:$E$15</c:f>
              <c:numCache>
                <c:formatCode>General</c:formatCode>
                <c:ptCount val="10"/>
                <c:pt idx="0">
                  <c:v>573406.41999999993</c:v>
                </c:pt>
                <c:pt idx="1">
                  <c:v>720714.10000000009</c:v>
                </c:pt>
                <c:pt idx="2">
                  <c:v>439710.33</c:v>
                </c:pt>
                <c:pt idx="3">
                  <c:v>271441.52</c:v>
                </c:pt>
                <c:pt idx="4">
                  <c:v>927183.45</c:v>
                </c:pt>
                <c:pt idx="5">
                  <c:v>458340.76</c:v>
                </c:pt>
                <c:pt idx="6">
                  <c:v>349307.37</c:v>
                </c:pt>
                <c:pt idx="7">
                  <c:v>869065.47</c:v>
                </c:pt>
                <c:pt idx="8">
                  <c:v>463436.97</c:v>
                </c:pt>
                <c:pt idx="9">
                  <c:v>1100267.07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D873-47BD-8206-2913D6FF6B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86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60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617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5379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81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374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782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006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36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90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2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22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81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79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48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91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48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694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8DBB-485F-74E3-E3C8-E0AAD7308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038" y="0"/>
            <a:ext cx="8327923" cy="1012723"/>
          </a:xfrm>
        </p:spPr>
        <p:txBody>
          <a:bodyPr>
            <a:normAutofit/>
          </a:bodyPr>
          <a:lstStyle/>
          <a:p>
            <a:r>
              <a:rPr lang="en-IN" sz="3200" b="1" i="1" dirty="0">
                <a:latin typeface="Arial Black" panose="020B0A04020102020204" pitchFamily="34" charset="0"/>
              </a:rPr>
              <a:t>Employee Data Analysis Using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93C9A-9EF8-8170-96F6-DC17FCE70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77728"/>
            <a:ext cx="9144000" cy="3559277"/>
          </a:xfrm>
        </p:spPr>
        <p:txBody>
          <a:bodyPr/>
          <a:lstStyle/>
          <a:p>
            <a:pPr algn="l"/>
            <a:r>
              <a:rPr lang="en-IN" b="1" i="1" dirty="0">
                <a:latin typeface="Aptos" panose="020B0004020202020204" pitchFamily="34" charset="0"/>
              </a:rPr>
              <a:t>Student Name : Meena. M</a:t>
            </a:r>
          </a:p>
          <a:p>
            <a:pPr algn="l"/>
            <a:r>
              <a:rPr lang="en-IN" b="1" i="1" dirty="0">
                <a:latin typeface="Aptos" panose="020B0004020202020204" pitchFamily="34" charset="0"/>
              </a:rPr>
              <a:t>Register NO : 312219565</a:t>
            </a:r>
          </a:p>
          <a:p>
            <a:pPr algn="l"/>
            <a:r>
              <a:rPr lang="en-IN" b="1" i="1" dirty="0">
                <a:latin typeface="Aptos" panose="020B0004020202020204" pitchFamily="34" charset="0"/>
              </a:rPr>
              <a:t>ID :F16F1045B6B521AAEB2407BB9CB030EF</a:t>
            </a:r>
          </a:p>
          <a:p>
            <a:pPr algn="l"/>
            <a:r>
              <a:rPr lang="en-IN" b="1" i="1" dirty="0">
                <a:latin typeface="Aptos" panose="020B0004020202020204" pitchFamily="34" charset="0"/>
              </a:rPr>
              <a:t>Department : B.COM (General)</a:t>
            </a:r>
          </a:p>
          <a:p>
            <a:pPr algn="l"/>
            <a:r>
              <a:rPr lang="en-IN" b="1" i="1" dirty="0">
                <a:latin typeface="Aptos" panose="020B0004020202020204" pitchFamily="34" charset="0"/>
              </a:rPr>
              <a:t>College Name : Sree </a:t>
            </a:r>
            <a:r>
              <a:rPr lang="en-IN" b="1" i="1" dirty="0" err="1">
                <a:latin typeface="Aptos" panose="020B0004020202020204" pitchFamily="34" charset="0"/>
              </a:rPr>
              <a:t>Sastha</a:t>
            </a:r>
            <a:r>
              <a:rPr lang="en-IN" b="1" i="1" dirty="0">
                <a:latin typeface="Aptos" panose="020B0004020202020204" pitchFamily="34" charset="0"/>
              </a:rPr>
              <a:t> Arts And Science College</a:t>
            </a:r>
          </a:p>
        </p:txBody>
      </p:sp>
    </p:spTree>
    <p:extLst>
      <p:ext uri="{BB962C8B-B14F-4D97-AF65-F5344CB8AC3E}">
        <p14:creationId xmlns:p14="http://schemas.microsoft.com/office/powerpoint/2010/main" val="911356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1D8-9875-EEA8-7550-725C0985C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55639"/>
            <a:ext cx="8825658" cy="861420"/>
          </a:xfrm>
        </p:spPr>
        <p:txBody>
          <a:bodyPr/>
          <a:lstStyle/>
          <a:p>
            <a:pPr algn="ctr"/>
            <a:r>
              <a:rPr lang="en-IN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4C0F5-4F4E-4655-3E71-518BCB131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15736"/>
            <a:ext cx="8825658" cy="4423064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09762F7-0555-B022-05EB-94540BB89A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4369230"/>
              </p:ext>
            </p:extLst>
          </p:nvPr>
        </p:nvGraphicFramePr>
        <p:xfrm>
          <a:off x="883227" y="1117060"/>
          <a:ext cx="9632373" cy="5242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5771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6A34-E2FD-93C1-06C6-4CF4C831E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13064"/>
            <a:ext cx="8825658" cy="459278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57EBD-62B7-1246-CB62-698A3D6A56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41F71C7-458A-E982-7864-B9618FEDC2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8226125"/>
              </p:ext>
            </p:extLst>
          </p:nvPr>
        </p:nvGraphicFramePr>
        <p:xfrm>
          <a:off x="1154955" y="945573"/>
          <a:ext cx="9485336" cy="5185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480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6A34-E2FD-93C1-06C6-4CF4C831E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3097" y="265471"/>
            <a:ext cx="7030064" cy="861420"/>
          </a:xfrm>
        </p:spPr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57EBD-62B7-1246-CB62-698A3D6A5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126891"/>
            <a:ext cx="8825658" cy="451190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b="1" i="1" dirty="0"/>
              <a:t>From the result we can conclude that the salary fluctuation is very nor very less.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b="1" i="1" dirty="0"/>
              <a:t>If this continues there is a chance were the employees quit their job and find another company.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b="1" i="1" dirty="0"/>
              <a:t>Salary should be equal to all the same department employee. </a:t>
            </a:r>
          </a:p>
        </p:txBody>
      </p:sp>
    </p:spTree>
    <p:extLst>
      <p:ext uri="{BB962C8B-B14F-4D97-AF65-F5344CB8AC3E}">
        <p14:creationId xmlns:p14="http://schemas.microsoft.com/office/powerpoint/2010/main" val="216706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C748-0687-2EFA-1A35-F443ED7DA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232" y="1"/>
            <a:ext cx="9743768" cy="1278194"/>
          </a:xfrm>
        </p:spPr>
        <p:txBody>
          <a:bodyPr/>
          <a:lstStyle/>
          <a:p>
            <a:r>
              <a:rPr lang="en-IN" b="1" i="1" dirty="0"/>
              <a:t>Project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49BAB-2608-300A-04F7-972BC1128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013" y="1769806"/>
            <a:ext cx="9261987" cy="3487994"/>
          </a:xfrm>
        </p:spPr>
        <p:txBody>
          <a:bodyPr/>
          <a:lstStyle/>
          <a:p>
            <a:pPr algn="l"/>
            <a:r>
              <a:rPr lang="en-IN" sz="4000" b="1" dirty="0">
                <a:latin typeface="Arial Rounded MT Bold" panose="020F0704030504030204" pitchFamily="34" charset="0"/>
              </a:rPr>
              <a:t>Using Excel Employee Salary Analysis </a:t>
            </a:r>
          </a:p>
          <a:p>
            <a:endParaRPr lang="en-IN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99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35D7-57DB-49D4-071B-9F1C88AC1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8659"/>
            <a:ext cx="8825658" cy="1140542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7A1D4-64D9-7C28-A4C3-98460713C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307690"/>
            <a:ext cx="8825658" cy="433111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/>
              <a:t>Problem statement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/>
              <a:t>Project overview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/>
              <a:t>End users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/>
              <a:t>Our solutions and proposition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/>
              <a:t>Data set descriptions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/>
              <a:t>Modelling approach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/>
              <a:t>Results and discussion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8514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4CD5-3341-2324-CEE8-9CBD79911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3652" y="186814"/>
            <a:ext cx="6710851" cy="884902"/>
          </a:xfrm>
        </p:spPr>
        <p:txBody>
          <a:bodyPr/>
          <a:lstStyle/>
          <a:p>
            <a:pPr algn="ctr"/>
            <a:r>
              <a:rPr lang="en-IN" sz="3600" b="1" i="1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457E2-4D00-C58D-B625-05E845D39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88026"/>
            <a:ext cx="8825658" cy="435077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/>
              <a:t>When some employee salary records are outdated ,find the current salary of each employee by assuming that salaries increase each year.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/>
              <a:t>Calculate an employee’s gross salary based on their basic salary , </a:t>
            </a:r>
            <a:r>
              <a:rPr lang="en-IN" b="1" dirty="0" err="1"/>
              <a:t>hra</a:t>
            </a:r>
            <a:r>
              <a:rPr lang="en-IN" b="1" dirty="0"/>
              <a:t> percentage and da percentage.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/>
              <a:t>When making final salary decisions , employees needs to consider a variety 0f factors , including demographics.an automated decision making system can help generate wage suggestions.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/>
              <a:t>A problem statement is a business document that outlines an issue an proposes a solution to prevent it from recurring. </a:t>
            </a:r>
          </a:p>
        </p:txBody>
      </p:sp>
    </p:spTree>
    <p:extLst>
      <p:ext uri="{BB962C8B-B14F-4D97-AF65-F5344CB8AC3E}">
        <p14:creationId xmlns:p14="http://schemas.microsoft.com/office/powerpoint/2010/main" val="396488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F8B9F-F957-73FF-204A-665B73370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845" y="161134"/>
            <a:ext cx="9210971" cy="861421"/>
          </a:xfrm>
        </p:spPr>
        <p:txBody>
          <a:bodyPr/>
          <a:lstStyle/>
          <a:p>
            <a:pPr algn="ctr"/>
            <a:r>
              <a:rPr lang="en-IN" b="1" i="1" dirty="0"/>
              <a:t>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43D8C-C81D-9AF6-AF4E-13135010F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1553497"/>
            <a:ext cx="8825658" cy="461624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3200" b="1" i="1" dirty="0"/>
              <a:t>To ascertain the salary </a:t>
            </a:r>
            <a:r>
              <a:rPr lang="en-IN" sz="3200" b="1" i="1" dirty="0" err="1"/>
              <a:t>baisis</a:t>
            </a:r>
            <a:r>
              <a:rPr lang="en-IN" sz="3200" b="1" i="1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3200" b="1" i="1" dirty="0"/>
              <a:t>To calculate hours worked.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3200" b="1" i="1" dirty="0"/>
              <a:t>To generate net salary.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3200" b="1" i="1" dirty="0"/>
              <a:t>Salary is the amount an employee is guaranteed to be paid for a specific time period</a:t>
            </a:r>
          </a:p>
        </p:txBody>
      </p:sp>
    </p:spTree>
    <p:extLst>
      <p:ext uri="{BB962C8B-B14F-4D97-AF65-F5344CB8AC3E}">
        <p14:creationId xmlns:p14="http://schemas.microsoft.com/office/powerpoint/2010/main" val="350876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8592-6385-D9F7-BE0E-3396C738E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290" y="-206477"/>
            <a:ext cx="9164536" cy="1657832"/>
          </a:xfrm>
        </p:spPr>
        <p:txBody>
          <a:bodyPr/>
          <a:lstStyle/>
          <a:p>
            <a:r>
              <a:rPr lang="en-IN" sz="4000" dirty="0"/>
              <a:t>Who Are The End Users?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C0DE0-8329-C595-5082-BCAB7757B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563329"/>
            <a:ext cx="8825658" cy="4075471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b="1" i="0" u="sng" dirty="0">
                <a:solidFill>
                  <a:srgbClr val="001C3B"/>
                </a:solidFill>
                <a:effectLst/>
                <a:latin typeface="Google Sans"/>
              </a:rPr>
              <a:t>Employers</a:t>
            </a:r>
          </a:p>
          <a:p>
            <a:pPr algn="l"/>
            <a:r>
              <a:rPr lang="en-US" sz="2800" b="1" i="0" dirty="0">
                <a:solidFill>
                  <a:srgbClr val="001C3B"/>
                </a:solidFill>
                <a:effectLst/>
                <a:latin typeface="Google Sans"/>
              </a:rPr>
              <a:t>Use salary analysis to ensure that they are paying their employees fairly and to benchmark their pay levels against competitors. They also use salary analysis to attract and retain employees.</a:t>
            </a:r>
          </a:p>
          <a:p>
            <a:pPr algn="l"/>
            <a:r>
              <a:rPr lang="en-US" sz="2800" b="1" i="0" u="sng" dirty="0">
                <a:solidFill>
                  <a:srgbClr val="001C3B"/>
                </a:solidFill>
                <a:effectLst/>
                <a:latin typeface="Google Sans"/>
              </a:rPr>
              <a:t>Employees</a:t>
            </a:r>
          </a:p>
          <a:p>
            <a:pPr algn="l"/>
            <a:r>
              <a:rPr lang="en-US" sz="2800" b="1" i="0" dirty="0">
                <a:solidFill>
                  <a:srgbClr val="001C3B"/>
                </a:solidFill>
                <a:effectLst/>
                <a:latin typeface="Google Sans"/>
              </a:rPr>
              <a:t>Use salary analysis to assess their worth in the job market and to determine what salary they should be asking for in a new job.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980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96D0-E2DE-2B79-8E5C-D77902483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2542" y="-1120877"/>
            <a:ext cx="8825658" cy="2084438"/>
          </a:xfrm>
        </p:spPr>
        <p:txBody>
          <a:bodyPr/>
          <a:lstStyle/>
          <a:p>
            <a:r>
              <a:rPr lang="en-IN" sz="4400" b="1" i="1" dirty="0"/>
              <a:t>Our Solution And Proposition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A3213-09C0-6287-009B-8E1AD0A56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426" y="1710812"/>
            <a:ext cx="8825658" cy="467523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b="1" i="1" dirty="0"/>
              <a:t>Filtering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b="1" i="1" dirty="0"/>
              <a:t>Conditional formatting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b="1" i="1" dirty="0"/>
              <a:t>Pivot table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b="1" i="1" dirty="0"/>
              <a:t>Bar chart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b="1" i="1" dirty="0"/>
              <a:t>Collecting data sets</a:t>
            </a:r>
          </a:p>
        </p:txBody>
      </p:sp>
    </p:spTree>
    <p:extLst>
      <p:ext uri="{BB962C8B-B14F-4D97-AF65-F5344CB8AC3E}">
        <p14:creationId xmlns:p14="http://schemas.microsoft.com/office/powerpoint/2010/main" val="155111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B2D4-8BB3-D9CE-2492-15BAF1F76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8168" y="6015"/>
            <a:ext cx="7679864" cy="1071716"/>
          </a:xfrm>
        </p:spPr>
        <p:txBody>
          <a:bodyPr/>
          <a:lstStyle/>
          <a:p>
            <a:r>
              <a:rPr lang="en-IN" sz="4800" b="1" i="1" dirty="0"/>
              <a:t>Data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42004-28F0-CD3F-4FB1-D068264F7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170039"/>
            <a:ext cx="8825658" cy="4468761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Employee data set- Kaggle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26-features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Feature- 9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Employee id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Name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Salary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Joining date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Gender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Department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 err="1"/>
              <a:t>Fte</a:t>
            </a:r>
            <a:endParaRPr lang="en-IN" sz="26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Employee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Work location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50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A1DF-E2D5-F898-EEB4-9310646EA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60439"/>
            <a:ext cx="8825658" cy="757084"/>
          </a:xfrm>
        </p:spPr>
        <p:txBody>
          <a:bodyPr/>
          <a:lstStyle/>
          <a:p>
            <a:pPr algn="ctr"/>
            <a:r>
              <a:rPr lang="en-IN" sz="4400" b="1" i="1" dirty="0"/>
              <a:t>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5C523-81C3-7355-1AFD-33CFBE68B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317523"/>
            <a:ext cx="8825658" cy="4321277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DATA COLLECTION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DATA CLEANING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TECHNIQUES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RESULTS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PIVOT TABLE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CHART GRAPHS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PIE CHART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SLICER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LINE CHART</a:t>
            </a:r>
          </a:p>
        </p:txBody>
      </p:sp>
    </p:spTree>
    <p:extLst>
      <p:ext uri="{BB962C8B-B14F-4D97-AF65-F5344CB8AC3E}">
        <p14:creationId xmlns:p14="http://schemas.microsoft.com/office/powerpoint/2010/main" val="554280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</TotalTime>
  <Words>355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Arial Black</vt:lpstr>
      <vt:lpstr>Arial Rounded MT Bold</vt:lpstr>
      <vt:lpstr>Century Gothic</vt:lpstr>
      <vt:lpstr>Google Sans</vt:lpstr>
      <vt:lpstr>Wingdings</vt:lpstr>
      <vt:lpstr>Wingdings 3</vt:lpstr>
      <vt:lpstr>Ion</vt:lpstr>
      <vt:lpstr>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Proposition</vt:lpstr>
      <vt:lpstr>Data Description</vt:lpstr>
      <vt:lpstr>Modelling</vt:lpstr>
      <vt:lpstr>Results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Jenifer Y</dc:creator>
  <cp:lastModifiedBy>Jenifer Y</cp:lastModifiedBy>
  <cp:revision>1</cp:revision>
  <dcterms:created xsi:type="dcterms:W3CDTF">2024-09-28T05:16:12Z</dcterms:created>
  <dcterms:modified xsi:type="dcterms:W3CDTF">2024-09-28T08:41:19Z</dcterms:modified>
</cp:coreProperties>
</file>