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75101-490F-456B-9B1A-2F9B15C7740B}" v="48" dt="2024-08-31T09:20:12.260"/>
    <p1510:client id="{85584988-0EBD-4D62-90BE-19187E06FA3A}" v="5" dt="2024-08-31T14:11:34.97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75"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caf4cb5f0e9a386/Documents/Desktop/meena%20project/employee_data%20(1)%20meena%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caf4cb5f0e9a386/Documents/Desktop/meena%20project/employee_data%20(1)%20meena%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meena excel.xlsx]employee_data (1) meena!PivotTable1</c:name>
    <c:fmtId val="-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Employee performance analysis </a:t>
            </a:r>
          </a:p>
        </c:rich>
      </c:tx>
      <c:layout>
        <c:manualLayout>
          <c:xMode val="edge"/>
          <c:yMode val="edge"/>
          <c:x val="0.17541666666666667"/>
          <c:y val="0.21555118110236221"/>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circle"/>
          <c:size val="6"/>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0"/>
      <c:rotY val="0"/>
      <c:depthPercent val="100"/>
      <c:rAngAx val="0"/>
    </c:view3D>
    <c:floor>
      <c:thickness val="0"/>
      <c:spPr>
        <a:solidFill>
          <a:schemeClr val="lt1"/>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'employee_data (1) meena'!$B$3:$B$4</c:f>
              <c:strCache>
                <c:ptCount val="1"/>
                <c:pt idx="0">
                  <c:v>HIGH</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6D43-4F85-B04A-26F1CB921228}"/>
            </c:ext>
          </c:extLst>
        </c:ser>
        <c:ser>
          <c:idx val="1"/>
          <c:order val="1"/>
          <c:tx>
            <c:strRef>
              <c:f>'employee_data (1) meena'!$C$3:$C$4</c:f>
              <c:strCache>
                <c:ptCount val="1"/>
                <c:pt idx="0">
                  <c:v>LOW</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6D43-4F85-B04A-26F1CB921228}"/>
            </c:ext>
          </c:extLst>
        </c:ser>
        <c:ser>
          <c:idx val="2"/>
          <c:order val="2"/>
          <c:tx>
            <c:strRef>
              <c:f>'employee_data (1) meena'!$D$3:$D$4</c:f>
              <c:strCache>
                <c:ptCount val="1"/>
                <c:pt idx="0">
                  <c:v>MEDIUM</c:v>
                </c:pt>
              </c:strCache>
            </c:strRef>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6D43-4F85-B04A-26F1CB921228}"/>
            </c:ext>
          </c:extLst>
        </c:ser>
        <c:ser>
          <c:idx val="3"/>
          <c:order val="3"/>
          <c:tx>
            <c:strRef>
              <c:f>'employee_data (1) meena'!$E$3:$E$4</c:f>
              <c:strCache>
                <c:ptCount val="1"/>
                <c:pt idx="0">
                  <c:v>VERYHIGH</c:v>
                </c:pt>
              </c:strCache>
            </c:strRef>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6D43-4F85-B04A-26F1CB921228}"/>
            </c:ext>
          </c:extLst>
        </c:ser>
        <c:dLbls>
          <c:showLegendKey val="0"/>
          <c:showVal val="0"/>
          <c:showCatName val="0"/>
          <c:showSerName val="0"/>
          <c:showPercent val="0"/>
          <c:showBubbleSize val="0"/>
        </c:dLbls>
        <c:gapWidth val="160"/>
        <c:gapDepth val="0"/>
        <c:shape val="box"/>
        <c:axId val="591074704"/>
        <c:axId val="591062224"/>
        <c:axId val="676030992"/>
      </c:bar3DChart>
      <c:catAx>
        <c:axId val="59107470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062224"/>
        <c:crosses val="autoZero"/>
        <c:auto val="1"/>
        <c:lblAlgn val="ctr"/>
        <c:lblOffset val="100"/>
        <c:noMultiLvlLbl val="0"/>
      </c:catAx>
      <c:valAx>
        <c:axId val="5910622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074704"/>
        <c:crosses val="autoZero"/>
        <c:crossBetween val="between"/>
      </c:valAx>
      <c:serAx>
        <c:axId val="67603099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1062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meena excel.xlsx]employee_data (1) meena!PivotTable1</c:name>
    <c:fmtId val="-1"/>
  </c:pivotSource>
  <c:chart>
    <c:autoTitleDeleted val="0"/>
    <c:pivotFmts>
      <c:pivotFmt>
        <c:idx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1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2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3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4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5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6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7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3"/>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4"/>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5"/>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6"/>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7"/>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8"/>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89"/>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
        <c:idx val="91"/>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pivotFmt>
    </c:pivotFmts>
    <c:plotArea>
      <c:layout/>
      <c:doughnutChart>
        <c:varyColors val="1"/>
        <c:ser>
          <c:idx val="0"/>
          <c:order val="0"/>
          <c:tx>
            <c:strRef>
              <c:f>'employee_data (1) meena'!$B$3:$B$4</c:f>
              <c:strCache>
                <c:ptCount val="1"/>
                <c:pt idx="0">
                  <c:v>HIGH</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01-FEFA-4F75-AEC6-C3ED01A53E38}"/>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03-FEFA-4F75-AEC6-C3ED01A53E38}"/>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05-FEFA-4F75-AEC6-C3ED01A53E38}"/>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07-FEFA-4F75-AEC6-C3ED01A53E38}"/>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09-FEFA-4F75-AEC6-C3ED01A53E38}"/>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0B-FEFA-4F75-AEC6-C3ED01A53E38}"/>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0D-FEFA-4F75-AEC6-C3ED01A53E38}"/>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0F-FEFA-4F75-AEC6-C3ED01A53E38}"/>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11-FEFA-4F75-AEC6-C3ED01A53E38}"/>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13-FEFA-4F75-AEC6-C3ED01A53E38}"/>
              </c:ext>
            </c:extLst>
          </c:dPt>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FEFA-4F75-AEC6-C3ED01A53E38}"/>
            </c:ext>
          </c:extLst>
        </c:ser>
        <c:ser>
          <c:idx val="1"/>
          <c:order val="1"/>
          <c:tx>
            <c:strRef>
              <c:f>'employee_data (1) meena'!$C$3:$C$4</c:f>
              <c:strCache>
                <c:ptCount val="1"/>
                <c:pt idx="0">
                  <c:v>LOW</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16-FEFA-4F75-AEC6-C3ED01A53E38}"/>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18-FEFA-4F75-AEC6-C3ED01A53E38}"/>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1A-FEFA-4F75-AEC6-C3ED01A53E38}"/>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1C-FEFA-4F75-AEC6-C3ED01A53E38}"/>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1E-FEFA-4F75-AEC6-C3ED01A53E38}"/>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20-FEFA-4F75-AEC6-C3ED01A53E38}"/>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22-FEFA-4F75-AEC6-C3ED01A53E38}"/>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24-FEFA-4F75-AEC6-C3ED01A53E38}"/>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26-FEFA-4F75-AEC6-C3ED01A53E38}"/>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28-FEFA-4F75-AEC6-C3ED01A53E38}"/>
              </c:ext>
            </c:extLst>
          </c:dPt>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FEFA-4F75-AEC6-C3ED01A53E38}"/>
            </c:ext>
          </c:extLst>
        </c:ser>
        <c:ser>
          <c:idx val="2"/>
          <c:order val="2"/>
          <c:tx>
            <c:strRef>
              <c:f>'employee_data (1) meena'!$D$3:$D$4</c:f>
              <c:strCache>
                <c:ptCount val="1"/>
                <c:pt idx="0">
                  <c:v>MEDIUM</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2B-FEFA-4F75-AEC6-C3ED01A53E38}"/>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2D-FEFA-4F75-AEC6-C3ED01A53E38}"/>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2F-FEFA-4F75-AEC6-C3ED01A53E38}"/>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31-FEFA-4F75-AEC6-C3ED01A53E38}"/>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33-FEFA-4F75-AEC6-C3ED01A53E38}"/>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35-FEFA-4F75-AEC6-C3ED01A53E38}"/>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37-FEFA-4F75-AEC6-C3ED01A53E38}"/>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39-FEFA-4F75-AEC6-C3ED01A53E38}"/>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3B-FEFA-4F75-AEC6-C3ED01A53E38}"/>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3D-FEFA-4F75-AEC6-C3ED01A53E38}"/>
              </c:ext>
            </c:extLst>
          </c:dPt>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FEFA-4F75-AEC6-C3ED01A53E38}"/>
            </c:ext>
          </c:extLst>
        </c:ser>
        <c:ser>
          <c:idx val="3"/>
          <c:order val="3"/>
          <c:tx>
            <c:strRef>
              <c:f>'employee_data (1) meena'!$E$3:$E$4</c:f>
              <c:strCache>
                <c:ptCount val="1"/>
                <c:pt idx="0">
                  <c:v>VERYHIGH</c:v>
                </c:pt>
              </c:strCache>
            </c:strRef>
          </c:tx>
          <c:dPt>
            <c:idx val="0"/>
            <c:bubble3D val="0"/>
            <c:spPr>
              <a:pattFill prst="ltUpDiag">
                <a:fgClr>
                  <a:schemeClr val="accent1"/>
                </a:fgClr>
                <a:bgClr>
                  <a:schemeClr val="accent1">
                    <a:lumMod val="20000"/>
                    <a:lumOff val="80000"/>
                  </a:schemeClr>
                </a:bgClr>
              </a:pattFill>
              <a:ln w="19050">
                <a:solidFill>
                  <a:schemeClr val="lt1"/>
                </a:solidFill>
              </a:ln>
              <a:effectLst>
                <a:innerShdw blurRad="114300">
                  <a:schemeClr val="accent1"/>
                </a:innerShdw>
              </a:effectLst>
            </c:spPr>
            <c:extLst>
              <c:ext xmlns:c16="http://schemas.microsoft.com/office/drawing/2014/chart" uri="{C3380CC4-5D6E-409C-BE32-E72D297353CC}">
                <c16:uniqueId val="{00000040-FEFA-4F75-AEC6-C3ED01A53E38}"/>
              </c:ext>
            </c:extLst>
          </c:dPt>
          <c:dPt>
            <c:idx val="1"/>
            <c:bubble3D val="0"/>
            <c:spPr>
              <a:pattFill prst="ltUpDiag">
                <a:fgClr>
                  <a:schemeClr val="accent2"/>
                </a:fgClr>
                <a:bgClr>
                  <a:schemeClr val="accent2">
                    <a:lumMod val="20000"/>
                    <a:lumOff val="80000"/>
                  </a:schemeClr>
                </a:bgClr>
              </a:pattFill>
              <a:ln w="19050">
                <a:solidFill>
                  <a:schemeClr val="lt1"/>
                </a:solidFill>
              </a:ln>
              <a:effectLst>
                <a:innerShdw blurRad="114300">
                  <a:schemeClr val="accent2"/>
                </a:innerShdw>
              </a:effectLst>
            </c:spPr>
            <c:extLst>
              <c:ext xmlns:c16="http://schemas.microsoft.com/office/drawing/2014/chart" uri="{C3380CC4-5D6E-409C-BE32-E72D297353CC}">
                <c16:uniqueId val="{00000042-FEFA-4F75-AEC6-C3ED01A53E38}"/>
              </c:ext>
            </c:extLst>
          </c:dPt>
          <c:dPt>
            <c:idx val="2"/>
            <c:bubble3D val="0"/>
            <c:spPr>
              <a:pattFill prst="ltUpDiag">
                <a:fgClr>
                  <a:schemeClr val="accent3"/>
                </a:fgClr>
                <a:bgClr>
                  <a:schemeClr val="accent3">
                    <a:lumMod val="20000"/>
                    <a:lumOff val="80000"/>
                  </a:schemeClr>
                </a:bgClr>
              </a:pattFill>
              <a:ln w="19050">
                <a:solidFill>
                  <a:schemeClr val="lt1"/>
                </a:solidFill>
              </a:ln>
              <a:effectLst>
                <a:innerShdw blurRad="114300">
                  <a:schemeClr val="accent3"/>
                </a:innerShdw>
              </a:effectLst>
            </c:spPr>
            <c:extLst>
              <c:ext xmlns:c16="http://schemas.microsoft.com/office/drawing/2014/chart" uri="{C3380CC4-5D6E-409C-BE32-E72D297353CC}">
                <c16:uniqueId val="{00000044-FEFA-4F75-AEC6-C3ED01A53E38}"/>
              </c:ext>
            </c:extLst>
          </c:dPt>
          <c:dPt>
            <c:idx val="3"/>
            <c:bubble3D val="0"/>
            <c:spPr>
              <a:pattFill prst="ltUpDiag">
                <a:fgClr>
                  <a:schemeClr val="accent4"/>
                </a:fgClr>
                <a:bgClr>
                  <a:schemeClr val="accent4">
                    <a:lumMod val="20000"/>
                    <a:lumOff val="80000"/>
                  </a:schemeClr>
                </a:bgClr>
              </a:pattFill>
              <a:ln w="19050">
                <a:solidFill>
                  <a:schemeClr val="lt1"/>
                </a:solidFill>
              </a:ln>
              <a:effectLst>
                <a:innerShdw blurRad="114300">
                  <a:schemeClr val="accent4"/>
                </a:innerShdw>
              </a:effectLst>
            </c:spPr>
            <c:extLst>
              <c:ext xmlns:c16="http://schemas.microsoft.com/office/drawing/2014/chart" uri="{C3380CC4-5D6E-409C-BE32-E72D297353CC}">
                <c16:uniqueId val="{00000046-FEFA-4F75-AEC6-C3ED01A53E38}"/>
              </c:ext>
            </c:extLst>
          </c:dPt>
          <c:dPt>
            <c:idx val="4"/>
            <c:bubble3D val="0"/>
            <c:spPr>
              <a:pattFill prst="ltUpDiag">
                <a:fgClr>
                  <a:schemeClr val="accent5"/>
                </a:fgClr>
                <a:bgClr>
                  <a:schemeClr val="accent5">
                    <a:lumMod val="20000"/>
                    <a:lumOff val="80000"/>
                  </a:schemeClr>
                </a:bgClr>
              </a:pattFill>
              <a:ln w="19050">
                <a:solidFill>
                  <a:schemeClr val="lt1"/>
                </a:solidFill>
              </a:ln>
              <a:effectLst>
                <a:innerShdw blurRad="114300">
                  <a:schemeClr val="accent5"/>
                </a:innerShdw>
              </a:effectLst>
            </c:spPr>
            <c:extLst>
              <c:ext xmlns:c16="http://schemas.microsoft.com/office/drawing/2014/chart" uri="{C3380CC4-5D6E-409C-BE32-E72D297353CC}">
                <c16:uniqueId val="{00000048-FEFA-4F75-AEC6-C3ED01A53E38}"/>
              </c:ext>
            </c:extLst>
          </c:dPt>
          <c:dPt>
            <c:idx val="5"/>
            <c:bubble3D val="0"/>
            <c:spPr>
              <a:pattFill prst="ltUpDiag">
                <a:fgClr>
                  <a:schemeClr val="accent6"/>
                </a:fgClr>
                <a:bgClr>
                  <a:schemeClr val="accent6">
                    <a:lumMod val="20000"/>
                    <a:lumOff val="80000"/>
                  </a:schemeClr>
                </a:bgClr>
              </a:pattFill>
              <a:ln w="19050">
                <a:solidFill>
                  <a:schemeClr val="lt1"/>
                </a:solidFill>
              </a:ln>
              <a:effectLst>
                <a:innerShdw blurRad="114300">
                  <a:schemeClr val="accent6"/>
                </a:innerShdw>
              </a:effectLst>
            </c:spPr>
            <c:extLst>
              <c:ext xmlns:c16="http://schemas.microsoft.com/office/drawing/2014/chart" uri="{C3380CC4-5D6E-409C-BE32-E72D297353CC}">
                <c16:uniqueId val="{0000004A-FEFA-4F75-AEC6-C3ED01A53E38}"/>
              </c:ext>
            </c:extLst>
          </c:dPt>
          <c:dPt>
            <c:idx val="6"/>
            <c:bubble3D val="0"/>
            <c:spPr>
              <a:pattFill prst="ltUpDiag">
                <a:fgClr>
                  <a:schemeClr val="accent1">
                    <a:lumMod val="60000"/>
                  </a:schemeClr>
                </a:fgClr>
                <a:bgClr>
                  <a:schemeClr val="accent1">
                    <a:lumMod val="60000"/>
                    <a:lumMod val="20000"/>
                    <a:lumOff val="80000"/>
                  </a:schemeClr>
                </a:bgClr>
              </a:pattFill>
              <a:ln w="19050">
                <a:solidFill>
                  <a:schemeClr val="lt1"/>
                </a:solidFill>
              </a:ln>
              <a:effectLst>
                <a:innerShdw blurRad="114300">
                  <a:schemeClr val="accent1">
                    <a:lumMod val="60000"/>
                  </a:schemeClr>
                </a:innerShdw>
              </a:effectLst>
            </c:spPr>
            <c:extLst>
              <c:ext xmlns:c16="http://schemas.microsoft.com/office/drawing/2014/chart" uri="{C3380CC4-5D6E-409C-BE32-E72D297353CC}">
                <c16:uniqueId val="{0000004C-FEFA-4F75-AEC6-C3ED01A53E38}"/>
              </c:ext>
            </c:extLst>
          </c:dPt>
          <c:dPt>
            <c:idx val="7"/>
            <c:bubble3D val="0"/>
            <c:spPr>
              <a:pattFill prst="ltUpDiag">
                <a:fgClr>
                  <a:schemeClr val="accent2">
                    <a:lumMod val="60000"/>
                  </a:schemeClr>
                </a:fgClr>
                <a:bgClr>
                  <a:schemeClr val="accent2">
                    <a:lumMod val="60000"/>
                    <a:lumMod val="20000"/>
                    <a:lumOff val="80000"/>
                  </a:schemeClr>
                </a:bgClr>
              </a:pattFill>
              <a:ln w="19050">
                <a:solidFill>
                  <a:schemeClr val="lt1"/>
                </a:solidFill>
              </a:ln>
              <a:effectLst>
                <a:innerShdw blurRad="114300">
                  <a:schemeClr val="accent2">
                    <a:lumMod val="60000"/>
                  </a:schemeClr>
                </a:innerShdw>
              </a:effectLst>
            </c:spPr>
            <c:extLst>
              <c:ext xmlns:c16="http://schemas.microsoft.com/office/drawing/2014/chart" uri="{C3380CC4-5D6E-409C-BE32-E72D297353CC}">
                <c16:uniqueId val="{0000004E-FEFA-4F75-AEC6-C3ED01A53E38}"/>
              </c:ext>
            </c:extLst>
          </c:dPt>
          <c:dPt>
            <c:idx val="8"/>
            <c:bubble3D val="0"/>
            <c:spPr>
              <a:pattFill prst="ltUpDiag">
                <a:fgClr>
                  <a:schemeClr val="accent3">
                    <a:lumMod val="60000"/>
                  </a:schemeClr>
                </a:fgClr>
                <a:bgClr>
                  <a:schemeClr val="accent3">
                    <a:lumMod val="60000"/>
                    <a:lumMod val="20000"/>
                    <a:lumOff val="80000"/>
                  </a:schemeClr>
                </a:bgClr>
              </a:pattFill>
              <a:ln w="19050">
                <a:solidFill>
                  <a:schemeClr val="lt1"/>
                </a:solidFill>
              </a:ln>
              <a:effectLst>
                <a:innerShdw blurRad="114300">
                  <a:schemeClr val="accent3">
                    <a:lumMod val="60000"/>
                  </a:schemeClr>
                </a:innerShdw>
              </a:effectLst>
            </c:spPr>
            <c:extLst>
              <c:ext xmlns:c16="http://schemas.microsoft.com/office/drawing/2014/chart" uri="{C3380CC4-5D6E-409C-BE32-E72D297353CC}">
                <c16:uniqueId val="{00000050-FEFA-4F75-AEC6-C3ED01A53E38}"/>
              </c:ext>
            </c:extLst>
          </c:dPt>
          <c:dPt>
            <c:idx val="9"/>
            <c:bubble3D val="0"/>
            <c:spPr>
              <a:pattFill prst="ltUpDiag">
                <a:fgClr>
                  <a:schemeClr val="accent4">
                    <a:lumMod val="60000"/>
                  </a:schemeClr>
                </a:fgClr>
                <a:bgClr>
                  <a:schemeClr val="accent4">
                    <a:lumMod val="60000"/>
                    <a:lumMod val="20000"/>
                    <a:lumOff val="80000"/>
                  </a:schemeClr>
                </a:bgClr>
              </a:pattFill>
              <a:ln w="19050">
                <a:solidFill>
                  <a:schemeClr val="lt1"/>
                </a:solidFill>
              </a:ln>
              <a:effectLst>
                <a:innerShdw blurRad="114300">
                  <a:schemeClr val="accent4">
                    <a:lumMod val="60000"/>
                  </a:schemeClr>
                </a:innerShdw>
              </a:effectLst>
            </c:spPr>
            <c:extLst>
              <c:ext xmlns:c16="http://schemas.microsoft.com/office/drawing/2014/chart" uri="{C3380CC4-5D6E-409C-BE32-E72D297353CC}">
                <c16:uniqueId val="{00000052-FEFA-4F75-AEC6-C3ED01A53E38}"/>
              </c:ext>
            </c:extLst>
          </c:dPt>
          <c:cat>
            <c:strRef>
              <c:f>'employee_data (1) meena'!$A$5:$A$15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 (1) meena'!$E$5:$E$15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FEFA-4F75-AEC6-C3ED01A53E38}"/>
            </c:ext>
          </c:extLst>
        </c:ser>
        <c:dLbls>
          <c:showLegendKey val="0"/>
          <c:showVal val="0"/>
          <c:showCatName val="0"/>
          <c:showSerName val="0"/>
          <c:showPercent val="0"/>
          <c:showBubbleSize val="0"/>
          <c:showLeaderLines val="1"/>
        </c:dLbls>
        <c:firstSliceAng val="0"/>
        <c:holeSize val="70"/>
      </c:doughnutChart>
      <c:spPr>
        <a:noFill/>
        <a:ln>
          <a:noFill/>
        </a:ln>
        <a:effectLst/>
      </c:spPr>
    </c:plotArea>
    <c:legend>
      <c:legendPos val="r"/>
      <c:layout>
        <c:manualLayout>
          <c:xMode val="edge"/>
          <c:yMode val="edge"/>
          <c:x val="0.78749999999999998"/>
          <c:y val="0.2777759550889472"/>
          <c:w val="0.19583333333333333"/>
          <c:h val="0.5360196121318168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solidFill>
        <a:schemeClr val="lt1"/>
      </a:solidFill>
      <a:sp3d/>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2">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
  <cs:dataPoint3D>
    <cs:lnRef idx="0"/>
    <cs:fillRef idx="0">
      <cs:styleClr val="auto"/>
    </cs:fillRef>
    <cs:effectRef idx="0"/>
    <cs:fontRef idx="minor">
      <a:schemeClr val="dk1"/>
    </cs:fontRef>
    <cs:spPr>
      <a:pattFill prst="ltUpDiag">
        <a:fgClr>
          <a:schemeClr val="phClr"/>
        </a:fgClr>
        <a:bgClr>
          <a:schemeClr val="phClr">
            <a:lumMod val="20000"/>
            <a:lumOff val="80000"/>
          </a:schemeClr>
        </a:bgClr>
      </a:pattFill>
      <a:ln w="19050">
        <a:solidFill>
          <a:schemeClr val="lt1"/>
        </a:solidFill>
      </a:ln>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 MEENALATHA</a:t>
            </a:r>
          </a:p>
          <a:p>
            <a:r>
              <a:rPr lang="en-US" sz="2400" dirty="0"/>
              <a:t>REGISTER NO       : 2213371036220(</a:t>
            </a:r>
            <a:r>
              <a:rPr lang="en-IN" sz="1800" b="0" i="0" u="none" strike="noStrike" dirty="0">
                <a:solidFill>
                  <a:srgbClr val="000000"/>
                </a:solidFill>
                <a:effectLst/>
                <a:latin typeface="Aptos Narrow" panose="020B0004020202020204" pitchFamily="34" charset="0"/>
              </a:rPr>
              <a:t>7A0536422917227ACDC4C156948CC007</a:t>
            </a:r>
            <a:r>
              <a:rPr lang="en-IN" sz="2400" dirty="0"/>
              <a:t> )</a:t>
            </a:r>
            <a:endParaRPr lang="en-US" sz="2400" dirty="0"/>
          </a:p>
          <a:p>
            <a:r>
              <a:rPr lang="en-US" sz="2400" dirty="0"/>
              <a:t>DEPARTMENT      : COMMERCE </a:t>
            </a:r>
          </a:p>
          <a:p>
            <a:pPr algn="ctr"/>
            <a:r>
              <a:rPr lang="en-US" sz="2400" dirty="0"/>
              <a:t>COLLEGE            : QUIAD-E-MILLATH GOVERNMENT COLLEGE FOR                                                                                                WOMEN(</a:t>
            </a:r>
            <a:r>
              <a:rPr lang="en-IN" sz="2400" dirty="0"/>
              <a:t>AUTONOMOUS)</a:t>
            </a:r>
            <a:endParaRPr lang="en-US" sz="2400" dirty="0"/>
          </a:p>
          <a:p>
            <a:pPr algn="ct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D7A1C0-83CA-C421-4EA4-0EB84B330EE0}"/>
              </a:ext>
            </a:extLst>
          </p:cNvPr>
          <p:cNvSpPr txBox="1"/>
          <p:nvPr/>
        </p:nvSpPr>
        <p:spPr>
          <a:xfrm>
            <a:off x="914400" y="1115616"/>
            <a:ext cx="9372600" cy="5570756"/>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DATA COLLECTION </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Downloaded the employee data performance from EDUNET DASHBOARD </a:t>
            </a:r>
          </a:p>
          <a:p>
            <a:pPr marL="285750" indent="-285750">
              <a:buFont typeface="Wingdings" panose="05000000000000000000" pitchFamily="2" charset="2"/>
              <a:buChar char="ü"/>
            </a:pPr>
            <a:endParaRPr lang="en-US" sz="2000" dirty="0">
              <a:latin typeface="Vijaya" panose="02020604020202020204" pitchFamily="18" charset="0"/>
              <a:cs typeface="Vijaya" panose="02020604020202020204" pitchFamily="18" charset="0"/>
            </a:endParaRPr>
          </a:p>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FEATURE COLLECTION </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IDENTIFIED EACH FEATURE </a:t>
            </a:r>
          </a:p>
          <a:p>
            <a:pPr marL="285750" indent="-285750">
              <a:buFont typeface="Wingdings" panose="05000000000000000000" pitchFamily="2" charset="2"/>
              <a:buChar char="ü"/>
            </a:pPr>
            <a:endParaRPr lang="en-US" sz="2000" dirty="0">
              <a:latin typeface="Vijaya" panose="02020604020202020204" pitchFamily="18" charset="0"/>
              <a:cs typeface="Vijaya" panose="02020604020202020204" pitchFamily="18" charset="0"/>
            </a:endParaRPr>
          </a:p>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DATA CLEANING</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 Identified the missing values. </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Filtered the missing values.</a:t>
            </a:r>
          </a:p>
          <a:p>
            <a:pPr marL="285750" indent="-285750">
              <a:buFont typeface="Wingdings" panose="05000000000000000000" pitchFamily="2" charset="2"/>
              <a:buChar char="ü"/>
            </a:pPr>
            <a:endParaRPr lang="en-US" sz="2000" dirty="0">
              <a:latin typeface="Vijaya" panose="02020604020202020204" pitchFamily="18" charset="0"/>
              <a:cs typeface="Vijaya" panose="02020604020202020204" pitchFamily="18" charset="0"/>
            </a:endParaRP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 </a:t>
            </a:r>
            <a:r>
              <a:rPr lang="en-US" sz="2400" b="1" dirty="0">
                <a:latin typeface="Vijaya" panose="02020604020202020204" pitchFamily="18" charset="0"/>
                <a:cs typeface="Vijaya" panose="02020604020202020204" pitchFamily="18" charset="0"/>
              </a:rPr>
              <a:t>PERFORMANCE LEVEL </a:t>
            </a:r>
            <a:endParaRPr lang="en-US" sz="2000" b="1" dirty="0">
              <a:latin typeface="Vijaya" panose="02020604020202020204" pitchFamily="18" charset="0"/>
              <a:cs typeface="Vijaya" panose="02020604020202020204" pitchFamily="18" charset="0"/>
            </a:endParaRPr>
          </a:p>
          <a:p>
            <a:pPr marL="285750" indent="-285750">
              <a:buFont typeface="Wingdings" panose="05000000000000000000" pitchFamily="2" charset="2"/>
              <a:buChar char="ü"/>
            </a:pPr>
            <a:endParaRPr lang="en-US" sz="2000" dirty="0">
              <a:latin typeface="Vijaya" panose="02020604020202020204" pitchFamily="18" charset="0"/>
              <a:cs typeface="Vijaya" panose="02020604020202020204" pitchFamily="18" charset="0"/>
            </a:endParaRPr>
          </a:p>
          <a:p>
            <a:pPr marL="285750" indent="-285750">
              <a:buFont typeface="Wingdings" panose="05000000000000000000" pitchFamily="2" charset="2"/>
              <a:buChar char="ü"/>
            </a:pPr>
            <a:r>
              <a:rPr lang="en-US" sz="2000" u="sng" dirty="0">
                <a:latin typeface="Vijaya" panose="02020604020202020204" pitchFamily="18" charset="0"/>
                <a:cs typeface="Vijaya" panose="02020604020202020204" pitchFamily="18" charset="0"/>
              </a:rPr>
              <a:t>SUMMARY </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PIVOT TABLE </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PIE CHART</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 </a:t>
            </a:r>
            <a:r>
              <a:rPr lang="en-US" sz="2000" u="sng" dirty="0">
                <a:latin typeface="Vijaya" panose="02020604020202020204" pitchFamily="18" charset="0"/>
                <a:cs typeface="Vijaya" panose="02020604020202020204" pitchFamily="18" charset="0"/>
              </a:rPr>
              <a:t>VISUALIZATION</a:t>
            </a:r>
          </a:p>
          <a:p>
            <a:pPr marL="285750" indent="-285750">
              <a:buFont typeface="Wingdings" panose="05000000000000000000" pitchFamily="2" charset="2"/>
              <a:buChar char="ü"/>
            </a:pPr>
            <a:r>
              <a:rPr lang="en-US" sz="2000" dirty="0">
                <a:latin typeface="Vijaya" panose="02020604020202020204" pitchFamily="18" charset="0"/>
                <a:cs typeface="Vijaya" panose="02020604020202020204" pitchFamily="18" charset="0"/>
              </a:rPr>
              <a:t>GRAPH</a:t>
            </a:r>
            <a:endParaRPr lang="en-IN" dirty="0">
              <a:latin typeface="Vijaya" panose="02020604020202020204" pitchFamily="18" charset="0"/>
              <a:cs typeface="Vijaya" panose="0202060402020202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8A980B4-1F25-927F-304B-5BD33D6BF601}"/>
              </a:ext>
            </a:extLst>
          </p:cNvPr>
          <p:cNvGraphicFramePr>
            <a:graphicFrameLocks/>
          </p:cNvGraphicFramePr>
          <p:nvPr>
            <p:extLst>
              <p:ext uri="{D42A27DB-BD31-4B8C-83A1-F6EECF244321}">
                <p14:modId xmlns:p14="http://schemas.microsoft.com/office/powerpoint/2010/main" val="869037438"/>
              </p:ext>
            </p:extLst>
          </p:nvPr>
        </p:nvGraphicFramePr>
        <p:xfrm>
          <a:off x="1905000" y="1143633"/>
          <a:ext cx="8229600" cy="53238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35C4-D5BD-94A6-983F-BC3D964956C1}"/>
              </a:ext>
            </a:extLst>
          </p:cNvPr>
          <p:cNvSpPr>
            <a:spLocks noGrp="1"/>
          </p:cNvSpPr>
          <p:nvPr>
            <p:ph type="title"/>
          </p:nvPr>
        </p:nvSpPr>
        <p:spPr/>
        <p:txBody>
          <a:bodyPr/>
          <a:lstStyle/>
          <a:p>
            <a:r>
              <a:rPr lang="en-IN" dirty="0"/>
              <a:t>RESULT</a:t>
            </a:r>
          </a:p>
        </p:txBody>
      </p:sp>
      <p:graphicFrame>
        <p:nvGraphicFramePr>
          <p:cNvPr id="4" name="Chart 3">
            <a:extLst>
              <a:ext uri="{FF2B5EF4-FFF2-40B4-BE49-F238E27FC236}">
                <a16:creationId xmlns:a16="http://schemas.microsoft.com/office/drawing/2014/main" id="{B6515633-9F40-3FAF-D295-E155766C4AE9}"/>
              </a:ext>
            </a:extLst>
          </p:cNvPr>
          <p:cNvGraphicFramePr>
            <a:graphicFrameLocks/>
          </p:cNvGraphicFramePr>
          <p:nvPr>
            <p:extLst>
              <p:ext uri="{D42A27DB-BD31-4B8C-83A1-F6EECF244321}">
                <p14:modId xmlns:p14="http://schemas.microsoft.com/office/powerpoint/2010/main" val="1644941698"/>
              </p:ext>
            </p:extLst>
          </p:nvPr>
        </p:nvGraphicFramePr>
        <p:xfrm>
          <a:off x="2438400" y="1295400"/>
          <a:ext cx="7543800" cy="4800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122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059514D-D766-471D-9010-6EEE1352D4EF}"/>
              </a:ext>
            </a:extLst>
          </p:cNvPr>
          <p:cNvSpPr txBox="1"/>
          <p:nvPr/>
        </p:nvSpPr>
        <p:spPr>
          <a:xfrm>
            <a:off x="755332" y="1505396"/>
            <a:ext cx="9912668" cy="3908762"/>
          </a:xfrm>
          <a:prstGeom prst="rect">
            <a:avLst/>
          </a:prstGeom>
          <a:noFill/>
        </p:spPr>
        <p:txBody>
          <a:bodyPr wrap="square" rtlCol="0">
            <a:spAutoFit/>
          </a:bodyPr>
          <a:lstStyle/>
          <a:p>
            <a:r>
              <a:rPr lang="en-US" sz="2400" b="1" dirty="0">
                <a:latin typeface="Vijaya" panose="02020604020202020204" pitchFamily="18" charset="0"/>
                <a:cs typeface="Vijaya" panose="02020604020202020204" pitchFamily="18" charset="0"/>
              </a:rPr>
              <a:t>EMPLOYEE PERFORMANCE ANALYSIS</a:t>
            </a:r>
          </a:p>
          <a:p>
            <a:pPr marL="342900" indent="-342900">
              <a:buFont typeface="Wingdings" panose="05000000000000000000" pitchFamily="2" charset="2"/>
              <a:buChar char="ü"/>
            </a:pPr>
            <a:r>
              <a:rPr lang="en-US" sz="2400" dirty="0">
                <a:latin typeface="Vijaya" panose="02020604020202020204" pitchFamily="18" charset="0"/>
                <a:cs typeface="Vijaya" panose="02020604020202020204" pitchFamily="18" charset="0"/>
              </a:rPr>
              <a:t> </a:t>
            </a:r>
            <a:r>
              <a:rPr lang="en-US" sz="3200" dirty="0">
                <a:latin typeface="Vijaya" panose="02020604020202020204" pitchFamily="18" charset="0"/>
                <a:cs typeface="Vijaya" panose="02020604020202020204" pitchFamily="18" charset="0"/>
              </a:rPr>
              <a:t>by comparing the performance of the employees. the employees are higher in number. there are more people in average level employees. </a:t>
            </a:r>
          </a:p>
          <a:p>
            <a:pPr marL="342900" indent="-342900">
              <a:buFont typeface="Wingdings" panose="05000000000000000000" pitchFamily="2" charset="2"/>
              <a:buChar char="ü"/>
            </a:pPr>
            <a:r>
              <a:rPr lang="en-US" sz="3200" dirty="0">
                <a:latin typeface="Vijaya" panose="02020604020202020204" pitchFamily="18" charset="0"/>
                <a:cs typeface="Vijaya" panose="02020604020202020204" pitchFamily="18" charset="0"/>
              </a:rPr>
              <a:t>we have to motivate the employees to develop their skills and talents to achieve the organization goals and objectives to reach the place of high level performance to sustain the goals and targets. </a:t>
            </a:r>
          </a:p>
          <a:p>
            <a:pPr marL="342900" indent="-342900">
              <a:buFont typeface="Wingdings" panose="05000000000000000000" pitchFamily="2" charset="2"/>
              <a:buChar char="ü"/>
            </a:pPr>
            <a:r>
              <a:rPr lang="en-US" sz="3200" dirty="0">
                <a:latin typeface="Vijaya" panose="02020604020202020204" pitchFamily="18" charset="0"/>
                <a:cs typeface="Vijaya" panose="02020604020202020204" pitchFamily="18" charset="0"/>
              </a:rPr>
              <a:t>we have to train and develop the employees with better outcome to reach the organization.</a:t>
            </a:r>
            <a:endParaRPr lang="en-IN" sz="3200" dirty="0">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509114"/>
          </a:xfrm>
          <a:prstGeom prst="rect">
            <a:avLst/>
          </a:prstGeom>
        </p:spPr>
        <p:txBody>
          <a:bodyPr vert="horz" wrap="square" lIns="0" tIns="16510" rIns="0" bIns="0" rtlCol="0">
            <a:spAutoFit/>
          </a:bodyPr>
          <a:lstStyle/>
          <a:p>
            <a:pPr marL="12700">
              <a:lnSpc>
                <a:spcPct val="100000"/>
              </a:lnSpc>
              <a:spcBef>
                <a:spcPts val="130"/>
              </a:spcBef>
            </a:pPr>
            <a:r>
              <a:rPr sz="3200" spc="5" dirty="0">
                <a:latin typeface="Sitka Banner" pitchFamily="2" charset="0"/>
              </a:rPr>
              <a:t>PROJECT</a:t>
            </a:r>
            <a:r>
              <a:rPr sz="3200" spc="-85" dirty="0">
                <a:latin typeface="Sitka Banner" pitchFamily="2" charset="0"/>
              </a:rPr>
              <a:t> </a:t>
            </a:r>
            <a:r>
              <a:rPr sz="3200" spc="25" dirty="0">
                <a:latin typeface="Sitka Banner" pitchFamily="2" charset="0"/>
              </a:rPr>
              <a:t>TITLE</a:t>
            </a:r>
            <a:endParaRPr sz="3200" dirty="0">
              <a:latin typeface="Sitka Banner"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10135896" cy="1569660"/>
          </a:xfrm>
          <a:prstGeom prst="rect">
            <a:avLst/>
          </a:prstGeom>
          <a:noFill/>
        </p:spPr>
        <p:txBody>
          <a:bodyPr wrap="square" rtlCol="0">
            <a:spAutoFit/>
          </a:bodyPr>
          <a:lstStyle/>
          <a:p>
            <a:r>
              <a:rPr lang="en-US" sz="4800" b="1" dirty="0">
                <a:solidFill>
                  <a:srgbClr val="FF0000"/>
                </a:solidFill>
                <a:latin typeface="Stencil" panose="040409050D0802020404" pitchFamily="82" charset="0"/>
                <a:cs typeface="Times New Roman" panose="02020603050405020304" pitchFamily="18" charset="0"/>
              </a:rPr>
              <a:t>Employee Performance Analysis using Excel</a:t>
            </a:r>
            <a:endParaRPr lang="en-IN" sz="4800" dirty="0">
              <a:solidFill>
                <a:srgbClr val="FF0000"/>
              </a:solidFill>
              <a:latin typeface="Stencil" panose="040409050D0802020404" pitchFamily="82"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 y="56151"/>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Sitka Banner" pitchFamily="2" charset="0"/>
              </a:rPr>
              <a:t>A</a:t>
            </a:r>
            <a:r>
              <a:rPr sz="3600" spc="-5" dirty="0">
                <a:latin typeface="Sitka Banner" pitchFamily="2" charset="0"/>
              </a:rPr>
              <a:t>G</a:t>
            </a:r>
            <a:r>
              <a:rPr sz="3600" spc="-35" dirty="0">
                <a:latin typeface="Sitka Banner" pitchFamily="2" charset="0"/>
              </a:rPr>
              <a:t>E</a:t>
            </a:r>
            <a:r>
              <a:rPr sz="3600" spc="15" dirty="0">
                <a:latin typeface="Sitka Banner" pitchFamily="2" charset="0"/>
              </a:rPr>
              <a:t>N</a:t>
            </a:r>
            <a:r>
              <a:rPr sz="3600" dirty="0">
                <a:latin typeface="Sitka Banner" pitchFamily="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6" y="1041533"/>
            <a:ext cx="5948394" cy="4832092"/>
          </a:xfrm>
          <a:prstGeom prst="rect">
            <a:avLst/>
          </a:prstGeom>
          <a:noFill/>
        </p:spPr>
        <p:txBody>
          <a:bodyPr wrap="square" rtlCol="0">
            <a:spAutoFit/>
          </a:bodyPr>
          <a:lstStyle/>
          <a:p>
            <a:pPr algn="l"/>
            <a:endParaRPr lang="en-US" sz="2800" b="0" i="0" dirty="0">
              <a:solidFill>
                <a:srgbClr val="FF0000"/>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Problem Statement</a:t>
            </a: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Project Overview</a:t>
            </a: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End Users</a:t>
            </a: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Our Solution and      Proposition</a:t>
            </a:r>
          </a:p>
          <a:p>
            <a:pPr algn="l">
              <a:buFont typeface="+mj-lt"/>
              <a:buAutoNum type="arabicPeriod"/>
            </a:pPr>
            <a:r>
              <a:rPr lang="en-US" sz="2800" dirty="0">
                <a:solidFill>
                  <a:srgbClr val="FF0000"/>
                </a:solidFill>
                <a:latin typeface="Algerian" panose="04020705040A02060702" pitchFamily="82" charset="0"/>
                <a:cs typeface="Times New Roman" panose="02020603050405020304" pitchFamily="18" charset="0"/>
              </a:rPr>
              <a:t>Dataset Description</a:t>
            </a:r>
            <a:endParaRPr lang="en-US" sz="2800" b="0" i="0" dirty="0">
              <a:solidFill>
                <a:srgbClr val="FF0000"/>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Modelling Approach</a:t>
            </a: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Results and </a:t>
            </a:r>
            <a:r>
              <a:rPr lang="en-US" sz="2800" dirty="0">
                <a:solidFill>
                  <a:srgbClr val="FF0000"/>
                </a:solidFill>
                <a:latin typeface="Algerian" panose="04020705040A02060702" pitchFamily="82" charset="0"/>
                <a:cs typeface="Times New Roman" panose="02020603050405020304" pitchFamily="18" charset="0"/>
              </a:rPr>
              <a:t>Discussion</a:t>
            </a:r>
            <a:endParaRPr lang="en-US" sz="2800" b="0" i="0" dirty="0">
              <a:solidFill>
                <a:srgbClr val="FF0000"/>
              </a:solidFill>
              <a:effectLst/>
              <a:latin typeface="Algerian" panose="04020705040A02060702" pitchFamily="82" charset="0"/>
              <a:cs typeface="Times New Roman" panose="02020603050405020304" pitchFamily="18" charset="0"/>
            </a:endParaRPr>
          </a:p>
          <a:p>
            <a:pPr algn="l">
              <a:buFont typeface="+mj-lt"/>
              <a:buAutoNum type="arabicPeriod"/>
            </a:pPr>
            <a:r>
              <a:rPr lang="en-US" sz="2800" b="0" i="0" dirty="0">
                <a:solidFill>
                  <a:srgbClr val="FF0000"/>
                </a:solidFill>
                <a:effectLst/>
                <a:latin typeface="Algerian" panose="04020705040A02060702" pitchFamily="82"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9919653" cy="1570943"/>
          </a:xfrm>
          <a:prstGeom prst="rect">
            <a:avLst/>
          </a:prstGeom>
        </p:spPr>
        <p:txBody>
          <a:bodyPr vert="horz" wrap="square" lIns="0" tIns="16510" rIns="0" bIns="0" rtlCol="0">
            <a:spAutoFit/>
          </a:bodyPr>
          <a:lstStyle/>
          <a:p>
            <a:pPr marL="12700">
              <a:spcBef>
                <a:spcPts val="130"/>
              </a:spcBef>
              <a:tabLst>
                <a:tab pos="2727960" algn="l"/>
              </a:tabLst>
            </a:pPr>
            <a:r>
              <a:rPr sz="2800" spc="-20" dirty="0">
                <a:solidFill>
                  <a:schemeClr val="accent4"/>
                </a:solidFill>
              </a:rPr>
              <a:t>P</a:t>
            </a:r>
            <a:r>
              <a:rPr sz="2800" spc="15" dirty="0">
                <a:solidFill>
                  <a:schemeClr val="accent4"/>
                </a:solidFill>
              </a:rPr>
              <a:t>ROB</a:t>
            </a:r>
            <a:r>
              <a:rPr sz="2800" spc="55" dirty="0">
                <a:solidFill>
                  <a:schemeClr val="accent4"/>
                </a:solidFill>
              </a:rPr>
              <a:t>L</a:t>
            </a:r>
            <a:r>
              <a:rPr sz="2800" spc="-20" dirty="0">
                <a:solidFill>
                  <a:schemeClr val="accent4"/>
                </a:solidFill>
              </a:rPr>
              <a:t>E</a:t>
            </a:r>
            <a:r>
              <a:rPr lang="en-IN" sz="2800" spc="20" dirty="0">
                <a:solidFill>
                  <a:schemeClr val="accent4"/>
                </a:solidFill>
              </a:rPr>
              <a:t>M </a:t>
            </a:r>
            <a:r>
              <a:rPr sz="2800" spc="10" dirty="0">
                <a:solidFill>
                  <a:schemeClr val="accent4"/>
                </a:solidFill>
              </a:rPr>
              <a:t>S</a:t>
            </a:r>
            <a:r>
              <a:rPr sz="2800" spc="-370" dirty="0">
                <a:solidFill>
                  <a:schemeClr val="accent4"/>
                </a:solidFill>
              </a:rPr>
              <a:t>T</a:t>
            </a:r>
            <a:r>
              <a:rPr sz="2800" spc="-375" dirty="0">
                <a:solidFill>
                  <a:schemeClr val="accent4"/>
                </a:solidFill>
              </a:rPr>
              <a:t>A</a:t>
            </a:r>
            <a:r>
              <a:rPr sz="2800" spc="15" dirty="0">
                <a:solidFill>
                  <a:schemeClr val="accent4"/>
                </a:solidFill>
              </a:rPr>
              <a:t>T</a:t>
            </a:r>
            <a:r>
              <a:rPr sz="2800" spc="-10" dirty="0">
                <a:solidFill>
                  <a:schemeClr val="accent4"/>
                </a:solidFill>
              </a:rPr>
              <a:t>E</a:t>
            </a:r>
            <a:r>
              <a:rPr sz="2800" spc="-20" dirty="0">
                <a:solidFill>
                  <a:schemeClr val="accent4"/>
                </a:solidFill>
              </a:rPr>
              <a:t>ME</a:t>
            </a:r>
            <a:r>
              <a:rPr sz="2800" spc="10" dirty="0">
                <a:solidFill>
                  <a:schemeClr val="accent4"/>
                </a:solidFill>
              </a:rPr>
              <a:t>NT</a:t>
            </a:r>
            <a:r>
              <a:rPr lang="en-IN" sz="2800" spc="10" dirty="0">
                <a:solidFill>
                  <a:schemeClr val="accent4"/>
                </a:solidFill>
              </a:rPr>
              <a:t> </a:t>
            </a:r>
            <a:r>
              <a:rPr lang="en-IN" sz="4250" spc="10" dirty="0"/>
              <a:t>:</a:t>
            </a:r>
            <a:r>
              <a:rPr lang="en-US" sz="2800" b="1" dirty="0">
                <a:solidFill>
                  <a:schemeClr val="accent6">
                    <a:lumMod val="75000"/>
                  </a:schemeClr>
                </a:solidFill>
              </a:rPr>
              <a:t>Analyzing Employee Performance Metrics to Improve Organizational Efficiency</a:t>
            </a:r>
            <a:br>
              <a:rPr lang="en-US" sz="2800" b="1"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852A10A7-4EC4-1410-EA79-06AB7F9A0585}"/>
              </a:ext>
            </a:extLst>
          </p:cNvPr>
          <p:cNvSpPr txBox="1"/>
          <p:nvPr/>
        </p:nvSpPr>
        <p:spPr>
          <a:xfrm>
            <a:off x="1066800" y="2019300"/>
            <a:ext cx="7067550" cy="4247317"/>
          </a:xfrm>
          <a:prstGeom prst="rect">
            <a:avLst/>
          </a:prstGeom>
          <a:noFill/>
        </p:spPr>
        <p:txBody>
          <a:bodyPr wrap="square" rtlCol="0">
            <a:spAutoFit/>
          </a:bodyPr>
          <a:lstStyle/>
          <a:p>
            <a:pPr marL="285750" indent="-285750">
              <a:buFont typeface="Wingdings" panose="05000000000000000000" pitchFamily="2" charset="2"/>
              <a:buChar char="ü"/>
            </a:pPr>
            <a:r>
              <a:rPr lang="en-US" dirty="0"/>
              <a:t> </a:t>
            </a:r>
            <a:r>
              <a:rPr lang="en-US" sz="2800" dirty="0">
                <a:latin typeface="Vijaya" panose="02020604020202020204" pitchFamily="18" charset="0"/>
                <a:cs typeface="Vijaya" panose="02020604020202020204" pitchFamily="18" charset="0"/>
              </a:rPr>
              <a:t>Our organization has been tracking various performance metrics for employees across different departments. Despite collecting substantial data, we lack a comprehensive understanding of how these metrics correlate with overall job performance and organizational outcomes. </a:t>
            </a:r>
          </a:p>
          <a:p>
            <a:pPr marL="342900" indent="-342900">
              <a:buFont typeface="Wingdings" panose="05000000000000000000" pitchFamily="2" charset="2"/>
              <a:buChar char="ü"/>
            </a:pPr>
            <a:r>
              <a:rPr lang="en-US" sz="2800" dirty="0">
                <a:latin typeface="Vijaya" panose="02020604020202020204" pitchFamily="18" charset="0"/>
                <a:cs typeface="Vijaya" panose="02020604020202020204" pitchFamily="18" charset="0"/>
              </a:rPr>
              <a:t>There is a need to analyze this data to identify patterns, trends, and insights that can inform strategies for improving employee performance and efficiency</a:t>
            </a:r>
            <a:r>
              <a:rPr lang="en-US" sz="2400" dirty="0">
                <a:latin typeface="Vijaya" panose="02020604020202020204" pitchFamily="18" charset="0"/>
                <a:cs typeface="Vijaya" panose="02020604020202020204" pitchFamily="18" charset="0"/>
              </a:rPr>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457C3BB-CC49-97C6-D2A5-06101E12BECE}"/>
              </a:ext>
            </a:extLst>
          </p:cNvPr>
          <p:cNvSpPr txBox="1"/>
          <p:nvPr/>
        </p:nvSpPr>
        <p:spPr>
          <a:xfrm>
            <a:off x="739775" y="2362200"/>
            <a:ext cx="8328025" cy="3046988"/>
          </a:xfrm>
          <a:prstGeom prst="rect">
            <a:avLst/>
          </a:prstGeom>
          <a:noFill/>
        </p:spPr>
        <p:txBody>
          <a:bodyPr wrap="square" rtlCol="0">
            <a:spAutoFit/>
          </a:bodyPr>
          <a:lstStyle/>
          <a:p>
            <a:pPr marL="342900" indent="-342900">
              <a:buFont typeface="Wingdings" panose="05000000000000000000" pitchFamily="2" charset="2"/>
              <a:buChar char="ü"/>
            </a:pPr>
            <a:r>
              <a:rPr lang="en-US" sz="2400" dirty="0">
                <a:latin typeface="Vijaya" panose="02020604020202020204" pitchFamily="18" charset="0"/>
                <a:cs typeface="Vijaya" panose="02020604020202020204" pitchFamily="18" charset="0"/>
              </a:rPr>
              <a:t>In today’s competitive business environment, understanding and improving employee performance is critical to organizational success. Our current performance evaluation processes are primarily based on subjective assessments, which may not fully capture employee contributions or identify areas for improvement. </a:t>
            </a:r>
          </a:p>
          <a:p>
            <a:pPr marL="342900" indent="-342900">
              <a:buFont typeface="Wingdings" panose="05000000000000000000" pitchFamily="2" charset="2"/>
              <a:buChar char="ü"/>
            </a:pPr>
            <a:r>
              <a:rPr lang="en-US" sz="2400" dirty="0">
                <a:latin typeface="Vijaya" panose="02020604020202020204" pitchFamily="18" charset="0"/>
                <a:cs typeface="Vijaya" panose="02020604020202020204" pitchFamily="18" charset="0"/>
              </a:rPr>
              <a:t>To address this, we aim to conduct a comprehensive data analysis to gain deeper insights into employee performance, identify patterns and correlations, and ultimately enhance our performance management practices</a:t>
            </a:r>
            <a:r>
              <a:rPr lang="en-US" sz="2400" dirty="0">
                <a:latin typeface="Script MT Bold" panose="03040602040607080904" pitchFamily="66" charset="0"/>
              </a:rPr>
              <a:t>.</a:t>
            </a:r>
            <a:endParaRPr lang="en-IN" sz="2400" dirty="0">
              <a:latin typeface="Script MT Bold" panose="03040602040607080904"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39654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Sitka Subheading Semibold" pitchFamily="2" charset="0"/>
              </a:rPr>
              <a:t>W</a:t>
            </a:r>
            <a:r>
              <a:rPr sz="3200" spc="-20" dirty="0">
                <a:latin typeface="Sitka Subheading Semibold" pitchFamily="2" charset="0"/>
              </a:rPr>
              <a:t>H</a:t>
            </a:r>
            <a:r>
              <a:rPr sz="3200" spc="20" dirty="0">
                <a:latin typeface="Sitka Subheading Semibold" pitchFamily="2" charset="0"/>
              </a:rPr>
              <a:t>O</a:t>
            </a:r>
            <a:r>
              <a:rPr sz="3200" spc="-235" dirty="0">
                <a:latin typeface="Sitka Subheading Semibold" pitchFamily="2" charset="0"/>
              </a:rPr>
              <a:t> </a:t>
            </a:r>
            <a:r>
              <a:rPr sz="3200" spc="-10" dirty="0">
                <a:latin typeface="Sitka Subheading Semibold" pitchFamily="2" charset="0"/>
              </a:rPr>
              <a:t>AR</a:t>
            </a:r>
            <a:r>
              <a:rPr sz="3200" spc="15" dirty="0">
                <a:latin typeface="Sitka Subheading Semibold" pitchFamily="2" charset="0"/>
              </a:rPr>
              <a:t>E</a:t>
            </a:r>
            <a:r>
              <a:rPr sz="3200" spc="-35" dirty="0">
                <a:latin typeface="Sitka Subheading Semibold" pitchFamily="2" charset="0"/>
              </a:rPr>
              <a:t> </a:t>
            </a:r>
            <a:r>
              <a:rPr sz="3200" spc="-10" dirty="0">
                <a:latin typeface="Sitka Subheading Semibold" pitchFamily="2" charset="0"/>
              </a:rPr>
              <a:t>T</a:t>
            </a:r>
            <a:r>
              <a:rPr sz="3200" spc="-15" dirty="0">
                <a:latin typeface="Sitka Subheading Semibold" pitchFamily="2" charset="0"/>
              </a:rPr>
              <a:t>H</a:t>
            </a:r>
            <a:r>
              <a:rPr sz="3200" spc="15" dirty="0">
                <a:latin typeface="Sitka Subheading Semibold" pitchFamily="2" charset="0"/>
              </a:rPr>
              <a:t>E</a:t>
            </a:r>
            <a:r>
              <a:rPr sz="3200" spc="-35" dirty="0">
                <a:latin typeface="Sitka Subheading Semibold" pitchFamily="2" charset="0"/>
              </a:rPr>
              <a:t> </a:t>
            </a:r>
            <a:r>
              <a:rPr sz="3200" spc="-20" dirty="0">
                <a:latin typeface="Sitka Subheading Semibold" pitchFamily="2" charset="0"/>
              </a:rPr>
              <a:t>E</a:t>
            </a:r>
            <a:r>
              <a:rPr sz="3200" spc="30" dirty="0">
                <a:latin typeface="Sitka Subheading Semibold" pitchFamily="2" charset="0"/>
              </a:rPr>
              <a:t>N</a:t>
            </a:r>
            <a:r>
              <a:rPr sz="3200" spc="15" dirty="0">
                <a:latin typeface="Sitka Subheading Semibold" pitchFamily="2" charset="0"/>
              </a:rPr>
              <a:t>D</a:t>
            </a:r>
            <a:r>
              <a:rPr sz="3200" spc="-45" dirty="0">
                <a:latin typeface="Sitka Subheading Semibold" pitchFamily="2" charset="0"/>
              </a:rPr>
              <a:t> </a:t>
            </a:r>
            <a:r>
              <a:rPr sz="3200" dirty="0">
                <a:latin typeface="Sitka Subheading Semibold" pitchFamily="2" charset="0"/>
              </a:rPr>
              <a:t>U</a:t>
            </a:r>
            <a:r>
              <a:rPr sz="3200" spc="10" dirty="0">
                <a:latin typeface="Sitka Subheading Semibold" pitchFamily="2" charset="0"/>
              </a:rPr>
              <a:t>S</a:t>
            </a:r>
            <a:r>
              <a:rPr sz="3200" spc="-25" dirty="0">
                <a:latin typeface="Sitka Subheading Semibold" pitchFamily="2" charset="0"/>
              </a:rPr>
              <a:t>E</a:t>
            </a:r>
            <a:r>
              <a:rPr sz="3200" spc="-10" dirty="0">
                <a:latin typeface="Sitka Subheading Semibold" pitchFamily="2" charset="0"/>
              </a:rPr>
              <a:t>R</a:t>
            </a:r>
            <a:r>
              <a:rPr sz="3200" spc="5" dirty="0">
                <a:latin typeface="Sitka Subheading Semibold" pitchFamily="2" charset="0"/>
              </a:rPr>
              <a:t>S?</a:t>
            </a:r>
            <a:endParaRPr sz="3200" dirty="0">
              <a:latin typeface="Sitka Subheading Semibold" pitchFamily="2"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46A6A20-C91A-6508-4CAB-5AB5F65B40BA}"/>
              </a:ext>
            </a:extLst>
          </p:cNvPr>
          <p:cNvSpPr txBox="1"/>
          <p:nvPr/>
        </p:nvSpPr>
        <p:spPr>
          <a:xfrm>
            <a:off x="914400" y="1355679"/>
            <a:ext cx="8382000" cy="4339650"/>
          </a:xfrm>
          <a:prstGeom prst="rect">
            <a:avLst/>
          </a:prstGeom>
          <a:noFill/>
        </p:spPr>
        <p:txBody>
          <a:bodyPr wrap="square" rtlCol="0">
            <a:spAutoFit/>
          </a:bodyPr>
          <a:lstStyle/>
          <a:p>
            <a:endParaRPr lang="en-US" dirty="0"/>
          </a:p>
          <a:p>
            <a:endParaRPr lang="en-US" dirty="0"/>
          </a:p>
          <a:p>
            <a:r>
              <a:rPr lang="en-US" sz="2400" dirty="0">
                <a:latin typeface="Vijaya" panose="02020604020202020204" pitchFamily="18" charset="0"/>
                <a:cs typeface="Vijaya" panose="02020604020202020204" pitchFamily="18" charset="0"/>
              </a:rPr>
              <a:t>1. Human Resources (HR) Department</a:t>
            </a:r>
          </a:p>
          <a:p>
            <a:r>
              <a:rPr lang="en-US" sz="2400" dirty="0">
                <a:latin typeface="Vijaya" panose="02020604020202020204" pitchFamily="18" charset="0"/>
                <a:cs typeface="Vijaya" panose="02020604020202020204" pitchFamily="18" charset="0"/>
              </a:rPr>
              <a:t>2. Senior Management and Executives</a:t>
            </a:r>
          </a:p>
          <a:p>
            <a:r>
              <a:rPr lang="en-US" sz="2400" dirty="0">
                <a:latin typeface="Vijaya" panose="02020604020202020204" pitchFamily="18" charset="0"/>
                <a:cs typeface="Vijaya" panose="02020604020202020204" pitchFamily="18" charset="0"/>
              </a:rPr>
              <a:t>3. Department Heads and Managers</a:t>
            </a:r>
          </a:p>
          <a:p>
            <a:r>
              <a:rPr lang="en-US" sz="2400" dirty="0">
                <a:latin typeface="Vijaya" panose="02020604020202020204" pitchFamily="18" charset="0"/>
                <a:cs typeface="Vijaya" panose="02020604020202020204" pitchFamily="18" charset="0"/>
              </a:rPr>
              <a:t>4. Employees</a:t>
            </a:r>
          </a:p>
          <a:p>
            <a:r>
              <a:rPr lang="en-US" sz="2400" dirty="0">
                <a:latin typeface="Vijaya" panose="02020604020202020204" pitchFamily="18" charset="0"/>
                <a:cs typeface="Vijaya" panose="02020604020202020204" pitchFamily="18" charset="0"/>
              </a:rPr>
              <a:t>5. Training and Development Teams</a:t>
            </a:r>
          </a:p>
          <a:p>
            <a:r>
              <a:rPr lang="en-US" sz="2400" dirty="0">
                <a:latin typeface="Vijaya" panose="02020604020202020204" pitchFamily="18" charset="0"/>
                <a:cs typeface="Vijaya" panose="02020604020202020204" pitchFamily="18" charset="0"/>
              </a:rPr>
              <a:t>6. Compensation and Benefits Teams</a:t>
            </a:r>
          </a:p>
          <a:p>
            <a:r>
              <a:rPr lang="en-US" sz="2400" dirty="0">
                <a:latin typeface="Vijaya" panose="02020604020202020204" pitchFamily="18" charset="0"/>
                <a:cs typeface="Vijaya" panose="02020604020202020204" pitchFamily="18" charset="0"/>
              </a:rPr>
              <a:t>7. Organizational Development Specialists</a:t>
            </a:r>
          </a:p>
          <a:p>
            <a:r>
              <a:rPr lang="en-US" sz="2400" dirty="0">
                <a:latin typeface="Vijaya" panose="02020604020202020204" pitchFamily="18" charset="0"/>
                <a:cs typeface="Vijaya" panose="02020604020202020204" pitchFamily="18" charset="0"/>
              </a:rPr>
              <a:t>8. Quality Assurance and Compliance Teams</a:t>
            </a:r>
          </a:p>
          <a:p>
            <a:r>
              <a:rPr lang="en-US" sz="2400" dirty="0">
                <a:latin typeface="Vijaya" panose="02020604020202020204" pitchFamily="18" charset="0"/>
                <a:cs typeface="Vijaya" panose="02020604020202020204" pitchFamily="18" charset="0"/>
              </a:rPr>
              <a:t>9. Data Analysts and Business Intelligence (BI) Professionals</a:t>
            </a:r>
          </a:p>
          <a:p>
            <a:r>
              <a:rPr lang="en-US" sz="2400" dirty="0">
                <a:latin typeface="Vijaya" panose="02020604020202020204" pitchFamily="18" charset="0"/>
                <a:cs typeface="Vijaya" panose="02020604020202020204" pitchFamily="18" charset="0"/>
              </a:rPr>
              <a:t>10. Board of Directors</a:t>
            </a:r>
            <a:endParaRPr lang="en-IN" sz="2400" dirty="0">
              <a:latin typeface="Vijaya" panose="02020604020202020204" pitchFamily="18" charset="0"/>
              <a:cs typeface="Vijaya" panose="02020604020202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FCAB9D3-8363-7DBE-5092-73BC93B0BAE7}"/>
              </a:ext>
            </a:extLst>
          </p:cNvPr>
          <p:cNvSpPr txBox="1"/>
          <p:nvPr/>
        </p:nvSpPr>
        <p:spPr>
          <a:xfrm>
            <a:off x="3429000" y="2019300"/>
            <a:ext cx="7162800" cy="3416320"/>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conditional formatting</a:t>
            </a:r>
            <a:r>
              <a:rPr lang="en-US" sz="2400" dirty="0">
                <a:latin typeface="Vijaya" panose="02020604020202020204" pitchFamily="18" charset="0"/>
                <a:cs typeface="Vijaya" panose="02020604020202020204" pitchFamily="18" charset="0"/>
              </a:rPr>
              <a:t> – to identify the missing data</a:t>
            </a:r>
          </a:p>
          <a:p>
            <a:pPr marL="342900" indent="-342900">
              <a:buFont typeface="Wingdings" panose="05000000000000000000" pitchFamily="2" charset="2"/>
              <a:buChar char="ü"/>
            </a:pPr>
            <a:endParaRPr lang="en-US" sz="2400" dirty="0">
              <a:latin typeface="Vijaya" panose="02020604020202020204" pitchFamily="18" charset="0"/>
              <a:cs typeface="Vijaya" panose="02020604020202020204" pitchFamily="18" charset="0"/>
            </a:endParaRPr>
          </a:p>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filter</a:t>
            </a:r>
            <a:r>
              <a:rPr lang="en-US" sz="2400" dirty="0">
                <a:latin typeface="Vijaya" panose="02020604020202020204" pitchFamily="18" charset="0"/>
                <a:cs typeface="Vijaya" panose="02020604020202020204" pitchFamily="18" charset="0"/>
              </a:rPr>
              <a:t> – for the purpose of removing the unwanted data.</a:t>
            </a:r>
          </a:p>
          <a:p>
            <a:pPr marL="342900" indent="-342900">
              <a:buFont typeface="Wingdings" panose="05000000000000000000" pitchFamily="2" charset="2"/>
              <a:buChar char="ü"/>
            </a:pPr>
            <a:endParaRPr lang="en-US" sz="2400" dirty="0">
              <a:latin typeface="Vijaya" panose="02020604020202020204" pitchFamily="18" charset="0"/>
              <a:cs typeface="Vijaya" panose="02020604020202020204" pitchFamily="18" charset="0"/>
            </a:endParaRPr>
          </a:p>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formula</a:t>
            </a:r>
            <a:r>
              <a:rPr lang="en-US" sz="2400" dirty="0">
                <a:latin typeface="Vijaya" panose="02020604020202020204" pitchFamily="18" charset="0"/>
                <a:cs typeface="Vijaya" panose="02020604020202020204" pitchFamily="18" charset="0"/>
              </a:rPr>
              <a:t>- for identifying the performance the employees .</a:t>
            </a:r>
          </a:p>
          <a:p>
            <a:pPr marL="342900" indent="-342900">
              <a:buFont typeface="Wingdings" panose="05000000000000000000" pitchFamily="2" charset="2"/>
              <a:buChar char="ü"/>
            </a:pPr>
            <a:endParaRPr lang="en-US" sz="2400" dirty="0">
              <a:latin typeface="Vijaya" panose="02020604020202020204" pitchFamily="18" charset="0"/>
              <a:cs typeface="Vijaya" panose="02020604020202020204" pitchFamily="18" charset="0"/>
            </a:endParaRPr>
          </a:p>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pivot table </a:t>
            </a:r>
            <a:r>
              <a:rPr lang="en-US" sz="2400" dirty="0">
                <a:latin typeface="Vijaya" panose="02020604020202020204" pitchFamily="18" charset="0"/>
                <a:cs typeface="Vijaya" panose="02020604020202020204" pitchFamily="18" charset="0"/>
              </a:rPr>
              <a:t>- to convert the data into short summary .</a:t>
            </a:r>
          </a:p>
          <a:p>
            <a:pPr marL="342900" indent="-342900">
              <a:buFont typeface="Wingdings" panose="05000000000000000000" pitchFamily="2" charset="2"/>
              <a:buChar char="ü"/>
            </a:pPr>
            <a:endParaRPr lang="en-US" sz="2400" dirty="0">
              <a:latin typeface="Vijaya" panose="02020604020202020204" pitchFamily="18" charset="0"/>
              <a:cs typeface="Vijaya" panose="02020604020202020204" pitchFamily="18" charset="0"/>
            </a:endParaRPr>
          </a:p>
          <a:p>
            <a:pPr marL="342900" indent="-342900">
              <a:buFont typeface="Wingdings" panose="05000000000000000000" pitchFamily="2" charset="2"/>
              <a:buChar char="ü"/>
            </a:pPr>
            <a:r>
              <a:rPr lang="en-US" sz="2400" b="1" dirty="0">
                <a:latin typeface="Vijaya" panose="02020604020202020204" pitchFamily="18" charset="0"/>
                <a:cs typeface="Vijaya" panose="02020604020202020204" pitchFamily="18" charset="0"/>
              </a:rPr>
              <a:t>graph</a:t>
            </a:r>
            <a:r>
              <a:rPr lang="en-US" sz="2400" dirty="0">
                <a:latin typeface="Vijaya" panose="02020604020202020204" pitchFamily="18" charset="0"/>
                <a:cs typeface="Vijaya" panose="02020604020202020204" pitchFamily="18" charset="0"/>
              </a:rPr>
              <a:t> – data visualization</a:t>
            </a:r>
            <a:endParaRPr lang="en-IN" sz="2400" dirty="0">
              <a:latin typeface="Vijaya" panose="02020604020202020204" pitchFamily="18" charset="0"/>
              <a:cs typeface="Vijaya" panose="0202060402020202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78778" y="304800"/>
            <a:ext cx="10681335" cy="758190"/>
          </a:xfrm>
        </p:spPr>
        <p:txBody>
          <a:bodyPr/>
          <a:lstStyle/>
          <a:p>
            <a:r>
              <a:rPr lang="en-IN" dirty="0">
                <a:solidFill>
                  <a:schemeClr val="tx2">
                    <a:lumMod val="75000"/>
                  </a:schemeClr>
                </a:solidFill>
              </a:rPr>
              <a:t>Dataset Description</a:t>
            </a:r>
          </a:p>
        </p:txBody>
      </p:sp>
      <p:sp>
        <p:nvSpPr>
          <p:cNvPr id="5" name="TextBox 4">
            <a:extLst>
              <a:ext uri="{FF2B5EF4-FFF2-40B4-BE49-F238E27FC236}">
                <a16:creationId xmlns:a16="http://schemas.microsoft.com/office/drawing/2014/main" id="{33DFDFCD-4D78-36AC-F9C8-A03F7148DD71}"/>
              </a:ext>
            </a:extLst>
          </p:cNvPr>
          <p:cNvSpPr txBox="1"/>
          <p:nvPr/>
        </p:nvSpPr>
        <p:spPr>
          <a:xfrm>
            <a:off x="778778" y="1524000"/>
            <a:ext cx="10575022" cy="4093428"/>
          </a:xfrm>
          <a:prstGeom prst="rect">
            <a:avLst/>
          </a:prstGeom>
          <a:noFill/>
        </p:spPr>
        <p:txBody>
          <a:bodyPr wrap="square" rtlCol="0">
            <a:spAutoFit/>
          </a:bodyPr>
          <a:lstStyle/>
          <a:p>
            <a:pPr marL="457200" indent="-457200">
              <a:buFont typeface="Wingdings" panose="05000000000000000000" pitchFamily="2" charset="2"/>
              <a:buChar char="ü"/>
            </a:pPr>
            <a:r>
              <a:rPr lang="en-IN" sz="3600" dirty="0">
                <a:latin typeface="Vijaya" panose="02020604020202020204" pitchFamily="18" charset="0"/>
                <a:cs typeface="Vijaya" panose="02020604020202020204" pitchFamily="18" charset="0"/>
              </a:rPr>
              <a:t>Information on age, gender, department, role, tenure, education level, and other factors that may influence performance .</a:t>
            </a:r>
          </a:p>
          <a:p>
            <a:pPr marL="457200" indent="-457200">
              <a:buFont typeface="Wingdings" panose="05000000000000000000" pitchFamily="2" charset="2"/>
              <a:buChar char="ü"/>
            </a:pPr>
            <a:r>
              <a:rPr lang="en-IN" sz="3600" dirty="0">
                <a:latin typeface="Vijaya" panose="02020604020202020204" pitchFamily="18" charset="0"/>
                <a:cs typeface="Vijaya" panose="02020604020202020204" pitchFamily="18" charset="0"/>
              </a:rPr>
              <a:t>Records of employee attendance, including absences, lateness and leave’s</a:t>
            </a:r>
            <a:r>
              <a:rPr lang="en-IN" sz="4400" dirty="0">
                <a:latin typeface="Vijaya" panose="02020604020202020204" pitchFamily="18" charset="0"/>
                <a:cs typeface="Vijaya" panose="02020604020202020204" pitchFamily="18" charset="0"/>
              </a:rPr>
              <a:t>.</a:t>
            </a:r>
          </a:p>
          <a:p>
            <a:pPr marL="457200" indent="-457200">
              <a:buFont typeface="Wingdings" panose="05000000000000000000" pitchFamily="2" charset="2"/>
              <a:buChar char="ü"/>
            </a:pPr>
            <a:r>
              <a:rPr lang="en-US" sz="3600" dirty="0">
                <a:latin typeface="Vijaya" panose="02020604020202020204" pitchFamily="18" charset="0"/>
                <a:cs typeface="Vijaya" panose="02020604020202020204" pitchFamily="18" charset="0"/>
              </a:rPr>
              <a:t>These data points provide a comprehensive overview of employee performance, enabling organizations to identify strengths, areas for improvement, and opportunities for growth</a:t>
            </a:r>
            <a:endParaRPr lang="en-IN" sz="3600" dirty="0">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Speech Bubble: Oval 9">
            <a:extLst>
              <a:ext uri="{FF2B5EF4-FFF2-40B4-BE49-F238E27FC236}">
                <a16:creationId xmlns:a16="http://schemas.microsoft.com/office/drawing/2014/main" id="{A83FAF1F-E10B-F4D7-27D9-9590C5015523}"/>
              </a:ext>
            </a:extLst>
          </p:cNvPr>
          <p:cNvSpPr/>
          <p:nvPr/>
        </p:nvSpPr>
        <p:spPr>
          <a:xfrm>
            <a:off x="2381250" y="1431004"/>
            <a:ext cx="8915018" cy="4602861"/>
          </a:xfrm>
          <a:prstGeom prst="wedgeEllipseCallou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3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=IFS(Z8&gt;=5,"VERYHIGH",Z8&gt;=4,"HIGH",Z8&gt;=3,"MEDIUM",TRUE,"LOW")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328</TotalTime>
  <Words>564</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13</vt:i4>
      </vt:variant>
    </vt:vector>
  </HeadingPairs>
  <TitlesOfParts>
    <vt:vector size="27" baseType="lpstr">
      <vt:lpstr>Algerian</vt:lpstr>
      <vt:lpstr>Aptos Narrow</vt:lpstr>
      <vt:lpstr>Arial</vt:lpstr>
      <vt:lpstr>Calibri</vt:lpstr>
      <vt:lpstr>Roboto</vt:lpstr>
      <vt:lpstr>Script MT Bold</vt:lpstr>
      <vt:lpstr>Sitka Banner</vt:lpstr>
      <vt:lpstr>Sitka Subheading Semibold</vt:lpstr>
      <vt:lpstr>Stencil</vt:lpstr>
      <vt:lpstr>Times New Roman</vt:lpstr>
      <vt:lpstr>Trebuchet MS</vt:lpstr>
      <vt:lpstr>Vijaya</vt:lpstr>
      <vt:lpstr>Wingdings</vt:lpstr>
      <vt:lpstr>Office Theme</vt:lpstr>
      <vt:lpstr>Employee Data Analysis using Excel  </vt:lpstr>
      <vt:lpstr>PROJECT TITLE</vt:lpstr>
      <vt:lpstr>AGENDA</vt:lpstr>
      <vt:lpstr>PROBLEM STATEMENT :Analyzing Employee Performance Metrics to Improve Organizational Efficiency </vt:lpstr>
      <vt:lpstr>PROJECT OVERVIEW</vt:lpstr>
      <vt:lpstr>WHO ARE THE END USERS?</vt:lpstr>
      <vt:lpstr>OUR SOLUTION AND ITS VALUE PROPOSITION</vt:lpstr>
      <vt:lpstr>Dataset Description</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AYYANAR AYYANAR</cp:lastModifiedBy>
  <cp:revision>14</cp:revision>
  <dcterms:created xsi:type="dcterms:W3CDTF">2024-03-29T15:07:22Z</dcterms:created>
  <dcterms:modified xsi:type="dcterms:W3CDTF">2024-08-31T14:17:16Z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