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08" r:id="rId4"/>
  </p:sldMasterIdLst>
  <p:notesMasterIdLst>
    <p:notesMasterId r:id="rId16"/>
  </p:notesMasterIdLst>
  <p:handoutMasterIdLst>
    <p:handoutMasterId r:id="rId17"/>
  </p:handoutMasterIdLst>
  <p:sldIdLst>
    <p:sldId id="332" r:id="rId5"/>
    <p:sldId id="323" r:id="rId6"/>
    <p:sldId id="333" r:id="rId7"/>
    <p:sldId id="334" r:id="rId8"/>
    <p:sldId id="325" r:id="rId9"/>
    <p:sldId id="331" r:id="rId10"/>
    <p:sldId id="327" r:id="rId11"/>
    <p:sldId id="324" r:id="rId12"/>
    <p:sldId id="329" r:id="rId13"/>
    <p:sldId id="328" r:id="rId14"/>
    <p:sldId id="33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901D"/>
    <a:srgbClr val="6D6E71"/>
    <a:srgbClr val="E31837"/>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67" autoAdjust="0"/>
  </p:normalViewPr>
  <p:slideViewPr>
    <p:cSldViewPr snapToGrid="0" showGuides="1">
      <p:cViewPr varScale="1">
        <p:scale>
          <a:sx n="73" d="100"/>
          <a:sy n="73" d="100"/>
        </p:scale>
        <p:origin x="696" y="72"/>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4/4/2018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4/4/2018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231483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4FA04C-D7CF-4861-95F0-3F5ACF508755}" type="datetimeFigureOut">
              <a:rPr lang="en-US" smtClean="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90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1F38EA-B09F-4C97-9264-D1353869D1EA}" type="datetimeFigureOut">
              <a:rPr lang="en-US" smtClean="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867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1F38EA-B09F-4C97-9264-D1353869D1EA}" type="datetimeFigureOut">
              <a:rPr lang="en-US" smtClean="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878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extLst>
      <p:ext uri="{BB962C8B-B14F-4D97-AF65-F5344CB8AC3E}">
        <p14:creationId xmlns:p14="http://schemas.microsoft.com/office/powerpoint/2010/main" val="2388207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7046259" y="467286"/>
            <a:ext cx="1470208" cy="406319"/>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1588" y="0"/>
            <a:ext cx="2946872"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7046259" y="467286"/>
            <a:ext cx="1470208" cy="406319"/>
          </a:xfrm>
          <a:prstGeom prst="rect">
            <a:avLst/>
          </a:prstGeom>
          <a:noFill/>
          <a:ln w="9525">
            <a:noFill/>
            <a:miter lim="800000"/>
            <a:headEnd/>
            <a:tailEnd/>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1F38EA-B09F-4C97-9264-D1353869D1EA}" type="datetimeFigureOut">
              <a:rPr lang="en-US" smtClean="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911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3D4350-0632-4F67-B357-AFC21C62564D}" type="datetimeFigureOut">
              <a:rPr lang="en-US" smtClean="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0465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1F38EA-B09F-4C97-9264-D1353869D1EA}" type="datetimeFigureOut">
              <a:rPr lang="en-US" smtClean="0"/>
              <a:t>4/4/2018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02543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1F38EA-B09F-4C97-9264-D1353869D1EA}" type="datetimeFigureOut">
              <a:rPr lang="en-US" smtClean="0"/>
              <a:t>4/4/2018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754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9237B0-CC05-45CB-9D8E-44851499E325}" type="datetimeFigureOut">
              <a:rPr lang="en-US" smtClean="0"/>
              <a:t>4/4/2018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696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B41777-83B6-4CFA-89A1-52400FB2059F}" type="datetimeFigureOut">
              <a:rPr lang="en-US" smtClean="0"/>
              <a:t>4/4/2018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47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51F38EA-B09F-4C97-9264-D1353869D1EA}" type="datetimeFigureOut">
              <a:rPr lang="en-US" smtClean="0"/>
              <a:t>4/4/2018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5394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FC28B6-2144-4760-B3DF-18C646FA52B1}" type="datetimeFigureOut">
              <a:rPr lang="en-US" smtClean="0"/>
              <a:t>4/4/2018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6622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51F38EA-B09F-4C97-9264-D1353869D1EA}" type="datetimeFigureOut">
              <a:rPr lang="en-US" smtClean="0"/>
              <a:t>4/4/2018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30788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685" r:id="rId13"/>
    <p:sldLayoutId id="2147483678" r:id="rId14"/>
    <p:sldLayoutId id="2147483679" r:id="rId15"/>
    <p:sldLayoutId id="2147483680" r:id="rId16"/>
    <p:sldLayoutId id="2147483687" r:id="rId17"/>
    <p:sldLayoutId id="2147483688" r:id="rId18"/>
    <p:sldLayoutId id="2147483689" r:id="rId19"/>
    <p:sldLayoutId id="2147483690" r:id="rId20"/>
    <p:sldLayoutId id="2147483682" r:id="rId21"/>
    <p:sldLayoutId id="2147483683" r:id="rId22"/>
    <p:sldLayoutId id="2147483684" r:id="rId23"/>
    <p:sldLayoutId id="2147483691" r:id="rId24"/>
    <p:sldLayoutId id="2147483692" r:id="rId25"/>
    <p:sldLayoutId id="2147483694" r:id="rId26"/>
    <p:sldLayoutId id="2147483695" r:id="rId27"/>
    <p:sldLayoutId id="2147483696" r:id="rId28"/>
    <p:sldLayoutId id="2147483697" r:id="rId29"/>
    <p:sldLayoutId id="2147483698" r:id="rId30"/>
    <p:sldLayoutId id="2147483699" r:id="rId31"/>
    <p:sldLayoutId id="2147483700" r:id="rId32"/>
    <p:sldLayoutId id="2147483701" r:id="rId33"/>
    <p:sldLayoutId id="2147483702" r:id="rId34"/>
    <p:sldLayoutId id="2147483703" r:id="rId35"/>
    <p:sldLayoutId id="2147483704" r:id="rId36"/>
    <p:sldLayoutId id="2147483705" r:id="rId37"/>
    <p:sldLayoutId id="2147483706" r:id="rId38"/>
    <p:sldLayoutId id="2147483707" r:id="rId39"/>
    <p:sldLayoutId id="2147483708" r:id="rId40"/>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005" y="3005860"/>
            <a:ext cx="8934995" cy="707886"/>
          </a:xfrm>
          <a:prstGeom prst="rect">
            <a:avLst/>
          </a:prstGeom>
        </p:spPr>
        <p:txBody>
          <a:bodyPr wrap="square">
            <a:spAutoFit/>
          </a:bodyPr>
          <a:lstStyle/>
          <a:p>
            <a:pPr algn="ctr"/>
            <a:r>
              <a:rPr lang="en-US" sz="4000" dirty="0">
                <a:solidFill>
                  <a:srgbClr val="FF0000"/>
                </a:solidFill>
                <a:latin typeface="Arial" charset="0"/>
                <a:cs typeface="Arial" charset="0"/>
              </a:rPr>
              <a:t>Service Virtualization</a:t>
            </a:r>
            <a:endParaRPr lang="en-US" sz="4000" dirty="0"/>
          </a:p>
        </p:txBody>
      </p:sp>
    </p:spTree>
    <p:extLst>
      <p:ext uri="{BB962C8B-B14F-4D97-AF65-F5344CB8AC3E}">
        <p14:creationId xmlns:p14="http://schemas.microsoft.com/office/powerpoint/2010/main" val="224509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4138" y="1859340"/>
            <a:ext cx="8464732" cy="1754326"/>
          </a:xfrm>
          <a:prstGeom prst="rect">
            <a:avLst/>
          </a:prstGeom>
        </p:spPr>
        <p:txBody>
          <a:bodyPr wrap="square">
            <a:spAutoFit/>
          </a:bodyPr>
          <a:lstStyle/>
          <a:p>
            <a:pPr marL="285750" indent="-285750">
              <a:buFont typeface="Arial" panose="020B0604020202020204" pitchFamily="34" charset="0"/>
              <a:buChar char="•"/>
            </a:pPr>
            <a:r>
              <a:rPr lang="en-US" dirty="0"/>
              <a:t>A Virtual Service Model (VSM) is a </a:t>
            </a:r>
            <a:r>
              <a:rPr lang="en-US" dirty="0" smtClean="0"/>
              <a:t>endpoint </a:t>
            </a:r>
            <a:r>
              <a:rPr lang="en-US" dirty="0"/>
              <a:t>of a virtualized service.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Virtual Service Image recording </a:t>
            </a:r>
            <a:r>
              <a:rPr lang="en-US" dirty="0"/>
              <a:t>creates a Virtual Service Model (VSM) with seven steps or nine steps, depending on the option chosen (</a:t>
            </a:r>
            <a:r>
              <a:rPr lang="en-US" b="1" dirty="0"/>
              <a:t>More Flexible</a:t>
            </a:r>
            <a:r>
              <a:rPr lang="en-US" dirty="0"/>
              <a:t> or </a:t>
            </a:r>
            <a:r>
              <a:rPr lang="en-US" b="1" dirty="0"/>
              <a:t>More Efficient</a:t>
            </a:r>
            <a:r>
              <a:rPr lang="en-US" dirty="0"/>
              <a:t>). Sometimes you would like to edit the VSM by editing generated steps or adding more steps.</a:t>
            </a:r>
          </a:p>
        </p:txBody>
      </p:sp>
      <p:sp>
        <p:nvSpPr>
          <p:cNvPr id="7" name="Title 3"/>
          <p:cNvSpPr>
            <a:spLocks noGrp="1"/>
          </p:cNvSpPr>
          <p:nvPr>
            <p:ph type="title"/>
          </p:nvPr>
        </p:nvSpPr>
        <p:spPr/>
        <p:txBody>
          <a:bodyPr>
            <a:normAutofit fontScale="90000"/>
          </a:bodyPr>
          <a:lstStyle/>
          <a:p>
            <a:r>
              <a:rPr lang="en-US" dirty="0" smtClean="0">
                <a:solidFill>
                  <a:schemeClr val="accent2">
                    <a:lumMod val="60000"/>
                    <a:lumOff val="40000"/>
                  </a:schemeClr>
                </a:solidFill>
              </a:rPr>
              <a:t>Virtual Service Model (VSM)</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07584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2">
                    <a:lumMod val="60000"/>
                    <a:lumOff val="40000"/>
                  </a:schemeClr>
                </a:solidFill>
              </a:rPr>
              <a:t>Demo of Service Virtualization</a:t>
            </a:r>
            <a:endParaRPr lang="en-US" dirty="0">
              <a:solidFill>
                <a:schemeClr val="accent2">
                  <a:lumMod val="60000"/>
                  <a:lumOff val="40000"/>
                </a:schemeClr>
              </a:solidFill>
            </a:endParaRPr>
          </a:p>
        </p:txBody>
      </p:sp>
      <p:sp>
        <p:nvSpPr>
          <p:cNvPr id="6" name="Rectangle 5"/>
          <p:cNvSpPr/>
          <p:nvPr/>
        </p:nvSpPr>
        <p:spPr>
          <a:xfrm>
            <a:off x="481011" y="2295772"/>
            <a:ext cx="8226425" cy="2031325"/>
          </a:xfrm>
          <a:prstGeom prst="rect">
            <a:avLst/>
          </a:prstGeom>
        </p:spPr>
        <p:txBody>
          <a:bodyPr wrap="square">
            <a:spAutoFit/>
          </a:bodyPr>
          <a:lstStyle/>
          <a:p>
            <a:pPr marL="285750" indent="-285750">
              <a:buFont typeface="Arial" panose="020B0604020202020204" pitchFamily="34" charset="0"/>
              <a:buChar char="•"/>
            </a:pPr>
            <a:r>
              <a:rPr lang="en-US" dirty="0"/>
              <a:t>Recording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WSDL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RR Pair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Deploying the Services</a:t>
            </a:r>
          </a:p>
        </p:txBody>
      </p:sp>
    </p:spTree>
    <p:extLst>
      <p:ext uri="{BB962C8B-B14F-4D97-AF65-F5344CB8AC3E}">
        <p14:creationId xmlns:p14="http://schemas.microsoft.com/office/powerpoint/2010/main" val="206684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normAutofit fontScale="90000"/>
          </a:bodyPr>
          <a:lstStyle/>
          <a:p>
            <a:r>
              <a:rPr lang="en-US" dirty="0">
                <a:solidFill>
                  <a:schemeClr val="accent2">
                    <a:lumMod val="60000"/>
                    <a:lumOff val="40000"/>
                  </a:schemeClr>
                </a:solidFill>
                <a:latin typeface="Arial" charset="0"/>
                <a:cs typeface="Arial" charset="0"/>
              </a:rPr>
              <a:t>What is Service Virtualization</a:t>
            </a:r>
            <a:endParaRPr dirty="0" smtClean="0">
              <a:solidFill>
                <a:schemeClr val="accent2">
                  <a:lumMod val="60000"/>
                  <a:lumOff val="40000"/>
                </a:schemeClr>
              </a:solidFill>
              <a:latin typeface="Arial" charset="0"/>
              <a:cs typeface="Arial" charset="0"/>
            </a:endParaRPr>
          </a:p>
        </p:txBody>
      </p:sp>
      <p:sp>
        <p:nvSpPr>
          <p:cNvPr id="4" name="Rectangle 3"/>
          <p:cNvSpPr/>
          <p:nvPr/>
        </p:nvSpPr>
        <p:spPr>
          <a:xfrm>
            <a:off x="365760" y="1854314"/>
            <a:ext cx="7876903" cy="2862322"/>
          </a:xfrm>
          <a:prstGeom prst="rect">
            <a:avLst/>
          </a:prstGeom>
        </p:spPr>
        <p:txBody>
          <a:bodyPr wrap="square">
            <a:spAutoFit/>
          </a:bodyPr>
          <a:lstStyle/>
          <a:p>
            <a:pPr marL="285750" indent="-285750">
              <a:buFont typeface="Arial" panose="020B0604020202020204" pitchFamily="34" charset="0"/>
              <a:buChar char="•"/>
            </a:pPr>
            <a:r>
              <a:rPr lang="en-US" dirty="0"/>
              <a:t>Service virtualization emulates the behavior of software components to remove dependency constraints on development and testing teams. </a:t>
            </a:r>
            <a:endParaRPr lang="en-US" dirty="0" smtClean="0"/>
          </a:p>
          <a:p>
            <a:pPr lvl="0"/>
            <a:endParaRPr lang="en-US" dirty="0"/>
          </a:p>
          <a:p>
            <a:pPr marL="285750" indent="-285750">
              <a:buFont typeface="Arial" panose="020B0604020202020204" pitchFamily="34" charset="0"/>
              <a:buChar char="•"/>
            </a:pPr>
            <a:r>
              <a:rPr lang="en-GB" dirty="0"/>
              <a:t>Virtual service is used to substitute a real </a:t>
            </a:r>
            <a:r>
              <a:rPr lang="en-GB" dirty="0" smtClean="0"/>
              <a:t>system. </a:t>
            </a:r>
            <a:endParaRPr lang="en-US" dirty="0"/>
          </a:p>
          <a:p>
            <a:pPr lvl="0"/>
            <a:r>
              <a:rPr lang="en-US" dirty="0" smtClean="0"/>
              <a:t>	</a:t>
            </a:r>
            <a:endParaRPr lang="en-GB" dirty="0" smtClean="0"/>
          </a:p>
          <a:p>
            <a:pPr marL="285750" indent="-285750">
              <a:buFont typeface="Arial" panose="020B0604020202020204" pitchFamily="34" charset="0"/>
              <a:buChar char="•"/>
            </a:pPr>
            <a:r>
              <a:rPr lang="en-US" dirty="0" smtClean="0"/>
              <a:t>Service virtualization </a:t>
            </a:r>
            <a:r>
              <a:rPr lang="en-US" dirty="0"/>
              <a:t>enables continuous testing by providing anytime, anywhere access to a complete, simulated test environment.</a:t>
            </a:r>
          </a:p>
          <a:p>
            <a:pPr marL="285750" indent="-285750">
              <a:buFont typeface="Arial" panose="020B0604020202020204" pitchFamily="34" charset="0"/>
              <a:buChar char="•"/>
            </a:pPr>
            <a:endParaRPr lang="en-GB" dirty="0" smtClean="0"/>
          </a:p>
          <a:p>
            <a:r>
              <a:rPr lang="en-US" dirty="0"/>
              <a:t> </a:t>
            </a:r>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95" y="2094820"/>
            <a:ext cx="4136162" cy="396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2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131" y="2094820"/>
            <a:ext cx="4245429" cy="3962400"/>
          </a:xfrm>
          <a:prstGeom prst="rect">
            <a:avLst/>
          </a:prstGeom>
          <a:noFill/>
          <a:ln>
            <a:solidFill>
              <a:srgbClr val="000000"/>
            </a:solidFill>
          </a:ln>
        </p:spPr>
      </p:pic>
      <p:sp>
        <p:nvSpPr>
          <p:cNvPr id="8" name="Title 3"/>
          <p:cNvSpPr>
            <a:spLocks noGrp="1"/>
          </p:cNvSpPr>
          <p:nvPr>
            <p:ph type="title"/>
          </p:nvPr>
        </p:nvSpPr>
        <p:spPr>
          <a:xfrm>
            <a:off x="262844" y="1184275"/>
            <a:ext cx="8226425" cy="492443"/>
          </a:xfrm>
        </p:spPr>
        <p:txBody>
          <a:bodyPr>
            <a:normAutofit/>
          </a:bodyPr>
          <a:lstStyle/>
          <a:p>
            <a:r>
              <a:rPr lang="en-US" sz="2000" dirty="0" smtClean="0">
                <a:solidFill>
                  <a:schemeClr val="accent2">
                    <a:lumMod val="60000"/>
                    <a:lumOff val="40000"/>
                  </a:schemeClr>
                </a:solidFill>
                <a:latin typeface="Arial" charset="0"/>
                <a:cs typeface="Arial" charset="0"/>
              </a:rPr>
              <a:t>Eliminating the Dev/Test Constraints</a:t>
            </a:r>
            <a:endParaRPr sz="2000" dirty="0" smtClean="0">
              <a:solidFill>
                <a:schemeClr val="accent2">
                  <a:lumMod val="60000"/>
                  <a:lumOff val="40000"/>
                </a:schemeClr>
              </a:solidFill>
              <a:latin typeface="Arial" charset="0"/>
              <a:cs typeface="Arial" charset="0"/>
            </a:endParaRPr>
          </a:p>
        </p:txBody>
      </p:sp>
    </p:spTree>
    <p:extLst>
      <p:ext uri="{BB962C8B-B14F-4D97-AF65-F5344CB8AC3E}">
        <p14:creationId xmlns:p14="http://schemas.microsoft.com/office/powerpoint/2010/main" val="27349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55385" y="1922281"/>
            <a:ext cx="6885624" cy="3224485"/>
          </a:xfrm>
          <a:prstGeom prst="rect">
            <a:avLst/>
          </a:prstGeom>
        </p:spPr>
      </p:pic>
      <p:sp>
        <p:nvSpPr>
          <p:cNvPr id="7" name="Title 3"/>
          <p:cNvSpPr>
            <a:spLocks noGrp="1"/>
          </p:cNvSpPr>
          <p:nvPr>
            <p:ph type="title"/>
          </p:nvPr>
        </p:nvSpPr>
        <p:spPr>
          <a:xfrm>
            <a:off x="455385" y="518040"/>
            <a:ext cx="8226425" cy="492125"/>
          </a:xfrm>
        </p:spPr>
        <p:txBody>
          <a:bodyPr>
            <a:normAutofit fontScale="90000"/>
          </a:bodyPr>
          <a:lstStyle/>
          <a:p>
            <a:r>
              <a:rPr lang="en-US" dirty="0" smtClean="0">
                <a:solidFill>
                  <a:schemeClr val="accent2">
                    <a:lumMod val="60000"/>
                    <a:lumOff val="40000"/>
                  </a:schemeClr>
                </a:solidFill>
                <a:latin typeface="Arial" charset="0"/>
                <a:cs typeface="Arial" charset="0"/>
              </a:rPr>
              <a:t>Working of </a:t>
            </a:r>
            <a:r>
              <a:rPr lang="en-US" dirty="0" smtClean="0">
                <a:solidFill>
                  <a:schemeClr val="accent2">
                    <a:lumMod val="60000"/>
                    <a:lumOff val="40000"/>
                  </a:schemeClr>
                </a:solidFill>
                <a:latin typeface="Arial" charset="0"/>
                <a:cs typeface="Arial" charset="0"/>
              </a:rPr>
              <a:t>Service Virtualization</a:t>
            </a:r>
            <a:endParaRPr dirty="0" smtClean="0">
              <a:solidFill>
                <a:schemeClr val="accent2">
                  <a:lumMod val="60000"/>
                  <a:lumOff val="40000"/>
                </a:schemeClr>
              </a:solidFill>
              <a:latin typeface="Arial" charset="0"/>
              <a:cs typeface="Arial" charset="0"/>
            </a:endParaRPr>
          </a:p>
        </p:txBody>
      </p:sp>
    </p:spTree>
    <p:extLst>
      <p:ext uri="{BB962C8B-B14F-4D97-AF65-F5344CB8AC3E}">
        <p14:creationId xmlns:p14="http://schemas.microsoft.com/office/powerpoint/2010/main" val="2771062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88927" y="1292727"/>
            <a:ext cx="8423242" cy="856772"/>
            <a:chOff x="-27035" y="515097"/>
            <a:chExt cx="8423242" cy="856772"/>
          </a:xfrm>
        </p:grpSpPr>
        <p:sp>
          <p:nvSpPr>
            <p:cNvPr id="8" name="TextBox 11"/>
            <p:cNvSpPr txBox="1">
              <a:spLocks noChangeArrowheads="1"/>
            </p:cNvSpPr>
            <p:nvPr/>
          </p:nvSpPr>
          <p:spPr bwMode="auto">
            <a:xfrm>
              <a:off x="-27035" y="515097"/>
              <a:ext cx="1947969" cy="276999"/>
            </a:xfrm>
            <a:prstGeom prst="rect">
              <a:avLst/>
            </a:prstGeom>
            <a:noFill/>
            <a:ln w="9525">
              <a:noFill/>
              <a:miter lim="800000"/>
              <a:headEnd/>
              <a:tailEnd/>
            </a:ln>
          </p:spPr>
          <p:txBody>
            <a:bodyPr wrap="none">
              <a:spAutoFit/>
            </a:bodyPr>
            <a:lstStyle/>
            <a:p>
              <a:pPr defTabSz="457182"/>
              <a:r>
                <a:rPr lang="en-US" sz="1200" b="1" dirty="0">
                  <a:latin typeface="Arial" pitchFamily="34" charset="0"/>
                  <a:cs typeface="Arial" pitchFamily="34" charset="0"/>
                </a:rPr>
                <a:t>1) Existing Environment</a:t>
              </a:r>
            </a:p>
          </p:txBody>
        </p:sp>
        <p:sp>
          <p:nvSpPr>
            <p:cNvPr id="9" name="Rounded Rectangle 3"/>
            <p:cNvSpPr/>
            <p:nvPr/>
          </p:nvSpPr>
          <p:spPr>
            <a:xfrm>
              <a:off x="3437063" y="760190"/>
              <a:ext cx="1429139" cy="556038"/>
            </a:xfrm>
            <a:prstGeom prst="roundRect">
              <a:avLst>
                <a:gd name="adj" fmla="val 25577"/>
              </a:avLst>
            </a:prstGeom>
          </p:spPr>
          <p:style>
            <a:lnRef idx="1">
              <a:schemeClr val="accent3"/>
            </a:lnRef>
            <a:fillRef idx="2">
              <a:schemeClr val="accent3"/>
            </a:fillRef>
            <a:effectRef idx="1">
              <a:schemeClr val="accent3"/>
            </a:effectRef>
            <a:fontRef idx="minor">
              <a:schemeClr val="dk1"/>
            </a:fontRef>
          </p:style>
          <p:txBody>
            <a:bodyPr anchor="ctr"/>
            <a:lstStyle/>
            <a:p>
              <a:pPr algn="ctr" defTabSz="457182">
                <a:defRPr/>
              </a:pPr>
              <a:r>
                <a:rPr lang="en-US" sz="1200" b="1" dirty="0">
                  <a:solidFill>
                    <a:schemeClr val="tx1"/>
                  </a:solidFill>
                </a:rPr>
                <a:t>System</a:t>
              </a:r>
            </a:p>
            <a:p>
              <a:pPr algn="ctr" defTabSz="457182">
                <a:defRPr/>
              </a:pPr>
              <a:r>
                <a:rPr lang="en-US" sz="1200" b="1" dirty="0">
                  <a:solidFill>
                    <a:schemeClr val="tx1"/>
                  </a:solidFill>
                </a:rPr>
                <a:t>Under Test</a:t>
              </a:r>
            </a:p>
          </p:txBody>
        </p:sp>
        <p:sp>
          <p:nvSpPr>
            <p:cNvPr id="10" name="Rounded Rectangle 9"/>
            <p:cNvSpPr/>
            <p:nvPr/>
          </p:nvSpPr>
          <p:spPr>
            <a:xfrm>
              <a:off x="238600" y="774118"/>
              <a:ext cx="1566851" cy="524004"/>
            </a:xfrm>
            <a:prstGeom prst="roundRect">
              <a:avLst>
                <a:gd name="adj" fmla="val 32217"/>
              </a:avLst>
            </a:prstGeom>
          </p:spPr>
          <p:style>
            <a:lnRef idx="2">
              <a:schemeClr val="accent3"/>
            </a:lnRef>
            <a:fillRef idx="1">
              <a:schemeClr val="lt1"/>
            </a:fillRef>
            <a:effectRef idx="0">
              <a:schemeClr val="accent3"/>
            </a:effectRef>
            <a:fontRef idx="minor">
              <a:schemeClr val="dk1"/>
            </a:fontRef>
          </p:style>
          <p:txBody>
            <a:bodyPr anchor="ctr"/>
            <a:lstStyle/>
            <a:p>
              <a:pPr algn="ctr" defTabSz="457182">
                <a:defRPr/>
              </a:pPr>
              <a:r>
                <a:rPr lang="en-US" sz="1200" b="1" dirty="0" smtClean="0">
                  <a:solidFill>
                    <a:schemeClr val="tx1"/>
                  </a:solidFill>
                </a:rPr>
                <a:t>TEST</a:t>
              </a:r>
              <a:endParaRPr lang="en-US" sz="1200" b="1" dirty="0">
                <a:solidFill>
                  <a:schemeClr val="tx1"/>
                </a:solidFill>
              </a:endParaRPr>
            </a:p>
            <a:p>
              <a:pPr algn="ctr" defTabSz="457182">
                <a:defRPr/>
              </a:pPr>
              <a:r>
                <a:rPr lang="en-US" sz="1050" dirty="0">
                  <a:solidFill>
                    <a:schemeClr val="tx1"/>
                  </a:solidFill>
                </a:rPr>
                <a:t>(Manual, Automated)</a:t>
              </a:r>
            </a:p>
          </p:txBody>
        </p:sp>
        <p:sp>
          <p:nvSpPr>
            <p:cNvPr id="11" name="TextBox 15"/>
            <p:cNvSpPr txBox="1">
              <a:spLocks noChangeArrowheads="1"/>
            </p:cNvSpPr>
            <p:nvPr/>
          </p:nvSpPr>
          <p:spPr bwMode="auto">
            <a:xfrm>
              <a:off x="5298969" y="747495"/>
              <a:ext cx="1315267" cy="253916"/>
            </a:xfrm>
            <a:prstGeom prst="rect">
              <a:avLst/>
            </a:prstGeom>
            <a:noFill/>
            <a:ln w="9525">
              <a:noFill/>
              <a:miter lim="800000"/>
              <a:headEnd/>
              <a:tailEnd/>
            </a:ln>
          </p:spPr>
          <p:txBody>
            <a:bodyPr wrap="square">
              <a:spAutoFit/>
            </a:bodyPr>
            <a:lstStyle/>
            <a:p>
              <a:pPr defTabSz="457182"/>
              <a:r>
                <a:rPr lang="en-US" sz="800" dirty="0">
                  <a:latin typeface="Arial" pitchFamily="34" charset="0"/>
                  <a:cs typeface="Arial" pitchFamily="34" charset="0"/>
                </a:rPr>
                <a:t>SOAP</a:t>
              </a:r>
              <a:r>
                <a:rPr lang="en-US" sz="1050" b="1" dirty="0">
                  <a:latin typeface="Arial" pitchFamily="34" charset="0"/>
                  <a:cs typeface="Arial" pitchFamily="34" charset="0"/>
                </a:rPr>
                <a:t> </a:t>
              </a:r>
              <a:r>
                <a:rPr lang="en-US" sz="800" dirty="0">
                  <a:latin typeface="Arial" pitchFamily="34" charset="0"/>
                  <a:cs typeface="Arial" pitchFamily="34" charset="0"/>
                </a:rPr>
                <a:t>Request</a:t>
              </a:r>
            </a:p>
          </p:txBody>
        </p:sp>
        <p:cxnSp>
          <p:nvCxnSpPr>
            <p:cNvPr id="12" name="Straight Arrow Connector 11"/>
            <p:cNvCxnSpPr>
              <a:cxnSpLocks noChangeShapeType="1"/>
            </p:cNvCxnSpPr>
            <p:nvPr/>
          </p:nvCxnSpPr>
          <p:spPr bwMode="auto">
            <a:xfrm rot="10800000">
              <a:off x="4881503" y="1163902"/>
              <a:ext cx="1914190" cy="10572"/>
            </a:xfrm>
            <a:prstGeom prst="straightConnector1">
              <a:avLst/>
            </a:prstGeom>
            <a:ln w="12700">
              <a:headEnd/>
              <a:tailEnd type="stealth" w="lg" len="lg"/>
            </a:ln>
          </p:spPr>
          <p:style>
            <a:lnRef idx="1">
              <a:schemeClr val="dk1"/>
            </a:lnRef>
            <a:fillRef idx="0">
              <a:schemeClr val="dk1"/>
            </a:fillRef>
            <a:effectRef idx="0">
              <a:schemeClr val="dk1"/>
            </a:effectRef>
            <a:fontRef idx="minor">
              <a:schemeClr val="tx1"/>
            </a:fontRef>
          </p:style>
        </p:cxnSp>
        <p:sp>
          <p:nvSpPr>
            <p:cNvPr id="13" name="TextBox 17"/>
            <p:cNvSpPr txBox="1">
              <a:spLocks noChangeArrowheads="1"/>
            </p:cNvSpPr>
            <p:nvPr/>
          </p:nvSpPr>
          <p:spPr bwMode="auto">
            <a:xfrm>
              <a:off x="5302900" y="1156425"/>
              <a:ext cx="1433700" cy="215444"/>
            </a:xfrm>
            <a:prstGeom prst="rect">
              <a:avLst/>
            </a:prstGeom>
            <a:noFill/>
            <a:ln w="9525">
              <a:noFill/>
              <a:miter lim="800000"/>
              <a:headEnd/>
              <a:tailEnd/>
            </a:ln>
          </p:spPr>
          <p:txBody>
            <a:bodyPr wrap="square">
              <a:spAutoFit/>
            </a:bodyPr>
            <a:lstStyle/>
            <a:p>
              <a:pPr defTabSz="457182"/>
              <a:r>
                <a:rPr lang="en-US" sz="800" dirty="0">
                  <a:latin typeface="Arial" pitchFamily="34" charset="0"/>
                  <a:cs typeface="Arial" pitchFamily="34" charset="0"/>
                </a:rPr>
                <a:t>SOAP Response</a:t>
              </a:r>
            </a:p>
          </p:txBody>
        </p:sp>
        <p:cxnSp>
          <p:nvCxnSpPr>
            <p:cNvPr id="14" name="Straight Arrow Connector 13"/>
            <p:cNvCxnSpPr>
              <a:cxnSpLocks noChangeShapeType="1"/>
              <a:stCxn id="10" idx="3"/>
              <a:endCxn id="9" idx="1"/>
            </p:cNvCxnSpPr>
            <p:nvPr/>
          </p:nvCxnSpPr>
          <p:spPr bwMode="auto">
            <a:xfrm>
              <a:off x="1805451" y="1036120"/>
              <a:ext cx="1631612" cy="2089"/>
            </a:xfrm>
            <a:prstGeom prst="straightConnector1">
              <a:avLst/>
            </a:prstGeom>
            <a:ln w="12700">
              <a:headEnd/>
              <a:tailEnd type="stealth" w="lg" len="lg"/>
            </a:ln>
          </p:spPr>
          <p:style>
            <a:lnRef idx="1">
              <a:schemeClr val="dk1"/>
            </a:lnRef>
            <a:fillRef idx="0">
              <a:schemeClr val="dk1"/>
            </a:fillRef>
            <a:effectRef idx="0">
              <a:schemeClr val="dk1"/>
            </a:effectRef>
            <a:fontRef idx="minor">
              <a:schemeClr val="tx1"/>
            </a:fontRef>
          </p:style>
        </p:cxnSp>
        <p:sp>
          <p:nvSpPr>
            <p:cNvPr id="15" name="TextBox 19"/>
            <p:cNvSpPr txBox="1">
              <a:spLocks noChangeArrowheads="1"/>
            </p:cNvSpPr>
            <p:nvPr/>
          </p:nvSpPr>
          <p:spPr bwMode="auto">
            <a:xfrm>
              <a:off x="2093138" y="844159"/>
              <a:ext cx="966931" cy="246221"/>
            </a:xfrm>
            <a:prstGeom prst="rect">
              <a:avLst/>
            </a:prstGeom>
            <a:noFill/>
            <a:ln w="9525">
              <a:noFill/>
              <a:miter lim="800000"/>
              <a:headEnd/>
              <a:tailEnd/>
            </a:ln>
          </p:spPr>
          <p:txBody>
            <a:bodyPr wrap="none">
              <a:spAutoFit/>
            </a:bodyPr>
            <a:lstStyle/>
            <a:p>
              <a:pPr defTabSz="457182"/>
              <a:r>
                <a:rPr lang="en-US" sz="1000" dirty="0">
                  <a:latin typeface="Arial" pitchFamily="34" charset="0"/>
                  <a:cs typeface="Arial" pitchFamily="34" charset="0"/>
                </a:rPr>
                <a:t>Exercise SUT</a:t>
              </a:r>
            </a:p>
          </p:txBody>
        </p:sp>
        <p:sp>
          <p:nvSpPr>
            <p:cNvPr id="16" name="Rounded Rectangle 15"/>
            <p:cNvSpPr/>
            <p:nvPr/>
          </p:nvSpPr>
          <p:spPr>
            <a:xfrm>
              <a:off x="6806404" y="704326"/>
              <a:ext cx="1589803" cy="654614"/>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defTabSz="457182">
                <a:defRPr/>
              </a:pPr>
              <a:r>
                <a:rPr lang="en-US" sz="1200" b="1" dirty="0">
                  <a:solidFill>
                    <a:schemeClr val="bg1"/>
                  </a:solidFill>
                </a:rPr>
                <a:t>Dependent </a:t>
              </a:r>
              <a:r>
                <a:rPr lang="en-US" sz="1200" b="1" dirty="0" smtClean="0">
                  <a:solidFill>
                    <a:schemeClr val="bg1"/>
                  </a:solidFill>
                </a:rPr>
                <a:t>System </a:t>
              </a:r>
              <a:endParaRPr lang="en-US" sz="1200" b="1" dirty="0">
                <a:solidFill>
                  <a:schemeClr val="bg1"/>
                </a:solidFill>
              </a:endParaRPr>
            </a:p>
          </p:txBody>
        </p:sp>
        <p:cxnSp>
          <p:nvCxnSpPr>
            <p:cNvPr id="17" name="Straight Arrow Connector 18"/>
            <p:cNvCxnSpPr>
              <a:cxnSpLocks noChangeShapeType="1"/>
            </p:cNvCxnSpPr>
            <p:nvPr/>
          </p:nvCxnSpPr>
          <p:spPr bwMode="auto">
            <a:xfrm>
              <a:off x="4881503" y="957808"/>
              <a:ext cx="1940202" cy="0"/>
            </a:xfrm>
            <a:prstGeom prst="straightConnector1">
              <a:avLst/>
            </a:prstGeom>
            <a:ln w="12700">
              <a:headEnd/>
              <a:tailEnd type="stealth" w="lg" len="lg"/>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352413" y="2983056"/>
            <a:ext cx="8359756" cy="1640084"/>
            <a:chOff x="138037" y="2188085"/>
            <a:chExt cx="8359756" cy="1640084"/>
          </a:xfrm>
        </p:grpSpPr>
        <p:grpSp>
          <p:nvGrpSpPr>
            <p:cNvPr id="19" name="Group 18"/>
            <p:cNvGrpSpPr/>
            <p:nvPr/>
          </p:nvGrpSpPr>
          <p:grpSpPr>
            <a:xfrm>
              <a:off x="138037" y="2188085"/>
              <a:ext cx="8359756" cy="862391"/>
              <a:chOff x="138037" y="2188085"/>
              <a:chExt cx="8359756" cy="862391"/>
            </a:xfrm>
          </p:grpSpPr>
          <p:sp>
            <p:nvSpPr>
              <p:cNvPr id="35" name="TextBox 11"/>
              <p:cNvSpPr txBox="1">
                <a:spLocks noChangeArrowheads="1"/>
              </p:cNvSpPr>
              <p:nvPr/>
            </p:nvSpPr>
            <p:spPr bwMode="auto">
              <a:xfrm>
                <a:off x="138037" y="2188085"/>
                <a:ext cx="3374193" cy="276999"/>
              </a:xfrm>
              <a:prstGeom prst="rect">
                <a:avLst/>
              </a:prstGeom>
              <a:noFill/>
              <a:ln w="9525">
                <a:noFill/>
                <a:miter lim="800000"/>
                <a:headEnd/>
                <a:tailEnd/>
              </a:ln>
            </p:spPr>
            <p:txBody>
              <a:bodyPr wrap="none">
                <a:spAutoFit/>
              </a:bodyPr>
              <a:lstStyle/>
              <a:p>
                <a:pPr defTabSz="457182"/>
                <a:r>
                  <a:rPr lang="en-US" sz="1200" b="1" dirty="0" smtClean="0">
                    <a:latin typeface="Arial" pitchFamily="34" charset="0"/>
                    <a:cs typeface="Arial" pitchFamily="34" charset="0"/>
                  </a:rPr>
                  <a:t>2) Recording a CA DEVTEST Virtual Service</a:t>
                </a:r>
                <a:endParaRPr lang="en-US" sz="1200" b="1" dirty="0">
                  <a:latin typeface="Arial" pitchFamily="34" charset="0"/>
                  <a:cs typeface="Arial" pitchFamily="34" charset="0"/>
                </a:endParaRPr>
              </a:p>
            </p:txBody>
          </p:sp>
          <p:sp>
            <p:nvSpPr>
              <p:cNvPr id="36" name="Rounded Rectangle 3"/>
              <p:cNvSpPr/>
              <p:nvPr/>
            </p:nvSpPr>
            <p:spPr>
              <a:xfrm>
                <a:off x="3538649" y="2451726"/>
                <a:ext cx="1429139" cy="556038"/>
              </a:xfrm>
              <a:prstGeom prst="roundRect">
                <a:avLst>
                  <a:gd name="adj" fmla="val 33718"/>
                </a:avLst>
              </a:prstGeom>
            </p:spPr>
            <p:style>
              <a:lnRef idx="1">
                <a:schemeClr val="accent3"/>
              </a:lnRef>
              <a:fillRef idx="2">
                <a:schemeClr val="accent3"/>
              </a:fillRef>
              <a:effectRef idx="1">
                <a:schemeClr val="accent3"/>
              </a:effectRef>
              <a:fontRef idx="minor">
                <a:schemeClr val="dk1"/>
              </a:fontRef>
            </p:style>
            <p:txBody>
              <a:bodyPr anchor="ctr"/>
              <a:lstStyle/>
              <a:p>
                <a:pPr algn="ctr" defTabSz="457182">
                  <a:defRPr/>
                </a:pPr>
                <a:r>
                  <a:rPr lang="en-US" sz="1200" b="1" dirty="0">
                    <a:solidFill>
                      <a:schemeClr val="tx1"/>
                    </a:solidFill>
                  </a:rPr>
                  <a:t>System</a:t>
                </a:r>
              </a:p>
              <a:p>
                <a:pPr algn="ctr" defTabSz="457182">
                  <a:defRPr/>
                </a:pPr>
                <a:r>
                  <a:rPr lang="en-US" sz="1200" b="1" dirty="0">
                    <a:solidFill>
                      <a:schemeClr val="tx1"/>
                    </a:solidFill>
                  </a:rPr>
                  <a:t>Under Test</a:t>
                </a:r>
              </a:p>
            </p:txBody>
          </p:sp>
          <p:sp>
            <p:nvSpPr>
              <p:cNvPr id="37" name="Rounded Rectangle 36"/>
              <p:cNvSpPr/>
              <p:nvPr/>
            </p:nvSpPr>
            <p:spPr>
              <a:xfrm>
                <a:off x="340186" y="2465654"/>
                <a:ext cx="1566851" cy="524004"/>
              </a:xfrm>
              <a:prstGeom prst="roundRect">
                <a:avLst>
                  <a:gd name="adj" fmla="val 32217"/>
                </a:avLst>
              </a:prstGeom>
            </p:spPr>
            <p:style>
              <a:lnRef idx="2">
                <a:schemeClr val="accent3"/>
              </a:lnRef>
              <a:fillRef idx="1">
                <a:schemeClr val="lt1"/>
              </a:fillRef>
              <a:effectRef idx="0">
                <a:schemeClr val="accent3"/>
              </a:effectRef>
              <a:fontRef idx="minor">
                <a:schemeClr val="dk1"/>
              </a:fontRef>
            </p:style>
            <p:txBody>
              <a:bodyPr anchor="ctr"/>
              <a:lstStyle/>
              <a:p>
                <a:pPr algn="ctr" defTabSz="457182">
                  <a:defRPr/>
                </a:pPr>
                <a:r>
                  <a:rPr lang="en-US" sz="1200" b="1" dirty="0" smtClean="0">
                    <a:solidFill>
                      <a:schemeClr val="tx1"/>
                    </a:solidFill>
                  </a:rPr>
                  <a:t>TEST</a:t>
                </a:r>
                <a:endParaRPr lang="en-US" sz="1200" b="1" dirty="0">
                  <a:solidFill>
                    <a:schemeClr val="tx1"/>
                  </a:solidFill>
                </a:endParaRPr>
              </a:p>
              <a:p>
                <a:pPr algn="ctr" defTabSz="457182">
                  <a:defRPr/>
                </a:pPr>
                <a:r>
                  <a:rPr lang="en-US" sz="1050" dirty="0">
                    <a:solidFill>
                      <a:schemeClr val="tx1"/>
                    </a:solidFill>
                  </a:rPr>
                  <a:t>(Manual, Automated)</a:t>
                </a:r>
              </a:p>
            </p:txBody>
          </p:sp>
          <p:cxnSp>
            <p:nvCxnSpPr>
              <p:cNvPr id="38" name="Straight Arrow Connector 37"/>
              <p:cNvCxnSpPr>
                <a:cxnSpLocks noChangeShapeType="1"/>
                <a:stCxn id="37" idx="3"/>
                <a:endCxn id="36" idx="1"/>
              </p:cNvCxnSpPr>
              <p:nvPr/>
            </p:nvCxnSpPr>
            <p:spPr bwMode="auto">
              <a:xfrm>
                <a:off x="1907037" y="2727656"/>
                <a:ext cx="1631612" cy="2089"/>
              </a:xfrm>
              <a:prstGeom prst="straightConnector1">
                <a:avLst/>
              </a:prstGeom>
              <a:ln w="12700">
                <a:headEnd/>
                <a:tailEnd type="stealth" w="lg" len="lg"/>
              </a:ln>
            </p:spPr>
            <p:style>
              <a:lnRef idx="1">
                <a:schemeClr val="dk1"/>
              </a:lnRef>
              <a:fillRef idx="0">
                <a:schemeClr val="dk1"/>
              </a:fillRef>
              <a:effectRef idx="0">
                <a:schemeClr val="dk1"/>
              </a:effectRef>
              <a:fontRef idx="minor">
                <a:schemeClr val="tx1"/>
              </a:fontRef>
            </p:style>
          </p:cxnSp>
          <p:sp>
            <p:nvSpPr>
              <p:cNvPr id="39" name="TextBox 19"/>
              <p:cNvSpPr txBox="1">
                <a:spLocks noChangeArrowheads="1"/>
              </p:cNvSpPr>
              <p:nvPr/>
            </p:nvSpPr>
            <p:spPr bwMode="auto">
              <a:xfrm>
                <a:off x="2194724" y="2535695"/>
                <a:ext cx="966931" cy="246221"/>
              </a:xfrm>
              <a:prstGeom prst="rect">
                <a:avLst/>
              </a:prstGeom>
              <a:noFill/>
              <a:ln w="9525">
                <a:noFill/>
                <a:miter lim="800000"/>
                <a:headEnd/>
                <a:tailEnd/>
              </a:ln>
            </p:spPr>
            <p:txBody>
              <a:bodyPr wrap="none">
                <a:spAutoFit/>
              </a:bodyPr>
              <a:lstStyle/>
              <a:p>
                <a:pPr defTabSz="457182"/>
                <a:r>
                  <a:rPr lang="en-US" sz="1000" dirty="0">
                    <a:latin typeface="Arial" pitchFamily="34" charset="0"/>
                    <a:cs typeface="Arial" pitchFamily="34" charset="0"/>
                  </a:rPr>
                  <a:t>Exercise SUT</a:t>
                </a:r>
              </a:p>
            </p:txBody>
          </p:sp>
          <p:sp>
            <p:nvSpPr>
              <p:cNvPr id="40" name="Rounded Rectangle 39"/>
              <p:cNvSpPr/>
              <p:nvPr/>
            </p:nvSpPr>
            <p:spPr>
              <a:xfrm>
                <a:off x="6907990" y="2395862"/>
                <a:ext cx="1589803" cy="654614"/>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defTabSz="457182">
                  <a:defRPr/>
                </a:pPr>
                <a:r>
                  <a:rPr lang="en-US" sz="1200" b="1" dirty="0">
                    <a:solidFill>
                      <a:schemeClr val="bg1"/>
                    </a:solidFill>
                  </a:rPr>
                  <a:t>Dependent </a:t>
                </a:r>
                <a:r>
                  <a:rPr lang="en-US" sz="1200" b="1" dirty="0" smtClean="0">
                    <a:solidFill>
                      <a:schemeClr val="bg1"/>
                    </a:solidFill>
                  </a:rPr>
                  <a:t>System </a:t>
                </a:r>
                <a:endParaRPr lang="en-US" sz="1200" b="1" dirty="0">
                  <a:solidFill>
                    <a:schemeClr val="bg1"/>
                  </a:solidFill>
                </a:endParaRPr>
              </a:p>
            </p:txBody>
          </p:sp>
        </p:grpSp>
        <p:grpSp>
          <p:nvGrpSpPr>
            <p:cNvPr id="20" name="Group 19"/>
            <p:cNvGrpSpPr/>
            <p:nvPr/>
          </p:nvGrpSpPr>
          <p:grpSpPr>
            <a:xfrm>
              <a:off x="3560946" y="2428272"/>
              <a:ext cx="4849821" cy="1399897"/>
              <a:chOff x="3560946" y="2428272"/>
              <a:chExt cx="4849821" cy="1399897"/>
            </a:xfrm>
          </p:grpSpPr>
          <p:sp>
            <p:nvSpPr>
              <p:cNvPr id="21" name="TextBox 15"/>
              <p:cNvSpPr txBox="1">
                <a:spLocks noChangeArrowheads="1"/>
              </p:cNvSpPr>
              <p:nvPr/>
            </p:nvSpPr>
            <p:spPr bwMode="auto">
              <a:xfrm>
                <a:off x="3560946" y="3187877"/>
                <a:ext cx="1315267" cy="338554"/>
              </a:xfrm>
              <a:prstGeom prst="rect">
                <a:avLst/>
              </a:prstGeom>
              <a:noFill/>
              <a:ln w="9525">
                <a:noFill/>
                <a:miter lim="800000"/>
                <a:headEnd/>
                <a:tailEnd/>
              </a:ln>
            </p:spPr>
            <p:txBody>
              <a:bodyPr wrap="square">
                <a:spAutoFit/>
              </a:bodyPr>
              <a:lstStyle>
                <a:defPPr>
                  <a:defRPr lang="en-US"/>
                </a:defPPr>
                <a:lvl1pPr defTabSz="457182">
                  <a:defRPr sz="800">
                    <a:latin typeface="Arial" pitchFamily="34" charset="0"/>
                    <a:cs typeface="Arial" pitchFamily="34" charset="0"/>
                  </a:defRPr>
                </a:lvl1pPr>
              </a:lstStyle>
              <a:p>
                <a:pPr algn="ctr"/>
                <a:r>
                  <a:rPr lang="en-US" dirty="0"/>
                  <a:t>SOAP </a:t>
                </a:r>
                <a:endParaRPr lang="en-US" dirty="0" smtClean="0"/>
              </a:p>
              <a:p>
                <a:pPr algn="ctr"/>
                <a:r>
                  <a:rPr lang="en-US" dirty="0" smtClean="0"/>
                  <a:t>Request</a:t>
                </a:r>
                <a:endParaRPr lang="en-US" dirty="0"/>
              </a:p>
            </p:txBody>
          </p:sp>
          <p:cxnSp>
            <p:nvCxnSpPr>
              <p:cNvPr id="22" name="Straight Arrow Connector 18"/>
              <p:cNvCxnSpPr>
                <a:cxnSpLocks noChangeShapeType="1"/>
                <a:stCxn id="36" idx="2"/>
                <a:endCxn id="30" idx="1"/>
              </p:cNvCxnSpPr>
              <p:nvPr/>
            </p:nvCxnSpPr>
            <p:spPr bwMode="auto">
              <a:xfrm rot="16200000" flipH="1">
                <a:off x="4477909" y="2783074"/>
                <a:ext cx="450885" cy="900264"/>
              </a:xfrm>
              <a:prstGeom prst="curvedConnector2">
                <a:avLst/>
              </a:prstGeom>
              <a:ln w="12700">
                <a:headEnd/>
                <a:tailEnd type="stealth" w="lg" len="lg"/>
              </a:ln>
            </p:spPr>
            <p:style>
              <a:lnRef idx="1">
                <a:schemeClr val="dk1"/>
              </a:lnRef>
              <a:fillRef idx="0">
                <a:schemeClr val="dk1"/>
              </a:fillRef>
              <a:effectRef idx="0">
                <a:schemeClr val="dk1"/>
              </a:effectRef>
              <a:fontRef idx="minor">
                <a:schemeClr val="tx1"/>
              </a:fontRef>
            </p:style>
          </p:cxnSp>
          <p:sp>
            <p:nvSpPr>
              <p:cNvPr id="23" name="TextBox 17"/>
              <p:cNvSpPr txBox="1">
                <a:spLocks noChangeArrowheads="1"/>
              </p:cNvSpPr>
              <p:nvPr/>
            </p:nvSpPr>
            <p:spPr bwMode="auto">
              <a:xfrm>
                <a:off x="5902954" y="2428272"/>
                <a:ext cx="1433700" cy="338554"/>
              </a:xfrm>
              <a:prstGeom prst="rect">
                <a:avLst/>
              </a:prstGeom>
              <a:noFill/>
              <a:ln w="9525">
                <a:noFill/>
                <a:miter lim="800000"/>
                <a:headEnd/>
                <a:tailEnd/>
              </a:ln>
            </p:spPr>
            <p:txBody>
              <a:bodyPr wrap="square">
                <a:spAutoFit/>
              </a:bodyPr>
              <a:lstStyle/>
              <a:p>
                <a:pPr algn="ctr" defTabSz="457182"/>
                <a:r>
                  <a:rPr lang="en-US" sz="800" dirty="0">
                    <a:latin typeface="Arial" pitchFamily="34" charset="0"/>
                    <a:cs typeface="Arial" pitchFamily="34" charset="0"/>
                  </a:rPr>
                  <a:t>SOAP </a:t>
                </a:r>
                <a:endParaRPr lang="en-US" sz="800" dirty="0" smtClean="0">
                  <a:latin typeface="Arial" pitchFamily="34" charset="0"/>
                  <a:cs typeface="Arial" pitchFamily="34" charset="0"/>
                </a:endParaRPr>
              </a:p>
              <a:p>
                <a:pPr algn="ctr" defTabSz="457182"/>
                <a:r>
                  <a:rPr lang="en-US" sz="800" dirty="0" smtClean="0">
                    <a:latin typeface="Arial" pitchFamily="34" charset="0"/>
                    <a:cs typeface="Arial" pitchFamily="34" charset="0"/>
                  </a:rPr>
                  <a:t>Response</a:t>
                </a:r>
                <a:endParaRPr lang="en-US" sz="800" dirty="0">
                  <a:latin typeface="Arial" pitchFamily="34" charset="0"/>
                  <a:cs typeface="Arial" pitchFamily="34" charset="0"/>
                </a:endParaRPr>
              </a:p>
            </p:txBody>
          </p:sp>
          <p:grpSp>
            <p:nvGrpSpPr>
              <p:cNvPr id="24" name="Group 23"/>
              <p:cNvGrpSpPr/>
              <p:nvPr/>
            </p:nvGrpSpPr>
            <p:grpSpPr>
              <a:xfrm>
                <a:off x="5130636" y="3100604"/>
                <a:ext cx="1703662" cy="727565"/>
                <a:chOff x="5058402" y="3399213"/>
                <a:chExt cx="1703662" cy="727565"/>
              </a:xfrm>
            </p:grpSpPr>
            <p:sp>
              <p:nvSpPr>
                <p:cNvPr id="30" name="AutoShape 38"/>
                <p:cNvSpPr>
                  <a:spLocks/>
                </p:cNvSpPr>
                <p:nvPr/>
              </p:nvSpPr>
              <p:spPr bwMode="auto">
                <a:xfrm>
                  <a:off x="5081249" y="3399213"/>
                  <a:ext cx="1631233" cy="716089"/>
                </a:xfrm>
                <a:prstGeom prst="roundRect">
                  <a:avLst>
                    <a:gd name="adj" fmla="val 16667"/>
                  </a:avLst>
                </a:prstGeom>
                <a:solidFill>
                  <a:srgbClr val="92D050"/>
                </a:solidFill>
                <a:ln w="12700">
                  <a:solidFill>
                    <a:schemeClr val="tx1"/>
                  </a:solidFill>
                  <a:prstDash val="dash"/>
                  <a:round/>
                  <a:headEnd/>
                  <a:tailEnd/>
                </a:ln>
              </p:spPr>
              <p:txBody>
                <a:bodyPr lIns="0" tIns="0" rIns="0" bIns="0"/>
                <a:lstStyle/>
                <a:p>
                  <a:pPr defTabSz="457182"/>
                  <a:endParaRPr lang="en-US" sz="2307" dirty="0">
                    <a:latin typeface="Calibri" pitchFamily="34" charset="0"/>
                    <a:ea typeface="ＭＳ Ｐゴシック" pitchFamily="34" charset="-128"/>
                  </a:endParaRPr>
                </a:p>
              </p:txBody>
            </p:sp>
            <p:sp>
              <p:nvSpPr>
                <p:cNvPr id="31" name="Rectangle 39"/>
                <p:cNvSpPr>
                  <a:spLocks/>
                </p:cNvSpPr>
                <p:nvPr/>
              </p:nvSpPr>
              <p:spPr bwMode="auto">
                <a:xfrm>
                  <a:off x="5058402" y="3888251"/>
                  <a:ext cx="1703662" cy="238527"/>
                </a:xfrm>
                <a:prstGeom prst="rect">
                  <a:avLst/>
                </a:prstGeom>
                <a:noFill/>
                <a:ln w="12700">
                  <a:noFill/>
                  <a:miter lim="800000"/>
                  <a:headEnd/>
                  <a:tailEnd/>
                </a:ln>
              </p:spPr>
              <p:txBody>
                <a:bodyPr lIns="38100" tIns="38100" rIns="87934" bIns="38100" anchor="ctr">
                  <a:spAutoFit/>
                </a:bodyPr>
                <a:lstStyle/>
                <a:p>
                  <a:pPr algn="ctr" defTabSz="457182"/>
                  <a:r>
                    <a:rPr lang="en-US" sz="1000" b="1" dirty="0" smtClean="0">
                      <a:ea typeface="ＭＳ Ｐゴシック" pitchFamily="34" charset="-128"/>
                      <a:sym typeface="Helvetica" charset="0"/>
                    </a:rPr>
                    <a:t>Virtual Service Recorder</a:t>
                  </a:r>
                  <a:endParaRPr lang="en-US" sz="1000" b="1" dirty="0">
                    <a:ea typeface="ＭＳ Ｐゴシック" pitchFamily="34" charset="-128"/>
                    <a:sym typeface="Helvetica" charset="0"/>
                  </a:endParaRPr>
                </a:p>
              </p:txBody>
            </p:sp>
            <p:pic>
              <p:nvPicPr>
                <p:cNvPr id="32" name="Picture 40"/>
                <p:cNvPicPr>
                  <a:picLocks noChangeArrowheads="1"/>
                </p:cNvPicPr>
                <p:nvPr/>
              </p:nvPicPr>
              <p:blipFill>
                <a:blip r:embed="rId2" cstate="print"/>
                <a:srcRect/>
                <a:stretch>
                  <a:fillRect/>
                </a:stretch>
              </p:blipFill>
              <p:spPr bwMode="auto">
                <a:xfrm>
                  <a:off x="5663565" y="3497841"/>
                  <a:ext cx="518027" cy="311643"/>
                </a:xfrm>
                <a:prstGeom prst="rect">
                  <a:avLst/>
                </a:prstGeom>
                <a:noFill/>
                <a:ln w="12700">
                  <a:noFill/>
                  <a:miter lim="800000"/>
                  <a:headEnd/>
                  <a:tailEnd/>
                </a:ln>
              </p:spPr>
            </p:pic>
            <p:pic>
              <p:nvPicPr>
                <p:cNvPr id="33" name="Picture 37"/>
                <p:cNvPicPr>
                  <a:picLocks noChangeArrowheads="1"/>
                </p:cNvPicPr>
                <p:nvPr/>
              </p:nvPicPr>
              <p:blipFill>
                <a:blip r:embed="rId3" cstate="print"/>
                <a:srcRect/>
                <a:stretch>
                  <a:fillRect/>
                </a:stretch>
              </p:blipFill>
              <p:spPr bwMode="auto">
                <a:xfrm>
                  <a:off x="6211660" y="3485028"/>
                  <a:ext cx="457565" cy="443794"/>
                </a:xfrm>
                <a:prstGeom prst="rect">
                  <a:avLst/>
                </a:prstGeom>
                <a:noFill/>
                <a:ln w="12700">
                  <a:noFill/>
                  <a:miter lim="800000"/>
                  <a:headEnd/>
                  <a:tailEnd/>
                </a:ln>
              </p:spPr>
            </p:pic>
            <p:pic>
              <p:nvPicPr>
                <p:cNvPr id="34" name="Picture 3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15889" y="3445485"/>
                  <a:ext cx="566653" cy="508768"/>
                </a:xfrm>
                <a:prstGeom prst="rect">
                  <a:avLst/>
                </a:prstGeom>
                <a:noFill/>
                <a:ln>
                  <a:noFill/>
                </a:ln>
              </p:spPr>
            </p:pic>
          </p:grpSp>
          <p:cxnSp>
            <p:nvCxnSpPr>
              <p:cNvPr id="25" name="Straight Arrow Connector 18"/>
              <p:cNvCxnSpPr>
                <a:cxnSpLocks noChangeShapeType="1"/>
                <a:stCxn id="40" idx="1"/>
                <a:endCxn id="30" idx="0"/>
              </p:cNvCxnSpPr>
              <p:nvPr/>
            </p:nvCxnSpPr>
            <p:spPr bwMode="auto">
              <a:xfrm rot="10800000" flipV="1">
                <a:off x="5969100" y="2723168"/>
                <a:ext cx="938890" cy="377435"/>
              </a:xfrm>
              <a:prstGeom prst="curvedConnector2">
                <a:avLst/>
              </a:prstGeom>
              <a:ln w="12700">
                <a:headEnd/>
                <a:tailEnd type="stealth" w="lg" len="lg"/>
              </a:ln>
            </p:spPr>
            <p:style>
              <a:lnRef idx="1">
                <a:schemeClr val="dk1"/>
              </a:lnRef>
              <a:fillRef idx="0">
                <a:schemeClr val="dk1"/>
              </a:fillRef>
              <a:effectRef idx="0">
                <a:schemeClr val="dk1"/>
              </a:effectRef>
              <a:fontRef idx="minor">
                <a:schemeClr val="tx1"/>
              </a:fontRef>
            </p:style>
          </p:cxnSp>
          <p:cxnSp>
            <p:nvCxnSpPr>
              <p:cNvPr id="26" name="Straight Arrow Connector 18"/>
              <p:cNvCxnSpPr>
                <a:cxnSpLocks noChangeShapeType="1"/>
                <a:stCxn id="30" idx="0"/>
                <a:endCxn id="36" idx="3"/>
              </p:cNvCxnSpPr>
              <p:nvPr/>
            </p:nvCxnSpPr>
            <p:spPr bwMode="auto">
              <a:xfrm rot="16200000" flipV="1">
                <a:off x="5283015" y="2414519"/>
                <a:ext cx="370859" cy="1001312"/>
              </a:xfrm>
              <a:prstGeom prst="curvedConnector2">
                <a:avLst/>
              </a:prstGeom>
              <a:ln w="12700">
                <a:headEnd/>
                <a:tailEnd type="stealth" w="lg" len="lg"/>
              </a:ln>
            </p:spPr>
            <p:style>
              <a:lnRef idx="1">
                <a:schemeClr val="dk1"/>
              </a:lnRef>
              <a:fillRef idx="0">
                <a:schemeClr val="dk1"/>
              </a:fillRef>
              <a:effectRef idx="0">
                <a:schemeClr val="dk1"/>
              </a:effectRef>
              <a:fontRef idx="minor">
                <a:schemeClr val="tx1"/>
              </a:fontRef>
            </p:style>
          </p:cxnSp>
          <p:sp>
            <p:nvSpPr>
              <p:cNvPr id="27" name="TextBox 17"/>
              <p:cNvSpPr txBox="1">
                <a:spLocks noChangeArrowheads="1"/>
              </p:cNvSpPr>
              <p:nvPr/>
            </p:nvSpPr>
            <p:spPr bwMode="auto">
              <a:xfrm>
                <a:off x="4642381" y="2446606"/>
                <a:ext cx="1433700" cy="338554"/>
              </a:xfrm>
              <a:prstGeom prst="rect">
                <a:avLst/>
              </a:prstGeom>
              <a:noFill/>
              <a:ln w="9525">
                <a:noFill/>
                <a:miter lim="800000"/>
                <a:headEnd/>
                <a:tailEnd/>
              </a:ln>
            </p:spPr>
            <p:txBody>
              <a:bodyPr wrap="square">
                <a:spAutoFit/>
              </a:bodyPr>
              <a:lstStyle/>
              <a:p>
                <a:pPr algn="ctr" defTabSz="457182"/>
                <a:r>
                  <a:rPr lang="en-US" sz="800" dirty="0">
                    <a:latin typeface="Arial" pitchFamily="34" charset="0"/>
                    <a:cs typeface="Arial" pitchFamily="34" charset="0"/>
                  </a:rPr>
                  <a:t>SOAP </a:t>
                </a:r>
                <a:endParaRPr lang="en-US" sz="800" dirty="0" smtClean="0">
                  <a:latin typeface="Arial" pitchFamily="34" charset="0"/>
                  <a:cs typeface="Arial" pitchFamily="34" charset="0"/>
                </a:endParaRPr>
              </a:p>
              <a:p>
                <a:pPr algn="ctr" defTabSz="457182"/>
                <a:r>
                  <a:rPr lang="en-US" sz="800" dirty="0" smtClean="0">
                    <a:latin typeface="Arial" pitchFamily="34" charset="0"/>
                    <a:cs typeface="Arial" pitchFamily="34" charset="0"/>
                  </a:rPr>
                  <a:t>Response</a:t>
                </a:r>
                <a:endParaRPr lang="en-US" sz="800" dirty="0">
                  <a:latin typeface="Arial" pitchFamily="34" charset="0"/>
                  <a:cs typeface="Arial" pitchFamily="34" charset="0"/>
                </a:endParaRPr>
              </a:p>
            </p:txBody>
          </p:sp>
          <p:sp>
            <p:nvSpPr>
              <p:cNvPr id="28" name="TextBox 15"/>
              <p:cNvSpPr txBox="1">
                <a:spLocks noChangeArrowheads="1"/>
              </p:cNvSpPr>
              <p:nvPr/>
            </p:nvSpPr>
            <p:spPr bwMode="auto">
              <a:xfrm>
                <a:off x="7095500" y="3195111"/>
                <a:ext cx="1315267" cy="338554"/>
              </a:xfrm>
              <a:prstGeom prst="rect">
                <a:avLst/>
              </a:prstGeom>
              <a:noFill/>
              <a:ln w="9525">
                <a:noFill/>
                <a:miter lim="800000"/>
                <a:headEnd/>
                <a:tailEnd/>
              </a:ln>
            </p:spPr>
            <p:txBody>
              <a:bodyPr wrap="square">
                <a:spAutoFit/>
              </a:bodyPr>
              <a:lstStyle>
                <a:defPPr>
                  <a:defRPr lang="en-US"/>
                </a:defPPr>
                <a:lvl1pPr defTabSz="457182">
                  <a:defRPr sz="800">
                    <a:latin typeface="Arial" pitchFamily="34" charset="0"/>
                    <a:cs typeface="Arial" pitchFamily="34" charset="0"/>
                  </a:defRPr>
                </a:lvl1pPr>
              </a:lstStyle>
              <a:p>
                <a:pPr algn="ctr"/>
                <a:r>
                  <a:rPr lang="en-US" dirty="0"/>
                  <a:t>SOAP </a:t>
                </a:r>
                <a:endParaRPr lang="en-US" dirty="0" smtClean="0"/>
              </a:p>
              <a:p>
                <a:pPr algn="ctr"/>
                <a:r>
                  <a:rPr lang="en-US" dirty="0" smtClean="0"/>
                  <a:t>Request</a:t>
                </a:r>
                <a:endParaRPr lang="en-US" dirty="0"/>
              </a:p>
            </p:txBody>
          </p:sp>
          <p:cxnSp>
            <p:nvCxnSpPr>
              <p:cNvPr id="29" name="Straight Arrow Connector 18"/>
              <p:cNvCxnSpPr>
                <a:cxnSpLocks noChangeShapeType="1"/>
                <a:stCxn id="30" idx="3"/>
                <a:endCxn id="40" idx="2"/>
              </p:cNvCxnSpPr>
              <p:nvPr/>
            </p:nvCxnSpPr>
            <p:spPr bwMode="auto">
              <a:xfrm flipV="1">
                <a:off x="6784716" y="3050476"/>
                <a:ext cx="918176" cy="408173"/>
              </a:xfrm>
              <a:prstGeom prst="curvedConnector2">
                <a:avLst/>
              </a:prstGeom>
              <a:ln w="12700">
                <a:headEnd/>
                <a:tailEnd type="stealth" w="lg" len="lg"/>
              </a:ln>
            </p:spPr>
            <p:style>
              <a:lnRef idx="1">
                <a:schemeClr val="dk1"/>
              </a:lnRef>
              <a:fillRef idx="0">
                <a:schemeClr val="dk1"/>
              </a:fillRef>
              <a:effectRef idx="0">
                <a:schemeClr val="dk1"/>
              </a:effectRef>
              <a:fontRef idx="minor">
                <a:schemeClr val="tx1"/>
              </a:fontRef>
            </p:style>
          </p:cxnSp>
        </p:grpSp>
      </p:grpSp>
      <p:grpSp>
        <p:nvGrpSpPr>
          <p:cNvPr id="41" name="Group 40"/>
          <p:cNvGrpSpPr/>
          <p:nvPr/>
        </p:nvGrpSpPr>
        <p:grpSpPr>
          <a:xfrm>
            <a:off x="253077" y="5324343"/>
            <a:ext cx="8359756" cy="898649"/>
            <a:chOff x="138037" y="4106419"/>
            <a:chExt cx="7876945" cy="898649"/>
          </a:xfrm>
        </p:grpSpPr>
        <p:grpSp>
          <p:nvGrpSpPr>
            <p:cNvPr id="42" name="Group 41"/>
            <p:cNvGrpSpPr/>
            <p:nvPr/>
          </p:nvGrpSpPr>
          <p:grpSpPr>
            <a:xfrm>
              <a:off x="138037" y="4106419"/>
              <a:ext cx="4829751" cy="819679"/>
              <a:chOff x="138037" y="2188085"/>
              <a:chExt cx="4829751" cy="819679"/>
            </a:xfrm>
          </p:grpSpPr>
          <p:sp>
            <p:nvSpPr>
              <p:cNvPr id="54" name="TextBox 11"/>
              <p:cNvSpPr txBox="1">
                <a:spLocks noChangeArrowheads="1"/>
              </p:cNvSpPr>
              <p:nvPr/>
            </p:nvSpPr>
            <p:spPr bwMode="auto">
              <a:xfrm>
                <a:off x="138037" y="2188085"/>
                <a:ext cx="2993576" cy="276999"/>
              </a:xfrm>
              <a:prstGeom prst="rect">
                <a:avLst/>
              </a:prstGeom>
              <a:noFill/>
              <a:ln w="9525">
                <a:noFill/>
                <a:miter lim="800000"/>
                <a:headEnd/>
                <a:tailEnd/>
              </a:ln>
            </p:spPr>
            <p:txBody>
              <a:bodyPr wrap="none">
                <a:spAutoFit/>
              </a:bodyPr>
              <a:lstStyle/>
              <a:p>
                <a:pPr defTabSz="457182"/>
                <a:r>
                  <a:rPr lang="en-US" sz="1200" b="1" dirty="0" smtClean="0">
                    <a:latin typeface="Arial" pitchFamily="34" charset="0"/>
                    <a:cs typeface="Arial" pitchFamily="34" charset="0"/>
                  </a:rPr>
                  <a:t>3) Playback against the Virtual Service</a:t>
                </a:r>
                <a:endParaRPr lang="en-US" sz="1200" b="1" dirty="0">
                  <a:latin typeface="Arial" pitchFamily="34" charset="0"/>
                  <a:cs typeface="Arial" pitchFamily="34" charset="0"/>
                </a:endParaRPr>
              </a:p>
            </p:txBody>
          </p:sp>
          <p:sp>
            <p:nvSpPr>
              <p:cNvPr id="55" name="Rounded Rectangle 3"/>
              <p:cNvSpPr/>
              <p:nvPr/>
            </p:nvSpPr>
            <p:spPr>
              <a:xfrm>
                <a:off x="3538649" y="2451726"/>
                <a:ext cx="1429139" cy="556038"/>
              </a:xfrm>
              <a:prstGeom prst="roundRect">
                <a:avLst>
                  <a:gd name="adj" fmla="val 33718"/>
                </a:avLst>
              </a:prstGeom>
            </p:spPr>
            <p:style>
              <a:lnRef idx="1">
                <a:schemeClr val="accent3"/>
              </a:lnRef>
              <a:fillRef idx="2">
                <a:schemeClr val="accent3"/>
              </a:fillRef>
              <a:effectRef idx="1">
                <a:schemeClr val="accent3"/>
              </a:effectRef>
              <a:fontRef idx="minor">
                <a:schemeClr val="dk1"/>
              </a:fontRef>
            </p:style>
            <p:txBody>
              <a:bodyPr anchor="ctr"/>
              <a:lstStyle/>
              <a:p>
                <a:pPr algn="ctr" defTabSz="457182">
                  <a:defRPr/>
                </a:pPr>
                <a:r>
                  <a:rPr lang="en-US" sz="1200" b="1" dirty="0">
                    <a:solidFill>
                      <a:schemeClr val="tx1"/>
                    </a:solidFill>
                  </a:rPr>
                  <a:t>System</a:t>
                </a:r>
              </a:p>
              <a:p>
                <a:pPr algn="ctr" defTabSz="457182">
                  <a:defRPr/>
                </a:pPr>
                <a:r>
                  <a:rPr lang="en-US" sz="1200" b="1" dirty="0">
                    <a:solidFill>
                      <a:schemeClr val="tx1"/>
                    </a:solidFill>
                  </a:rPr>
                  <a:t>Under Test</a:t>
                </a:r>
              </a:p>
            </p:txBody>
          </p:sp>
          <p:sp>
            <p:nvSpPr>
              <p:cNvPr id="56" name="Rounded Rectangle 55"/>
              <p:cNvSpPr/>
              <p:nvPr/>
            </p:nvSpPr>
            <p:spPr>
              <a:xfrm>
                <a:off x="340186" y="2465654"/>
                <a:ext cx="1566851" cy="524004"/>
              </a:xfrm>
              <a:prstGeom prst="roundRect">
                <a:avLst>
                  <a:gd name="adj" fmla="val 32217"/>
                </a:avLst>
              </a:prstGeom>
            </p:spPr>
            <p:style>
              <a:lnRef idx="2">
                <a:schemeClr val="accent3"/>
              </a:lnRef>
              <a:fillRef idx="1">
                <a:schemeClr val="lt1"/>
              </a:fillRef>
              <a:effectRef idx="0">
                <a:schemeClr val="accent3"/>
              </a:effectRef>
              <a:fontRef idx="minor">
                <a:schemeClr val="dk1"/>
              </a:fontRef>
            </p:style>
            <p:txBody>
              <a:bodyPr anchor="ctr"/>
              <a:lstStyle/>
              <a:p>
                <a:pPr algn="ctr" defTabSz="457182">
                  <a:defRPr/>
                </a:pPr>
                <a:r>
                  <a:rPr lang="en-US" sz="1200" b="1" dirty="0" smtClean="0">
                    <a:solidFill>
                      <a:schemeClr val="tx1"/>
                    </a:solidFill>
                  </a:rPr>
                  <a:t>TEST</a:t>
                </a:r>
                <a:endParaRPr lang="en-US" sz="1200" b="1" dirty="0">
                  <a:solidFill>
                    <a:schemeClr val="tx1"/>
                  </a:solidFill>
                </a:endParaRPr>
              </a:p>
              <a:p>
                <a:pPr algn="ctr" defTabSz="457182">
                  <a:defRPr/>
                </a:pPr>
                <a:r>
                  <a:rPr lang="en-US" sz="1050" dirty="0">
                    <a:solidFill>
                      <a:schemeClr val="tx1"/>
                    </a:solidFill>
                  </a:rPr>
                  <a:t>(Manual, Automated)</a:t>
                </a:r>
              </a:p>
            </p:txBody>
          </p:sp>
          <p:cxnSp>
            <p:nvCxnSpPr>
              <p:cNvPr id="57" name="Straight Arrow Connector 56"/>
              <p:cNvCxnSpPr>
                <a:cxnSpLocks noChangeShapeType="1"/>
                <a:stCxn id="56" idx="3"/>
                <a:endCxn id="55" idx="1"/>
              </p:cNvCxnSpPr>
              <p:nvPr/>
            </p:nvCxnSpPr>
            <p:spPr bwMode="auto">
              <a:xfrm>
                <a:off x="1907037" y="2727656"/>
                <a:ext cx="1631612" cy="2089"/>
              </a:xfrm>
              <a:prstGeom prst="straightConnector1">
                <a:avLst/>
              </a:prstGeom>
              <a:ln w="12700">
                <a:headEnd/>
                <a:tailEnd type="stealth" w="lg" len="lg"/>
              </a:ln>
            </p:spPr>
            <p:style>
              <a:lnRef idx="1">
                <a:schemeClr val="dk1"/>
              </a:lnRef>
              <a:fillRef idx="0">
                <a:schemeClr val="dk1"/>
              </a:fillRef>
              <a:effectRef idx="0">
                <a:schemeClr val="dk1"/>
              </a:effectRef>
              <a:fontRef idx="minor">
                <a:schemeClr val="tx1"/>
              </a:fontRef>
            </p:style>
          </p:cxnSp>
          <p:sp>
            <p:nvSpPr>
              <p:cNvPr id="58" name="TextBox 19"/>
              <p:cNvSpPr txBox="1">
                <a:spLocks noChangeArrowheads="1"/>
              </p:cNvSpPr>
              <p:nvPr/>
            </p:nvSpPr>
            <p:spPr bwMode="auto">
              <a:xfrm>
                <a:off x="2194724" y="2535695"/>
                <a:ext cx="966931" cy="246221"/>
              </a:xfrm>
              <a:prstGeom prst="rect">
                <a:avLst/>
              </a:prstGeom>
              <a:noFill/>
              <a:ln w="9525">
                <a:noFill/>
                <a:miter lim="800000"/>
                <a:headEnd/>
                <a:tailEnd/>
              </a:ln>
            </p:spPr>
            <p:txBody>
              <a:bodyPr wrap="none">
                <a:spAutoFit/>
              </a:bodyPr>
              <a:lstStyle/>
              <a:p>
                <a:pPr defTabSz="457182"/>
                <a:r>
                  <a:rPr lang="en-US" sz="1000" dirty="0">
                    <a:latin typeface="Arial" pitchFamily="34" charset="0"/>
                    <a:cs typeface="Arial" pitchFamily="34" charset="0"/>
                  </a:rPr>
                  <a:t>Exercise SUT</a:t>
                </a:r>
              </a:p>
            </p:txBody>
          </p:sp>
        </p:grpSp>
        <p:grpSp>
          <p:nvGrpSpPr>
            <p:cNvPr id="43" name="Group 42"/>
            <p:cNvGrpSpPr/>
            <p:nvPr/>
          </p:nvGrpSpPr>
          <p:grpSpPr>
            <a:xfrm>
              <a:off x="4821740" y="4287187"/>
              <a:ext cx="3193242" cy="717881"/>
              <a:chOff x="4821740" y="2368853"/>
              <a:chExt cx="3193242" cy="717881"/>
            </a:xfrm>
          </p:grpSpPr>
          <p:cxnSp>
            <p:nvCxnSpPr>
              <p:cNvPr id="44" name="Straight Arrow Connector 18"/>
              <p:cNvCxnSpPr>
                <a:cxnSpLocks noChangeShapeType="1"/>
              </p:cNvCxnSpPr>
              <p:nvPr/>
            </p:nvCxnSpPr>
            <p:spPr bwMode="auto">
              <a:xfrm flipH="1">
                <a:off x="4956225" y="2805766"/>
                <a:ext cx="1487983" cy="5608"/>
              </a:xfrm>
              <a:prstGeom prst="straightConnector1">
                <a:avLst/>
              </a:prstGeom>
              <a:ln w="12700">
                <a:headEnd/>
                <a:tailEnd type="stealth" w="lg" len="lg"/>
              </a:ln>
            </p:spPr>
            <p:style>
              <a:lnRef idx="1">
                <a:schemeClr val="dk1"/>
              </a:lnRef>
              <a:fillRef idx="0">
                <a:schemeClr val="dk1"/>
              </a:fillRef>
              <a:effectRef idx="0">
                <a:schemeClr val="dk1"/>
              </a:effectRef>
              <a:fontRef idx="minor">
                <a:schemeClr val="tx1"/>
              </a:fontRef>
            </p:style>
          </p:cxnSp>
          <p:sp>
            <p:nvSpPr>
              <p:cNvPr id="45" name="TextBox 15"/>
              <p:cNvSpPr txBox="1">
                <a:spLocks noChangeArrowheads="1"/>
              </p:cNvSpPr>
              <p:nvPr/>
            </p:nvSpPr>
            <p:spPr bwMode="auto">
              <a:xfrm>
                <a:off x="4937071" y="2473898"/>
                <a:ext cx="1315267" cy="215444"/>
              </a:xfrm>
              <a:prstGeom prst="rect">
                <a:avLst/>
              </a:prstGeom>
              <a:noFill/>
              <a:ln w="9525">
                <a:noFill/>
                <a:miter lim="800000"/>
                <a:headEnd/>
                <a:tailEnd/>
              </a:ln>
            </p:spPr>
            <p:txBody>
              <a:bodyPr wrap="square">
                <a:spAutoFit/>
              </a:bodyPr>
              <a:lstStyle>
                <a:defPPr>
                  <a:defRPr lang="en-US"/>
                </a:defPPr>
                <a:lvl1pPr defTabSz="457182">
                  <a:defRPr sz="800">
                    <a:latin typeface="Arial" pitchFamily="34" charset="0"/>
                    <a:cs typeface="Arial" pitchFamily="34" charset="0"/>
                  </a:defRPr>
                </a:lvl1pPr>
              </a:lstStyle>
              <a:p>
                <a:pPr algn="ctr"/>
                <a:r>
                  <a:rPr lang="en-US" dirty="0"/>
                  <a:t>SOAP </a:t>
                </a:r>
                <a:r>
                  <a:rPr lang="en-US" dirty="0" smtClean="0"/>
                  <a:t>Request</a:t>
                </a:r>
                <a:endParaRPr lang="en-US" dirty="0"/>
              </a:p>
            </p:txBody>
          </p:sp>
          <p:cxnSp>
            <p:nvCxnSpPr>
              <p:cNvPr id="46" name="Straight Arrow Connector 18"/>
              <p:cNvCxnSpPr>
                <a:cxnSpLocks noChangeShapeType="1"/>
              </p:cNvCxnSpPr>
              <p:nvPr/>
            </p:nvCxnSpPr>
            <p:spPr bwMode="auto">
              <a:xfrm flipV="1">
                <a:off x="4967788" y="2638609"/>
                <a:ext cx="1371600" cy="1161"/>
              </a:xfrm>
              <a:prstGeom prst="straightConnector1">
                <a:avLst/>
              </a:prstGeom>
              <a:ln w="12700">
                <a:headEnd/>
                <a:tailEnd type="stealth" w="lg" len="lg"/>
              </a:ln>
            </p:spPr>
            <p:style>
              <a:lnRef idx="1">
                <a:schemeClr val="dk1"/>
              </a:lnRef>
              <a:fillRef idx="0">
                <a:schemeClr val="dk1"/>
              </a:fillRef>
              <a:effectRef idx="0">
                <a:schemeClr val="dk1"/>
              </a:effectRef>
              <a:fontRef idx="minor">
                <a:schemeClr val="tx1"/>
              </a:fontRef>
            </p:style>
          </p:cxnSp>
          <p:grpSp>
            <p:nvGrpSpPr>
              <p:cNvPr id="47" name="Group 46"/>
              <p:cNvGrpSpPr/>
              <p:nvPr/>
            </p:nvGrpSpPr>
            <p:grpSpPr>
              <a:xfrm>
                <a:off x="6311320" y="2368853"/>
                <a:ext cx="1703662" cy="717881"/>
                <a:chOff x="6239086" y="2667462"/>
                <a:chExt cx="1703662" cy="717881"/>
              </a:xfrm>
            </p:grpSpPr>
            <p:sp>
              <p:nvSpPr>
                <p:cNvPr id="49" name="AutoShape 38"/>
                <p:cNvSpPr>
                  <a:spLocks/>
                </p:cNvSpPr>
                <p:nvPr/>
              </p:nvSpPr>
              <p:spPr bwMode="auto">
                <a:xfrm>
                  <a:off x="6282909" y="2667462"/>
                  <a:ext cx="1631233" cy="716089"/>
                </a:xfrm>
                <a:prstGeom prst="roundRect">
                  <a:avLst>
                    <a:gd name="adj" fmla="val 16667"/>
                  </a:avLst>
                </a:prstGeom>
                <a:solidFill>
                  <a:srgbClr val="92D050"/>
                </a:solidFill>
                <a:ln w="12700">
                  <a:solidFill>
                    <a:schemeClr val="tx1"/>
                  </a:solidFill>
                  <a:prstDash val="dash"/>
                  <a:round/>
                  <a:headEnd/>
                  <a:tailEnd/>
                </a:ln>
              </p:spPr>
              <p:txBody>
                <a:bodyPr lIns="0" tIns="0" rIns="0" bIns="0"/>
                <a:lstStyle/>
                <a:p>
                  <a:pPr defTabSz="457182"/>
                  <a:endParaRPr lang="en-US" sz="2307" dirty="0">
                    <a:latin typeface="Calibri" pitchFamily="34" charset="0"/>
                    <a:ea typeface="ＭＳ Ｐゴシック" pitchFamily="34" charset="-128"/>
                  </a:endParaRPr>
                </a:p>
              </p:txBody>
            </p:sp>
            <p:sp>
              <p:nvSpPr>
                <p:cNvPr id="50" name="Rectangle 39"/>
                <p:cNvSpPr>
                  <a:spLocks/>
                </p:cNvSpPr>
                <p:nvPr/>
              </p:nvSpPr>
              <p:spPr bwMode="auto">
                <a:xfrm>
                  <a:off x="6239086" y="3146816"/>
                  <a:ext cx="1703662" cy="238527"/>
                </a:xfrm>
                <a:prstGeom prst="rect">
                  <a:avLst/>
                </a:prstGeom>
                <a:noFill/>
                <a:ln w="12700">
                  <a:noFill/>
                  <a:miter lim="800000"/>
                  <a:headEnd/>
                  <a:tailEnd/>
                </a:ln>
              </p:spPr>
              <p:txBody>
                <a:bodyPr lIns="38100" tIns="38100" rIns="87934" bIns="38100" anchor="ctr">
                  <a:spAutoFit/>
                </a:bodyPr>
                <a:lstStyle/>
                <a:p>
                  <a:pPr algn="ctr" defTabSz="457182"/>
                  <a:r>
                    <a:rPr lang="en-US" sz="1000" b="1" dirty="0" smtClean="0">
                      <a:ea typeface="ＭＳ Ｐゴシック" pitchFamily="34" charset="-128"/>
                      <a:sym typeface="Helvetica" charset="0"/>
                    </a:rPr>
                    <a:t>Virtual Service</a:t>
                  </a:r>
                  <a:endParaRPr lang="en-US" sz="1000" b="1" dirty="0">
                    <a:ea typeface="ＭＳ Ｐゴシック" pitchFamily="34" charset="-128"/>
                    <a:sym typeface="Helvetica" charset="0"/>
                  </a:endParaRPr>
                </a:p>
              </p:txBody>
            </p:sp>
            <p:pic>
              <p:nvPicPr>
                <p:cNvPr id="51" name="Picture 40"/>
                <p:cNvPicPr>
                  <a:picLocks noChangeArrowheads="1"/>
                </p:cNvPicPr>
                <p:nvPr/>
              </p:nvPicPr>
              <p:blipFill>
                <a:blip r:embed="rId2" cstate="print"/>
                <a:srcRect/>
                <a:stretch>
                  <a:fillRect/>
                </a:stretch>
              </p:blipFill>
              <p:spPr bwMode="auto">
                <a:xfrm>
                  <a:off x="6844249" y="2756406"/>
                  <a:ext cx="518027" cy="311643"/>
                </a:xfrm>
                <a:prstGeom prst="rect">
                  <a:avLst/>
                </a:prstGeom>
                <a:noFill/>
                <a:ln w="12700">
                  <a:noFill/>
                  <a:miter lim="800000"/>
                  <a:headEnd/>
                  <a:tailEnd/>
                </a:ln>
              </p:spPr>
            </p:pic>
            <p:pic>
              <p:nvPicPr>
                <p:cNvPr id="52" name="Picture 37"/>
                <p:cNvPicPr>
                  <a:picLocks noChangeArrowheads="1"/>
                </p:cNvPicPr>
                <p:nvPr/>
              </p:nvPicPr>
              <p:blipFill>
                <a:blip r:embed="rId3" cstate="print"/>
                <a:srcRect/>
                <a:stretch>
                  <a:fillRect/>
                </a:stretch>
              </p:blipFill>
              <p:spPr bwMode="auto">
                <a:xfrm>
                  <a:off x="7392344" y="2743593"/>
                  <a:ext cx="457565" cy="443794"/>
                </a:xfrm>
                <a:prstGeom prst="rect">
                  <a:avLst/>
                </a:prstGeom>
                <a:noFill/>
                <a:ln w="12700">
                  <a:noFill/>
                  <a:miter lim="800000"/>
                  <a:headEnd/>
                  <a:tailEnd/>
                </a:ln>
              </p:spPr>
            </p:pic>
            <p:pic>
              <p:nvPicPr>
                <p:cNvPr id="53" name="Picture 5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96573" y="2704050"/>
                  <a:ext cx="566653" cy="508768"/>
                </a:xfrm>
                <a:prstGeom prst="rect">
                  <a:avLst/>
                </a:prstGeom>
                <a:noFill/>
                <a:ln>
                  <a:noFill/>
                </a:ln>
              </p:spPr>
            </p:pic>
          </p:grpSp>
          <p:sp>
            <p:nvSpPr>
              <p:cNvPr id="48" name="TextBox 17"/>
              <p:cNvSpPr txBox="1">
                <a:spLocks noChangeArrowheads="1"/>
              </p:cNvSpPr>
              <p:nvPr/>
            </p:nvSpPr>
            <p:spPr bwMode="auto">
              <a:xfrm>
                <a:off x="4821740" y="2809400"/>
                <a:ext cx="1563624" cy="215444"/>
              </a:xfrm>
              <a:prstGeom prst="rect">
                <a:avLst/>
              </a:prstGeom>
              <a:noFill/>
              <a:ln w="9525">
                <a:noFill/>
                <a:miter lim="800000"/>
                <a:headEnd/>
                <a:tailEnd/>
              </a:ln>
            </p:spPr>
            <p:txBody>
              <a:bodyPr wrap="square">
                <a:spAutoFit/>
              </a:bodyPr>
              <a:lstStyle/>
              <a:p>
                <a:pPr algn="ctr" defTabSz="457182"/>
                <a:r>
                  <a:rPr lang="en-US" sz="800" dirty="0">
                    <a:latin typeface="Arial" pitchFamily="34" charset="0"/>
                    <a:cs typeface="Arial" pitchFamily="34" charset="0"/>
                  </a:rPr>
                  <a:t>SOAP </a:t>
                </a:r>
                <a:r>
                  <a:rPr lang="en-US" sz="800" dirty="0" smtClean="0">
                    <a:latin typeface="Arial" pitchFamily="34" charset="0"/>
                    <a:cs typeface="Arial" pitchFamily="34" charset="0"/>
                  </a:rPr>
                  <a:t>Response</a:t>
                </a:r>
                <a:endParaRPr lang="en-US" sz="800" dirty="0">
                  <a:latin typeface="Arial" pitchFamily="34" charset="0"/>
                  <a:cs typeface="Arial" pitchFamily="34" charset="0"/>
                </a:endParaRPr>
              </a:p>
            </p:txBody>
          </p:sp>
        </p:grpSp>
      </p:grpSp>
      <p:sp>
        <p:nvSpPr>
          <p:cNvPr id="59" name="Title 3"/>
          <p:cNvSpPr>
            <a:spLocks noGrp="1"/>
          </p:cNvSpPr>
          <p:nvPr>
            <p:ph type="title"/>
          </p:nvPr>
        </p:nvSpPr>
        <p:spPr>
          <a:xfrm>
            <a:off x="455385" y="518040"/>
            <a:ext cx="8226425" cy="492125"/>
          </a:xfrm>
        </p:spPr>
        <p:txBody>
          <a:bodyPr>
            <a:normAutofit fontScale="90000"/>
          </a:bodyPr>
          <a:lstStyle/>
          <a:p>
            <a:r>
              <a:rPr lang="en-US" dirty="0" smtClean="0">
                <a:solidFill>
                  <a:schemeClr val="accent2">
                    <a:lumMod val="60000"/>
                    <a:lumOff val="40000"/>
                  </a:schemeClr>
                </a:solidFill>
                <a:latin typeface="Arial" charset="0"/>
                <a:cs typeface="Arial" charset="0"/>
              </a:rPr>
              <a:t>Working of </a:t>
            </a:r>
            <a:r>
              <a:rPr lang="en-US" dirty="0" smtClean="0">
                <a:solidFill>
                  <a:schemeClr val="accent2">
                    <a:lumMod val="60000"/>
                    <a:lumOff val="40000"/>
                  </a:schemeClr>
                </a:solidFill>
                <a:latin typeface="Arial" charset="0"/>
                <a:cs typeface="Arial" charset="0"/>
              </a:rPr>
              <a:t>Service Virtualization</a:t>
            </a:r>
            <a:endParaRPr dirty="0" smtClean="0">
              <a:solidFill>
                <a:schemeClr val="accent2">
                  <a:lumMod val="60000"/>
                  <a:lumOff val="40000"/>
                </a:schemeClr>
              </a:solidFill>
              <a:latin typeface="Arial" charset="0"/>
              <a:cs typeface="Arial" charset="0"/>
            </a:endParaRPr>
          </a:p>
        </p:txBody>
      </p:sp>
    </p:spTree>
    <p:extLst>
      <p:ext uri="{BB962C8B-B14F-4D97-AF65-F5344CB8AC3E}">
        <p14:creationId xmlns:p14="http://schemas.microsoft.com/office/powerpoint/2010/main" val="269562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2">
                    <a:lumMod val="60000"/>
                    <a:lumOff val="40000"/>
                  </a:schemeClr>
                </a:solidFill>
              </a:rPr>
              <a:t>Benefits Of Service Virtualization</a:t>
            </a:r>
            <a:endParaRPr lang="en-US" dirty="0">
              <a:solidFill>
                <a:schemeClr val="accent2">
                  <a:lumMod val="60000"/>
                  <a:lumOff val="40000"/>
                </a:schemeClr>
              </a:solidFill>
            </a:endParaRPr>
          </a:p>
        </p:txBody>
      </p:sp>
      <p:sp>
        <p:nvSpPr>
          <p:cNvPr id="6" name="Rectangle 5"/>
          <p:cNvSpPr/>
          <p:nvPr/>
        </p:nvSpPr>
        <p:spPr>
          <a:xfrm>
            <a:off x="481011" y="2108614"/>
            <a:ext cx="8226425" cy="2308324"/>
          </a:xfrm>
          <a:prstGeom prst="rect">
            <a:avLst/>
          </a:prstGeom>
        </p:spPr>
        <p:txBody>
          <a:bodyPr wrap="square">
            <a:spAutoFit/>
          </a:bodyPr>
          <a:lstStyle/>
          <a:p>
            <a:pPr marL="285750" indent="-285750">
              <a:lnSpc>
                <a:spcPct val="200000"/>
              </a:lnSpc>
              <a:buFont typeface="Arial" panose="020B0604020202020204" pitchFamily="34" charset="0"/>
              <a:buChar char="•"/>
            </a:pPr>
            <a:r>
              <a:rPr lang="en-US" sz="1600" b="1" dirty="0"/>
              <a:t>Faster time-to-Market </a:t>
            </a:r>
          </a:p>
          <a:p>
            <a:pPr marL="285750" indent="-285750">
              <a:lnSpc>
                <a:spcPct val="200000"/>
              </a:lnSpc>
              <a:buFont typeface="Arial" panose="020B0604020202020204" pitchFamily="34" charset="0"/>
              <a:buChar char="•"/>
            </a:pPr>
            <a:r>
              <a:rPr lang="en-US" sz="1600" b="1" dirty="0"/>
              <a:t>S</a:t>
            </a:r>
            <a:r>
              <a:rPr lang="en-US" sz="1600" b="1" dirty="0" smtClean="0"/>
              <a:t>hift </a:t>
            </a:r>
            <a:r>
              <a:rPr lang="en-US" sz="1600" b="1" dirty="0"/>
              <a:t>Left</a:t>
            </a:r>
          </a:p>
          <a:p>
            <a:pPr marL="285750" indent="-285750">
              <a:lnSpc>
                <a:spcPct val="200000"/>
              </a:lnSpc>
              <a:buFont typeface="Arial" panose="020B0604020202020204" pitchFamily="34" charset="0"/>
              <a:buChar char="•"/>
            </a:pPr>
            <a:r>
              <a:rPr lang="en-US" sz="1600" b="1" dirty="0" smtClean="0"/>
              <a:t>Lesser </a:t>
            </a:r>
            <a:r>
              <a:rPr lang="en-US" sz="1600" b="1" dirty="0"/>
              <a:t>constraints on </a:t>
            </a:r>
            <a:r>
              <a:rPr lang="en-US" sz="1600" b="1" dirty="0" smtClean="0"/>
              <a:t>Testing </a:t>
            </a:r>
            <a:r>
              <a:rPr lang="en-US" sz="1600" b="1" dirty="0"/>
              <a:t>teams</a:t>
            </a:r>
          </a:p>
          <a:p>
            <a:pPr marL="285750" indent="-285750">
              <a:lnSpc>
                <a:spcPct val="200000"/>
              </a:lnSpc>
              <a:buFont typeface="Arial" panose="020B0604020202020204" pitchFamily="34" charset="0"/>
              <a:buChar char="•"/>
            </a:pPr>
            <a:r>
              <a:rPr lang="en-US" sz="1600" b="1" dirty="0" smtClean="0"/>
              <a:t>Improved </a:t>
            </a:r>
            <a:r>
              <a:rPr lang="en-US" sz="1600" b="1" dirty="0"/>
              <a:t>Product Quality</a:t>
            </a:r>
          </a:p>
          <a:p>
            <a:endParaRPr lang="en-US" sz="1600" i="1" dirty="0"/>
          </a:p>
        </p:txBody>
      </p:sp>
    </p:spTree>
    <p:extLst>
      <p:ext uri="{BB962C8B-B14F-4D97-AF65-F5344CB8AC3E}">
        <p14:creationId xmlns:p14="http://schemas.microsoft.com/office/powerpoint/2010/main" val="183138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5760" y="1503631"/>
            <a:ext cx="8934995" cy="4124206"/>
          </a:xfrm>
          <a:prstGeom prst="rect">
            <a:avLst/>
          </a:prstGeom>
        </p:spPr>
        <p:txBody>
          <a:bodyPr wrap="square">
            <a:spAutoFit/>
          </a:bodyPr>
          <a:lstStyle/>
          <a:p>
            <a:r>
              <a:rPr lang="en-US" dirty="0"/>
              <a:t>DevTest</a:t>
            </a:r>
            <a:r>
              <a:rPr lang="en-US" sz="2400" dirty="0"/>
              <a:t> </a:t>
            </a:r>
            <a:r>
              <a:rPr lang="en-US" sz="2400" dirty="0" smtClean="0"/>
              <a:t>: </a:t>
            </a:r>
            <a:r>
              <a:rPr lang="en-US" dirty="0"/>
              <a:t>An integrated development environment(IDE) where test case assets and virtual service models are created and edited. </a:t>
            </a:r>
            <a:r>
              <a:rPr lang="en-US" dirty="0" smtClean="0"/>
              <a:t>We can </a:t>
            </a:r>
            <a:r>
              <a:rPr lang="en-US" dirty="0"/>
              <a:t>run test cases and models locally in the workstation or </a:t>
            </a:r>
            <a:r>
              <a:rPr lang="en-US" dirty="0" smtClean="0"/>
              <a:t>stage </a:t>
            </a:r>
            <a:r>
              <a:rPr lang="en-US" dirty="0"/>
              <a:t>them for a remote execution. </a:t>
            </a:r>
            <a:endParaRPr lang="en-US" dirty="0" smtClean="0"/>
          </a:p>
          <a:p>
            <a:endParaRPr lang="en-US" sz="2400" dirty="0"/>
          </a:p>
          <a:p>
            <a:r>
              <a:rPr lang="en-US" sz="1600" dirty="0" smtClean="0">
                <a:latin typeface="Tw Cen MT (Body)"/>
                <a:cs typeface="Arial" panose="020B0604020202020204" pitchFamily="34" charset="0"/>
              </a:rPr>
              <a:t>Coupled with two products:</a:t>
            </a:r>
            <a:endParaRPr lang="en-US" sz="1600" dirty="0">
              <a:latin typeface="Tw Cen MT (Body)"/>
              <a:cs typeface="Arial" panose="020B0604020202020204" pitchFamily="34" charset="0"/>
            </a:endParaRPr>
          </a:p>
          <a:p>
            <a:pPr marL="285750" indent="-285750">
              <a:lnSpc>
                <a:spcPct val="200000"/>
              </a:lnSpc>
              <a:buFont typeface="Arial" panose="020B0604020202020204" pitchFamily="34" charset="0"/>
              <a:buChar char="•"/>
            </a:pPr>
            <a:r>
              <a:rPr lang="en-US" dirty="0"/>
              <a:t>CA Application </a:t>
            </a:r>
            <a:r>
              <a:rPr lang="en-US" dirty="0" smtClean="0"/>
              <a:t>Test : Allows all types of testing of multi-tiered architectures at an layer.</a:t>
            </a:r>
            <a:r>
              <a:rPr lang="en-US" dirty="0"/>
              <a:t> </a:t>
            </a:r>
            <a:endParaRPr lang="en-US" dirty="0" smtClean="0"/>
          </a:p>
          <a:p>
            <a:pPr marL="285750" indent="-285750">
              <a:lnSpc>
                <a:spcPct val="200000"/>
              </a:lnSpc>
              <a:buFont typeface="Arial" panose="020B0604020202020204" pitchFamily="34" charset="0"/>
              <a:buChar char="•"/>
            </a:pPr>
            <a:r>
              <a:rPr lang="en-US" dirty="0" smtClean="0"/>
              <a:t>CA </a:t>
            </a:r>
            <a:r>
              <a:rPr lang="en-US" dirty="0"/>
              <a:t>Service </a:t>
            </a:r>
            <a:r>
              <a:rPr lang="en-US" dirty="0" smtClean="0"/>
              <a:t>Virtualization: Allows for continuous development and testing of a software.</a:t>
            </a:r>
            <a:r>
              <a:rPr lang="en-US" dirty="0"/>
              <a:t>  </a:t>
            </a:r>
            <a:endParaRPr lang="en-US" dirty="0" smtClean="0"/>
          </a:p>
          <a:p>
            <a:endParaRPr lang="en-US" dirty="0"/>
          </a:p>
        </p:txBody>
      </p:sp>
      <p:sp>
        <p:nvSpPr>
          <p:cNvPr id="22" name="Title 3"/>
          <p:cNvSpPr>
            <a:spLocks noGrp="1"/>
          </p:cNvSpPr>
          <p:nvPr>
            <p:ph type="title"/>
          </p:nvPr>
        </p:nvSpPr>
        <p:spPr/>
        <p:txBody>
          <a:bodyPr>
            <a:normAutofit fontScale="90000"/>
          </a:bodyPr>
          <a:lstStyle/>
          <a:p>
            <a:r>
              <a:rPr lang="en-US" dirty="0" smtClean="0">
                <a:solidFill>
                  <a:schemeClr val="accent2">
                    <a:lumMod val="60000"/>
                    <a:lumOff val="40000"/>
                  </a:schemeClr>
                </a:solidFill>
                <a:latin typeface="Arial" charset="0"/>
                <a:cs typeface="Arial" charset="0"/>
              </a:rPr>
              <a:t>DevTest</a:t>
            </a:r>
            <a:endParaRPr dirty="0" smtClean="0">
              <a:solidFill>
                <a:schemeClr val="accent2">
                  <a:lumMod val="60000"/>
                  <a:lumOff val="40000"/>
                </a:schemeClr>
              </a:solidFill>
              <a:latin typeface="Arial" charset="0"/>
              <a:cs typeface="Arial" charset="0"/>
            </a:endParaRPr>
          </a:p>
        </p:txBody>
      </p:sp>
    </p:spTree>
    <p:extLst>
      <p:ext uri="{BB962C8B-B14F-4D97-AF65-F5344CB8AC3E}">
        <p14:creationId xmlns:p14="http://schemas.microsoft.com/office/powerpoint/2010/main" val="70174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005" y="1725700"/>
            <a:ext cx="8934995" cy="4524315"/>
          </a:xfrm>
          <a:prstGeom prst="rect">
            <a:avLst/>
          </a:prstGeom>
        </p:spPr>
        <p:txBody>
          <a:bodyPr wrap="square">
            <a:spAutoFit/>
          </a:bodyPr>
          <a:lstStyle/>
          <a:p>
            <a:pPr marL="285750" indent="-285750">
              <a:buFont typeface="Arial" panose="020B0604020202020204" pitchFamily="34" charset="0"/>
              <a:buChar char="•"/>
            </a:pPr>
            <a:r>
              <a:rPr lang="en-US" dirty="0"/>
              <a:t>Enterprise </a:t>
            </a:r>
            <a:r>
              <a:rPr lang="en-US" dirty="0" smtClean="0"/>
              <a:t>Dashboard: Monitor </a:t>
            </a:r>
            <a:r>
              <a:rPr lang="en-US" dirty="0"/>
              <a:t>enterprise activity. Generate the Usage Audit Report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Registry</a:t>
            </a:r>
            <a:r>
              <a:rPr lang="en-US" dirty="0"/>
              <a:t>: A central location for the registration of all CA SV Server and CA SV Workstation components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VSE: Used to deploy and run virtual service models</a:t>
            </a:r>
            <a:r>
              <a:rPr lang="en-US" dirty="0" smtClean="0"/>
              <a:t>.</a:t>
            </a:r>
          </a:p>
          <a:p>
            <a:endParaRPr lang="en-US" dirty="0" smtClean="0"/>
          </a:p>
          <a:p>
            <a:pPr marL="285750" indent="-285750">
              <a:buFont typeface="Arial" panose="020B0604020202020204" pitchFamily="34" charset="0"/>
              <a:buChar char="•"/>
            </a:pPr>
            <a:r>
              <a:rPr lang="en-US" dirty="0"/>
              <a:t>Coordinator Server: The coordinator receives the test run information as MAR files, and coordinates the tests that are run on one or more simulator servers.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Simulator </a:t>
            </a:r>
            <a:r>
              <a:rPr lang="en-US" dirty="0"/>
              <a:t>Server: The simulator runs the tests under the supervision of the coordinator 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DevTest </a:t>
            </a:r>
            <a:r>
              <a:rPr lang="en-US" dirty="0"/>
              <a:t>Portal: DevTest Portal is a web-based application that provides simpler access to the most commonly used workflows for DevTest products. </a:t>
            </a:r>
          </a:p>
        </p:txBody>
      </p:sp>
      <p:sp>
        <p:nvSpPr>
          <p:cNvPr id="8" name="Title 3"/>
          <p:cNvSpPr>
            <a:spLocks noGrp="1"/>
          </p:cNvSpPr>
          <p:nvPr>
            <p:ph type="title"/>
          </p:nvPr>
        </p:nvSpPr>
        <p:spPr/>
        <p:txBody>
          <a:bodyPr>
            <a:normAutofit fontScale="90000"/>
          </a:bodyPr>
          <a:lstStyle/>
          <a:p>
            <a:r>
              <a:rPr lang="en-US" dirty="0" smtClean="0">
                <a:solidFill>
                  <a:schemeClr val="accent2">
                    <a:lumMod val="60000"/>
                    <a:lumOff val="40000"/>
                  </a:schemeClr>
                </a:solidFill>
                <a:latin typeface="Arial" charset="0"/>
                <a:cs typeface="Arial" charset="0"/>
              </a:rPr>
              <a:t>Key Components</a:t>
            </a:r>
            <a:endParaRPr dirty="0" smtClean="0">
              <a:solidFill>
                <a:schemeClr val="accent2">
                  <a:lumMod val="60000"/>
                  <a:lumOff val="40000"/>
                </a:schemeClr>
              </a:solidFill>
              <a:latin typeface="Arial" charset="0"/>
              <a:cs typeface="Arial" charset="0"/>
            </a:endParaRPr>
          </a:p>
        </p:txBody>
      </p:sp>
    </p:spTree>
    <p:extLst>
      <p:ext uri="{BB962C8B-B14F-4D97-AF65-F5344CB8AC3E}">
        <p14:creationId xmlns:p14="http://schemas.microsoft.com/office/powerpoint/2010/main" val="350468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0263" y="1859340"/>
            <a:ext cx="8020593" cy="2308324"/>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b="1" dirty="0"/>
              <a:t>Virtual Service Image Recorder</a:t>
            </a:r>
            <a:r>
              <a:rPr lang="en-US" dirty="0"/>
              <a:t> generates service images.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Service images pretend to be what recorded informs of transaction.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the important component VSM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VSI keeps the information regarding request-response.</a:t>
            </a:r>
          </a:p>
          <a:p>
            <a:endParaRPr lang="en-US" b="1" dirty="0"/>
          </a:p>
        </p:txBody>
      </p:sp>
      <p:sp>
        <p:nvSpPr>
          <p:cNvPr id="7" name="Title 3"/>
          <p:cNvSpPr>
            <a:spLocks noGrp="1"/>
          </p:cNvSpPr>
          <p:nvPr>
            <p:ph type="title"/>
          </p:nvPr>
        </p:nvSpPr>
        <p:spPr/>
        <p:txBody>
          <a:bodyPr>
            <a:normAutofit fontScale="90000"/>
          </a:bodyPr>
          <a:lstStyle/>
          <a:p>
            <a:r>
              <a:rPr lang="en-US" dirty="0" smtClean="0">
                <a:solidFill>
                  <a:schemeClr val="accent2">
                    <a:lumMod val="60000"/>
                    <a:lumOff val="40000"/>
                  </a:schemeClr>
                </a:solidFill>
              </a:rPr>
              <a:t>Virtual Service Image (VSI)</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7630835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BF0B3A14-0F09-4A5A-AEC4-1E6EBA15582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d6ad1ba-d08e-4b75-8db3-2812d04b0920"/>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426</Words>
  <Application>Microsoft Office PowerPoint</Application>
  <PresentationFormat>On-screen Show (4:3)</PresentationFormat>
  <Paragraphs>90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ＭＳ Ｐゴシック</vt:lpstr>
      <vt:lpstr>Arial</vt:lpstr>
      <vt:lpstr>Calibri</vt:lpstr>
      <vt:lpstr>Calibri Light</vt:lpstr>
      <vt:lpstr>Helvetica</vt:lpstr>
      <vt:lpstr>Tw Cen MT (Body)</vt:lpstr>
      <vt:lpstr>Wingdings</vt:lpstr>
      <vt:lpstr>Retrospect</vt:lpstr>
      <vt:lpstr>PowerPoint Presentation</vt:lpstr>
      <vt:lpstr>What is Service Virtualization</vt:lpstr>
      <vt:lpstr>Eliminating the Dev/Test Constraints</vt:lpstr>
      <vt:lpstr>Working of Service Virtualization</vt:lpstr>
      <vt:lpstr>Working of Service Virtualization</vt:lpstr>
      <vt:lpstr>Benefits Of Service Virtualization</vt:lpstr>
      <vt:lpstr>DevTest</vt:lpstr>
      <vt:lpstr>Key Components</vt:lpstr>
      <vt:lpstr>Virtual Service Image (VSI)</vt:lpstr>
      <vt:lpstr>Virtual Service Model (VSM)</vt:lpstr>
      <vt:lpstr>Demo of Service Virtualization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2018-04-04T03:51:19Z</dcterms:created>
  <dcterms:modified xsi:type="dcterms:W3CDTF">2018-04-05T09:06:32Z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