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0576FD-F8F4-4EE9-83E6-232CA5DF2572}"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331042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0576FD-F8F4-4EE9-83E6-232CA5DF2572}"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301568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0576FD-F8F4-4EE9-83E6-232CA5DF2572}"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143269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133391"/>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592792" y="3370268"/>
            <a:ext cx="9006416" cy="1197507"/>
          </a:xfrm>
          <a:prstGeom prst="rect">
            <a:avLst/>
          </a:prstGeom>
          <a:noFill/>
          <a:ln w="9525">
            <a:noFill/>
            <a:miter lim="800000"/>
            <a:headEnd/>
            <a:tailEnd/>
          </a:ln>
        </p:spPr>
        <p:txBody>
          <a:bodyPr lIns="0" tIns="0" rIns="0" bIns="0">
            <a:spAutoFit/>
          </a:bodyPr>
          <a:lstStyle/>
          <a:p>
            <a:pPr marL="0" marR="0" lvl="0" indent="0" algn="just" defTabSz="458403" rtl="0" eaLnBrk="1" fontAlgn="auto" latinLnBrk="0" hangingPunct="1">
              <a:lnSpc>
                <a:spcPct val="100000"/>
              </a:lnSpc>
              <a:spcBef>
                <a:spcPts val="314"/>
              </a:spcBef>
              <a:spcAft>
                <a:spcPts val="0"/>
              </a:spcAft>
              <a:buClrTx/>
              <a:buSzTx/>
              <a:buFontTx/>
              <a:buNone/>
              <a:tabLst/>
              <a:defRPr/>
            </a:pPr>
            <a:r>
              <a:rPr kumimoji="0" lang="en-US" sz="864" b="1" i="0" u="none" strike="noStrike" kern="1200" cap="none" spc="0" normalizeH="0" baseline="0" noProof="0" dirty="0">
                <a:ln>
                  <a:noFill/>
                </a:ln>
                <a:solidFill>
                  <a:srgbClr val="6D6E71"/>
                </a:solidFill>
                <a:effectLst/>
                <a:uLnTx/>
                <a:uFillTx/>
                <a:latin typeface="Arial"/>
                <a:ea typeface="+mn-ea"/>
                <a:cs typeface="Arial" pitchFamily="34" charset="0"/>
              </a:rPr>
              <a:t>Disclaimer </a:t>
            </a:r>
          </a:p>
          <a:p>
            <a:pPr marL="0" marR="0" lvl="0" indent="0" algn="just" defTabSz="458403" rtl="0" eaLnBrk="1" fontAlgn="auto" latinLnBrk="0" hangingPunct="1">
              <a:lnSpc>
                <a:spcPct val="100000"/>
              </a:lnSpc>
              <a:spcBef>
                <a:spcPts val="314"/>
              </a:spcBef>
              <a:spcAft>
                <a:spcPts val="0"/>
              </a:spcAft>
              <a:buClrTx/>
              <a:buSzTx/>
              <a:buFontTx/>
              <a:buNone/>
              <a:tabLst/>
              <a:defRPr/>
            </a:pPr>
            <a:r>
              <a:rPr kumimoji="0" lang="en-US" sz="741" b="0" i="0" u="none" strike="noStrike" kern="1200" cap="none" spc="0" normalizeH="0" baseline="0" noProof="0" dirty="0">
                <a:ln>
                  <a:noFill/>
                </a:ln>
                <a:solidFill>
                  <a:srgbClr val="6D6E71"/>
                </a:solidFill>
                <a:effectLst/>
                <a:uLnTx/>
                <a:uFillTx/>
                <a:latin typeface="Arial"/>
                <a:ea typeface="+mn-ea"/>
                <a:cs typeface="Arial" pitchFamily="34" charset="0"/>
              </a:rPr>
              <a:t>Tech Mahindra Limited, herein referred to as TechM provide a wide array of presentations and reports, with the contributions of various professionals. These presentations and reports are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a:t>
            </a:r>
            <a:r>
              <a:rPr kumimoji="0" lang="en-US" sz="741" b="0" i="0" u="none" strike="noStrike" kern="1200" cap="none" spc="0" normalizeH="0" baseline="0" noProof="0" dirty="0" smtClean="0">
                <a:ln>
                  <a:noFill/>
                </a:ln>
                <a:solidFill>
                  <a:srgbClr val="6D6E71"/>
                </a:solidFill>
                <a:effectLst/>
                <a:uLnTx/>
                <a:uFillTx/>
                <a:latin typeface="Arial"/>
                <a:ea typeface="+mn-ea"/>
                <a:cs typeface="Arial" pitchFamily="34" charset="0"/>
              </a:rPr>
              <a:t>purpose. All </a:t>
            </a:r>
            <a:r>
              <a:rPr kumimoji="0" lang="en-US" sz="741" b="0" i="0" u="none" strike="noStrike" kern="1200" cap="none" spc="0" normalizeH="0" baseline="0" noProof="0" dirty="0">
                <a:ln>
                  <a:noFill/>
                </a:ln>
                <a:solidFill>
                  <a:srgbClr val="6D6E71"/>
                </a:solidFill>
                <a:effectLst/>
                <a:uLnTx/>
                <a:uFillTx/>
                <a:latin typeface="Arial"/>
                <a:ea typeface="+mn-ea"/>
                <a:cs typeface="Arial" pitchFamily="34" charset="0"/>
              </a:rPr>
              <a:t>expressions of opinion are subject to change without notice.</a:t>
            </a:r>
          </a:p>
        </p:txBody>
      </p:sp>
      <p:sp>
        <p:nvSpPr>
          <p:cNvPr id="2" name="Title 1"/>
          <p:cNvSpPr>
            <a:spLocks noGrp="1"/>
          </p:cNvSpPr>
          <p:nvPr>
            <p:ph type="title"/>
          </p:nvPr>
        </p:nvSpPr>
        <p:spPr bwMode="gray">
          <a:xfrm>
            <a:off x="1822456" y="1527299"/>
            <a:ext cx="8973312" cy="339580"/>
          </a:xfrm>
          <a:prstGeom prst="rect">
            <a:avLst/>
          </a:prstGeom>
          <a:noFill/>
          <a:ln w="9525">
            <a:noFill/>
            <a:miter lim="800000"/>
            <a:headEnd/>
            <a:tailEnd/>
          </a:ln>
        </p:spPr>
        <p:txBody>
          <a:bodyPr/>
          <a:lstStyle>
            <a:lvl1pPr algn="l">
              <a:defRPr lang="en-US" sz="1654"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61" y="2140178"/>
            <a:ext cx="8979503" cy="195524"/>
          </a:xfrm>
          <a:prstGeom prst="rect">
            <a:avLst/>
          </a:prstGeom>
          <a:noFill/>
          <a:ln w="9525">
            <a:noFill/>
            <a:miter lim="800000"/>
            <a:headEnd/>
            <a:tailEnd/>
          </a:ln>
        </p:spPr>
        <p:txBody>
          <a:bodyPr/>
          <a:lstStyle>
            <a:lvl1pPr marL="0" indent="0" algn="l" defTabSz="476555" rtl="0" eaLnBrk="1" fontAlgn="base" latinLnBrk="0" hangingPunct="1">
              <a:spcBef>
                <a:spcPts val="0"/>
              </a:spcBef>
              <a:spcAft>
                <a:spcPct val="0"/>
              </a:spcAft>
              <a:buClr>
                <a:schemeClr val="tx2"/>
              </a:buClr>
              <a:buFont typeface="Arial" pitchFamily="34" charset="0"/>
              <a:buNone/>
              <a:defRPr lang="en-US" sz="954"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058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9860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0576FD-F8F4-4EE9-83E6-232CA5DF2572}"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176486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0576FD-F8F4-4EE9-83E6-232CA5DF2572}"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24211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0576FD-F8F4-4EE9-83E6-232CA5DF2572}"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236217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0576FD-F8F4-4EE9-83E6-232CA5DF2572}"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236695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0576FD-F8F4-4EE9-83E6-232CA5DF2572}"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230248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576FD-F8F4-4EE9-83E6-232CA5DF2572}"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19734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0576FD-F8F4-4EE9-83E6-232CA5DF2572}"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11080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0576FD-F8F4-4EE9-83E6-232CA5DF2572}"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7301-F76F-48A4-966A-447220457C15}" type="slidenum">
              <a:rPr lang="en-US" smtClean="0"/>
              <a:t>‹#›</a:t>
            </a:fld>
            <a:endParaRPr lang="en-US"/>
          </a:p>
        </p:txBody>
      </p:sp>
    </p:spTree>
    <p:extLst>
      <p:ext uri="{BB962C8B-B14F-4D97-AF65-F5344CB8AC3E}">
        <p14:creationId xmlns:p14="http://schemas.microsoft.com/office/powerpoint/2010/main" val="27452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576FD-F8F4-4EE9-83E6-232CA5DF2572}" type="datetimeFigureOut">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E7301-F76F-48A4-966A-447220457C15}" type="slidenum">
              <a:rPr lang="en-US" smtClean="0"/>
              <a:t>‹#›</a:t>
            </a:fld>
            <a:endParaRPr lang="en-US"/>
          </a:p>
        </p:txBody>
      </p:sp>
    </p:spTree>
    <p:extLst>
      <p:ext uri="{BB962C8B-B14F-4D97-AF65-F5344CB8AC3E}">
        <p14:creationId xmlns:p14="http://schemas.microsoft.com/office/powerpoint/2010/main" val="60139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1" name="Picture 7" descr="Ridge.pdf"/>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ltGray">
          <a:xfrm>
            <a:off x="1" y="3"/>
            <a:ext cx="2543530" cy="924054"/>
          </a:xfrm>
          <a:prstGeom prst="rect">
            <a:avLst/>
          </a:prstGeom>
        </p:spPr>
      </p:pic>
      <p:sp>
        <p:nvSpPr>
          <p:cNvPr id="33" name="Slide Number Placeholder 5"/>
          <p:cNvSpPr txBox="1">
            <a:spLocks/>
          </p:cNvSpPr>
          <p:nvPr userDrawn="1"/>
        </p:nvSpPr>
        <p:spPr bwMode="auto">
          <a:xfrm>
            <a:off x="11873555" y="6637237"/>
            <a:ext cx="182742" cy="180819"/>
          </a:xfrm>
          <a:prstGeom prst="rect">
            <a:avLst/>
          </a:prstGeom>
          <a:noFill/>
          <a:ln w="9525">
            <a:noFill/>
            <a:miter lim="800000"/>
            <a:headEnd/>
            <a:tailEnd/>
          </a:ln>
        </p:spPr>
        <p:txBody>
          <a:bodyPr wrap="none" lIns="0" tIns="0" rIns="0" bIns="0" anchor="ctr">
            <a:spAutoFit/>
          </a:bodyPr>
          <a:lstStyle/>
          <a:p>
            <a:pPr algn="r" defTabSz="1057616">
              <a:defRPr/>
            </a:pPr>
            <a:fld id="{6856ECDB-1CEE-4F69-ADCA-557460F2116E}" type="slidenum">
              <a:rPr lang="en-US" sz="1175">
                <a:solidFill>
                  <a:schemeClr val="bg1"/>
                </a:solidFill>
                <a:cs typeface="Arial" pitchFamily="34" charset="0"/>
              </a:rPr>
              <a:pPr algn="r" defTabSz="1057616">
                <a:defRPr/>
              </a:pPr>
              <a:t>‹#›</a:t>
            </a:fld>
            <a:endParaRPr lang="en-US" sz="1175" dirty="0">
              <a:solidFill>
                <a:schemeClr val="bg1"/>
              </a:solidFill>
              <a:cs typeface="Arial" pitchFamily="34" charset="0"/>
            </a:endParaRPr>
          </a:p>
        </p:txBody>
      </p:sp>
      <p:sp>
        <p:nvSpPr>
          <p:cNvPr id="34" name="TextBox 33"/>
          <p:cNvSpPr txBox="1">
            <a:spLocks noChangeArrowheads="1"/>
          </p:cNvSpPr>
          <p:nvPr userDrawn="1"/>
        </p:nvSpPr>
        <p:spPr bwMode="gray">
          <a:xfrm>
            <a:off x="139975" y="6649591"/>
            <a:ext cx="2598468" cy="144527"/>
          </a:xfrm>
          <a:prstGeom prst="rect">
            <a:avLst/>
          </a:prstGeom>
          <a:noFill/>
          <a:ln w="9525">
            <a:noFill/>
            <a:miter lim="800000"/>
            <a:headEnd/>
            <a:tailEnd/>
          </a:ln>
        </p:spPr>
        <p:txBody>
          <a:bodyPr wrap="none" lIns="0" tIns="0" rIns="0" bIns="0">
            <a:spAutoFit/>
          </a:bodyPr>
          <a:lstStyle/>
          <a:p>
            <a:pPr defTabSz="1057616">
              <a:defRPr/>
            </a:pPr>
            <a:r>
              <a:rPr lang="en-US" sz="939" dirty="0">
                <a:solidFill>
                  <a:schemeClr val="bg1"/>
                </a:solidFill>
                <a:cs typeface="Arial" pitchFamily="34" charset="0"/>
              </a:rPr>
              <a:t>Copyright © </a:t>
            </a:r>
            <a:r>
              <a:rPr lang="en-US" sz="939" dirty="0" smtClean="0">
                <a:solidFill>
                  <a:schemeClr val="bg1"/>
                </a:solidFill>
                <a:cs typeface="Arial" pitchFamily="34" charset="0"/>
              </a:rPr>
              <a:t>2018 </a:t>
            </a:r>
            <a:r>
              <a:rPr lang="en-US" sz="939" dirty="0">
                <a:solidFill>
                  <a:schemeClr val="bg1"/>
                </a:solidFill>
                <a:cs typeface="Arial" pitchFamily="34" charset="0"/>
              </a:rPr>
              <a:t>Tech Mahindra. All rights reserved.</a:t>
            </a:r>
          </a:p>
        </p:txBody>
      </p:sp>
      <p:grpSp>
        <p:nvGrpSpPr>
          <p:cNvPr id="35" name="Group 34"/>
          <p:cNvGrpSpPr/>
          <p:nvPr userDrawn="1"/>
        </p:nvGrpSpPr>
        <p:grpSpPr>
          <a:xfrm>
            <a:off x="10167181" y="141662"/>
            <a:ext cx="1884844" cy="321836"/>
            <a:chOff x="7868569" y="106246"/>
            <a:chExt cx="1821878" cy="288032"/>
          </a:xfrm>
        </p:grpSpPr>
        <p:grpSp>
          <p:nvGrpSpPr>
            <p:cNvPr id="36" name="Group 35"/>
            <p:cNvGrpSpPr/>
            <p:nvPr userDrawn="1"/>
          </p:nvGrpSpPr>
          <p:grpSpPr>
            <a:xfrm>
              <a:off x="8798025" y="106246"/>
              <a:ext cx="892422" cy="288032"/>
              <a:chOff x="8798025" y="106246"/>
              <a:chExt cx="892422" cy="288032"/>
            </a:xfrm>
          </p:grpSpPr>
          <p:pic>
            <p:nvPicPr>
              <p:cNvPr id="38" name="Picture 37" descr="Mahindra Logo.png"/>
              <p:cNvPicPr>
                <a:picLocks noChangeAspect="1"/>
              </p:cNvPicPr>
              <p:nvPr userDrawn="1"/>
            </p:nvPicPr>
            <p:blipFill>
              <a:blip r:embed="rId6">
                <a:biLevel thresh="25000"/>
              </a:blip>
              <a:srcRect/>
              <a:stretch>
                <a:fillRect/>
              </a:stretch>
            </p:blipFill>
            <p:spPr bwMode="gray">
              <a:xfrm>
                <a:off x="8912260" y="145942"/>
                <a:ext cx="778187" cy="193560"/>
              </a:xfrm>
              <a:prstGeom prst="rect">
                <a:avLst/>
              </a:prstGeom>
              <a:noFill/>
              <a:ln w="9525">
                <a:noFill/>
                <a:miter lim="800000"/>
                <a:headEnd/>
                <a:tailEnd/>
              </a:ln>
            </p:spPr>
          </p:pic>
          <p:cxnSp>
            <p:nvCxnSpPr>
              <p:cNvPr id="39" name="Straight Connector 38"/>
              <p:cNvCxnSpPr/>
              <p:nvPr userDrawn="1"/>
            </p:nvCxnSpPr>
            <p:spPr>
              <a:xfrm>
                <a:off x="8798025" y="106246"/>
                <a:ext cx="0" cy="2880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37" name="Picture 3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68569" y="178688"/>
              <a:ext cx="871297" cy="143146"/>
            </a:xfrm>
            <a:prstGeom prst="rect">
              <a:avLst/>
            </a:prstGeom>
          </p:spPr>
        </p:pic>
      </p:grpSp>
    </p:spTree>
    <p:extLst>
      <p:ext uri="{BB962C8B-B14F-4D97-AF65-F5344CB8AC3E}">
        <p14:creationId xmlns:p14="http://schemas.microsoft.com/office/powerpoint/2010/main" val="41720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108851" y="1776284"/>
            <a:ext cx="336464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D6006F"/>
                </a:solidFill>
                <a:effectLst/>
                <a:uLnTx/>
                <a:uFillTx/>
                <a:latin typeface="Arial" panose="020B0604020202020204" pitchFamily="34" charset="0"/>
                <a:ea typeface="+mn-ea"/>
                <a:cs typeface="Arial" panose="020B0604020202020204" pitchFamily="34" charset="0"/>
              </a:rPr>
              <a:t>Experience Summary</a:t>
            </a:r>
            <a:endParaRPr kumimoji="0" lang="en-US" sz="1200" b="1" i="0" u="none" strike="noStrike" kern="1200" cap="none" spc="0" normalizeH="0" baseline="0" noProof="0" dirty="0">
              <a:ln>
                <a:noFill/>
              </a:ln>
              <a:solidFill>
                <a:srgbClr val="D6006F"/>
              </a:solidFill>
              <a:effectLst/>
              <a:uLnTx/>
              <a:uFillTx/>
              <a:latin typeface="Arial" panose="020B0604020202020204" pitchFamily="34" charset="0"/>
              <a:ea typeface="+mn-ea"/>
              <a:cs typeface="Arial" panose="020B0604020202020204" pitchFamily="34" charset="0"/>
            </a:endParaRPr>
          </a:p>
        </p:txBody>
      </p:sp>
      <p:sp>
        <p:nvSpPr>
          <p:cNvPr id="4" name="AutoShape 4" descr="Image result for Fi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Rectangle 1"/>
          <p:cNvSpPr>
            <a:spLocks noChangeArrowheads="1"/>
          </p:cNvSpPr>
          <p:nvPr/>
        </p:nvSpPr>
        <p:spPr bwMode="auto">
          <a:xfrm>
            <a:off x="126475" y="2338109"/>
            <a:ext cx="5991113" cy="26725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kumimoji="0" lang="en-US" sz="1100" b="0" i="0" u="none" strike="noStrike" kern="1200" cap="none" spc="0" normalizeH="0" baseline="0" noProof="0" dirty="0">
                <a:ln>
                  <a:noFill/>
                </a:ln>
                <a:solidFill>
                  <a:prstClr val="black"/>
                </a:solidFill>
                <a:effectLst/>
                <a:uLnTx/>
                <a:uFillTx/>
                <a:latin typeface="Calibri"/>
                <a:ea typeface="+mn-ea"/>
                <a:cs typeface="Arial" charset="0"/>
              </a:rPr>
              <a:t>Around </a:t>
            </a:r>
            <a:r>
              <a:rPr lang="en-US" sz="1100" dirty="0" smtClean="0">
                <a:solidFill>
                  <a:prstClr val="black"/>
                </a:solidFill>
                <a:latin typeface="Calibri"/>
                <a:cs typeface="Arial" charset="0"/>
              </a:rPr>
              <a:t>3.5 </a:t>
            </a:r>
            <a:r>
              <a:rPr kumimoji="0" lang="en-US" sz="1100" b="0" i="0" u="none" strike="noStrike" kern="1200" cap="none" spc="0" normalizeH="0" baseline="0" noProof="0" dirty="0" smtClean="0">
                <a:ln>
                  <a:noFill/>
                </a:ln>
                <a:solidFill>
                  <a:prstClr val="black"/>
                </a:solidFill>
                <a:effectLst/>
                <a:uLnTx/>
                <a:uFillTx/>
                <a:latin typeface="Calibri"/>
                <a:ea typeface="+mn-ea"/>
                <a:cs typeface="Arial" charset="0"/>
              </a:rPr>
              <a:t>years </a:t>
            </a:r>
            <a:r>
              <a:rPr kumimoji="0" lang="en-US" sz="1100" b="0" i="0" u="none" strike="noStrike" kern="1200" cap="none" spc="0" normalizeH="0" baseline="0" noProof="0" dirty="0">
                <a:ln>
                  <a:noFill/>
                </a:ln>
                <a:solidFill>
                  <a:prstClr val="black"/>
                </a:solidFill>
                <a:effectLst/>
                <a:uLnTx/>
                <a:uFillTx/>
                <a:latin typeface="Calibri"/>
                <a:ea typeface="+mn-ea"/>
                <a:cs typeface="Arial" charset="0"/>
              </a:rPr>
              <a:t>of overall Specialized IT Industry experience </a:t>
            </a:r>
            <a:r>
              <a:rPr kumimoji="0" lang="en-US" sz="1100" b="0" i="0" u="none" strike="noStrike" kern="1200" cap="none" spc="0" normalizeH="0" baseline="0" noProof="0" dirty="0" smtClean="0">
                <a:ln>
                  <a:noFill/>
                </a:ln>
                <a:solidFill>
                  <a:prstClr val="black"/>
                </a:solidFill>
                <a:effectLst/>
                <a:uLnTx/>
                <a:uFillTx/>
                <a:latin typeface="Calibri"/>
                <a:ea typeface="+mn-ea"/>
                <a:cs typeface="Arial" charset="0"/>
              </a:rPr>
              <a:t>.</a:t>
            </a:r>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Experiences </a:t>
            </a:r>
            <a:r>
              <a:rPr lang="en-IN" sz="1100" dirty="0"/>
              <a:t>in implementing Continuous Testing concepts using Service Virtualization by leveraging CA </a:t>
            </a:r>
            <a:r>
              <a:rPr lang="en-IN" sz="1100" dirty="0" err="1"/>
              <a:t>DevTest</a:t>
            </a:r>
            <a:r>
              <a:rPr lang="en-IN" sz="1100" dirty="0"/>
              <a:t> solutions in the IT </a:t>
            </a:r>
            <a:r>
              <a:rPr lang="en-IN" sz="1100" dirty="0" smtClean="0"/>
              <a:t>industry.</a:t>
            </a:r>
            <a:endParaRPr lang="en-IN" sz="1100" dirty="0" smtClean="0">
              <a:solidFill>
                <a:prstClr val="black">
                  <a:lumMod val="75000"/>
                  <a:lumOff val="25000"/>
                </a:prstClr>
              </a:solidFill>
              <a:latin typeface="Calibri"/>
            </a:endParaRPr>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Experience </a:t>
            </a:r>
            <a:r>
              <a:rPr lang="en-IN" sz="1100" dirty="0"/>
              <a:t>in virtualizing - </a:t>
            </a:r>
            <a:r>
              <a:rPr lang="en-IN" sz="1100" b="1" dirty="0"/>
              <a:t>SOAP/REST/JMS </a:t>
            </a:r>
            <a:r>
              <a:rPr lang="en-IN" sz="1100" dirty="0" smtClean="0"/>
              <a:t>services.</a:t>
            </a:r>
            <a:endParaRPr lang="en-US" sz="1100" dirty="0"/>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Developing </a:t>
            </a:r>
            <a:r>
              <a:rPr lang="en-IN" sz="1100" dirty="0"/>
              <a:t>service virtualization framework, validation and performance testing</a:t>
            </a:r>
            <a:r>
              <a:rPr lang="en-IN" sz="1100" b="1" dirty="0"/>
              <a:t> </a:t>
            </a:r>
            <a:r>
              <a:rPr lang="en-IN" sz="1100" dirty="0"/>
              <a:t>using CA </a:t>
            </a:r>
            <a:r>
              <a:rPr lang="en-IN" sz="1100" dirty="0" err="1" smtClean="0"/>
              <a:t>DevTest</a:t>
            </a:r>
            <a:r>
              <a:rPr lang="en-IN" sz="1100" dirty="0" smtClean="0"/>
              <a:t>.</a:t>
            </a:r>
            <a:endParaRPr lang="en-US" sz="1100" dirty="0"/>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Experience </a:t>
            </a:r>
            <a:r>
              <a:rPr lang="en-IN" sz="1100" dirty="0"/>
              <a:t>in Web service </a:t>
            </a:r>
            <a:r>
              <a:rPr lang="en-IN" sz="1100" b="1" dirty="0"/>
              <a:t>(SOAP/REST) </a:t>
            </a:r>
            <a:r>
              <a:rPr lang="en-IN" sz="1100" dirty="0"/>
              <a:t>automation and Database </a:t>
            </a:r>
            <a:r>
              <a:rPr lang="en-IN" sz="1100" dirty="0" smtClean="0"/>
              <a:t>Testing.</a:t>
            </a:r>
            <a:endParaRPr lang="en-US" sz="1100" dirty="0"/>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Experienced </a:t>
            </a:r>
            <a:r>
              <a:rPr lang="en-IN" sz="1100" dirty="0"/>
              <a:t>in working with CA </a:t>
            </a:r>
            <a:r>
              <a:rPr lang="en-IN" sz="1100" b="1" dirty="0"/>
              <a:t>Test Data </a:t>
            </a:r>
            <a:r>
              <a:rPr lang="en-IN" sz="1100" b="1" dirty="0" smtClean="0"/>
              <a:t>Manager</a:t>
            </a:r>
            <a:r>
              <a:rPr lang="en-IN" sz="1100" dirty="0" smtClean="0"/>
              <a:t>.</a:t>
            </a:r>
            <a:endParaRPr lang="en-US" sz="1100" dirty="0"/>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lang="en-IN" sz="1100" dirty="0" smtClean="0"/>
              <a:t>Hands </a:t>
            </a:r>
            <a:r>
              <a:rPr lang="en-IN" sz="1100" dirty="0"/>
              <a:t>on experience in profiling, sub setting, masking and </a:t>
            </a:r>
            <a:r>
              <a:rPr lang="en-IN" sz="1100" b="1" dirty="0"/>
              <a:t>synthetic generation data using CA TDM.</a:t>
            </a:r>
            <a:endParaRPr lang="en-US" sz="1100" dirty="0"/>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endParaRPr lang="en-US" sz="1100" dirty="0"/>
          </a:p>
        </p:txBody>
      </p:sp>
      <p:sp>
        <p:nvSpPr>
          <p:cNvPr id="22" name="TextBox 21"/>
          <p:cNvSpPr txBox="1"/>
          <p:nvPr/>
        </p:nvSpPr>
        <p:spPr>
          <a:xfrm>
            <a:off x="6330383" y="1944672"/>
            <a:ext cx="336464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6006F"/>
                </a:solidFill>
                <a:effectLst/>
                <a:uLnTx/>
                <a:uFillTx/>
                <a:latin typeface="Arial" panose="020B0604020202020204" pitchFamily="34" charset="0"/>
                <a:ea typeface="+mn-ea"/>
                <a:cs typeface="Arial" panose="020B0604020202020204" pitchFamily="34" charset="0"/>
              </a:rPr>
              <a:t>Tools </a:t>
            </a:r>
            <a:r>
              <a:rPr kumimoji="0" lang="en-US" sz="1200" b="1" i="0" u="none" strike="noStrike" kern="1200" cap="none" spc="0" normalizeH="0" baseline="0" noProof="0" dirty="0" smtClean="0">
                <a:ln>
                  <a:noFill/>
                </a:ln>
                <a:solidFill>
                  <a:srgbClr val="D6006F"/>
                </a:solidFill>
                <a:effectLst/>
                <a:uLnTx/>
                <a:uFillTx/>
                <a:latin typeface="Arial" panose="020B0604020202020204" pitchFamily="34" charset="0"/>
                <a:ea typeface="+mn-ea"/>
                <a:cs typeface="Arial" panose="020B0604020202020204" pitchFamily="34" charset="0"/>
              </a:rPr>
              <a:t>Knowledge</a:t>
            </a:r>
            <a:endParaRPr kumimoji="0" lang="en-US" sz="1200" b="1" i="0" u="none" strike="noStrike" kern="1200" cap="none" spc="0" normalizeH="0" baseline="0" noProof="0" dirty="0">
              <a:ln>
                <a:noFill/>
              </a:ln>
              <a:solidFill>
                <a:srgbClr val="D6006F"/>
              </a:solidFill>
              <a:effectLst/>
              <a:uLnTx/>
              <a:uFillTx/>
              <a:latin typeface="Arial" panose="020B0604020202020204" pitchFamily="34" charset="0"/>
              <a:ea typeface="+mn-ea"/>
              <a:cs typeface="Arial" panose="020B0604020202020204" pitchFamily="34" charset="0"/>
            </a:endParaRPr>
          </a:p>
        </p:txBody>
      </p:sp>
      <p:cxnSp>
        <p:nvCxnSpPr>
          <p:cNvPr id="12" name="Straight Connector 11"/>
          <p:cNvCxnSpPr/>
          <p:nvPr/>
        </p:nvCxnSpPr>
        <p:spPr>
          <a:xfrm>
            <a:off x="6088743" y="2083286"/>
            <a:ext cx="14514" cy="4294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5361233" y="539069"/>
            <a:ext cx="1391498" cy="1391496"/>
            <a:chOff x="5131557" y="707058"/>
            <a:chExt cx="1968645" cy="1968645"/>
          </a:xfrm>
        </p:grpSpPr>
        <p:sp>
          <p:nvSpPr>
            <p:cNvPr id="33" name="Oval 32"/>
            <p:cNvSpPr/>
            <p:nvPr/>
          </p:nvSpPr>
          <p:spPr>
            <a:xfrm>
              <a:off x="5131557" y="707058"/>
              <a:ext cx="1968645" cy="1968645"/>
            </a:xfrm>
            <a:prstGeom prst="ellipse">
              <a:avLst/>
            </a:prstGeom>
            <a:solidFill>
              <a:srgbClr val="D6006F"/>
            </a:solidFill>
            <a:ln w="76200">
              <a:solidFill>
                <a:schemeClr val="bg1"/>
              </a:solid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53944" rtl="0" eaLnBrk="1" fontAlgn="auto" latinLnBrk="0" hangingPunct="1">
                <a:lnSpc>
                  <a:spcPct val="100000"/>
                </a:lnSpc>
                <a:spcBef>
                  <a:spcPts val="0"/>
                </a:spcBef>
                <a:spcAft>
                  <a:spcPts val="0"/>
                </a:spcAft>
                <a:buClrTx/>
                <a:buSzTx/>
                <a:buFontTx/>
                <a:buNone/>
                <a:tabLst/>
                <a:defRPr/>
              </a:pPr>
              <a:endParaRPr kumimoji="0" lang="en-US" sz="1090" b="0" i="0" u="none" strike="noStrike" kern="1200" cap="none" spc="0" normalizeH="0" baseline="0" noProof="0">
                <a:ln>
                  <a:noFill/>
                </a:ln>
                <a:solidFill>
                  <a:prstClr val="black"/>
                </a:solidFill>
                <a:effectLst/>
                <a:uLnTx/>
                <a:uFillTx/>
                <a:latin typeface="Arial"/>
                <a:ea typeface="+mn-ea"/>
                <a:cs typeface="+mn-cs"/>
              </a:endParaRPr>
            </a:p>
          </p:txBody>
        </p:sp>
        <p:sp>
          <p:nvSpPr>
            <p:cNvPr id="34" name="TextBox 33"/>
            <p:cNvSpPr txBox="1"/>
            <p:nvPr/>
          </p:nvSpPr>
          <p:spPr>
            <a:xfrm flipH="1">
              <a:off x="5206678" y="1298748"/>
              <a:ext cx="1783745" cy="91440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553944" rtl="0" eaLnBrk="1" fontAlgn="auto" latinLnBrk="0" hangingPunct="1">
                <a:lnSpc>
                  <a:spcPct val="100000"/>
                </a:lnSpc>
                <a:spcBef>
                  <a:spcPts val="0"/>
                </a:spcBef>
                <a:spcAft>
                  <a:spcPts val="0"/>
                </a:spcAft>
                <a:buClr>
                  <a:srgbClr val="6D6E71"/>
                </a:buClr>
                <a:buSzTx/>
                <a:buFontTx/>
                <a:buNone/>
                <a:tabLst/>
                <a:defRPr/>
              </a:pPr>
              <a:r>
                <a:rPr kumimoji="0" lang="en-US" sz="1400" b="1" i="0" u="none" strike="noStrike" kern="1200" cap="none" spc="0" normalizeH="0" baseline="0" noProof="0" dirty="0">
                  <a:ln>
                    <a:noFill/>
                  </a:ln>
                  <a:solidFill>
                    <a:prstClr val="white"/>
                  </a:solidFill>
                  <a:effectLst/>
                  <a:uLnTx/>
                  <a:uFillTx/>
                  <a:latin typeface="Arial"/>
                  <a:ea typeface="+mn-ea"/>
                  <a:cs typeface="+mn-cs"/>
                </a:rPr>
                <a:t>Total </a:t>
              </a:r>
              <a:endParaRPr kumimoji="0" lang="en-US" sz="1400" b="1" i="0" u="none" strike="noStrike" kern="1200" cap="none" spc="0" normalizeH="0" baseline="0" noProof="0" dirty="0" smtClean="0">
                <a:ln>
                  <a:noFill/>
                </a:ln>
                <a:solidFill>
                  <a:prstClr val="white"/>
                </a:solidFill>
                <a:effectLst/>
                <a:uLnTx/>
                <a:uFillTx/>
                <a:latin typeface="Arial"/>
                <a:ea typeface="+mn-ea"/>
                <a:cs typeface="+mn-cs"/>
              </a:endParaRPr>
            </a:p>
            <a:p>
              <a:pPr marL="0" marR="0" lvl="0" indent="0" algn="ctr" defTabSz="553944" rtl="0" eaLnBrk="1" fontAlgn="auto" latinLnBrk="0" hangingPunct="1">
                <a:lnSpc>
                  <a:spcPct val="100000"/>
                </a:lnSpc>
                <a:spcBef>
                  <a:spcPts val="0"/>
                </a:spcBef>
                <a:spcAft>
                  <a:spcPts val="0"/>
                </a:spcAft>
                <a:buClr>
                  <a:srgbClr val="6D6E71"/>
                </a:buClr>
                <a:buSzTx/>
                <a:buFontTx/>
                <a:buNone/>
                <a:tabLst/>
                <a:defRPr/>
              </a:pPr>
              <a:r>
                <a:rPr kumimoji="0" lang="en-US" sz="1400" b="1" i="0" u="none" strike="noStrike" kern="1200" cap="none" spc="0" normalizeH="0" baseline="0" noProof="0" dirty="0" smtClean="0">
                  <a:ln>
                    <a:noFill/>
                  </a:ln>
                  <a:solidFill>
                    <a:prstClr val="white"/>
                  </a:solidFill>
                  <a:effectLst/>
                  <a:uLnTx/>
                  <a:uFillTx/>
                  <a:latin typeface="Arial"/>
                  <a:ea typeface="+mn-ea"/>
                  <a:cs typeface="+mn-cs"/>
                </a:rPr>
                <a:t>Year </a:t>
              </a:r>
              <a:r>
                <a:rPr kumimoji="0" lang="en-US" sz="1400" b="1" i="0" u="none" strike="noStrike" kern="1200" cap="none" spc="0" normalizeH="0" baseline="0" noProof="0" dirty="0">
                  <a:ln>
                    <a:noFill/>
                  </a:ln>
                  <a:solidFill>
                    <a:prstClr val="white"/>
                  </a:solidFill>
                  <a:effectLst/>
                  <a:uLnTx/>
                  <a:uFillTx/>
                  <a:latin typeface="Arial"/>
                  <a:ea typeface="+mn-ea"/>
                  <a:cs typeface="+mn-cs"/>
                </a:rPr>
                <a:t>Exp</a:t>
              </a:r>
              <a:r>
                <a:rPr kumimoji="0" lang="en-US" sz="1400" b="1" i="0" u="none" strike="noStrike" kern="1200" cap="none" spc="0" normalizeH="0" baseline="0" noProof="0" dirty="0" smtClean="0">
                  <a:ln>
                    <a:noFill/>
                  </a:ln>
                  <a:solidFill>
                    <a:prstClr val="white"/>
                  </a:solidFill>
                  <a:effectLst/>
                  <a:uLnTx/>
                  <a:uFillTx/>
                  <a:latin typeface="Arial"/>
                  <a:ea typeface="+mn-ea"/>
                  <a:cs typeface="+mn-cs"/>
                </a:rPr>
                <a:t>: </a:t>
              </a:r>
            </a:p>
            <a:p>
              <a:pPr marL="0" marR="0" lvl="0" indent="0" algn="ctr" defTabSz="553944" rtl="0" eaLnBrk="1" fontAlgn="auto" latinLnBrk="0" hangingPunct="1">
                <a:lnSpc>
                  <a:spcPct val="100000"/>
                </a:lnSpc>
                <a:spcBef>
                  <a:spcPts val="0"/>
                </a:spcBef>
                <a:spcAft>
                  <a:spcPts val="0"/>
                </a:spcAft>
                <a:buClr>
                  <a:srgbClr val="6D6E71"/>
                </a:buClr>
                <a:buSzTx/>
                <a:buFontTx/>
                <a:buNone/>
                <a:tabLst/>
                <a:defRPr/>
              </a:pPr>
              <a:r>
                <a:rPr lang="en-US" sz="1400" b="1" dirty="0" smtClean="0">
                  <a:solidFill>
                    <a:prstClr val="white"/>
                  </a:solidFill>
                  <a:latin typeface="Arial"/>
                </a:rPr>
                <a:t>3.5 </a:t>
              </a:r>
              <a:r>
                <a:rPr kumimoji="0" lang="en-US" sz="1400" b="1" i="0" u="none" strike="noStrike" kern="1200" cap="none" spc="0" normalizeH="0" baseline="0" noProof="0" dirty="0" smtClean="0">
                  <a:ln>
                    <a:noFill/>
                  </a:ln>
                  <a:solidFill>
                    <a:prstClr val="white"/>
                  </a:solidFill>
                  <a:effectLst/>
                  <a:uLnTx/>
                  <a:uFillTx/>
                  <a:latin typeface="Arial"/>
                  <a:ea typeface="+mn-ea"/>
                  <a:cs typeface="+mn-cs"/>
                </a:rPr>
                <a:t>Years</a:t>
              </a:r>
              <a:endParaRPr kumimoji="0" lang="en-US" sz="1400" b="1" i="0" u="none" strike="noStrike" kern="1200" cap="none" spc="0" normalizeH="0" baseline="0" noProof="0" dirty="0">
                <a:ln>
                  <a:noFill/>
                </a:ln>
                <a:solidFill>
                  <a:prstClr val="white"/>
                </a:solidFill>
                <a:effectLst/>
                <a:uLnTx/>
                <a:uFillTx/>
                <a:latin typeface="Arial"/>
                <a:ea typeface="+mn-ea"/>
                <a:cs typeface="+mn-cs"/>
              </a:endParaRPr>
            </a:p>
          </p:txBody>
        </p:sp>
      </p:grpSp>
      <p:sp>
        <p:nvSpPr>
          <p:cNvPr id="28" name="Rectangle 10"/>
          <p:cNvSpPr>
            <a:spLocks noChangeArrowheads="1"/>
          </p:cNvSpPr>
          <p:nvPr/>
        </p:nvSpPr>
        <p:spPr bwMode="gray">
          <a:xfrm>
            <a:off x="6103257" y="4166648"/>
            <a:ext cx="5718870" cy="1751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7023" lvl="1" indent="-237023" algn="just" defTabSz="1218968" fontAlgn="base">
              <a:spcBef>
                <a:spcPts val="800"/>
              </a:spcBef>
              <a:spcAft>
                <a:spcPct val="0"/>
              </a:spcAft>
              <a:buClr>
                <a:srgbClr val="CC0000"/>
              </a:buClr>
              <a:buFont typeface="Wingdings" pitchFamily="2" charset="2"/>
              <a:buChar char="§"/>
              <a:defRPr/>
            </a:pPr>
            <a:r>
              <a:rPr lang="en-US" sz="1100" dirty="0"/>
              <a:t>Abercrombie and Fitch </a:t>
            </a: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 Virtualized</a:t>
            </a:r>
            <a:r>
              <a:rPr kumimoji="0" lang="en-US" sz="1050" b="0" i="0" u="none" strike="noStrike" kern="1200" cap="none" spc="0" normalizeH="0" noProof="0" dirty="0" smtClean="0">
                <a:ln>
                  <a:noFill/>
                </a:ln>
                <a:solidFill>
                  <a:prstClr val="black"/>
                </a:solidFill>
                <a:effectLst/>
                <a:uLnTx/>
                <a:uFillTx/>
                <a:latin typeface="Calibri"/>
                <a:ea typeface="+mn-ea"/>
                <a:cs typeface="Arial" charset="0"/>
              </a:rPr>
              <a:t> services for </a:t>
            </a:r>
            <a:r>
              <a:rPr lang="en-US" sz="1100" dirty="0" smtClean="0"/>
              <a:t>faster </a:t>
            </a:r>
            <a:r>
              <a:rPr lang="en-US" sz="1100" dirty="0"/>
              <a:t>delivery, higher application quality and reliability, avoiding costly production outages and reduces the dependency</a:t>
            </a:r>
            <a:r>
              <a:rPr lang="en-US" sz="1100" b="1" dirty="0"/>
              <a:t> </a:t>
            </a:r>
            <a:r>
              <a:rPr lang="en-US" sz="1100" dirty="0"/>
              <a:t>on the back end Systems / Services for OMS and WCS</a:t>
            </a:r>
            <a:r>
              <a:rPr lang="en-US" sz="1100" b="1" dirty="0"/>
              <a:t>. </a:t>
            </a:r>
            <a:r>
              <a:rPr lang="en-IN" sz="1100" dirty="0"/>
              <a:t>Building automation framework in </a:t>
            </a:r>
            <a:r>
              <a:rPr lang="en-IN" sz="1100" dirty="0" err="1"/>
              <a:t>DevTest</a:t>
            </a:r>
            <a:r>
              <a:rPr lang="en-IN" sz="1100" dirty="0"/>
              <a:t> to test </a:t>
            </a:r>
            <a:r>
              <a:rPr lang="en-IN" sz="1100" dirty="0" err="1"/>
              <a:t>ESBmiddleware</a:t>
            </a:r>
            <a:r>
              <a:rPr lang="en-IN" sz="1100" dirty="0"/>
              <a:t> application</a:t>
            </a:r>
            <a:r>
              <a:rPr lang="en-IN" dirty="0"/>
              <a:t>.</a:t>
            </a:r>
            <a:endParaRPr lang="en-US" dirty="0"/>
          </a:p>
          <a:p>
            <a:pPr marL="237023" lvl="1" indent="-237023" algn="just" defTabSz="1218968" fontAlgn="base">
              <a:spcBef>
                <a:spcPts val="800"/>
              </a:spcBef>
              <a:spcAft>
                <a:spcPct val="0"/>
              </a:spcAft>
              <a:buClr>
                <a:srgbClr val="CC0000"/>
              </a:buClr>
              <a:buFont typeface="Wingdings" pitchFamily="2" charset="2"/>
              <a:buChar char="§"/>
              <a:defRPr/>
            </a:pPr>
            <a:r>
              <a:rPr lang="en-US" sz="1100" dirty="0" smtClean="0">
                <a:solidFill>
                  <a:prstClr val="black"/>
                </a:solidFill>
                <a:cs typeface="Arial" charset="0"/>
              </a:rPr>
              <a:t>Talk-Talk (POC)</a:t>
            </a:r>
            <a:r>
              <a:rPr kumimoji="0" lang="en-US" sz="1100" b="0" i="0" u="none" strike="noStrike" kern="1200" cap="none" spc="0" normalizeH="0" baseline="0" noProof="0" dirty="0" smtClean="0">
                <a:ln>
                  <a:noFill/>
                </a:ln>
                <a:solidFill>
                  <a:prstClr val="black"/>
                </a:solidFill>
                <a:effectLst/>
                <a:uLnTx/>
                <a:uFillTx/>
                <a:cs typeface="Arial" charset="0"/>
              </a:rPr>
              <a:t> –</a:t>
            </a:r>
            <a:r>
              <a:rPr lang="en-US" sz="1100" dirty="0"/>
              <a:t>Virtualize web services calls between PPWS and CVF to create order. This virtual service will provide expected response to PPWS as per request</a:t>
            </a:r>
            <a:r>
              <a:rPr lang="en-US" sz="1100" dirty="0" smtClean="0"/>
              <a:t>.</a:t>
            </a:r>
          </a:p>
          <a:p>
            <a:pPr marL="237023" lvl="1" indent="-237023" algn="just" defTabSz="1218968" fontAlgn="base">
              <a:spcBef>
                <a:spcPts val="800"/>
              </a:spcBef>
              <a:spcAft>
                <a:spcPct val="0"/>
              </a:spcAft>
              <a:buClr>
                <a:srgbClr val="CC0000"/>
              </a:buClr>
              <a:buFont typeface="Wingdings" pitchFamily="2" charset="2"/>
              <a:buChar char="§"/>
              <a:defRPr/>
            </a:pPr>
            <a:r>
              <a:rPr lang="en-US" sz="1100" b="1" dirty="0" smtClean="0"/>
              <a:t> </a:t>
            </a: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Three UK – Virtualized </a:t>
            </a:r>
            <a:r>
              <a:rPr kumimoji="0" lang="en-US" sz="1050" b="0" i="0" u="none" strike="noStrike" kern="1200" cap="none" spc="0" normalizeH="0" noProof="0" dirty="0" smtClean="0">
                <a:ln>
                  <a:noFill/>
                </a:ln>
                <a:solidFill>
                  <a:prstClr val="black"/>
                </a:solidFill>
                <a:effectLst/>
                <a:uLnTx/>
                <a:uFillTx/>
                <a:latin typeface="Calibri"/>
                <a:ea typeface="+mn-ea"/>
                <a:cs typeface="Arial" charset="0"/>
              </a:rPr>
              <a:t>Services for Development and testing team to remove the external dependencies using CA DEVTEST.</a:t>
            </a:r>
            <a:endParaRPr kumimoji="0" lang="en-US" sz="1050" b="0" i="0"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5" name="Rectangle 6"/>
          <p:cNvSpPr>
            <a:spLocks noChangeArrowheads="1"/>
          </p:cNvSpPr>
          <p:nvPr/>
        </p:nvSpPr>
        <p:spPr bwMode="gray">
          <a:xfrm>
            <a:off x="220179" y="918861"/>
            <a:ext cx="2901852" cy="672757"/>
          </a:xfrm>
          <a:prstGeom prst="rect">
            <a:avLst/>
          </a:prstGeom>
          <a:noFill/>
          <a:ln w="9525">
            <a:noFill/>
            <a:miter lim="800000"/>
            <a:headEnd/>
            <a:tailEnd/>
          </a:ln>
        </p:spPr>
        <p:txBody>
          <a:bodyPr wrap="square" lIns="97353" tIns="48677" rIns="97353" bIns="48677">
            <a:spAutoFit/>
          </a:bodyPr>
          <a:lstStyle/>
          <a:p>
            <a:pPr marL="0" marR="0" lvl="0" indent="0" algn="l" defTabSz="585788" rtl="0" eaLnBrk="0" fontAlgn="b"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Calibri"/>
                <a:ea typeface="+mn-ea"/>
                <a:cs typeface="+mn-cs"/>
              </a:rPr>
              <a:t>Meenakshi N</a:t>
            </a:r>
            <a:endParaRPr kumimoji="0" lang="en-US" sz="1600" b="1"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CA </a:t>
            </a:r>
            <a:r>
              <a:rPr kumimoji="0" lang="en-US" sz="12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Service </a:t>
            </a:r>
            <a:r>
              <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Virtualization  and CA TDM</a:t>
            </a:r>
            <a:endParaRPr kumimoji="0" lang="en-IN" sz="20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780903" rtl="0" eaLnBrk="0" fontAlgn="base" latinLnBrk="0" hangingPunct="0">
              <a:lnSpc>
                <a:spcPct val="100000"/>
              </a:lnSpc>
              <a:spcBef>
                <a:spcPct val="0"/>
              </a:spcBef>
              <a:spcAft>
                <a:spcPct val="0"/>
              </a:spcAft>
              <a:buClrTx/>
              <a:buSzTx/>
              <a:buFontTx/>
              <a:buNone/>
              <a:tabLst/>
              <a:defRPr/>
            </a:pPr>
            <a:r>
              <a:rPr kumimoji="0" lang="en-US" sz="933" b="0" i="1" u="none" strike="noStrike" kern="1200" cap="none" spc="0" normalizeH="0" baseline="0" noProof="0" dirty="0" smtClean="0">
                <a:ln>
                  <a:noFill/>
                </a:ln>
                <a:solidFill>
                  <a:prstClr val="black"/>
                </a:solidFill>
                <a:effectLst/>
                <a:uLnTx/>
                <a:uFillTx/>
                <a:latin typeface="Calibri"/>
                <a:ea typeface="+mn-ea"/>
                <a:cs typeface="Arial" charset="0"/>
              </a:rPr>
              <a:t>with Tech Mahindra</a:t>
            </a:r>
            <a:endParaRPr kumimoji="0" lang="en-US" sz="933" b="0" i="1" u="none" strike="noStrike" kern="1200" cap="none" spc="0" normalizeH="0" baseline="0" noProof="0" dirty="0">
              <a:ln>
                <a:noFill/>
              </a:ln>
              <a:solidFill>
                <a:prstClr val="black"/>
              </a:solidFill>
              <a:effectLst/>
              <a:uLnTx/>
              <a:uFillTx/>
              <a:latin typeface="Calibri"/>
              <a:ea typeface="+mn-ea"/>
              <a:cs typeface="Arial" charset="0"/>
            </a:endParaRPr>
          </a:p>
        </p:txBody>
      </p:sp>
      <p:sp>
        <p:nvSpPr>
          <p:cNvPr id="17" name="Rectangle 10"/>
          <p:cNvSpPr>
            <a:spLocks noChangeArrowheads="1"/>
          </p:cNvSpPr>
          <p:nvPr/>
        </p:nvSpPr>
        <p:spPr bwMode="gray">
          <a:xfrm>
            <a:off x="6148674" y="2469998"/>
            <a:ext cx="5718870" cy="7822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CA </a:t>
            </a:r>
            <a:r>
              <a:rPr kumimoji="0" lang="en-US" sz="1050" b="0" i="0" u="none" strike="noStrike" kern="1200" cap="none" spc="0" normalizeH="0" baseline="0" noProof="0" dirty="0" err="1" smtClean="0">
                <a:ln>
                  <a:noFill/>
                </a:ln>
                <a:solidFill>
                  <a:prstClr val="black"/>
                </a:solidFill>
                <a:effectLst/>
                <a:uLnTx/>
                <a:uFillTx/>
                <a:latin typeface="Calibri"/>
                <a:ea typeface="+mn-ea"/>
                <a:cs typeface="Arial" charset="0"/>
              </a:rPr>
              <a:t>DevTest</a:t>
            </a: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 /LISA /SV</a:t>
            </a:r>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CA ARD, CA TDM</a:t>
            </a:r>
          </a:p>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CA </a:t>
            </a: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DevOps tools with </a:t>
            </a: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Jenkins</a:t>
            </a:r>
            <a:endParaRPr kumimoji="0" lang="en-US" sz="1050" b="0" i="0" u="none" strike="noStrike" kern="1200" cap="none" spc="0" normalizeH="0" baseline="0" noProof="0" dirty="0" smtClean="0">
              <a:ln>
                <a:noFill/>
              </a:ln>
              <a:solidFill>
                <a:prstClr val="black"/>
              </a:solidFill>
              <a:effectLst/>
              <a:uLnTx/>
              <a:uFillTx/>
              <a:latin typeface="Calibri"/>
              <a:ea typeface="+mn-ea"/>
              <a:cs typeface="Arial" charset="0"/>
            </a:endParaRPr>
          </a:p>
        </p:txBody>
      </p:sp>
      <p:sp>
        <p:nvSpPr>
          <p:cNvPr id="18" name="TextBox 17"/>
          <p:cNvSpPr txBox="1"/>
          <p:nvPr/>
        </p:nvSpPr>
        <p:spPr>
          <a:xfrm>
            <a:off x="155575" y="5263981"/>
            <a:ext cx="336464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D6006F"/>
                </a:solidFill>
                <a:effectLst/>
                <a:uLnTx/>
                <a:uFillTx/>
                <a:latin typeface="Arial" panose="020B0604020202020204" pitchFamily="34" charset="0"/>
                <a:ea typeface="+mn-ea"/>
                <a:cs typeface="Arial" panose="020B0604020202020204" pitchFamily="34" charset="0"/>
              </a:rPr>
              <a:t>Education</a:t>
            </a:r>
            <a:endParaRPr kumimoji="0" lang="en-US" sz="1200" b="1" i="0" u="none" strike="noStrike" kern="1200" cap="none" spc="0" normalizeH="0" baseline="0" noProof="0" dirty="0">
              <a:ln>
                <a:noFill/>
              </a:ln>
              <a:solidFill>
                <a:srgbClr val="D6006F"/>
              </a:solidFill>
              <a:effectLst/>
              <a:uLnTx/>
              <a:uFillTx/>
              <a:latin typeface="Arial" panose="020B0604020202020204" pitchFamily="34" charset="0"/>
              <a:ea typeface="+mn-ea"/>
              <a:cs typeface="Arial" panose="020B0604020202020204" pitchFamily="34" charset="0"/>
            </a:endParaRPr>
          </a:p>
        </p:txBody>
      </p:sp>
      <p:sp>
        <p:nvSpPr>
          <p:cNvPr id="20" name="TextBox 19"/>
          <p:cNvSpPr txBox="1"/>
          <p:nvPr/>
        </p:nvSpPr>
        <p:spPr>
          <a:xfrm>
            <a:off x="6330382" y="3595980"/>
            <a:ext cx="336464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D6006F"/>
                </a:solidFill>
                <a:effectLst/>
                <a:uLnTx/>
                <a:uFillTx/>
                <a:latin typeface="Arial" panose="020B0604020202020204" pitchFamily="34" charset="0"/>
                <a:ea typeface="+mn-ea"/>
                <a:cs typeface="Arial" panose="020B0604020202020204" pitchFamily="34" charset="0"/>
              </a:rPr>
              <a:t>Select Experiences</a:t>
            </a:r>
            <a:endParaRPr kumimoji="0" lang="en-US" sz="1200" b="1" i="0" u="none" strike="noStrike" kern="1200" cap="none" spc="0" normalizeH="0" baseline="0" noProof="0" dirty="0">
              <a:ln>
                <a:noFill/>
              </a:ln>
              <a:solidFill>
                <a:srgbClr val="D6006F"/>
              </a:solidFill>
              <a:effectLst/>
              <a:uLnTx/>
              <a:uFillTx/>
              <a:latin typeface="Arial" panose="020B0604020202020204" pitchFamily="34" charset="0"/>
              <a:ea typeface="+mn-ea"/>
              <a:cs typeface="Arial" panose="020B0604020202020204" pitchFamily="34" charset="0"/>
            </a:endParaRPr>
          </a:p>
        </p:txBody>
      </p:sp>
      <p:sp>
        <p:nvSpPr>
          <p:cNvPr id="21" name="Rectangle 10"/>
          <p:cNvSpPr>
            <a:spLocks noChangeArrowheads="1"/>
          </p:cNvSpPr>
          <p:nvPr/>
        </p:nvSpPr>
        <p:spPr bwMode="gray">
          <a:xfrm>
            <a:off x="155575" y="5539045"/>
            <a:ext cx="5718870" cy="2539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37023" marR="0" lvl="1" indent="-237023" algn="just" defTabSz="1218968" rtl="0" eaLnBrk="1" fontAlgn="base" latinLnBrk="0" hangingPunct="1">
              <a:lnSpc>
                <a:spcPct val="100000"/>
              </a:lnSpc>
              <a:spcBef>
                <a:spcPts val="800"/>
              </a:spcBef>
              <a:spcAft>
                <a:spcPct val="0"/>
              </a:spcAft>
              <a:buClr>
                <a:srgbClr val="CC0000"/>
              </a:buClr>
              <a:buSzTx/>
              <a:buFont typeface="Wingdings"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Calibri"/>
                <a:ea typeface="+mn-ea"/>
                <a:cs typeface="Arial" charset="0"/>
              </a:rPr>
              <a:t>Bachelor of</a:t>
            </a:r>
            <a:r>
              <a:rPr kumimoji="0" lang="en-US" sz="1050" b="0" i="0" u="none" strike="noStrike" kern="1200" cap="none" spc="0" normalizeH="0" noProof="0" dirty="0" smtClean="0">
                <a:ln>
                  <a:noFill/>
                </a:ln>
                <a:solidFill>
                  <a:prstClr val="black"/>
                </a:solidFill>
                <a:effectLst/>
                <a:uLnTx/>
                <a:uFillTx/>
                <a:latin typeface="Calibri"/>
                <a:ea typeface="+mn-ea"/>
                <a:cs typeface="Arial" charset="0"/>
              </a:rPr>
              <a:t> Engineering in Information &amp; Science</a:t>
            </a:r>
            <a:endParaRPr kumimoji="0" lang="en-US" sz="1050" b="0" i="0" u="none" strike="noStrike" kern="1200" cap="none" spc="0" normalizeH="0" baseline="0" noProof="0" dirty="0" smtClean="0">
              <a:ln>
                <a:noFill/>
              </a:ln>
              <a:solidFill>
                <a:prstClr val="black"/>
              </a:solidFill>
              <a:effectLst/>
              <a:uLnTx/>
              <a:uFillTx/>
              <a:latin typeface="Calibri"/>
              <a:ea typeface="+mn-ea"/>
              <a:cs typeface="Arial" charset="0"/>
            </a:endParaRPr>
          </a:p>
        </p:txBody>
      </p:sp>
      <p:pic>
        <p:nvPicPr>
          <p:cNvPr id="1026" name="Picture 3" descr="citi-r_2c-gry_pos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6215" y="91190"/>
            <a:ext cx="2049463"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15468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26</TotalTime>
  <Words>101</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Wingdings</vt:lpstr>
      <vt:lpstr>Office Theme</vt:lpstr>
      <vt:lpstr>5_Office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Saurabh2</dc:creator>
  <cp:lastModifiedBy>Meenakshi N</cp:lastModifiedBy>
  <cp:revision>5</cp:revision>
  <dcterms:created xsi:type="dcterms:W3CDTF">2018-05-11T06:56:25Z</dcterms:created>
  <dcterms:modified xsi:type="dcterms:W3CDTF">2018-05-11T11:30:43Z</dcterms:modified>
</cp:coreProperties>
</file>