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1" r:id="rId2"/>
    <p:sldId id="275" r:id="rId3"/>
    <p:sldId id="264" r:id="rId4"/>
    <p:sldId id="263" r:id="rId5"/>
    <p:sldId id="262" r:id="rId6"/>
    <p:sldId id="273" r:id="rId7"/>
    <p:sldId id="274" r:id="rId8"/>
    <p:sldId id="265" r:id="rId9"/>
    <p:sldId id="266" r:id="rId10"/>
    <p:sldId id="267" r:id="rId11"/>
    <p:sldId id="268" r:id="rId12"/>
    <p:sldId id="270"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B3257-DE13-483D-90A4-C498DA86C67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ED909A8-3C2D-4859-B273-7D7A9ACE0B33}">
      <dgm:prSet phldrT="[Text]">
        <dgm:style>
          <a:lnRef idx="1">
            <a:schemeClr val="accent5"/>
          </a:lnRef>
          <a:fillRef idx="2">
            <a:schemeClr val="accent5"/>
          </a:fillRef>
          <a:effectRef idx="1">
            <a:schemeClr val="accent5"/>
          </a:effectRef>
          <a:fontRef idx="minor">
            <a:schemeClr val="dk1"/>
          </a:fontRef>
        </dgm:style>
      </dgm:prSet>
      <dgm:spPr>
        <a:ln/>
      </dgm:spPr>
      <dgm:t>
        <a:bodyPr/>
        <a:lstStyle/>
        <a:p>
          <a:r>
            <a:rPr lang="en-US" dirty="0" smtClean="0">
              <a:solidFill>
                <a:srgbClr val="FF0000"/>
              </a:solidFill>
            </a:rPr>
            <a:t>Requirements Gathering </a:t>
          </a:r>
          <a:endParaRPr lang="en-US" dirty="0"/>
        </a:p>
      </dgm:t>
    </dgm:pt>
    <dgm:pt modelId="{63FD29C6-DAEF-47DA-B1DB-85C52A69B540}" type="parTrans" cxnId="{40B292F8-D685-4BEE-9CB2-09F92E0441DE}">
      <dgm:prSet/>
      <dgm:spPr/>
      <dgm:t>
        <a:bodyPr/>
        <a:lstStyle/>
        <a:p>
          <a:endParaRPr lang="en-US"/>
        </a:p>
      </dgm:t>
    </dgm:pt>
    <dgm:pt modelId="{69F4BEDB-68B5-4EEF-9054-BE42B500C48E}" type="sibTrans" cxnId="{40B292F8-D685-4BEE-9CB2-09F92E0441DE}">
      <dgm:prSet/>
      <dgm:spPr/>
      <dgm:t>
        <a:bodyPr/>
        <a:lstStyle/>
        <a:p>
          <a:endParaRPr lang="en-US"/>
        </a:p>
      </dgm:t>
    </dgm:pt>
    <dgm:pt modelId="{8AA354F9-A592-4B78-82E0-CE1A3C72D26C}">
      <dgm:prSet phldrT="[Text]">
        <dgm:style>
          <a:lnRef idx="1">
            <a:schemeClr val="accent5"/>
          </a:lnRef>
          <a:fillRef idx="2">
            <a:schemeClr val="accent5"/>
          </a:fillRef>
          <a:effectRef idx="1">
            <a:schemeClr val="accent5"/>
          </a:effectRef>
          <a:fontRef idx="minor">
            <a:schemeClr val="dk1"/>
          </a:fontRef>
        </dgm:style>
      </dgm:prSet>
      <dgm:spPr>
        <a:ln/>
      </dgm:spPr>
      <dgm:t>
        <a:bodyPr/>
        <a:lstStyle/>
        <a:p>
          <a:r>
            <a:rPr lang="en-US" dirty="0" smtClean="0">
              <a:solidFill>
                <a:srgbClr val="FF0000"/>
              </a:solidFill>
            </a:rPr>
            <a:t>Configure and Build Virtual Service</a:t>
          </a:r>
          <a:endParaRPr lang="en-US" dirty="0"/>
        </a:p>
      </dgm:t>
    </dgm:pt>
    <dgm:pt modelId="{FAE75657-B7D4-4BFB-9D2E-CF749CD7E2E2}" type="parTrans" cxnId="{78028B87-C5D9-4977-9B4C-D7DB7574536F}">
      <dgm:prSet/>
      <dgm:spPr/>
      <dgm:t>
        <a:bodyPr/>
        <a:lstStyle/>
        <a:p>
          <a:endParaRPr lang="en-US"/>
        </a:p>
      </dgm:t>
    </dgm:pt>
    <dgm:pt modelId="{C0380CE3-B39D-4E66-8CFF-664F07E9B6DF}" type="sibTrans" cxnId="{78028B87-C5D9-4977-9B4C-D7DB7574536F}">
      <dgm:prSet/>
      <dgm:spPr/>
      <dgm:t>
        <a:bodyPr/>
        <a:lstStyle/>
        <a:p>
          <a:endParaRPr lang="en-US"/>
        </a:p>
      </dgm:t>
    </dgm:pt>
    <dgm:pt modelId="{632A91FB-B13D-4FC1-8AC1-1C4CA217228F}">
      <dgm:prSet phldrT="[Text]">
        <dgm:style>
          <a:lnRef idx="1">
            <a:schemeClr val="accent5"/>
          </a:lnRef>
          <a:fillRef idx="2">
            <a:schemeClr val="accent5"/>
          </a:fillRef>
          <a:effectRef idx="1">
            <a:schemeClr val="accent5"/>
          </a:effectRef>
          <a:fontRef idx="minor">
            <a:schemeClr val="dk1"/>
          </a:fontRef>
        </dgm:style>
      </dgm:prSet>
      <dgm:spPr>
        <a:ln/>
      </dgm:spPr>
      <dgm:t>
        <a:bodyPr/>
        <a:lstStyle/>
        <a:p>
          <a:r>
            <a:rPr lang="en-US" dirty="0" smtClean="0">
              <a:solidFill>
                <a:srgbClr val="FF0000"/>
              </a:solidFill>
            </a:rPr>
            <a:t>Test Data For Virtual Services</a:t>
          </a:r>
          <a:endParaRPr lang="en-US" dirty="0"/>
        </a:p>
      </dgm:t>
    </dgm:pt>
    <dgm:pt modelId="{A7EC7533-EC09-4002-871D-D85F7F3439B5}" type="parTrans" cxnId="{0B47AE4E-D2EA-4194-91D6-13ACA1B6C7B8}">
      <dgm:prSet/>
      <dgm:spPr/>
      <dgm:t>
        <a:bodyPr/>
        <a:lstStyle/>
        <a:p>
          <a:endParaRPr lang="en-US"/>
        </a:p>
      </dgm:t>
    </dgm:pt>
    <dgm:pt modelId="{A01AE343-851F-4717-B06B-A9858798CA34}" type="sibTrans" cxnId="{0B47AE4E-D2EA-4194-91D6-13ACA1B6C7B8}">
      <dgm:prSet/>
      <dgm:spPr/>
      <dgm:t>
        <a:bodyPr/>
        <a:lstStyle/>
        <a:p>
          <a:endParaRPr lang="en-US"/>
        </a:p>
      </dgm:t>
    </dgm:pt>
    <dgm:pt modelId="{58A85597-B296-46C2-808A-2A8828F1B60D}">
      <dgm:prSet>
        <dgm:style>
          <a:lnRef idx="1">
            <a:schemeClr val="accent5"/>
          </a:lnRef>
          <a:fillRef idx="2">
            <a:schemeClr val="accent5"/>
          </a:fillRef>
          <a:effectRef idx="1">
            <a:schemeClr val="accent5"/>
          </a:effectRef>
          <a:fontRef idx="minor">
            <a:schemeClr val="dk1"/>
          </a:fontRef>
        </dgm:style>
      </dgm:prSet>
      <dgm:spPr/>
      <dgm:t>
        <a:bodyPr/>
        <a:lstStyle/>
        <a:p>
          <a:r>
            <a:rPr lang="en-US" dirty="0" smtClean="0">
              <a:solidFill>
                <a:srgbClr val="FF0000"/>
              </a:solidFill>
            </a:rPr>
            <a:t>Dev/Test team uses Deployed Virtualized Endpoint for their testing</a:t>
          </a:r>
          <a:endParaRPr lang="en-US" dirty="0"/>
        </a:p>
      </dgm:t>
    </dgm:pt>
    <dgm:pt modelId="{D327065F-592F-452E-9812-694A3EE57400}" type="parTrans" cxnId="{122F6643-463C-4D10-B0C8-07E0368AA749}">
      <dgm:prSet/>
      <dgm:spPr/>
      <dgm:t>
        <a:bodyPr/>
        <a:lstStyle/>
        <a:p>
          <a:endParaRPr lang="en-US"/>
        </a:p>
      </dgm:t>
    </dgm:pt>
    <dgm:pt modelId="{0240838F-CE15-46AA-B88F-99A67C6EAACF}" type="sibTrans" cxnId="{122F6643-463C-4D10-B0C8-07E0368AA749}">
      <dgm:prSet/>
      <dgm:spPr/>
      <dgm:t>
        <a:bodyPr/>
        <a:lstStyle/>
        <a:p>
          <a:endParaRPr lang="en-US"/>
        </a:p>
      </dgm:t>
    </dgm:pt>
    <dgm:pt modelId="{C440D8A7-5822-45DC-A711-449D624F4CBA}">
      <dgm:prSet>
        <dgm:style>
          <a:lnRef idx="1">
            <a:schemeClr val="accent5"/>
          </a:lnRef>
          <a:fillRef idx="2">
            <a:schemeClr val="accent5"/>
          </a:fillRef>
          <a:effectRef idx="1">
            <a:schemeClr val="accent5"/>
          </a:effectRef>
          <a:fontRef idx="minor">
            <a:schemeClr val="dk1"/>
          </a:fontRef>
        </dgm:style>
      </dgm:prSet>
      <dgm:spPr/>
      <dgm:t>
        <a:bodyPr/>
        <a:lstStyle/>
        <a:p>
          <a:r>
            <a:rPr lang="en-US" smtClean="0">
              <a:solidFill>
                <a:srgbClr val="FF0000"/>
              </a:solidFill>
            </a:rPr>
            <a:t>Deploy the Virtual Service</a:t>
          </a:r>
          <a:endParaRPr lang="en-US" dirty="0">
            <a:solidFill>
              <a:srgbClr val="FF0000"/>
            </a:solidFill>
          </a:endParaRPr>
        </a:p>
      </dgm:t>
    </dgm:pt>
    <dgm:pt modelId="{9F25C6B7-047F-4AF3-9A80-5ECB57F7A358}" type="parTrans" cxnId="{EDC547B8-CF14-4921-A764-7E86D61B7931}">
      <dgm:prSet/>
      <dgm:spPr/>
      <dgm:t>
        <a:bodyPr/>
        <a:lstStyle/>
        <a:p>
          <a:endParaRPr lang="en-US"/>
        </a:p>
      </dgm:t>
    </dgm:pt>
    <dgm:pt modelId="{3851095F-BDE7-4321-952C-5DA2EE0EA6E5}" type="sibTrans" cxnId="{EDC547B8-CF14-4921-A764-7E86D61B7931}">
      <dgm:prSet/>
      <dgm:spPr/>
      <dgm:t>
        <a:bodyPr/>
        <a:lstStyle/>
        <a:p>
          <a:endParaRPr lang="en-US"/>
        </a:p>
      </dgm:t>
    </dgm:pt>
    <dgm:pt modelId="{F9E4D7EB-5825-490F-B7C7-13A82773E118}" type="pres">
      <dgm:prSet presAssocID="{D27B3257-DE13-483D-90A4-C498DA86C675}" presName="Name0" presStyleCnt="0">
        <dgm:presLayoutVars>
          <dgm:chMax val="7"/>
          <dgm:chPref val="7"/>
          <dgm:dir/>
        </dgm:presLayoutVars>
      </dgm:prSet>
      <dgm:spPr/>
      <dgm:t>
        <a:bodyPr/>
        <a:lstStyle/>
        <a:p>
          <a:endParaRPr lang="en-US"/>
        </a:p>
      </dgm:t>
    </dgm:pt>
    <dgm:pt modelId="{D82F3871-7B67-4EB4-A070-B7545E25A8D9}" type="pres">
      <dgm:prSet presAssocID="{D27B3257-DE13-483D-90A4-C498DA86C675}" presName="Name1" presStyleCnt="0"/>
      <dgm:spPr/>
    </dgm:pt>
    <dgm:pt modelId="{F23EB9CA-C7E1-4ED9-BDFE-A64880F4E1EB}" type="pres">
      <dgm:prSet presAssocID="{D27B3257-DE13-483D-90A4-C498DA86C675}" presName="cycle" presStyleCnt="0"/>
      <dgm:spPr/>
    </dgm:pt>
    <dgm:pt modelId="{D7A75F58-78E7-491B-8FDC-E92F997E83D1}" type="pres">
      <dgm:prSet presAssocID="{D27B3257-DE13-483D-90A4-C498DA86C675}" presName="srcNode" presStyleLbl="node1" presStyleIdx="0" presStyleCnt="5"/>
      <dgm:spPr/>
    </dgm:pt>
    <dgm:pt modelId="{2DE9F9EB-DB5C-445F-BF2F-B73DAF365683}" type="pres">
      <dgm:prSet presAssocID="{D27B3257-DE13-483D-90A4-C498DA86C675}" presName="conn" presStyleLbl="parChTrans1D2" presStyleIdx="0" presStyleCnt="1"/>
      <dgm:spPr/>
      <dgm:t>
        <a:bodyPr/>
        <a:lstStyle/>
        <a:p>
          <a:endParaRPr lang="en-US"/>
        </a:p>
      </dgm:t>
    </dgm:pt>
    <dgm:pt modelId="{E337A647-57EF-41A3-9666-0A011E111F7A}" type="pres">
      <dgm:prSet presAssocID="{D27B3257-DE13-483D-90A4-C498DA86C675}" presName="extraNode" presStyleLbl="node1" presStyleIdx="0" presStyleCnt="5"/>
      <dgm:spPr/>
    </dgm:pt>
    <dgm:pt modelId="{586CA1EA-DB1F-4A8A-BFD7-72FC9D31A753}" type="pres">
      <dgm:prSet presAssocID="{D27B3257-DE13-483D-90A4-C498DA86C675}" presName="dstNode" presStyleLbl="node1" presStyleIdx="0" presStyleCnt="5"/>
      <dgm:spPr/>
    </dgm:pt>
    <dgm:pt modelId="{0AAEB73C-14BA-493C-94F0-9AD7243223CE}" type="pres">
      <dgm:prSet presAssocID="{CED909A8-3C2D-4859-B273-7D7A9ACE0B33}" presName="text_1" presStyleLbl="node1" presStyleIdx="0" presStyleCnt="5">
        <dgm:presLayoutVars>
          <dgm:bulletEnabled val="1"/>
        </dgm:presLayoutVars>
      </dgm:prSet>
      <dgm:spPr/>
      <dgm:t>
        <a:bodyPr/>
        <a:lstStyle/>
        <a:p>
          <a:endParaRPr lang="en-US"/>
        </a:p>
      </dgm:t>
    </dgm:pt>
    <dgm:pt modelId="{DD78CBB5-AB59-4252-A9A2-E4B4415333E9}" type="pres">
      <dgm:prSet presAssocID="{CED909A8-3C2D-4859-B273-7D7A9ACE0B33}" presName="accent_1" presStyleCnt="0"/>
      <dgm:spPr/>
    </dgm:pt>
    <dgm:pt modelId="{8207C54E-0D3E-49C1-BE8F-A0D476C5F609}" type="pres">
      <dgm:prSet presAssocID="{CED909A8-3C2D-4859-B273-7D7A9ACE0B33}" presName="accentRepeatNode" presStyleLbl="solidFgAcc1" presStyleIdx="0" presStyleCnt="5"/>
      <dgm:spPr>
        <a:blipFill rotWithShape="0">
          <a:blip xmlns:r="http://schemas.openxmlformats.org/officeDocument/2006/relationships" r:embed="rId1"/>
          <a:stretch>
            <a:fillRect/>
          </a:stretch>
        </a:blipFill>
      </dgm:spPr>
    </dgm:pt>
    <dgm:pt modelId="{91F561A9-7AB8-4F83-AD68-2A74579F21A6}" type="pres">
      <dgm:prSet presAssocID="{8AA354F9-A592-4B78-82E0-CE1A3C72D26C}" presName="text_2" presStyleLbl="node1" presStyleIdx="1" presStyleCnt="5">
        <dgm:presLayoutVars>
          <dgm:bulletEnabled val="1"/>
        </dgm:presLayoutVars>
      </dgm:prSet>
      <dgm:spPr/>
      <dgm:t>
        <a:bodyPr/>
        <a:lstStyle/>
        <a:p>
          <a:endParaRPr lang="en-US"/>
        </a:p>
      </dgm:t>
    </dgm:pt>
    <dgm:pt modelId="{546BF113-E4B6-4369-827F-0F51FECD03D9}" type="pres">
      <dgm:prSet presAssocID="{8AA354F9-A592-4B78-82E0-CE1A3C72D26C}" presName="accent_2" presStyleCnt="0"/>
      <dgm:spPr/>
    </dgm:pt>
    <dgm:pt modelId="{A132F0A5-DF0B-4A67-B120-52950DA097D4}" type="pres">
      <dgm:prSet presAssocID="{8AA354F9-A592-4B78-82E0-CE1A3C72D26C}" presName="accentRepeatNode" presStyleLbl="solidFgAcc1" presStyleIdx="1" presStyleCnt="5"/>
      <dgm:spPr>
        <a:blipFill rotWithShape="0">
          <a:blip xmlns:r="http://schemas.openxmlformats.org/officeDocument/2006/relationships" r:embed="rId2"/>
          <a:stretch>
            <a:fillRect/>
          </a:stretch>
        </a:blipFill>
      </dgm:spPr>
    </dgm:pt>
    <dgm:pt modelId="{66D0C802-3799-4EB8-8128-F427B7F10110}" type="pres">
      <dgm:prSet presAssocID="{632A91FB-B13D-4FC1-8AC1-1C4CA217228F}" presName="text_3" presStyleLbl="node1" presStyleIdx="2" presStyleCnt="5">
        <dgm:presLayoutVars>
          <dgm:bulletEnabled val="1"/>
        </dgm:presLayoutVars>
      </dgm:prSet>
      <dgm:spPr/>
      <dgm:t>
        <a:bodyPr/>
        <a:lstStyle/>
        <a:p>
          <a:endParaRPr lang="en-US"/>
        </a:p>
      </dgm:t>
    </dgm:pt>
    <dgm:pt modelId="{3A64CD50-BC93-415B-A02D-EEB452A5AA45}" type="pres">
      <dgm:prSet presAssocID="{632A91FB-B13D-4FC1-8AC1-1C4CA217228F}" presName="accent_3" presStyleCnt="0"/>
      <dgm:spPr/>
    </dgm:pt>
    <dgm:pt modelId="{D354D483-8832-48E3-96D7-6384A8087ED4}" type="pres">
      <dgm:prSet presAssocID="{632A91FB-B13D-4FC1-8AC1-1C4CA217228F}" presName="accentRepeatNode" presStyleLbl="solidFgAcc1" presStyleIdx="2" presStyleCnt="5" custScaleY="74200"/>
      <dgm:spPr>
        <a:blipFill rotWithShape="0">
          <a:blip xmlns:r="http://schemas.openxmlformats.org/officeDocument/2006/relationships" r:embed="rId3"/>
          <a:stretch>
            <a:fillRect/>
          </a:stretch>
        </a:blipFill>
      </dgm:spPr>
      <dgm:t>
        <a:bodyPr/>
        <a:lstStyle/>
        <a:p>
          <a:endParaRPr lang="en-US"/>
        </a:p>
      </dgm:t>
    </dgm:pt>
    <dgm:pt modelId="{FDC500E0-E348-42ED-9DB5-CAC23D0CDB5D}" type="pres">
      <dgm:prSet presAssocID="{C440D8A7-5822-45DC-A711-449D624F4CBA}" presName="text_4" presStyleLbl="node1" presStyleIdx="3" presStyleCnt="5">
        <dgm:presLayoutVars>
          <dgm:bulletEnabled val="1"/>
        </dgm:presLayoutVars>
      </dgm:prSet>
      <dgm:spPr/>
      <dgm:t>
        <a:bodyPr/>
        <a:lstStyle/>
        <a:p>
          <a:endParaRPr lang="en-US"/>
        </a:p>
      </dgm:t>
    </dgm:pt>
    <dgm:pt modelId="{9F04C632-6CB0-4822-BFDB-D04BB48811BF}" type="pres">
      <dgm:prSet presAssocID="{C440D8A7-5822-45DC-A711-449D624F4CBA}" presName="accent_4" presStyleCnt="0"/>
      <dgm:spPr/>
    </dgm:pt>
    <dgm:pt modelId="{29E449C0-9162-4AED-8D7D-D9489DA94D6D}" type="pres">
      <dgm:prSet presAssocID="{C440D8A7-5822-45DC-A711-449D624F4CBA}" presName="accentRepeatNode" presStyleLbl="solidFgAcc1" presStyleIdx="3" presStyleCnt="5"/>
      <dgm:spPr>
        <a:blipFill rotWithShape="0">
          <a:blip xmlns:r="http://schemas.openxmlformats.org/officeDocument/2006/relationships" r:embed="rId4"/>
          <a:stretch>
            <a:fillRect/>
          </a:stretch>
        </a:blipFill>
      </dgm:spPr>
    </dgm:pt>
    <dgm:pt modelId="{40281F7A-9CC5-4EF3-A4EB-69C6AE55D431}" type="pres">
      <dgm:prSet presAssocID="{58A85597-B296-46C2-808A-2A8828F1B60D}" presName="text_5" presStyleLbl="node1" presStyleIdx="4" presStyleCnt="5">
        <dgm:presLayoutVars>
          <dgm:bulletEnabled val="1"/>
        </dgm:presLayoutVars>
      </dgm:prSet>
      <dgm:spPr/>
      <dgm:t>
        <a:bodyPr/>
        <a:lstStyle/>
        <a:p>
          <a:endParaRPr lang="en-US"/>
        </a:p>
      </dgm:t>
    </dgm:pt>
    <dgm:pt modelId="{E0136B38-BA43-457F-9CFF-3A6EF751830D}" type="pres">
      <dgm:prSet presAssocID="{58A85597-B296-46C2-808A-2A8828F1B60D}" presName="accent_5" presStyleCnt="0"/>
      <dgm:spPr/>
    </dgm:pt>
    <dgm:pt modelId="{060FE7F1-3ABB-4AA8-A433-F90B3A043415}" type="pres">
      <dgm:prSet presAssocID="{58A85597-B296-46C2-808A-2A8828F1B60D}" presName="accentRepeatNode" presStyleLbl="solidFgAcc1" presStyleIdx="4" presStyleCnt="5"/>
      <dgm:spPr>
        <a:blipFill rotWithShape="0">
          <a:blip xmlns:r="http://schemas.openxmlformats.org/officeDocument/2006/relationships" r:embed="rId5"/>
          <a:stretch>
            <a:fillRect/>
          </a:stretch>
        </a:blipFill>
      </dgm:spPr>
    </dgm:pt>
  </dgm:ptLst>
  <dgm:cxnLst>
    <dgm:cxn modelId="{FC6899BE-77B4-4631-BF65-551FAEA9172F}" type="presOf" srcId="{69F4BEDB-68B5-4EEF-9054-BE42B500C48E}" destId="{2DE9F9EB-DB5C-445F-BF2F-B73DAF365683}" srcOrd="0" destOrd="0" presId="urn:microsoft.com/office/officeart/2008/layout/VerticalCurvedList"/>
    <dgm:cxn modelId="{BDF19B5C-7EFD-468C-87B0-BEF4D5166D35}" type="presOf" srcId="{C440D8A7-5822-45DC-A711-449D624F4CBA}" destId="{FDC500E0-E348-42ED-9DB5-CAC23D0CDB5D}" srcOrd="0" destOrd="0" presId="urn:microsoft.com/office/officeart/2008/layout/VerticalCurvedList"/>
    <dgm:cxn modelId="{EDC547B8-CF14-4921-A764-7E86D61B7931}" srcId="{D27B3257-DE13-483D-90A4-C498DA86C675}" destId="{C440D8A7-5822-45DC-A711-449D624F4CBA}" srcOrd="3" destOrd="0" parTransId="{9F25C6B7-047F-4AF3-9A80-5ECB57F7A358}" sibTransId="{3851095F-BDE7-4321-952C-5DA2EE0EA6E5}"/>
    <dgm:cxn modelId="{0B47AE4E-D2EA-4194-91D6-13ACA1B6C7B8}" srcId="{D27B3257-DE13-483D-90A4-C498DA86C675}" destId="{632A91FB-B13D-4FC1-8AC1-1C4CA217228F}" srcOrd="2" destOrd="0" parTransId="{A7EC7533-EC09-4002-871D-D85F7F3439B5}" sibTransId="{A01AE343-851F-4717-B06B-A9858798CA34}"/>
    <dgm:cxn modelId="{F2971DCD-CA03-447C-AA77-645702B6CC6D}" type="presOf" srcId="{D27B3257-DE13-483D-90A4-C498DA86C675}" destId="{F9E4D7EB-5825-490F-B7C7-13A82773E118}" srcOrd="0" destOrd="0" presId="urn:microsoft.com/office/officeart/2008/layout/VerticalCurvedList"/>
    <dgm:cxn modelId="{78028B87-C5D9-4977-9B4C-D7DB7574536F}" srcId="{D27B3257-DE13-483D-90A4-C498DA86C675}" destId="{8AA354F9-A592-4B78-82E0-CE1A3C72D26C}" srcOrd="1" destOrd="0" parTransId="{FAE75657-B7D4-4BFB-9D2E-CF749CD7E2E2}" sibTransId="{C0380CE3-B39D-4E66-8CFF-664F07E9B6DF}"/>
    <dgm:cxn modelId="{DB99CF49-A8B2-461B-BCF4-8E617E34239F}" type="presOf" srcId="{58A85597-B296-46C2-808A-2A8828F1B60D}" destId="{40281F7A-9CC5-4EF3-A4EB-69C6AE55D431}" srcOrd="0" destOrd="0" presId="urn:microsoft.com/office/officeart/2008/layout/VerticalCurvedList"/>
    <dgm:cxn modelId="{40B292F8-D685-4BEE-9CB2-09F92E0441DE}" srcId="{D27B3257-DE13-483D-90A4-C498DA86C675}" destId="{CED909A8-3C2D-4859-B273-7D7A9ACE0B33}" srcOrd="0" destOrd="0" parTransId="{63FD29C6-DAEF-47DA-B1DB-85C52A69B540}" sibTransId="{69F4BEDB-68B5-4EEF-9054-BE42B500C48E}"/>
    <dgm:cxn modelId="{122F6643-463C-4D10-B0C8-07E0368AA749}" srcId="{D27B3257-DE13-483D-90A4-C498DA86C675}" destId="{58A85597-B296-46C2-808A-2A8828F1B60D}" srcOrd="4" destOrd="0" parTransId="{D327065F-592F-452E-9812-694A3EE57400}" sibTransId="{0240838F-CE15-46AA-B88F-99A67C6EAACF}"/>
    <dgm:cxn modelId="{0F0F6A0B-4685-4783-89A2-C5A8A1146043}" type="presOf" srcId="{CED909A8-3C2D-4859-B273-7D7A9ACE0B33}" destId="{0AAEB73C-14BA-493C-94F0-9AD7243223CE}" srcOrd="0" destOrd="0" presId="urn:microsoft.com/office/officeart/2008/layout/VerticalCurvedList"/>
    <dgm:cxn modelId="{16E9AA8D-9A14-4EB8-B2E4-680FFDFACFB8}" type="presOf" srcId="{632A91FB-B13D-4FC1-8AC1-1C4CA217228F}" destId="{66D0C802-3799-4EB8-8128-F427B7F10110}" srcOrd="0" destOrd="0" presId="urn:microsoft.com/office/officeart/2008/layout/VerticalCurvedList"/>
    <dgm:cxn modelId="{2893B1D6-DAEC-46F7-8621-A3370AB7B665}" type="presOf" srcId="{8AA354F9-A592-4B78-82E0-CE1A3C72D26C}" destId="{91F561A9-7AB8-4F83-AD68-2A74579F21A6}" srcOrd="0" destOrd="0" presId="urn:microsoft.com/office/officeart/2008/layout/VerticalCurvedList"/>
    <dgm:cxn modelId="{99611E89-247E-4340-892F-4EB4C5573EFA}" type="presParOf" srcId="{F9E4D7EB-5825-490F-B7C7-13A82773E118}" destId="{D82F3871-7B67-4EB4-A070-B7545E25A8D9}" srcOrd="0" destOrd="0" presId="urn:microsoft.com/office/officeart/2008/layout/VerticalCurvedList"/>
    <dgm:cxn modelId="{49986BB9-3471-47A8-917A-1547F1D9C474}" type="presParOf" srcId="{D82F3871-7B67-4EB4-A070-B7545E25A8D9}" destId="{F23EB9CA-C7E1-4ED9-BDFE-A64880F4E1EB}" srcOrd="0" destOrd="0" presId="urn:microsoft.com/office/officeart/2008/layout/VerticalCurvedList"/>
    <dgm:cxn modelId="{A48D40F8-4FC8-457C-9369-0BF2030A4044}" type="presParOf" srcId="{F23EB9CA-C7E1-4ED9-BDFE-A64880F4E1EB}" destId="{D7A75F58-78E7-491B-8FDC-E92F997E83D1}" srcOrd="0" destOrd="0" presId="urn:microsoft.com/office/officeart/2008/layout/VerticalCurvedList"/>
    <dgm:cxn modelId="{87FDEC1F-9E73-4C91-B1BF-51D22675D124}" type="presParOf" srcId="{F23EB9CA-C7E1-4ED9-BDFE-A64880F4E1EB}" destId="{2DE9F9EB-DB5C-445F-BF2F-B73DAF365683}" srcOrd="1" destOrd="0" presId="urn:microsoft.com/office/officeart/2008/layout/VerticalCurvedList"/>
    <dgm:cxn modelId="{8792C1EA-50E4-4DFB-94CC-32BD8D0AAB01}" type="presParOf" srcId="{F23EB9CA-C7E1-4ED9-BDFE-A64880F4E1EB}" destId="{E337A647-57EF-41A3-9666-0A011E111F7A}" srcOrd="2" destOrd="0" presId="urn:microsoft.com/office/officeart/2008/layout/VerticalCurvedList"/>
    <dgm:cxn modelId="{ED163CE9-35EA-44A8-88C6-F00F14FDE1A0}" type="presParOf" srcId="{F23EB9CA-C7E1-4ED9-BDFE-A64880F4E1EB}" destId="{586CA1EA-DB1F-4A8A-BFD7-72FC9D31A753}" srcOrd="3" destOrd="0" presId="urn:microsoft.com/office/officeart/2008/layout/VerticalCurvedList"/>
    <dgm:cxn modelId="{BC70DDCC-50D8-456E-89A2-34C48E5D160B}" type="presParOf" srcId="{D82F3871-7B67-4EB4-A070-B7545E25A8D9}" destId="{0AAEB73C-14BA-493C-94F0-9AD7243223CE}" srcOrd="1" destOrd="0" presId="urn:microsoft.com/office/officeart/2008/layout/VerticalCurvedList"/>
    <dgm:cxn modelId="{84B02BD3-F5F9-4736-81BD-061E0A4E0886}" type="presParOf" srcId="{D82F3871-7B67-4EB4-A070-B7545E25A8D9}" destId="{DD78CBB5-AB59-4252-A9A2-E4B4415333E9}" srcOrd="2" destOrd="0" presId="urn:microsoft.com/office/officeart/2008/layout/VerticalCurvedList"/>
    <dgm:cxn modelId="{4BE948D7-4A93-49F7-87E3-2BA518840C30}" type="presParOf" srcId="{DD78CBB5-AB59-4252-A9A2-E4B4415333E9}" destId="{8207C54E-0D3E-49C1-BE8F-A0D476C5F609}" srcOrd="0" destOrd="0" presId="urn:microsoft.com/office/officeart/2008/layout/VerticalCurvedList"/>
    <dgm:cxn modelId="{BCFC39C4-4AAF-4FB8-BBCE-4B9AE85404FF}" type="presParOf" srcId="{D82F3871-7B67-4EB4-A070-B7545E25A8D9}" destId="{91F561A9-7AB8-4F83-AD68-2A74579F21A6}" srcOrd="3" destOrd="0" presId="urn:microsoft.com/office/officeart/2008/layout/VerticalCurvedList"/>
    <dgm:cxn modelId="{3C11B56A-A586-4314-B861-E22AEB447E39}" type="presParOf" srcId="{D82F3871-7B67-4EB4-A070-B7545E25A8D9}" destId="{546BF113-E4B6-4369-827F-0F51FECD03D9}" srcOrd="4" destOrd="0" presId="urn:microsoft.com/office/officeart/2008/layout/VerticalCurvedList"/>
    <dgm:cxn modelId="{3DC1CBAB-60F0-417A-8006-A7C5BFC6929B}" type="presParOf" srcId="{546BF113-E4B6-4369-827F-0F51FECD03D9}" destId="{A132F0A5-DF0B-4A67-B120-52950DA097D4}" srcOrd="0" destOrd="0" presId="urn:microsoft.com/office/officeart/2008/layout/VerticalCurvedList"/>
    <dgm:cxn modelId="{27D9AF83-0961-49BF-A30E-7C8B89BB9C1C}" type="presParOf" srcId="{D82F3871-7B67-4EB4-A070-B7545E25A8D9}" destId="{66D0C802-3799-4EB8-8128-F427B7F10110}" srcOrd="5" destOrd="0" presId="urn:microsoft.com/office/officeart/2008/layout/VerticalCurvedList"/>
    <dgm:cxn modelId="{696B1A24-86D9-46AC-93B2-A2A5B314B93A}" type="presParOf" srcId="{D82F3871-7B67-4EB4-A070-B7545E25A8D9}" destId="{3A64CD50-BC93-415B-A02D-EEB452A5AA45}" srcOrd="6" destOrd="0" presId="urn:microsoft.com/office/officeart/2008/layout/VerticalCurvedList"/>
    <dgm:cxn modelId="{83BA74AE-9651-4106-8EC4-3C3462249B08}" type="presParOf" srcId="{3A64CD50-BC93-415B-A02D-EEB452A5AA45}" destId="{D354D483-8832-48E3-96D7-6384A8087ED4}" srcOrd="0" destOrd="0" presId="urn:microsoft.com/office/officeart/2008/layout/VerticalCurvedList"/>
    <dgm:cxn modelId="{0AA275C5-62B6-4386-971C-03FAC39A11BD}" type="presParOf" srcId="{D82F3871-7B67-4EB4-A070-B7545E25A8D9}" destId="{FDC500E0-E348-42ED-9DB5-CAC23D0CDB5D}" srcOrd="7" destOrd="0" presId="urn:microsoft.com/office/officeart/2008/layout/VerticalCurvedList"/>
    <dgm:cxn modelId="{8C061F14-09D5-4305-9A90-AA546D00C913}" type="presParOf" srcId="{D82F3871-7B67-4EB4-A070-B7545E25A8D9}" destId="{9F04C632-6CB0-4822-BFDB-D04BB48811BF}" srcOrd="8" destOrd="0" presId="urn:microsoft.com/office/officeart/2008/layout/VerticalCurvedList"/>
    <dgm:cxn modelId="{4779F80A-634C-461F-AC98-6BAE1B48A8A1}" type="presParOf" srcId="{9F04C632-6CB0-4822-BFDB-D04BB48811BF}" destId="{29E449C0-9162-4AED-8D7D-D9489DA94D6D}" srcOrd="0" destOrd="0" presId="urn:microsoft.com/office/officeart/2008/layout/VerticalCurvedList"/>
    <dgm:cxn modelId="{A49E1BDA-5705-466F-BF50-7B8B062AF69A}" type="presParOf" srcId="{D82F3871-7B67-4EB4-A070-B7545E25A8D9}" destId="{40281F7A-9CC5-4EF3-A4EB-69C6AE55D431}" srcOrd="9" destOrd="0" presId="urn:microsoft.com/office/officeart/2008/layout/VerticalCurvedList"/>
    <dgm:cxn modelId="{613964FC-EEC0-4F8C-8A75-8DA2311B4BCD}" type="presParOf" srcId="{D82F3871-7B67-4EB4-A070-B7545E25A8D9}" destId="{E0136B38-BA43-457F-9CFF-3A6EF751830D}" srcOrd="10" destOrd="0" presId="urn:microsoft.com/office/officeart/2008/layout/VerticalCurvedList"/>
    <dgm:cxn modelId="{A3A2B494-8AD2-4686-9647-72CA3133F5CF}" type="presParOf" srcId="{E0136B38-BA43-457F-9CFF-3A6EF751830D}" destId="{060FE7F1-3ABB-4AA8-A433-F90B3A0434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9F9EB-DB5C-445F-BF2F-B73DAF365683}">
      <dsp:nvSpPr>
        <dsp:cNvPr id="0" name=""/>
        <dsp:cNvSpPr/>
      </dsp:nvSpPr>
      <dsp:spPr>
        <a:xfrm>
          <a:off x="-6750439" y="-1032192"/>
          <a:ext cx="8034111" cy="8034111"/>
        </a:xfrm>
        <a:prstGeom prst="blockArc">
          <a:avLst>
            <a:gd name="adj1" fmla="val 18900000"/>
            <a:gd name="adj2" fmla="val 2700000"/>
            <a:gd name="adj3" fmla="val 26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AEB73C-14BA-493C-94F0-9AD7243223CE}">
      <dsp:nvSpPr>
        <dsp:cNvPr id="0" name=""/>
        <dsp:cNvSpPr/>
      </dsp:nvSpPr>
      <dsp:spPr>
        <a:xfrm>
          <a:off x="560638" y="372988"/>
          <a:ext cx="9294910" cy="746454"/>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9249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0000"/>
              </a:solidFill>
            </a:rPr>
            <a:t>Requirements Gathering </a:t>
          </a:r>
          <a:endParaRPr lang="en-US" sz="2300" kern="1200" dirty="0"/>
        </a:p>
      </dsp:txBody>
      <dsp:txXfrm>
        <a:off x="560638" y="372988"/>
        <a:ext cx="9294910" cy="746454"/>
      </dsp:txXfrm>
    </dsp:sp>
    <dsp:sp modelId="{8207C54E-0D3E-49C1-BE8F-A0D476C5F609}">
      <dsp:nvSpPr>
        <dsp:cNvPr id="0" name=""/>
        <dsp:cNvSpPr/>
      </dsp:nvSpPr>
      <dsp:spPr>
        <a:xfrm>
          <a:off x="94104" y="279681"/>
          <a:ext cx="933068" cy="933068"/>
        </a:xfrm>
        <a:prstGeom prst="ellipse">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F561A9-7AB8-4F83-AD68-2A74579F21A6}">
      <dsp:nvSpPr>
        <dsp:cNvPr id="0" name=""/>
        <dsp:cNvSpPr/>
      </dsp:nvSpPr>
      <dsp:spPr>
        <a:xfrm>
          <a:off x="1095526" y="1492312"/>
          <a:ext cx="8760023" cy="746454"/>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9249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0000"/>
              </a:solidFill>
            </a:rPr>
            <a:t>Configure and Build Virtual Service</a:t>
          </a:r>
          <a:endParaRPr lang="en-US" sz="2300" kern="1200" dirty="0"/>
        </a:p>
      </dsp:txBody>
      <dsp:txXfrm>
        <a:off x="1095526" y="1492312"/>
        <a:ext cx="8760023" cy="746454"/>
      </dsp:txXfrm>
    </dsp:sp>
    <dsp:sp modelId="{A132F0A5-DF0B-4A67-B120-52950DA097D4}">
      <dsp:nvSpPr>
        <dsp:cNvPr id="0" name=""/>
        <dsp:cNvSpPr/>
      </dsp:nvSpPr>
      <dsp:spPr>
        <a:xfrm>
          <a:off x="628992" y="1399005"/>
          <a:ext cx="933068" cy="933068"/>
        </a:xfrm>
        <a:prstGeom prst="ellipse">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0C802-3799-4EB8-8128-F427B7F10110}">
      <dsp:nvSpPr>
        <dsp:cNvPr id="0" name=""/>
        <dsp:cNvSpPr/>
      </dsp:nvSpPr>
      <dsp:spPr>
        <a:xfrm>
          <a:off x="1259693" y="2611635"/>
          <a:ext cx="8595855" cy="746454"/>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9249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0000"/>
              </a:solidFill>
            </a:rPr>
            <a:t>Test Data For Virtual Services</a:t>
          </a:r>
          <a:endParaRPr lang="en-US" sz="2300" kern="1200" dirty="0"/>
        </a:p>
      </dsp:txBody>
      <dsp:txXfrm>
        <a:off x="1259693" y="2611635"/>
        <a:ext cx="8595855" cy="746454"/>
      </dsp:txXfrm>
    </dsp:sp>
    <dsp:sp modelId="{D354D483-8832-48E3-96D7-6384A8087ED4}">
      <dsp:nvSpPr>
        <dsp:cNvPr id="0" name=""/>
        <dsp:cNvSpPr/>
      </dsp:nvSpPr>
      <dsp:spPr>
        <a:xfrm>
          <a:off x="793159" y="2638694"/>
          <a:ext cx="933068" cy="692336"/>
        </a:xfrm>
        <a:prstGeom prst="ellipse">
          <a:avLst/>
        </a:prstGeom>
        <a:blipFill rotWithShape="0">
          <a:blip xmlns:r="http://schemas.openxmlformats.org/officeDocument/2006/relationships" r:embed="rId3"/>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C500E0-E348-42ED-9DB5-CAC23D0CDB5D}">
      <dsp:nvSpPr>
        <dsp:cNvPr id="0" name=""/>
        <dsp:cNvSpPr/>
      </dsp:nvSpPr>
      <dsp:spPr>
        <a:xfrm>
          <a:off x="1095526" y="3730959"/>
          <a:ext cx="8760023" cy="746454"/>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92498" tIns="58420" rIns="58420" bIns="58420" numCol="1" spcCol="1270" anchor="ctr" anchorCtr="0">
          <a:noAutofit/>
        </a:bodyPr>
        <a:lstStyle/>
        <a:p>
          <a:pPr lvl="0" algn="l" defTabSz="1022350">
            <a:lnSpc>
              <a:spcPct val="90000"/>
            </a:lnSpc>
            <a:spcBef>
              <a:spcPct val="0"/>
            </a:spcBef>
            <a:spcAft>
              <a:spcPct val="35000"/>
            </a:spcAft>
          </a:pPr>
          <a:r>
            <a:rPr lang="en-US" sz="2300" kern="1200" smtClean="0">
              <a:solidFill>
                <a:srgbClr val="FF0000"/>
              </a:solidFill>
            </a:rPr>
            <a:t>Deploy the Virtual Service</a:t>
          </a:r>
          <a:endParaRPr lang="en-US" sz="2300" kern="1200" dirty="0">
            <a:solidFill>
              <a:srgbClr val="FF0000"/>
            </a:solidFill>
          </a:endParaRPr>
        </a:p>
      </dsp:txBody>
      <dsp:txXfrm>
        <a:off x="1095526" y="3730959"/>
        <a:ext cx="8760023" cy="746454"/>
      </dsp:txXfrm>
    </dsp:sp>
    <dsp:sp modelId="{29E449C0-9162-4AED-8D7D-D9489DA94D6D}">
      <dsp:nvSpPr>
        <dsp:cNvPr id="0" name=""/>
        <dsp:cNvSpPr/>
      </dsp:nvSpPr>
      <dsp:spPr>
        <a:xfrm>
          <a:off x="628992" y="3637652"/>
          <a:ext cx="933068" cy="933068"/>
        </a:xfrm>
        <a:prstGeom prst="ellipse">
          <a:avLst/>
        </a:prstGeom>
        <a:blipFill rotWithShape="0">
          <a:blip xmlns:r="http://schemas.openxmlformats.org/officeDocument/2006/relationships" r:embed="rId4"/>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81F7A-9CC5-4EF3-A4EB-69C6AE55D431}">
      <dsp:nvSpPr>
        <dsp:cNvPr id="0" name=""/>
        <dsp:cNvSpPr/>
      </dsp:nvSpPr>
      <dsp:spPr>
        <a:xfrm>
          <a:off x="560638" y="4850282"/>
          <a:ext cx="9294910" cy="746454"/>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9249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0000"/>
              </a:solidFill>
            </a:rPr>
            <a:t>Dev/Test team uses Deployed Virtualized Endpoint for their testing</a:t>
          </a:r>
          <a:endParaRPr lang="en-US" sz="2300" kern="1200" dirty="0"/>
        </a:p>
      </dsp:txBody>
      <dsp:txXfrm>
        <a:off x="560638" y="4850282"/>
        <a:ext cx="9294910" cy="746454"/>
      </dsp:txXfrm>
    </dsp:sp>
    <dsp:sp modelId="{060FE7F1-3ABB-4AA8-A433-F90B3A043415}">
      <dsp:nvSpPr>
        <dsp:cNvPr id="0" name=""/>
        <dsp:cNvSpPr/>
      </dsp:nvSpPr>
      <dsp:spPr>
        <a:xfrm>
          <a:off x="94104" y="4756976"/>
          <a:ext cx="933068" cy="933068"/>
        </a:xfrm>
        <a:prstGeom prst="ellipse">
          <a:avLst/>
        </a:prstGeom>
        <a:blipFill rotWithShape="0">
          <a:blip xmlns:r="http://schemas.openxmlformats.org/officeDocument/2006/relationships" r:embed="rId5"/>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772FF-BE11-495E-8B56-0531D8840B35}" type="datetimeFigureOut">
              <a:rPr lang="en-US" smtClean="0"/>
              <a:t>03/01/2019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FF2E-438F-44FB-89E8-8B822B54EB34}" type="slidenum">
              <a:rPr lang="en-US" smtClean="0"/>
              <a:t>‹#›</a:t>
            </a:fld>
            <a:endParaRPr lang="en-US"/>
          </a:p>
        </p:txBody>
      </p:sp>
    </p:spTree>
    <p:extLst>
      <p:ext uri="{BB962C8B-B14F-4D97-AF65-F5344CB8AC3E}">
        <p14:creationId xmlns:p14="http://schemas.microsoft.com/office/powerpoint/2010/main" val="125440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79891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à"/>
            </a:pPr>
            <a:r>
              <a:rPr lang="en-GB" sz="1200" dirty="0" smtClean="0">
                <a:cs typeface="Times New Roman" panose="02020603050405020304" pitchFamily="18" charset="0"/>
                <a:sym typeface="Wingdings" panose="05000000000000000000" pitchFamily="2" charset="2"/>
              </a:rPr>
              <a:t>Stubs will be deployed in the CA </a:t>
            </a:r>
            <a:r>
              <a:rPr lang="en-GB" sz="1200" dirty="0" err="1" smtClean="0">
                <a:cs typeface="Times New Roman" panose="02020603050405020304" pitchFamily="18" charset="0"/>
                <a:sym typeface="Wingdings" panose="05000000000000000000" pitchFamily="2" charset="2"/>
              </a:rPr>
              <a:t>DevTest</a:t>
            </a:r>
            <a:r>
              <a:rPr lang="en-GB" sz="1200" dirty="0" smtClean="0">
                <a:cs typeface="Times New Roman" panose="02020603050405020304" pitchFamily="18" charset="0"/>
                <a:sym typeface="Wingdings" panose="05000000000000000000" pitchFamily="2" charset="2"/>
              </a:rPr>
              <a:t> Server and the applications from Channels should be able to connect to the Stubs</a:t>
            </a:r>
            <a:r>
              <a:rPr lang="en-GB" dirty="0" smtClean="0">
                <a:latin typeface="Times New Roman" panose="02020603050405020304" pitchFamily="18" charset="0"/>
                <a:cs typeface="Times New Roman" panose="02020603050405020304" pitchFamily="18" charset="0"/>
                <a:sym typeface="Wingdings" panose="05000000000000000000" pitchFamily="2" charset="2"/>
              </a:rPr>
              <a:t>.</a:t>
            </a:r>
          </a:p>
          <a:p>
            <a:pPr marL="171450" indent="-171450">
              <a:buFont typeface="Wingdings" panose="05000000000000000000" pitchFamily="2" charset="2"/>
              <a:buChar char="à"/>
            </a:pPr>
            <a:r>
              <a:rPr lang="en-GB" sz="1200" dirty="0" smtClean="0">
                <a:cs typeface="Times New Roman" panose="02020603050405020304" pitchFamily="18" charset="0"/>
                <a:sym typeface="Wingdings" panose="05000000000000000000" pitchFamily="2" charset="2"/>
              </a:rPr>
              <a:t>Connectivity should be enabled between Channel applications to </a:t>
            </a:r>
            <a:r>
              <a:rPr lang="en-GB" sz="1200" dirty="0" err="1" smtClean="0">
                <a:cs typeface="Times New Roman" panose="02020603050405020304" pitchFamily="18" charset="0"/>
                <a:sym typeface="Wingdings" panose="05000000000000000000" pitchFamily="2" charset="2"/>
              </a:rPr>
              <a:t>DevTest</a:t>
            </a:r>
            <a:r>
              <a:rPr lang="en-GB" sz="1200" dirty="0" smtClean="0">
                <a:cs typeface="Times New Roman" panose="02020603050405020304" pitchFamily="18" charset="0"/>
                <a:sym typeface="Wingdings" panose="05000000000000000000" pitchFamily="2" charset="2"/>
              </a:rPr>
              <a:t> Server</a:t>
            </a:r>
          </a:p>
          <a:p>
            <a:pPr marL="171450" indent="-171450">
              <a:buFont typeface="Wingdings" panose="05000000000000000000" pitchFamily="2" charset="2"/>
              <a:buChar char="à"/>
            </a:pPr>
            <a:r>
              <a:rPr lang="en-GB" sz="1200" dirty="0" smtClean="0">
                <a:cs typeface="Times New Roman" panose="02020603050405020304" pitchFamily="18" charset="0"/>
                <a:sym typeface="Wingdings" panose="05000000000000000000" pitchFamily="2" charset="2"/>
              </a:rPr>
              <a:t>Connectivity should be enabled between </a:t>
            </a:r>
            <a:r>
              <a:rPr lang="en-GB" sz="1200" dirty="0" err="1" smtClean="0">
                <a:cs typeface="Times New Roman" panose="02020603050405020304" pitchFamily="18" charset="0"/>
                <a:sym typeface="Wingdings" panose="05000000000000000000" pitchFamily="2" charset="2"/>
              </a:rPr>
              <a:t>DevTest</a:t>
            </a:r>
            <a:r>
              <a:rPr lang="en-GB" sz="1200" dirty="0" smtClean="0">
                <a:cs typeface="Times New Roman" panose="02020603050405020304" pitchFamily="18" charset="0"/>
                <a:sym typeface="Wingdings" panose="05000000000000000000" pitchFamily="2" charset="2"/>
              </a:rPr>
              <a:t> Server to DB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Times New Roman" panose="02020603050405020304" pitchFamily="18" charset="0"/>
              <a:cs typeface="Times New Roman" panose="02020603050405020304" pitchFamily="18" charset="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FAFFF2E-438F-44FB-89E8-8B822B54EB34}" type="slidenum">
              <a:rPr lang="en-US" smtClean="0"/>
              <a:t>5</a:t>
            </a:fld>
            <a:endParaRPr lang="en-US"/>
          </a:p>
        </p:txBody>
      </p:sp>
    </p:spTree>
    <p:extLst>
      <p:ext uri="{BB962C8B-B14F-4D97-AF65-F5344CB8AC3E}">
        <p14:creationId xmlns:p14="http://schemas.microsoft.com/office/powerpoint/2010/main" val="387139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199456" y="4053701"/>
            <a:ext cx="9889099" cy="277000"/>
          </a:xfrm>
        </p:spPr>
        <p:txBody>
          <a:bodyPr anchor="b" anchorCtr="0">
            <a:noAutofit/>
          </a:bodyPr>
          <a:lstStyle>
            <a:lvl1pPr marL="0" indent="0" algn="l">
              <a:buNone/>
              <a:defRPr b="1">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548618" indent="0" algn="ctr">
              <a:buNone/>
              <a:defRPr>
                <a:solidFill>
                  <a:schemeClr val="tx1">
                    <a:tint val="75000"/>
                  </a:schemeClr>
                </a:solidFill>
              </a:defRPr>
            </a:lvl2pPr>
            <a:lvl3pPr marL="1097236" indent="0" algn="ctr">
              <a:buNone/>
              <a:defRPr>
                <a:solidFill>
                  <a:schemeClr val="tx1">
                    <a:tint val="75000"/>
                  </a:schemeClr>
                </a:solidFill>
              </a:defRPr>
            </a:lvl3pPr>
            <a:lvl4pPr marL="1645854" indent="0" algn="ctr">
              <a:buNone/>
              <a:defRPr>
                <a:solidFill>
                  <a:schemeClr val="tx1">
                    <a:tint val="75000"/>
                  </a:schemeClr>
                </a:solidFill>
              </a:defRPr>
            </a:lvl4pPr>
            <a:lvl5pPr marL="2194472" indent="0" algn="ctr">
              <a:buNone/>
              <a:defRPr>
                <a:solidFill>
                  <a:schemeClr val="tx1">
                    <a:tint val="75000"/>
                  </a:schemeClr>
                </a:solidFill>
              </a:defRPr>
            </a:lvl5pPr>
            <a:lvl6pPr marL="2743091" indent="0" algn="ctr">
              <a:buNone/>
              <a:defRPr>
                <a:solidFill>
                  <a:schemeClr val="tx1">
                    <a:tint val="75000"/>
                  </a:schemeClr>
                </a:solidFill>
              </a:defRPr>
            </a:lvl6pPr>
            <a:lvl7pPr marL="3291708" indent="0" algn="ctr">
              <a:buNone/>
              <a:defRPr>
                <a:solidFill>
                  <a:schemeClr val="tx1">
                    <a:tint val="75000"/>
                  </a:schemeClr>
                </a:solidFill>
              </a:defRPr>
            </a:lvl7pPr>
            <a:lvl8pPr marL="3840326" indent="0" algn="ctr">
              <a:buNone/>
              <a:defRPr>
                <a:solidFill>
                  <a:schemeClr val="tx1">
                    <a:tint val="75000"/>
                  </a:schemeClr>
                </a:solidFill>
              </a:defRPr>
            </a:lvl8pPr>
            <a:lvl9pPr marL="438894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199456" y="2184402"/>
            <a:ext cx="9889099" cy="590932"/>
          </a:xfrm>
        </p:spPr>
        <p:txBody>
          <a:bodyPr wrap="square">
            <a:spAutoFit/>
          </a:bodyPr>
          <a:lstStyle>
            <a:lvl1pPr algn="l">
              <a:defRPr sz="3840" b="1">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1070" y="1"/>
            <a:ext cx="5291765" cy="1443209"/>
          </a:xfrm>
          <a:prstGeom prst="rect">
            <a:avLst/>
          </a:prstGeom>
        </p:spPr>
      </p:pic>
    </p:spTree>
    <p:extLst>
      <p:ext uri="{BB962C8B-B14F-4D97-AF65-F5344CB8AC3E}">
        <p14:creationId xmlns:p14="http://schemas.microsoft.com/office/powerpoint/2010/main" val="10383131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652742"/>
            <a:ext cx="10966449" cy="443198"/>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880" b="1"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lvl="0" algn="l" defTabSz="109723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268760"/>
            <a:ext cx="10966451" cy="1477328"/>
          </a:xfrm>
        </p:spPr>
        <p:txBody>
          <a:bodyPr wrap="square">
            <a:spAutoFit/>
          </a:bodyPr>
          <a:lstStyle>
            <a:lvl1pPr algn="l" rtl="0" eaLnBrk="1" latinLnBrk="0" hangingPunct="1">
              <a:spcBef>
                <a:spcPts val="0"/>
              </a:spcBef>
              <a:spcAft>
                <a:spcPts val="0"/>
              </a:spcAft>
              <a:buClr>
                <a:schemeClr val="bg2"/>
              </a:buClr>
              <a:buSzPct val="120000"/>
              <a:defRPr lang="en-US" sz="192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lgn="l" rtl="0" eaLnBrk="1" latinLnBrk="0" hangingPunct="1">
              <a:spcBef>
                <a:spcPts val="0"/>
              </a:spcBef>
              <a:spcAft>
                <a:spcPts val="0"/>
              </a:spcAft>
              <a:buClr>
                <a:schemeClr val="bg2"/>
              </a:buClr>
              <a:defRPr lang="en-US" sz="216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2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algn="l" rtl="0" eaLnBrk="1" latinLnBrk="0" hangingPunct="1">
              <a:spcBef>
                <a:spcPts val="0"/>
              </a:spcBef>
              <a:spcAft>
                <a:spcPts val="0"/>
              </a:spcAft>
              <a:buClr>
                <a:schemeClr val="bg2"/>
              </a:buClr>
              <a:defRPr lang="en-US" sz="192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algn="l" rtl="0" eaLnBrk="1" latinLnBrk="0" hangingPunct="1">
              <a:spcBef>
                <a:spcPts val="0"/>
              </a:spcBef>
              <a:spcAft>
                <a:spcPts val="0"/>
              </a:spcAft>
              <a:buClr>
                <a:schemeClr val="bg2"/>
              </a:buClr>
              <a:defRPr lang="en-US" sz="192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722052" indent="-342887">
              <a:spcBef>
                <a:spcPts val="0"/>
              </a:spcBef>
              <a:spcAft>
                <a:spcPts val="0"/>
              </a:spcAft>
              <a:buClr>
                <a:schemeClr val="tx2"/>
              </a:buClr>
              <a:buSzPct val="70000"/>
              <a:buFont typeface="Wingdings" pitchFamily="2" charset="2"/>
              <a:buChar char="§"/>
              <a:defRPr lang="en-US" sz="1920"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2057317" indent="-327647">
              <a:spcBef>
                <a:spcPts val="0"/>
              </a:spcBef>
              <a:spcAft>
                <a:spcPts val="0"/>
              </a:spcAft>
              <a:buClr>
                <a:schemeClr val="tx2"/>
              </a:buClr>
              <a:buSzPct val="70000"/>
              <a:buFont typeface="Arial" pitchFamily="34" charset="0"/>
              <a:buChar char="–"/>
              <a:defRPr sz="2160" baseline="0">
                <a:solidFill>
                  <a:schemeClr val="tx1"/>
                </a:solidFill>
                <a:latin typeface="+mn-lt"/>
                <a:cs typeface="Arial" pitchFamily="34" charset="0"/>
              </a:defRPr>
            </a:lvl7pPr>
            <a:lvl8pPr marL="1920163" indent="-274309">
              <a:spcBef>
                <a:spcPts val="0"/>
              </a:spcBef>
              <a:spcAft>
                <a:spcPts val="0"/>
              </a:spcAft>
              <a:buSzPct val="70000"/>
              <a:defRPr sz="2160" baseline="0">
                <a:latin typeface="Arial" pitchFamily="34" charset="0"/>
                <a:cs typeface="Arial" pitchFamily="34" charset="0"/>
              </a:defRPr>
            </a:lvl8pPr>
            <a:lvl9pPr marL="2188758" indent="-268595">
              <a:spcBef>
                <a:spcPts val="0"/>
              </a:spcBef>
              <a:spcAft>
                <a:spcPts val="0"/>
              </a:spcAft>
              <a:buSzPct val="70000"/>
              <a:buFont typeface="Arial" pitchFamily="34" charset="0"/>
              <a:buChar char="–"/>
              <a:defRPr sz="2160">
                <a:latin typeface="Arial" pitchFamily="34" charset="0"/>
                <a:cs typeface="Arial" pitchFamily="34" charset="0"/>
              </a:defRPr>
            </a:lvl9pPr>
          </a:lstStyle>
          <a:p>
            <a:pPr marL="348602" lvl="0" indent="-348602" algn="l" defTabSz="109723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685772" lvl="2" indent="-335267" algn="l" defTabSz="109723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021039" lvl="3" indent="-335267" algn="l" defTabSz="109723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363926" lvl="4" indent="-342887" algn="l" defTabSz="112009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722052" lvl="5" indent="-342887" algn="l" defTabSz="109723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98783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577483"/>
            <a:ext cx="10966449" cy="443198"/>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880" b="1"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lvl="0" algn="l" defTabSz="1097236"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1614399"/>
            <a:ext cx="10966451" cy="1292662"/>
          </a:xfrm>
        </p:spPr>
        <p:txBody>
          <a:bodyPr wrap="square">
            <a:spAutoFit/>
          </a:bodyPr>
          <a:lstStyle>
            <a:lvl1pPr algn="l" rtl="0" eaLnBrk="1" latinLnBrk="0" hangingPunct="1">
              <a:spcBef>
                <a:spcPts val="0"/>
              </a:spcBef>
              <a:spcAft>
                <a:spcPts val="0"/>
              </a:spcAft>
              <a:buClr>
                <a:schemeClr val="bg2"/>
              </a:buClr>
              <a:buSzPct val="120000"/>
              <a:defRPr lang="en-US" sz="168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lgn="l" rtl="0" eaLnBrk="1" latinLnBrk="0" hangingPunct="1">
              <a:spcBef>
                <a:spcPts val="0"/>
              </a:spcBef>
              <a:spcAft>
                <a:spcPts val="0"/>
              </a:spcAft>
              <a:buClr>
                <a:schemeClr val="bg2"/>
              </a:buClr>
              <a:defRPr lang="en-US" sz="216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68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algn="l" rtl="0" eaLnBrk="1" latinLnBrk="0" hangingPunct="1">
              <a:spcBef>
                <a:spcPts val="0"/>
              </a:spcBef>
              <a:spcAft>
                <a:spcPts val="0"/>
              </a:spcAft>
              <a:buClr>
                <a:schemeClr val="bg2"/>
              </a:buClr>
              <a:defRPr lang="en-US" sz="168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algn="l" rtl="0" eaLnBrk="1" latinLnBrk="0" hangingPunct="1">
              <a:spcBef>
                <a:spcPts val="0"/>
              </a:spcBef>
              <a:spcAft>
                <a:spcPts val="0"/>
              </a:spcAft>
              <a:buClr>
                <a:schemeClr val="bg2"/>
              </a:buClr>
              <a:defRPr lang="en-US" sz="168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722052" indent="-342887">
              <a:spcBef>
                <a:spcPts val="0"/>
              </a:spcBef>
              <a:spcAft>
                <a:spcPts val="0"/>
              </a:spcAft>
              <a:buClr>
                <a:schemeClr val="tx2"/>
              </a:buClr>
              <a:buSzPct val="70000"/>
              <a:buFont typeface="Wingdings" pitchFamily="2" charset="2"/>
              <a:buChar char="§"/>
              <a:defRPr lang="en-US" sz="1680"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2057317" indent="-327647">
              <a:spcBef>
                <a:spcPts val="0"/>
              </a:spcBef>
              <a:spcAft>
                <a:spcPts val="0"/>
              </a:spcAft>
              <a:buClr>
                <a:schemeClr val="tx2"/>
              </a:buClr>
              <a:buSzPct val="70000"/>
              <a:buFont typeface="Arial" pitchFamily="34" charset="0"/>
              <a:buChar char="–"/>
              <a:defRPr sz="2160" baseline="0">
                <a:solidFill>
                  <a:schemeClr val="tx1"/>
                </a:solidFill>
                <a:latin typeface="+mn-lt"/>
                <a:cs typeface="Arial" pitchFamily="34" charset="0"/>
              </a:defRPr>
            </a:lvl7pPr>
            <a:lvl8pPr marL="1920163" indent="-274309">
              <a:spcBef>
                <a:spcPts val="0"/>
              </a:spcBef>
              <a:spcAft>
                <a:spcPts val="0"/>
              </a:spcAft>
              <a:buSzPct val="70000"/>
              <a:defRPr sz="2160" baseline="0">
                <a:latin typeface="Arial" pitchFamily="34" charset="0"/>
                <a:cs typeface="Arial" pitchFamily="34" charset="0"/>
              </a:defRPr>
            </a:lvl8pPr>
            <a:lvl9pPr marL="2188758" indent="-268595">
              <a:spcBef>
                <a:spcPts val="0"/>
              </a:spcBef>
              <a:spcAft>
                <a:spcPts val="0"/>
              </a:spcAft>
              <a:buSzPct val="70000"/>
              <a:buFont typeface="Arial" pitchFamily="34" charset="0"/>
              <a:buChar char="–"/>
              <a:defRPr sz="2160">
                <a:latin typeface="Arial" pitchFamily="34" charset="0"/>
                <a:cs typeface="Arial" pitchFamily="34" charset="0"/>
              </a:defRPr>
            </a:lvl9pPr>
          </a:lstStyle>
          <a:p>
            <a:pPr marL="348602" lvl="0" indent="-348602" algn="l" defTabSz="109723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685772" lvl="2" indent="-335267" algn="l" defTabSz="109723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021039" lvl="3" indent="-335267" algn="l" defTabSz="109723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363926" lvl="4" indent="-342887" algn="l" defTabSz="112009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722052" lvl="5" indent="-342887" algn="l" defTabSz="109723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128800"/>
            <a:ext cx="10966451" cy="332399"/>
          </a:xfrm>
        </p:spPr>
        <p:txBody>
          <a:bodyPr/>
          <a:lstStyle>
            <a:lvl1pPr marL="0" indent="0">
              <a:buNone/>
              <a:defRPr b="1">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682718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5"/>
            <a:ext cx="8973312" cy="443198"/>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880" b="1"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lvl="0" algn="l" defTabSz="1097236"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5" y="3369514"/>
            <a:ext cx="9006415" cy="2601225"/>
          </a:xfrm>
          <a:prstGeom prst="rect">
            <a:avLst/>
          </a:prstGeom>
          <a:noFill/>
          <a:ln w="9525">
            <a:noFill/>
            <a:miter lim="800000"/>
            <a:headEnd/>
            <a:tailEnd/>
          </a:ln>
        </p:spPr>
        <p:txBody>
          <a:bodyPr wrap="square" lIns="0" tIns="0" rIns="0" bIns="0">
            <a:spAutoFit/>
          </a:bodyPr>
          <a:lstStyle/>
          <a:p>
            <a:pPr algn="l">
              <a:spcBef>
                <a:spcPts val="720"/>
              </a:spcBef>
            </a:pPr>
            <a:r>
              <a:rPr lang="en-US" sz="1200" b="1" dirty="0">
                <a:solidFill>
                  <a:srgbClr val="6D6E71"/>
                </a:solidFill>
                <a:latin typeface="Segoe UI" panose="020B0502040204020203" pitchFamily="34" charset="0"/>
                <a:ea typeface="Segoe UI" panose="020B0502040204020203" pitchFamily="34" charset="0"/>
                <a:cs typeface="Segoe UI" panose="020B0502040204020203" pitchFamily="34" charset="0"/>
              </a:rPr>
              <a:t>Disclaimer </a:t>
            </a:r>
          </a:p>
          <a:p>
            <a:pPr algn="l">
              <a:spcBef>
                <a:spcPts val="720"/>
              </a:spcBef>
            </a:pPr>
            <a:r>
              <a:rPr lang="en-US" sz="1080" dirty="0">
                <a:solidFill>
                  <a:srgbClr val="6D6E71"/>
                </a:solidFill>
                <a:latin typeface="Segoe UI" panose="020B0502040204020203" pitchFamily="34" charset="0"/>
                <a:ea typeface="Segoe UI" panose="020B0502040204020203" pitchFamily="34" charset="0"/>
                <a:cs typeface="Segoe UI" panose="020B0502040204020203"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2" y="2140172"/>
            <a:ext cx="8979503" cy="3323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97236" rtl="0" eaLnBrk="1" fontAlgn="base" latinLnBrk="0" hangingPunct="1">
              <a:spcBef>
                <a:spcPts val="0"/>
              </a:spcBef>
              <a:spcAft>
                <a:spcPct val="0"/>
              </a:spcAft>
              <a:buClr>
                <a:schemeClr val="tx2"/>
              </a:buClr>
              <a:buFont typeface="Arial" pitchFamily="34" charset="0"/>
              <a:buNone/>
              <a:defRPr lang="en-US" sz="2160" b="1" kern="1200" baseline="0" dirty="0" smtClean="0">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4213294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41355" y="1971676"/>
            <a:ext cx="10949516" cy="14773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4"/>
            <a:ext cx="2844800" cy="365125"/>
          </a:xfrm>
          <a:prstGeom prst="rect">
            <a:avLst/>
          </a:prstGeom>
        </p:spPr>
        <p:txBody>
          <a:bodyPr/>
          <a:lstStyle/>
          <a:p>
            <a:fld id="{A58BD656-2843-4D1A-BAC0-A0E0A783F9EB}" type="datetimeFigureOut">
              <a:rPr lang="en-US" smtClean="0"/>
              <a:t>03/01/2019</a:t>
            </a:fld>
            <a:endParaRPr lang="en-US"/>
          </a:p>
        </p:txBody>
      </p:sp>
      <p:sp>
        <p:nvSpPr>
          <p:cNvPr id="5" name="Footer Placeholder 4"/>
          <p:cNvSpPr>
            <a:spLocks noGrp="1"/>
          </p:cNvSpPr>
          <p:nvPr>
            <p:ph type="ftr" sz="quarter" idx="11"/>
          </p:nvPr>
        </p:nvSpPr>
        <p:spPr>
          <a:xfrm>
            <a:off x="4165600" y="6356354"/>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4"/>
            <a:ext cx="2844800" cy="365125"/>
          </a:xfrm>
          <a:prstGeom prst="rect">
            <a:avLst/>
          </a:prstGeom>
        </p:spPr>
        <p:txBody>
          <a:bodyPr/>
          <a:lstStyle/>
          <a:p>
            <a:fld id="{BF726A46-5568-4B32-9F03-7127759CC7C6}" type="slidenum">
              <a:rPr lang="en-US" smtClean="0"/>
              <a:t>‹#›</a:t>
            </a:fld>
            <a:endParaRPr lang="en-US"/>
          </a:p>
        </p:txBody>
      </p:sp>
    </p:spTree>
    <p:extLst>
      <p:ext uri="{BB962C8B-B14F-4D97-AF65-F5344CB8AC3E}">
        <p14:creationId xmlns:p14="http://schemas.microsoft.com/office/powerpoint/2010/main" val="63395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332399"/>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368533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ltGray">
          <a:xfrm>
            <a:off x="612" y="3"/>
            <a:ext cx="3026832" cy="825500"/>
          </a:xfrm>
          <a:prstGeom prst="rect">
            <a:avLst/>
          </a:prstGeom>
        </p:spPr>
      </p:pic>
      <p:sp>
        <p:nvSpPr>
          <p:cNvPr id="2" name="Title Placeholder 1"/>
          <p:cNvSpPr>
            <a:spLocks noGrp="1"/>
          </p:cNvSpPr>
          <p:nvPr>
            <p:ph type="title"/>
          </p:nvPr>
        </p:nvSpPr>
        <p:spPr>
          <a:xfrm>
            <a:off x="624422" y="663893"/>
            <a:ext cx="10949516"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5" y="1355171"/>
            <a:ext cx="10949516" cy="141083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685772" marR="0" lvl="2" indent="-335267" algn="l" defTabSz="1097236"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785183" y="6598624"/>
            <a:ext cx="187552" cy="184666"/>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200">
                <a:solidFill>
                  <a:schemeClr val="tx1"/>
                </a:solidFill>
                <a:latin typeface="Segoe UI" panose="020B0502040204020203" pitchFamily="34" charset="0"/>
                <a:ea typeface="Segoe UI" panose="020B0502040204020203" pitchFamily="34" charset="0"/>
                <a:cs typeface="Segoe UI" panose="020B0502040204020203" pitchFamily="34" charset="0"/>
              </a:rPr>
              <a:pPr algn="r">
                <a:defRPr/>
              </a:pPr>
              <a:t>‹#›</a:t>
            </a:fld>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 name="Picture 10" descr="Mahindra Logo.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gray">
          <a:xfrm>
            <a:off x="10704513" y="49703"/>
            <a:ext cx="1358343" cy="31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700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hdr="0" ftr="0" dt="0"/>
  <p:txStyles>
    <p:titleStyle>
      <a:lvl1pPr algn="l" defTabSz="1097236" rtl="0" eaLnBrk="1" latinLnBrk="0" hangingPunct="1">
        <a:spcBef>
          <a:spcPct val="0"/>
        </a:spcBef>
        <a:buNone/>
        <a:defRPr lang="en-US" sz="2880" b="1"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348602" indent="-348602" algn="l" defTabSz="1097236" rtl="0" eaLnBrk="1" fontAlgn="base" latinLnBrk="0" hangingPunct="1">
        <a:spcBef>
          <a:spcPts val="0"/>
        </a:spcBef>
        <a:spcAft>
          <a:spcPct val="0"/>
        </a:spcAft>
        <a:buClr>
          <a:schemeClr val="bg2"/>
        </a:buClr>
        <a:buSzPct val="120000"/>
        <a:buFont typeface="Wingdings" pitchFamily="2" charset="2"/>
        <a:buChar char="§"/>
        <a:defRPr lang="en-US" sz="216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342887" indent="-342887" algn="l" defTabSz="1097236" rtl="0" eaLnBrk="1" fontAlgn="base" latinLnBrk="0" hangingPunct="1">
        <a:spcBef>
          <a:spcPts val="0"/>
        </a:spcBef>
        <a:spcAft>
          <a:spcPct val="0"/>
        </a:spcAft>
        <a:buClr>
          <a:schemeClr val="bg2"/>
        </a:buClr>
        <a:buSzPct val="100000"/>
        <a:buFont typeface="Wingdings" pitchFamily="2" charset="2"/>
        <a:buChar char="§"/>
        <a:defRPr lang="en-US" sz="2160" b="0" kern="1200" baseline="0" dirty="0" smtClean="0">
          <a:solidFill>
            <a:schemeClr val="tx1"/>
          </a:solidFill>
          <a:latin typeface="+mn-lt"/>
          <a:ea typeface="+mn-ea"/>
          <a:cs typeface="+mn-cs"/>
        </a:defRPr>
      </a:lvl2pPr>
      <a:lvl3pPr marL="685772" indent="-335267" algn="l" defTabSz="1097236" rtl="0" eaLnBrk="1" fontAlgn="base" latinLnBrk="0" hangingPunct="1">
        <a:spcBef>
          <a:spcPts val="0"/>
        </a:spcBef>
        <a:spcAft>
          <a:spcPct val="0"/>
        </a:spcAft>
        <a:buClr>
          <a:schemeClr val="bg2"/>
        </a:buClr>
        <a:buSzPct val="90000"/>
        <a:buFont typeface="Arial" pitchFamily="34" charset="0"/>
        <a:buChar char="–"/>
        <a:defRPr kumimoji="0" lang="en-US" sz="1920" b="0" i="0" u="none" strike="noStrike" kern="1200" cap="none" spc="0" normalizeH="0" baseline="0" noProof="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defRPr>
      </a:lvl3pPr>
      <a:lvl4pPr marL="1021039" indent="-335267" algn="l" defTabSz="1097236" rtl="0" eaLnBrk="1" fontAlgn="base" latinLnBrk="0" hangingPunct="1">
        <a:spcBef>
          <a:spcPts val="0"/>
        </a:spcBef>
        <a:spcAft>
          <a:spcPct val="0"/>
        </a:spcAft>
        <a:buClr>
          <a:schemeClr val="bg2"/>
        </a:buClr>
        <a:buSzPct val="80000"/>
        <a:buFont typeface="Wingdings" pitchFamily="2" charset="2"/>
        <a:buChar char="§"/>
        <a:defRPr lang="en-US" sz="168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363926" indent="-342887" algn="l" defTabSz="1120096" rtl="0" eaLnBrk="1" fontAlgn="base" latinLnBrk="0" hangingPunct="1">
        <a:spcBef>
          <a:spcPts val="0"/>
        </a:spcBef>
        <a:spcAft>
          <a:spcPct val="0"/>
        </a:spcAft>
        <a:buClr>
          <a:schemeClr val="bg2"/>
        </a:buClr>
        <a:buSzPct val="70000"/>
        <a:buFont typeface="Arial" pitchFamily="34" charset="0"/>
        <a:buChar char="–"/>
        <a:defRPr lang="en-US" sz="168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645854" indent="-289548" algn="l" defTabSz="1097236" rtl="0" eaLnBrk="1" latinLnBrk="0" hangingPunct="1">
        <a:spcBef>
          <a:spcPct val="20000"/>
        </a:spcBef>
        <a:buClr>
          <a:schemeClr val="bg2"/>
        </a:buClr>
        <a:buSzPct val="60000"/>
        <a:buFont typeface="Wingdings" pitchFamily="2" charset="2"/>
        <a:buChar char="§"/>
        <a:defRPr sz="1440" kern="120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566017" indent="-274309" algn="l" defTabSz="109723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636" indent="-274309" algn="l" defTabSz="109723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254" indent="-274309" algn="l" defTabSz="109723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236" rtl="0" eaLnBrk="1" latinLnBrk="0" hangingPunct="1">
        <a:defRPr sz="2160" kern="1200">
          <a:solidFill>
            <a:schemeClr val="tx1"/>
          </a:solidFill>
          <a:latin typeface="+mn-lt"/>
          <a:ea typeface="+mn-ea"/>
          <a:cs typeface="+mn-cs"/>
        </a:defRPr>
      </a:lvl1pPr>
      <a:lvl2pPr marL="548618" algn="l" defTabSz="1097236" rtl="0" eaLnBrk="1" latinLnBrk="0" hangingPunct="1">
        <a:defRPr sz="2160" kern="1200">
          <a:solidFill>
            <a:schemeClr val="tx1"/>
          </a:solidFill>
          <a:latin typeface="+mn-lt"/>
          <a:ea typeface="+mn-ea"/>
          <a:cs typeface="+mn-cs"/>
        </a:defRPr>
      </a:lvl2pPr>
      <a:lvl3pPr marL="1097236" algn="l" defTabSz="1097236" rtl="0" eaLnBrk="1" latinLnBrk="0" hangingPunct="1">
        <a:defRPr sz="2160" kern="1200">
          <a:solidFill>
            <a:schemeClr val="tx1"/>
          </a:solidFill>
          <a:latin typeface="+mn-lt"/>
          <a:ea typeface="+mn-ea"/>
          <a:cs typeface="+mn-cs"/>
        </a:defRPr>
      </a:lvl3pPr>
      <a:lvl4pPr marL="1645854" algn="l" defTabSz="1097236" rtl="0" eaLnBrk="1" latinLnBrk="0" hangingPunct="1">
        <a:defRPr sz="2160" kern="1200">
          <a:solidFill>
            <a:schemeClr val="tx1"/>
          </a:solidFill>
          <a:latin typeface="+mn-lt"/>
          <a:ea typeface="+mn-ea"/>
          <a:cs typeface="+mn-cs"/>
        </a:defRPr>
      </a:lvl4pPr>
      <a:lvl5pPr marL="2194472" algn="l" defTabSz="1097236" rtl="0" eaLnBrk="1" latinLnBrk="0" hangingPunct="1">
        <a:defRPr sz="2160" kern="1200">
          <a:solidFill>
            <a:schemeClr val="tx1"/>
          </a:solidFill>
          <a:latin typeface="+mn-lt"/>
          <a:ea typeface="+mn-ea"/>
          <a:cs typeface="+mn-cs"/>
        </a:defRPr>
      </a:lvl5pPr>
      <a:lvl6pPr marL="2743091" algn="l" defTabSz="1097236" rtl="0" eaLnBrk="1" latinLnBrk="0" hangingPunct="1">
        <a:defRPr sz="2160" kern="1200">
          <a:solidFill>
            <a:schemeClr val="tx1"/>
          </a:solidFill>
          <a:latin typeface="+mn-lt"/>
          <a:ea typeface="+mn-ea"/>
          <a:cs typeface="+mn-cs"/>
        </a:defRPr>
      </a:lvl6pPr>
      <a:lvl7pPr marL="3291708" algn="l" defTabSz="1097236" rtl="0" eaLnBrk="1" latinLnBrk="0" hangingPunct="1">
        <a:defRPr sz="2160" kern="1200">
          <a:solidFill>
            <a:schemeClr val="tx1"/>
          </a:solidFill>
          <a:latin typeface="+mn-lt"/>
          <a:ea typeface="+mn-ea"/>
          <a:cs typeface="+mn-cs"/>
        </a:defRPr>
      </a:lvl7pPr>
      <a:lvl8pPr marL="3840326" algn="l" defTabSz="1097236" rtl="0" eaLnBrk="1" latinLnBrk="0" hangingPunct="1">
        <a:defRPr sz="2160" kern="1200">
          <a:solidFill>
            <a:schemeClr val="tx1"/>
          </a:solidFill>
          <a:latin typeface="+mn-lt"/>
          <a:ea typeface="+mn-ea"/>
          <a:cs typeface="+mn-cs"/>
        </a:defRPr>
      </a:lvl8pPr>
      <a:lvl9pPr marL="4388945" algn="l" defTabSz="1097236"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C:\Users\DS00432238\Desktop\3.jpg"/>
          <p:cNvPicPr/>
          <p:nvPr/>
        </p:nvPicPr>
        <p:blipFill>
          <a:blip r:embed="rId2">
            <a:extLst>
              <a:ext uri="{28A0092B-C50C-407E-A947-70E740481C1C}">
                <a14:useLocalDpi xmlns:a14="http://schemas.microsoft.com/office/drawing/2010/main" val="0"/>
              </a:ext>
            </a:extLst>
          </a:blip>
          <a:srcRect/>
          <a:stretch>
            <a:fillRect/>
          </a:stretch>
        </p:blipFill>
        <p:spPr bwMode="auto">
          <a:xfrm>
            <a:off x="288758" y="1675816"/>
            <a:ext cx="3545247" cy="2948204"/>
          </a:xfrm>
          <a:prstGeom prst="rect">
            <a:avLst/>
          </a:prstGeom>
          <a:noFill/>
          <a:ln>
            <a:noFill/>
          </a:ln>
        </p:spPr>
      </p:pic>
      <p:sp>
        <p:nvSpPr>
          <p:cNvPr id="5" name="Rectangle 4"/>
          <p:cNvSpPr/>
          <p:nvPr/>
        </p:nvSpPr>
        <p:spPr>
          <a:xfrm>
            <a:off x="3669632" y="2795975"/>
            <a:ext cx="4993105" cy="707886"/>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4000" dirty="0" smtClean="0">
                <a:solidFill>
                  <a:schemeClr val="accent3"/>
                </a:solidFill>
              </a:rPr>
              <a:t>THREE UK REBUS</a:t>
            </a:r>
            <a:endParaRPr lang="en-US" sz="4000" dirty="0">
              <a:solidFill>
                <a:schemeClr val="accent3"/>
              </a:solidFill>
            </a:endParaRPr>
          </a:p>
        </p:txBody>
      </p:sp>
    </p:spTree>
    <p:extLst>
      <p:ext uri="{BB962C8B-B14F-4D97-AF65-F5344CB8AC3E}">
        <p14:creationId xmlns:p14="http://schemas.microsoft.com/office/powerpoint/2010/main" val="184935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4" descr="Image result for sql server Db"/>
          <p:cNvSpPr>
            <a:spLocks noChangeAspect="1" noChangeArrowheads="1"/>
          </p:cNvSpPr>
          <p:nvPr/>
        </p:nvSpPr>
        <p:spPr bwMode="auto">
          <a:xfrm>
            <a:off x="1137211" y="218626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7" name="Picture 46"/>
          <p:cNvPicPr>
            <a:picLocks noChangeAspect="1"/>
          </p:cNvPicPr>
          <p:nvPr/>
        </p:nvPicPr>
        <p:blipFill>
          <a:blip r:embed="rId2"/>
          <a:stretch>
            <a:fillRect/>
          </a:stretch>
        </p:blipFill>
        <p:spPr>
          <a:xfrm>
            <a:off x="1102120" y="692603"/>
            <a:ext cx="1231499" cy="1164437"/>
          </a:xfrm>
          <a:prstGeom prst="rect">
            <a:avLst/>
          </a:prstGeom>
        </p:spPr>
      </p:pic>
      <p:pic>
        <p:nvPicPr>
          <p:cNvPr id="48" name="Picture 47"/>
          <p:cNvPicPr>
            <a:picLocks noChangeAspect="1"/>
          </p:cNvPicPr>
          <p:nvPr/>
        </p:nvPicPr>
        <p:blipFill>
          <a:blip r:embed="rId3"/>
          <a:stretch>
            <a:fillRect/>
          </a:stretch>
        </p:blipFill>
        <p:spPr>
          <a:xfrm>
            <a:off x="9369610" y="798110"/>
            <a:ext cx="1116939" cy="1008121"/>
          </a:xfrm>
          <a:prstGeom prst="rect">
            <a:avLst/>
          </a:prstGeom>
        </p:spPr>
      </p:pic>
      <p:pic>
        <p:nvPicPr>
          <p:cNvPr id="49" name="Picture 48"/>
          <p:cNvPicPr>
            <a:picLocks noChangeAspect="1"/>
          </p:cNvPicPr>
          <p:nvPr/>
        </p:nvPicPr>
        <p:blipFill>
          <a:blip r:embed="rId4"/>
          <a:stretch>
            <a:fillRect/>
          </a:stretch>
        </p:blipFill>
        <p:spPr>
          <a:xfrm>
            <a:off x="5297340" y="798110"/>
            <a:ext cx="1193611" cy="1048537"/>
          </a:xfrm>
          <a:prstGeom prst="rect">
            <a:avLst/>
          </a:prstGeom>
        </p:spPr>
      </p:pic>
      <p:cxnSp>
        <p:nvCxnSpPr>
          <p:cNvPr id="51" name="Straight Arrow Connector 50"/>
          <p:cNvCxnSpPr/>
          <p:nvPr/>
        </p:nvCxnSpPr>
        <p:spPr>
          <a:xfrm>
            <a:off x="2166650" y="1264429"/>
            <a:ext cx="3207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564515" y="881493"/>
            <a:ext cx="2133918" cy="307777"/>
          </a:xfrm>
          <a:prstGeom prst="rect">
            <a:avLst/>
          </a:prstGeom>
        </p:spPr>
        <p:txBody>
          <a:bodyPr wrap="none">
            <a:spAutoFit/>
          </a:bodyPr>
          <a:lstStyle/>
          <a:p>
            <a:pPr algn="ctr"/>
            <a:r>
              <a:rPr lang="en-US" sz="1400" dirty="0">
                <a:solidFill>
                  <a:srgbClr val="FF0000"/>
                </a:solidFill>
              </a:rPr>
              <a:t>Requirements Gathering</a:t>
            </a:r>
          </a:p>
        </p:txBody>
      </p:sp>
      <p:cxnSp>
        <p:nvCxnSpPr>
          <p:cNvPr id="58" name="Straight Arrow Connector 57"/>
          <p:cNvCxnSpPr/>
          <p:nvPr/>
        </p:nvCxnSpPr>
        <p:spPr>
          <a:xfrm>
            <a:off x="5894144" y="2338666"/>
            <a:ext cx="0" cy="4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77205" y="1904597"/>
            <a:ext cx="397110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400" dirty="0">
                <a:solidFill>
                  <a:srgbClr val="FF0000"/>
                </a:solidFill>
              </a:rPr>
              <a:t>Virtualize according to the functionality of the service </a:t>
            </a:r>
          </a:p>
        </p:txBody>
      </p:sp>
      <p:sp>
        <p:nvSpPr>
          <p:cNvPr id="62" name="Rectangle 61"/>
          <p:cNvSpPr/>
          <p:nvPr/>
        </p:nvSpPr>
        <p:spPr>
          <a:xfrm>
            <a:off x="6276629" y="904220"/>
            <a:ext cx="3334611" cy="307777"/>
          </a:xfrm>
          <a:prstGeom prst="rect">
            <a:avLst/>
          </a:prstGeom>
        </p:spPr>
        <p:txBody>
          <a:bodyPr wrap="square">
            <a:spAutoFit/>
          </a:bodyPr>
          <a:lstStyle/>
          <a:p>
            <a:pPr algn="ctr"/>
            <a:r>
              <a:rPr lang="en-US" sz="1400" dirty="0">
                <a:solidFill>
                  <a:srgbClr val="FF0000"/>
                </a:solidFill>
              </a:rPr>
              <a:t>Test Data For Virtual Services</a:t>
            </a:r>
          </a:p>
        </p:txBody>
      </p:sp>
      <p:cxnSp>
        <p:nvCxnSpPr>
          <p:cNvPr id="64" name="Straight Arrow Connector 63"/>
          <p:cNvCxnSpPr/>
          <p:nvPr/>
        </p:nvCxnSpPr>
        <p:spPr>
          <a:xfrm flipV="1">
            <a:off x="6490951" y="1274822"/>
            <a:ext cx="2878659" cy="20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631474" y="3999877"/>
            <a:ext cx="3883275" cy="307777"/>
          </a:xfrm>
          <a:prstGeom prst="rect">
            <a:avLst/>
          </a:prstGeom>
        </p:spPr>
        <p:txBody>
          <a:bodyPr wrap="square">
            <a:spAutoFit/>
          </a:bodyPr>
          <a:lstStyle/>
          <a:p>
            <a:pPr algn="ctr"/>
            <a:r>
              <a:rPr lang="en-US" sz="1400" dirty="0">
                <a:solidFill>
                  <a:srgbClr val="FF0000"/>
                </a:solidFill>
              </a:rPr>
              <a:t>Deploy Virtual Service on the Server</a:t>
            </a:r>
          </a:p>
        </p:txBody>
      </p:sp>
      <p:pic>
        <p:nvPicPr>
          <p:cNvPr id="69" name="Picture 68"/>
          <p:cNvPicPr>
            <a:picLocks noChangeAspect="1"/>
          </p:cNvPicPr>
          <p:nvPr/>
        </p:nvPicPr>
        <p:blipFill>
          <a:blip r:embed="rId5"/>
          <a:stretch>
            <a:fillRect/>
          </a:stretch>
        </p:blipFill>
        <p:spPr>
          <a:xfrm>
            <a:off x="5461620" y="5165824"/>
            <a:ext cx="804742" cy="646232"/>
          </a:xfrm>
          <a:prstGeom prst="rect">
            <a:avLst/>
          </a:prstGeom>
        </p:spPr>
      </p:pic>
      <p:sp>
        <p:nvSpPr>
          <p:cNvPr id="70" name="Rectangle 69"/>
          <p:cNvSpPr/>
          <p:nvPr/>
        </p:nvSpPr>
        <p:spPr>
          <a:xfrm>
            <a:off x="3735977" y="5934670"/>
            <a:ext cx="4490385" cy="523220"/>
          </a:xfrm>
          <a:prstGeom prst="rect">
            <a:avLst/>
          </a:prstGeom>
        </p:spPr>
        <p:txBody>
          <a:bodyPr wrap="square">
            <a:spAutoFit/>
          </a:bodyPr>
          <a:lstStyle/>
          <a:p>
            <a:r>
              <a:rPr lang="en-US" sz="1400" dirty="0">
                <a:solidFill>
                  <a:srgbClr val="FF0000"/>
                </a:solidFill>
              </a:rPr>
              <a:t>Dev/Test team uses Deployed Virtualized Endpoint for their testing</a:t>
            </a:r>
          </a:p>
        </p:txBody>
      </p:sp>
      <p:cxnSp>
        <p:nvCxnSpPr>
          <p:cNvPr id="73" name="Straight Arrow Connector 72"/>
          <p:cNvCxnSpPr/>
          <p:nvPr/>
        </p:nvCxnSpPr>
        <p:spPr>
          <a:xfrm flipH="1" flipV="1">
            <a:off x="5862759" y="4307654"/>
            <a:ext cx="1232" cy="72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3585" y="2812016"/>
            <a:ext cx="1161117" cy="1108431"/>
          </a:xfrm>
          <a:prstGeom prst="rect">
            <a:avLst/>
          </a:prstGeom>
        </p:spPr>
      </p:pic>
    </p:spTree>
    <p:extLst>
      <p:ext uri="{BB962C8B-B14F-4D97-AF65-F5344CB8AC3E}">
        <p14:creationId xmlns:p14="http://schemas.microsoft.com/office/powerpoint/2010/main" val="226913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292531" y="2486406"/>
            <a:ext cx="2390656" cy="929532"/>
          </a:xfrm>
          <a:prstGeom prst="round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smtClean="0">
                <a:solidFill>
                  <a:srgbClr val="FF0000"/>
                </a:solidFill>
              </a:rPr>
              <a:t>               Test </a:t>
            </a:r>
            <a:r>
              <a:rPr lang="en-US" sz="1100" dirty="0">
                <a:solidFill>
                  <a:srgbClr val="FF0000"/>
                </a:solidFill>
              </a:rPr>
              <a:t>Data For Virtual Services</a:t>
            </a:r>
          </a:p>
        </p:txBody>
      </p:sp>
      <p:sp>
        <p:nvSpPr>
          <p:cNvPr id="14" name="Rounded Rectangle 13"/>
          <p:cNvSpPr/>
          <p:nvPr/>
        </p:nvSpPr>
        <p:spPr>
          <a:xfrm>
            <a:off x="2537996" y="4002616"/>
            <a:ext cx="5385328" cy="993484"/>
          </a:xfrm>
          <a:prstGeom prst="round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solidFill>
                  <a:srgbClr val="FF0000"/>
                </a:solidFill>
              </a:rPr>
              <a:t>Deploy Virtual Service On VSE Server. </a:t>
            </a:r>
            <a:endParaRPr lang="en-US" sz="1400" dirty="0">
              <a:solidFill>
                <a:srgbClr val="FF0000"/>
              </a:solidFill>
            </a:endParaRPr>
          </a:p>
        </p:txBody>
      </p:sp>
      <p:sp>
        <p:nvSpPr>
          <p:cNvPr id="5" name="Rounded Rectangle 4"/>
          <p:cNvSpPr/>
          <p:nvPr/>
        </p:nvSpPr>
        <p:spPr>
          <a:xfrm>
            <a:off x="2537996" y="2486406"/>
            <a:ext cx="5385329" cy="930178"/>
          </a:xfrm>
          <a:prstGeom prst="round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smtClean="0">
                <a:solidFill>
                  <a:srgbClr val="FF0000"/>
                </a:solidFill>
              </a:rPr>
              <a:t>                </a:t>
            </a:r>
            <a:r>
              <a:rPr lang="en-US" sz="1400" dirty="0" smtClean="0">
                <a:solidFill>
                  <a:srgbClr val="FF0000"/>
                </a:solidFill>
              </a:rPr>
              <a:t>Virtualize </a:t>
            </a:r>
            <a:r>
              <a:rPr lang="en-US" sz="1400" dirty="0">
                <a:solidFill>
                  <a:srgbClr val="FF0000"/>
                </a:solidFill>
              </a:rPr>
              <a:t>according to the functionality of the service </a:t>
            </a:r>
          </a:p>
        </p:txBody>
      </p:sp>
      <p:sp>
        <p:nvSpPr>
          <p:cNvPr id="7" name="Rounded Rectangle 6"/>
          <p:cNvSpPr/>
          <p:nvPr/>
        </p:nvSpPr>
        <p:spPr>
          <a:xfrm>
            <a:off x="2537996" y="5441956"/>
            <a:ext cx="5375036" cy="1220101"/>
          </a:xfrm>
          <a:prstGeom prst="round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solidFill>
                  <a:srgbClr val="FF0000"/>
                </a:solidFill>
              </a:rPr>
              <a:t>              Dev/Test </a:t>
            </a:r>
            <a:r>
              <a:rPr lang="en-US" sz="1400" dirty="0">
                <a:solidFill>
                  <a:srgbClr val="FF0000"/>
                </a:solidFill>
              </a:rPr>
              <a:t>team uses Deployed </a:t>
            </a:r>
            <a:r>
              <a:rPr lang="en-US" sz="1400" dirty="0" smtClean="0">
                <a:solidFill>
                  <a:srgbClr val="FF0000"/>
                </a:solidFill>
              </a:rPr>
              <a:t>Virtualized Service </a:t>
            </a:r>
            <a:r>
              <a:rPr lang="en-US" sz="1400" dirty="0">
                <a:solidFill>
                  <a:srgbClr val="FF0000"/>
                </a:solidFill>
              </a:rPr>
              <a:t>Endpoint for their testing. </a:t>
            </a:r>
          </a:p>
        </p:txBody>
      </p:sp>
      <p:sp>
        <p:nvSpPr>
          <p:cNvPr id="8" name="Rounded Rectangle 7"/>
          <p:cNvSpPr/>
          <p:nvPr/>
        </p:nvSpPr>
        <p:spPr>
          <a:xfrm>
            <a:off x="2537996" y="933061"/>
            <a:ext cx="5385328" cy="877078"/>
          </a:xfrm>
          <a:prstGeom prst="round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solidFill>
                  <a:srgbClr val="FF0000"/>
                </a:solidFill>
              </a:rPr>
              <a:t>Requirements Gathering</a:t>
            </a:r>
            <a:endParaRPr lang="en-US" sz="1400" dirty="0">
              <a:solidFill>
                <a:srgbClr val="FF0000"/>
              </a:solidFill>
            </a:endParaRPr>
          </a:p>
        </p:txBody>
      </p:sp>
      <p:pic>
        <p:nvPicPr>
          <p:cNvPr id="9" name="Picture 8"/>
          <p:cNvPicPr>
            <a:picLocks noChangeAspect="1"/>
          </p:cNvPicPr>
          <p:nvPr/>
        </p:nvPicPr>
        <p:blipFill>
          <a:blip r:embed="rId2"/>
          <a:stretch>
            <a:fillRect/>
          </a:stretch>
        </p:blipFill>
        <p:spPr>
          <a:xfrm>
            <a:off x="2388317" y="789381"/>
            <a:ext cx="1231499" cy="1164437"/>
          </a:xfrm>
          <a:prstGeom prst="rect">
            <a:avLst/>
          </a:prstGeom>
        </p:spPr>
      </p:pic>
      <p:pic>
        <p:nvPicPr>
          <p:cNvPr id="11" name="Picture 10"/>
          <p:cNvPicPr>
            <a:picLocks noChangeAspect="1"/>
          </p:cNvPicPr>
          <p:nvPr/>
        </p:nvPicPr>
        <p:blipFill>
          <a:blip r:embed="rId3"/>
          <a:stretch>
            <a:fillRect/>
          </a:stretch>
        </p:blipFill>
        <p:spPr>
          <a:xfrm>
            <a:off x="2602851" y="2572737"/>
            <a:ext cx="802433" cy="757515"/>
          </a:xfrm>
          <a:prstGeom prst="rect">
            <a:avLst/>
          </a:prstGeom>
        </p:spPr>
      </p:pic>
      <p:pic>
        <p:nvPicPr>
          <p:cNvPr id="12" name="Picture 11"/>
          <p:cNvPicPr>
            <a:picLocks noChangeAspect="1"/>
          </p:cNvPicPr>
          <p:nvPr/>
        </p:nvPicPr>
        <p:blipFill>
          <a:blip r:embed="rId4"/>
          <a:stretch>
            <a:fillRect/>
          </a:stretch>
        </p:blipFill>
        <p:spPr>
          <a:xfrm>
            <a:off x="2715078" y="4259197"/>
            <a:ext cx="690206" cy="596727"/>
          </a:xfrm>
          <a:prstGeom prst="rect">
            <a:avLst/>
          </a:prstGeom>
        </p:spPr>
      </p:pic>
      <p:pic>
        <p:nvPicPr>
          <p:cNvPr id="15" name="Picture 14"/>
          <p:cNvPicPr>
            <a:picLocks noChangeAspect="1"/>
          </p:cNvPicPr>
          <p:nvPr/>
        </p:nvPicPr>
        <p:blipFill>
          <a:blip r:embed="rId5"/>
          <a:stretch>
            <a:fillRect/>
          </a:stretch>
        </p:blipFill>
        <p:spPr>
          <a:xfrm>
            <a:off x="2605184" y="5698538"/>
            <a:ext cx="800100" cy="647700"/>
          </a:xfrm>
          <a:prstGeom prst="rect">
            <a:avLst/>
          </a:prstGeom>
        </p:spPr>
      </p:pic>
      <p:pic>
        <p:nvPicPr>
          <p:cNvPr id="16" name="Picture 15"/>
          <p:cNvPicPr>
            <a:picLocks noChangeAspect="1"/>
          </p:cNvPicPr>
          <p:nvPr/>
        </p:nvPicPr>
        <p:blipFill>
          <a:blip r:embed="rId6"/>
          <a:stretch>
            <a:fillRect/>
          </a:stretch>
        </p:blipFill>
        <p:spPr>
          <a:xfrm>
            <a:off x="9348742" y="2643872"/>
            <a:ext cx="657981" cy="614600"/>
          </a:xfrm>
          <a:prstGeom prst="rect">
            <a:avLst/>
          </a:prstGeom>
        </p:spPr>
      </p:pic>
      <p:cxnSp>
        <p:nvCxnSpPr>
          <p:cNvPr id="21" name="Straight Arrow Connector 20"/>
          <p:cNvCxnSpPr>
            <a:stCxn id="8" idx="2"/>
            <a:endCxn id="5" idx="0"/>
          </p:cNvCxnSpPr>
          <p:nvPr/>
        </p:nvCxnSpPr>
        <p:spPr>
          <a:xfrm>
            <a:off x="5230660" y="1810139"/>
            <a:ext cx="1" cy="676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4" idx="0"/>
          </p:cNvCxnSpPr>
          <p:nvPr/>
        </p:nvCxnSpPr>
        <p:spPr>
          <a:xfrm flipH="1">
            <a:off x="5230660" y="3416584"/>
            <a:ext cx="1" cy="58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0"/>
            <a:endCxn id="14" idx="2"/>
          </p:cNvCxnSpPr>
          <p:nvPr/>
        </p:nvCxnSpPr>
        <p:spPr>
          <a:xfrm flipV="1">
            <a:off x="5225514" y="4996100"/>
            <a:ext cx="5146" cy="44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19" idx="1"/>
          </p:cNvCxnSpPr>
          <p:nvPr/>
        </p:nvCxnSpPr>
        <p:spPr>
          <a:xfrm flipV="1">
            <a:off x="7923325" y="2951172"/>
            <a:ext cx="1369206" cy="3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12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292531" y="2486406"/>
            <a:ext cx="2390656" cy="929532"/>
          </a:xfrm>
          <a:prstGeom prst="round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smtClean="0">
                <a:solidFill>
                  <a:srgbClr val="FF0000"/>
                </a:solidFill>
              </a:rPr>
              <a:t>               Test </a:t>
            </a:r>
            <a:r>
              <a:rPr lang="en-US" sz="1100" dirty="0">
                <a:solidFill>
                  <a:srgbClr val="FF0000"/>
                </a:solidFill>
              </a:rPr>
              <a:t>Data For Virtual Services</a:t>
            </a:r>
          </a:p>
        </p:txBody>
      </p:sp>
      <p:sp>
        <p:nvSpPr>
          <p:cNvPr id="14" name="Rounded Rectangle 13"/>
          <p:cNvSpPr/>
          <p:nvPr/>
        </p:nvSpPr>
        <p:spPr>
          <a:xfrm>
            <a:off x="2537996" y="4002616"/>
            <a:ext cx="5385328" cy="993484"/>
          </a:xfrm>
          <a:prstGeom prst="round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solidFill>
                  <a:srgbClr val="FF0000"/>
                </a:solidFill>
              </a:rPr>
              <a:t>Deploy Virtual Service On VSE Server. </a:t>
            </a:r>
            <a:endParaRPr lang="en-US" sz="1600" dirty="0">
              <a:solidFill>
                <a:srgbClr val="FF0000"/>
              </a:solidFill>
            </a:endParaRPr>
          </a:p>
        </p:txBody>
      </p:sp>
      <p:sp>
        <p:nvSpPr>
          <p:cNvPr id="5" name="Rounded Rectangle 4"/>
          <p:cNvSpPr/>
          <p:nvPr/>
        </p:nvSpPr>
        <p:spPr>
          <a:xfrm>
            <a:off x="2537996" y="2486406"/>
            <a:ext cx="5385329" cy="930178"/>
          </a:xfrm>
          <a:prstGeom prst="round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smtClean="0">
                <a:solidFill>
                  <a:srgbClr val="FF0000"/>
                </a:solidFill>
              </a:rPr>
              <a:t>                </a:t>
            </a:r>
            <a:r>
              <a:rPr lang="en-US" sz="1400" dirty="0" smtClean="0">
                <a:solidFill>
                  <a:srgbClr val="FF0000"/>
                </a:solidFill>
              </a:rPr>
              <a:t>Virtualize </a:t>
            </a:r>
            <a:r>
              <a:rPr lang="en-US" sz="1400" dirty="0">
                <a:solidFill>
                  <a:srgbClr val="FF0000"/>
                </a:solidFill>
              </a:rPr>
              <a:t>according to the functionality of the service </a:t>
            </a:r>
          </a:p>
        </p:txBody>
      </p:sp>
      <p:sp>
        <p:nvSpPr>
          <p:cNvPr id="7" name="Rounded Rectangle 6"/>
          <p:cNvSpPr/>
          <p:nvPr/>
        </p:nvSpPr>
        <p:spPr>
          <a:xfrm>
            <a:off x="2537996" y="5441956"/>
            <a:ext cx="5375036" cy="1220101"/>
          </a:xfrm>
          <a:prstGeom prst="round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solidFill>
                  <a:srgbClr val="FF0000"/>
                </a:solidFill>
              </a:rPr>
              <a:t>              Dev/Test </a:t>
            </a:r>
            <a:r>
              <a:rPr lang="en-US" sz="1400" dirty="0">
                <a:solidFill>
                  <a:srgbClr val="FF0000"/>
                </a:solidFill>
              </a:rPr>
              <a:t>team uses Deployed Virtualized Endpoint for their testing. </a:t>
            </a:r>
          </a:p>
        </p:txBody>
      </p:sp>
      <p:sp>
        <p:nvSpPr>
          <p:cNvPr id="8" name="Rounded Rectangle 7"/>
          <p:cNvSpPr/>
          <p:nvPr/>
        </p:nvSpPr>
        <p:spPr>
          <a:xfrm>
            <a:off x="2537996" y="933061"/>
            <a:ext cx="5385328" cy="877078"/>
          </a:xfrm>
          <a:prstGeom prst="round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solidFill>
                  <a:srgbClr val="FF0000"/>
                </a:solidFill>
              </a:rPr>
              <a:t>Requirements Gathering </a:t>
            </a:r>
            <a:endParaRPr lang="en-US" sz="1600" dirty="0">
              <a:solidFill>
                <a:srgbClr val="FF0000"/>
              </a:solidFill>
            </a:endParaRPr>
          </a:p>
        </p:txBody>
      </p:sp>
      <p:pic>
        <p:nvPicPr>
          <p:cNvPr id="9" name="Picture 8"/>
          <p:cNvPicPr>
            <a:picLocks noChangeAspect="1"/>
          </p:cNvPicPr>
          <p:nvPr/>
        </p:nvPicPr>
        <p:blipFill>
          <a:blip r:embed="rId2"/>
          <a:stretch>
            <a:fillRect/>
          </a:stretch>
        </p:blipFill>
        <p:spPr>
          <a:xfrm>
            <a:off x="2388317" y="789381"/>
            <a:ext cx="1231499" cy="1164437"/>
          </a:xfrm>
          <a:prstGeom prst="rect">
            <a:avLst/>
          </a:prstGeom>
        </p:spPr>
      </p:pic>
      <p:pic>
        <p:nvPicPr>
          <p:cNvPr id="11" name="Picture 10"/>
          <p:cNvPicPr>
            <a:picLocks noChangeAspect="1"/>
          </p:cNvPicPr>
          <p:nvPr/>
        </p:nvPicPr>
        <p:blipFill>
          <a:blip r:embed="rId3"/>
          <a:stretch>
            <a:fillRect/>
          </a:stretch>
        </p:blipFill>
        <p:spPr>
          <a:xfrm>
            <a:off x="2602851" y="2572737"/>
            <a:ext cx="802433" cy="757515"/>
          </a:xfrm>
          <a:prstGeom prst="rect">
            <a:avLst/>
          </a:prstGeom>
        </p:spPr>
      </p:pic>
      <p:pic>
        <p:nvPicPr>
          <p:cNvPr id="12" name="Picture 11"/>
          <p:cNvPicPr>
            <a:picLocks noChangeAspect="1"/>
          </p:cNvPicPr>
          <p:nvPr/>
        </p:nvPicPr>
        <p:blipFill>
          <a:blip r:embed="rId4"/>
          <a:stretch>
            <a:fillRect/>
          </a:stretch>
        </p:blipFill>
        <p:spPr>
          <a:xfrm>
            <a:off x="2715078" y="4259197"/>
            <a:ext cx="690206" cy="596727"/>
          </a:xfrm>
          <a:prstGeom prst="rect">
            <a:avLst/>
          </a:prstGeom>
        </p:spPr>
      </p:pic>
      <p:pic>
        <p:nvPicPr>
          <p:cNvPr id="15" name="Picture 14"/>
          <p:cNvPicPr>
            <a:picLocks noChangeAspect="1"/>
          </p:cNvPicPr>
          <p:nvPr/>
        </p:nvPicPr>
        <p:blipFill>
          <a:blip r:embed="rId5"/>
          <a:stretch>
            <a:fillRect/>
          </a:stretch>
        </p:blipFill>
        <p:spPr>
          <a:xfrm>
            <a:off x="2605184" y="5698538"/>
            <a:ext cx="800100" cy="647700"/>
          </a:xfrm>
          <a:prstGeom prst="rect">
            <a:avLst/>
          </a:prstGeom>
        </p:spPr>
      </p:pic>
      <p:pic>
        <p:nvPicPr>
          <p:cNvPr id="16" name="Picture 15"/>
          <p:cNvPicPr>
            <a:picLocks noChangeAspect="1"/>
          </p:cNvPicPr>
          <p:nvPr/>
        </p:nvPicPr>
        <p:blipFill>
          <a:blip r:embed="rId6"/>
          <a:stretch>
            <a:fillRect/>
          </a:stretch>
        </p:blipFill>
        <p:spPr>
          <a:xfrm>
            <a:off x="9348742" y="2643872"/>
            <a:ext cx="657981" cy="614600"/>
          </a:xfrm>
          <a:prstGeom prst="rect">
            <a:avLst/>
          </a:prstGeom>
        </p:spPr>
      </p:pic>
      <p:cxnSp>
        <p:nvCxnSpPr>
          <p:cNvPr id="21" name="Straight Arrow Connector 20"/>
          <p:cNvCxnSpPr>
            <a:stCxn id="8" idx="2"/>
            <a:endCxn id="5" idx="0"/>
          </p:cNvCxnSpPr>
          <p:nvPr/>
        </p:nvCxnSpPr>
        <p:spPr>
          <a:xfrm>
            <a:off x="5230660" y="1810139"/>
            <a:ext cx="1" cy="676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4" idx="0"/>
          </p:cNvCxnSpPr>
          <p:nvPr/>
        </p:nvCxnSpPr>
        <p:spPr>
          <a:xfrm flipH="1">
            <a:off x="5230660" y="3416584"/>
            <a:ext cx="1" cy="58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0"/>
            <a:endCxn id="14" idx="2"/>
          </p:cNvCxnSpPr>
          <p:nvPr/>
        </p:nvCxnSpPr>
        <p:spPr>
          <a:xfrm flipV="1">
            <a:off x="5225514" y="4996100"/>
            <a:ext cx="5146" cy="44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19" idx="1"/>
          </p:cNvCxnSpPr>
          <p:nvPr/>
        </p:nvCxnSpPr>
        <p:spPr>
          <a:xfrm flipV="1">
            <a:off x="7923325" y="2951172"/>
            <a:ext cx="1369206" cy="3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639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5997" y="2163135"/>
            <a:ext cx="2133918" cy="307777"/>
          </a:xfrm>
          <a:prstGeom prst="rect">
            <a:avLst/>
          </a:prstGeom>
        </p:spPr>
        <p:txBody>
          <a:bodyPr wrap="none">
            <a:spAutoFit/>
          </a:bodyPr>
          <a:lstStyle/>
          <a:p>
            <a:r>
              <a:rPr lang="en-US" sz="1400" dirty="0">
                <a:solidFill>
                  <a:srgbClr val="FF0000"/>
                </a:solidFill>
              </a:rPr>
              <a:t>Requirements Gathering</a:t>
            </a:r>
          </a:p>
        </p:txBody>
      </p:sp>
      <p:cxnSp>
        <p:nvCxnSpPr>
          <p:cNvPr id="21" name="Straight Arrow Connector 20"/>
          <p:cNvCxnSpPr>
            <a:stCxn id="15" idx="0"/>
            <a:endCxn id="12" idx="2"/>
          </p:cNvCxnSpPr>
          <p:nvPr/>
        </p:nvCxnSpPr>
        <p:spPr>
          <a:xfrm flipV="1">
            <a:off x="5092956" y="4783129"/>
            <a:ext cx="1166" cy="90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4478374" y="876906"/>
            <a:ext cx="1231499" cy="1164437"/>
          </a:xfrm>
          <a:prstGeom prst="rect">
            <a:avLst/>
          </a:prstGeom>
        </p:spPr>
      </p:pic>
      <p:pic>
        <p:nvPicPr>
          <p:cNvPr id="11" name="Picture 10"/>
          <p:cNvPicPr>
            <a:picLocks noChangeAspect="1"/>
          </p:cNvPicPr>
          <p:nvPr/>
        </p:nvPicPr>
        <p:blipFill>
          <a:blip r:embed="rId3"/>
          <a:stretch>
            <a:fillRect/>
          </a:stretch>
        </p:blipFill>
        <p:spPr>
          <a:xfrm>
            <a:off x="4692906" y="2701212"/>
            <a:ext cx="802433" cy="757515"/>
          </a:xfrm>
          <a:prstGeom prst="rect">
            <a:avLst/>
          </a:prstGeom>
        </p:spPr>
      </p:pic>
      <p:pic>
        <p:nvPicPr>
          <p:cNvPr id="12" name="Picture 11"/>
          <p:cNvPicPr>
            <a:picLocks noChangeAspect="1"/>
          </p:cNvPicPr>
          <p:nvPr/>
        </p:nvPicPr>
        <p:blipFill>
          <a:blip r:embed="rId4"/>
          <a:stretch>
            <a:fillRect/>
          </a:stretch>
        </p:blipFill>
        <p:spPr>
          <a:xfrm>
            <a:off x="4749019" y="4186402"/>
            <a:ext cx="690206" cy="596727"/>
          </a:xfrm>
          <a:prstGeom prst="rect">
            <a:avLst/>
          </a:prstGeom>
        </p:spPr>
      </p:pic>
      <p:pic>
        <p:nvPicPr>
          <p:cNvPr id="15" name="Picture 14"/>
          <p:cNvPicPr>
            <a:picLocks noChangeAspect="1"/>
          </p:cNvPicPr>
          <p:nvPr/>
        </p:nvPicPr>
        <p:blipFill>
          <a:blip r:embed="rId5"/>
          <a:stretch>
            <a:fillRect/>
          </a:stretch>
        </p:blipFill>
        <p:spPr>
          <a:xfrm>
            <a:off x="4692906" y="5687238"/>
            <a:ext cx="800100" cy="647700"/>
          </a:xfrm>
          <a:prstGeom prst="rect">
            <a:avLst/>
          </a:prstGeom>
        </p:spPr>
      </p:pic>
      <p:sp>
        <p:nvSpPr>
          <p:cNvPr id="3" name="Rectangle 2"/>
          <p:cNvSpPr/>
          <p:nvPr/>
        </p:nvSpPr>
        <p:spPr>
          <a:xfrm>
            <a:off x="3292756" y="3606261"/>
            <a:ext cx="4400500" cy="307777"/>
          </a:xfrm>
          <a:prstGeom prst="rect">
            <a:avLst/>
          </a:prstGeom>
        </p:spPr>
        <p:txBody>
          <a:bodyPr wrap="none">
            <a:spAutoFit/>
          </a:bodyPr>
          <a:lstStyle/>
          <a:p>
            <a:r>
              <a:rPr lang="en-US" sz="1400" dirty="0">
                <a:solidFill>
                  <a:srgbClr val="FF0000"/>
                </a:solidFill>
              </a:rPr>
              <a:t>Virtualize according to the functionality of the service </a:t>
            </a:r>
          </a:p>
        </p:txBody>
      </p:sp>
      <p:sp>
        <p:nvSpPr>
          <p:cNvPr id="4" name="Rectangle 3"/>
          <p:cNvSpPr/>
          <p:nvPr/>
        </p:nvSpPr>
        <p:spPr>
          <a:xfrm>
            <a:off x="3655024" y="5080954"/>
            <a:ext cx="3284810" cy="369332"/>
          </a:xfrm>
          <a:prstGeom prst="rect">
            <a:avLst/>
          </a:prstGeom>
        </p:spPr>
        <p:txBody>
          <a:bodyPr wrap="none">
            <a:spAutoFit/>
          </a:bodyPr>
          <a:lstStyle/>
          <a:p>
            <a:r>
              <a:rPr lang="en-US" sz="1400" dirty="0">
                <a:solidFill>
                  <a:srgbClr val="FF0000"/>
                </a:solidFill>
              </a:rPr>
              <a:t>Deploy Virtual Service On VSE Server</a:t>
            </a:r>
            <a:r>
              <a:rPr lang="en-US" dirty="0">
                <a:solidFill>
                  <a:srgbClr val="FF0000"/>
                </a:solidFill>
              </a:rPr>
              <a:t>.</a:t>
            </a:r>
            <a:endParaRPr lang="en-US" dirty="0"/>
          </a:p>
        </p:txBody>
      </p:sp>
      <p:sp>
        <p:nvSpPr>
          <p:cNvPr id="6" name="Rectangle 5"/>
          <p:cNvSpPr/>
          <p:nvPr/>
        </p:nvSpPr>
        <p:spPr>
          <a:xfrm>
            <a:off x="3076565" y="6365959"/>
            <a:ext cx="6096000" cy="307777"/>
          </a:xfrm>
          <a:prstGeom prst="rect">
            <a:avLst/>
          </a:prstGeom>
        </p:spPr>
        <p:txBody>
          <a:bodyPr>
            <a:spAutoFit/>
          </a:bodyPr>
          <a:lstStyle/>
          <a:p>
            <a:r>
              <a:rPr lang="en-US" sz="1400" dirty="0">
                <a:solidFill>
                  <a:srgbClr val="FF0000"/>
                </a:solidFill>
              </a:rPr>
              <a:t>Dev/Test team uses Deployed Virtualized Endpoint for their testing</a:t>
            </a:r>
          </a:p>
        </p:txBody>
      </p:sp>
      <p:pic>
        <p:nvPicPr>
          <p:cNvPr id="10" name="Picture 9"/>
          <p:cNvPicPr>
            <a:picLocks noChangeAspect="1"/>
          </p:cNvPicPr>
          <p:nvPr/>
        </p:nvPicPr>
        <p:blipFill>
          <a:blip r:embed="rId6"/>
          <a:stretch>
            <a:fillRect/>
          </a:stretch>
        </p:blipFill>
        <p:spPr>
          <a:xfrm>
            <a:off x="934891" y="2701213"/>
            <a:ext cx="558803" cy="564502"/>
          </a:xfrm>
          <a:prstGeom prst="rect">
            <a:avLst/>
          </a:prstGeom>
        </p:spPr>
      </p:pic>
      <p:sp>
        <p:nvSpPr>
          <p:cNvPr id="13" name="Rectangle 12"/>
          <p:cNvSpPr/>
          <p:nvPr/>
        </p:nvSpPr>
        <p:spPr>
          <a:xfrm>
            <a:off x="1801569" y="2701212"/>
            <a:ext cx="2549993" cy="307777"/>
          </a:xfrm>
          <a:prstGeom prst="rect">
            <a:avLst/>
          </a:prstGeom>
        </p:spPr>
        <p:txBody>
          <a:bodyPr wrap="none">
            <a:spAutoFit/>
          </a:bodyPr>
          <a:lstStyle/>
          <a:p>
            <a:pPr algn="ctr"/>
            <a:r>
              <a:rPr lang="en-US" sz="1400" dirty="0">
                <a:solidFill>
                  <a:srgbClr val="FF0000"/>
                </a:solidFill>
              </a:rPr>
              <a:t>Test Data For Virtual Services</a:t>
            </a:r>
          </a:p>
        </p:txBody>
      </p:sp>
      <p:cxnSp>
        <p:nvCxnSpPr>
          <p:cNvPr id="17" name="Straight Arrow Connector 16"/>
          <p:cNvCxnSpPr>
            <a:stCxn id="9" idx="2"/>
            <a:endCxn id="11" idx="0"/>
          </p:cNvCxnSpPr>
          <p:nvPr/>
        </p:nvCxnSpPr>
        <p:spPr>
          <a:xfrm flipH="1">
            <a:off x="5094123" y="2041343"/>
            <a:ext cx="1" cy="65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2" idx="0"/>
          </p:cNvCxnSpPr>
          <p:nvPr/>
        </p:nvCxnSpPr>
        <p:spPr>
          <a:xfrm flipH="1">
            <a:off x="5094122" y="3458727"/>
            <a:ext cx="1" cy="72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67543" y="2952206"/>
            <a:ext cx="31814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981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1956" y="1114115"/>
            <a:ext cx="1231499" cy="1170533"/>
          </a:xfrm>
          <a:prstGeom prst="rect">
            <a:avLst/>
          </a:prstGeom>
        </p:spPr>
      </p:pic>
      <p:pic>
        <p:nvPicPr>
          <p:cNvPr id="9" name="Picture 8"/>
          <p:cNvPicPr>
            <a:picLocks noChangeAspect="1"/>
          </p:cNvPicPr>
          <p:nvPr/>
        </p:nvPicPr>
        <p:blipFill>
          <a:blip r:embed="rId3"/>
          <a:stretch>
            <a:fillRect/>
          </a:stretch>
        </p:blipFill>
        <p:spPr>
          <a:xfrm>
            <a:off x="3660463" y="1297712"/>
            <a:ext cx="804742" cy="755970"/>
          </a:xfrm>
          <a:prstGeom prst="rect">
            <a:avLst/>
          </a:prstGeom>
        </p:spPr>
      </p:pic>
      <p:pic>
        <p:nvPicPr>
          <p:cNvPr id="10" name="Picture 9"/>
          <p:cNvPicPr>
            <a:picLocks noChangeAspect="1"/>
          </p:cNvPicPr>
          <p:nvPr/>
        </p:nvPicPr>
        <p:blipFill>
          <a:blip r:embed="rId4"/>
          <a:stretch>
            <a:fillRect/>
          </a:stretch>
        </p:blipFill>
        <p:spPr>
          <a:xfrm>
            <a:off x="6868575" y="1340734"/>
            <a:ext cx="695004" cy="635591"/>
          </a:xfrm>
          <a:prstGeom prst="rect">
            <a:avLst/>
          </a:prstGeom>
        </p:spPr>
      </p:pic>
      <p:pic>
        <p:nvPicPr>
          <p:cNvPr id="11" name="Picture 10"/>
          <p:cNvPicPr>
            <a:picLocks noChangeAspect="1"/>
          </p:cNvPicPr>
          <p:nvPr/>
        </p:nvPicPr>
        <p:blipFill>
          <a:blip r:embed="rId5"/>
          <a:stretch>
            <a:fillRect/>
          </a:stretch>
        </p:blipFill>
        <p:spPr>
          <a:xfrm>
            <a:off x="10076218" y="1297712"/>
            <a:ext cx="804742" cy="646232"/>
          </a:xfrm>
          <a:prstGeom prst="rect">
            <a:avLst/>
          </a:prstGeom>
        </p:spPr>
      </p:pic>
      <p:sp>
        <p:nvSpPr>
          <p:cNvPr id="21" name="Rectangle 20"/>
          <p:cNvSpPr/>
          <p:nvPr/>
        </p:nvSpPr>
        <p:spPr>
          <a:xfrm>
            <a:off x="9670304" y="2318894"/>
            <a:ext cx="2216896" cy="646331"/>
          </a:xfrm>
          <a:prstGeom prst="rect">
            <a:avLst/>
          </a:prstGeom>
        </p:spPr>
        <p:txBody>
          <a:bodyPr wrap="square">
            <a:spAutoFit/>
          </a:bodyPr>
          <a:lstStyle/>
          <a:p>
            <a:pPr algn="ctr"/>
            <a:r>
              <a:rPr lang="en-US" sz="1200" dirty="0" smtClean="0">
                <a:solidFill>
                  <a:srgbClr val="FF0000"/>
                </a:solidFill>
              </a:rPr>
              <a:t>Dev/Test team uses Deployed Virtualized Endpoint for their testing</a:t>
            </a:r>
            <a:endParaRPr lang="en-US" sz="1200" dirty="0"/>
          </a:p>
        </p:txBody>
      </p:sp>
      <p:pic>
        <p:nvPicPr>
          <p:cNvPr id="22" name="Picture 21"/>
          <p:cNvPicPr>
            <a:picLocks noChangeAspect="1"/>
          </p:cNvPicPr>
          <p:nvPr/>
        </p:nvPicPr>
        <p:blipFill>
          <a:blip r:embed="rId6"/>
          <a:stretch>
            <a:fillRect/>
          </a:stretch>
        </p:blipFill>
        <p:spPr>
          <a:xfrm>
            <a:off x="3505001" y="4166355"/>
            <a:ext cx="1115665" cy="1005927"/>
          </a:xfrm>
          <a:prstGeom prst="rect">
            <a:avLst/>
          </a:prstGeom>
        </p:spPr>
      </p:pic>
      <p:sp>
        <p:nvSpPr>
          <p:cNvPr id="28" name="Right Arrow 27"/>
          <p:cNvSpPr/>
          <p:nvPr/>
        </p:nvSpPr>
        <p:spPr>
          <a:xfrm>
            <a:off x="1261039" y="1340733"/>
            <a:ext cx="2290155" cy="627017"/>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rgbClr val="FF0000"/>
                </a:solidFill>
              </a:rPr>
              <a:t>Requirement Gathering</a:t>
            </a:r>
          </a:p>
        </p:txBody>
      </p:sp>
      <p:sp>
        <p:nvSpPr>
          <p:cNvPr id="29" name="Right Arrow 28"/>
          <p:cNvSpPr/>
          <p:nvPr/>
        </p:nvSpPr>
        <p:spPr>
          <a:xfrm>
            <a:off x="4504407" y="1332850"/>
            <a:ext cx="2290155" cy="739359"/>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rgbClr val="FF0000"/>
                </a:solidFill>
              </a:rPr>
              <a:t>Configure and Build Virtual Service</a:t>
            </a:r>
          </a:p>
        </p:txBody>
      </p:sp>
      <p:sp>
        <p:nvSpPr>
          <p:cNvPr id="32" name="Right Arrow 31"/>
          <p:cNvSpPr/>
          <p:nvPr/>
        </p:nvSpPr>
        <p:spPr>
          <a:xfrm>
            <a:off x="7674821" y="1389031"/>
            <a:ext cx="2290155" cy="627017"/>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rgbClr val="FF0000"/>
                </a:solidFill>
              </a:rPr>
              <a:t>Deploy the Virtual Service</a:t>
            </a:r>
          </a:p>
        </p:txBody>
      </p:sp>
      <p:sp>
        <p:nvSpPr>
          <p:cNvPr id="36" name="Up-Down Arrow 35"/>
          <p:cNvSpPr/>
          <p:nvPr/>
        </p:nvSpPr>
        <p:spPr>
          <a:xfrm>
            <a:off x="3587819" y="2196811"/>
            <a:ext cx="914010" cy="1859667"/>
          </a:xfrm>
          <a:prstGeom prst="upDown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solidFill>
                  <a:srgbClr val="FF0000"/>
                </a:solidFill>
              </a:rPr>
              <a:t>Test Data For Virtual Services</a:t>
            </a:r>
          </a:p>
        </p:txBody>
      </p:sp>
    </p:spTree>
    <p:extLst>
      <p:ext uri="{BB962C8B-B14F-4D97-AF65-F5344CB8AC3E}">
        <p14:creationId xmlns:p14="http://schemas.microsoft.com/office/powerpoint/2010/main" val="169152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Diagram 4"/>
          <p:cNvGraphicFramePr/>
          <p:nvPr>
            <p:extLst>
              <p:ext uri="{D42A27DB-BD31-4B8C-83A1-F6EECF244321}">
                <p14:modId xmlns:p14="http://schemas.microsoft.com/office/powerpoint/2010/main" val="747183938"/>
              </p:ext>
            </p:extLst>
          </p:nvPr>
        </p:nvGraphicFramePr>
        <p:xfrm>
          <a:off x="1358537" y="770710"/>
          <a:ext cx="9940835" cy="5969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7893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2005013" y="936082"/>
            <a:ext cx="8226425" cy="492443"/>
          </a:xfrm>
        </p:spPr>
        <p:txBody>
          <a:bodyPr/>
          <a:lstStyle/>
          <a:p>
            <a:pPr algn="ctr"/>
            <a:r>
              <a:rPr lang="en-US" dirty="0">
                <a:solidFill>
                  <a:srgbClr val="E51937"/>
                </a:solidFill>
                <a:latin typeface="Arial" charset="0"/>
                <a:cs typeface="Arial" charset="0"/>
              </a:rPr>
              <a:t>Service Virtualization</a:t>
            </a:r>
            <a:endParaRPr dirty="0" smtClean="0">
              <a:latin typeface="Arial" charset="0"/>
              <a:cs typeface="Arial" charset="0"/>
            </a:endParaRPr>
          </a:p>
        </p:txBody>
      </p:sp>
      <p:sp>
        <p:nvSpPr>
          <p:cNvPr id="4" name="Rectangle 3"/>
          <p:cNvSpPr/>
          <p:nvPr/>
        </p:nvSpPr>
        <p:spPr>
          <a:xfrm>
            <a:off x="2005013" y="2112727"/>
            <a:ext cx="8226425" cy="2031325"/>
          </a:xfrm>
          <a:prstGeom prst="rect">
            <a:avLst/>
          </a:prstGeom>
        </p:spPr>
        <p:txBody>
          <a:bodyPr wrap="square">
            <a:spAutoFit/>
          </a:bodyPr>
          <a:lstStyle/>
          <a:p>
            <a:pPr marL="285750" indent="-285750">
              <a:buFont typeface="Arial" panose="020B0604020202020204" pitchFamily="34" charset="0"/>
              <a:buChar char="•"/>
            </a:pPr>
            <a:r>
              <a:rPr lang="en-US" dirty="0"/>
              <a:t>Service virtualization emulates the behavior of software components to remove dependency constraints on development and testing teams. </a:t>
            </a:r>
          </a:p>
          <a:p>
            <a:pPr lvl="0"/>
            <a:endParaRPr lang="en-US" dirty="0"/>
          </a:p>
          <a:p>
            <a:pPr marL="285750" indent="-285750">
              <a:buFont typeface="Arial" panose="020B0604020202020204" pitchFamily="34" charset="0"/>
              <a:buChar char="•"/>
            </a:pPr>
            <a:r>
              <a:rPr lang="en-GB" dirty="0"/>
              <a:t>Virtual service is used to substitute a real system. </a:t>
            </a:r>
            <a:endParaRPr lang="en-US" dirty="0"/>
          </a:p>
          <a:p>
            <a:pPr lvl="0"/>
            <a:r>
              <a:rPr lang="en-US" dirty="0"/>
              <a:t>	</a:t>
            </a:r>
            <a:endParaRPr lang="en-GB" dirty="0"/>
          </a:p>
          <a:p>
            <a:pPr marL="285750" indent="-285750">
              <a:buFont typeface="Arial" panose="020B0604020202020204" pitchFamily="34" charset="0"/>
              <a:buChar char="•"/>
            </a:pPr>
            <a:r>
              <a:rPr lang="en-US" dirty="0"/>
              <a:t>Service virtualization enables continuous testing by providing anytime, anywhere access to a complete, simulated test environment.</a:t>
            </a:r>
            <a:endParaRPr lang="en-US" dirty="0"/>
          </a:p>
        </p:txBody>
      </p:sp>
    </p:spTree>
    <p:extLst>
      <p:ext uri="{BB962C8B-B14F-4D97-AF65-F5344CB8AC3E}">
        <p14:creationId xmlns:p14="http://schemas.microsoft.com/office/powerpoint/2010/main" val="3348365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73734" y="953909"/>
            <a:ext cx="9934024" cy="4938656"/>
            <a:chOff x="470109" y="794925"/>
            <a:chExt cx="8203780" cy="3786974"/>
          </a:xfrm>
        </p:grpSpPr>
        <p:sp>
          <p:nvSpPr>
            <p:cNvPr id="6" name="Freeform 5"/>
            <p:cNvSpPr/>
            <p:nvPr/>
          </p:nvSpPr>
          <p:spPr>
            <a:xfrm>
              <a:off x="470109" y="794925"/>
              <a:ext cx="2501152" cy="403669"/>
            </a:xfrm>
            <a:custGeom>
              <a:avLst/>
              <a:gdLst>
                <a:gd name="connsiteX0" fmla="*/ 0 w 2501152"/>
                <a:gd name="connsiteY0" fmla="*/ 0 h 1000461"/>
                <a:gd name="connsiteX1" fmla="*/ 2501152 w 2501152"/>
                <a:gd name="connsiteY1" fmla="*/ 0 h 1000461"/>
                <a:gd name="connsiteX2" fmla="*/ 2501152 w 2501152"/>
                <a:gd name="connsiteY2" fmla="*/ 1000461 h 1000461"/>
                <a:gd name="connsiteX3" fmla="*/ 0 w 2501152"/>
                <a:gd name="connsiteY3" fmla="*/ 1000461 h 1000461"/>
                <a:gd name="connsiteX4" fmla="*/ 0 w 2501152"/>
                <a:gd name="connsiteY4" fmla="*/ 0 h 1000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2" h="1000461">
                  <a:moveTo>
                    <a:pt x="0" y="0"/>
                  </a:moveTo>
                  <a:lnTo>
                    <a:pt x="2501152" y="0"/>
                  </a:lnTo>
                  <a:lnTo>
                    <a:pt x="2501152" y="1000461"/>
                  </a:lnTo>
                  <a:lnTo>
                    <a:pt x="0" y="1000461"/>
                  </a:lnTo>
                  <a:lnTo>
                    <a:pt x="0" y="0"/>
                  </a:lnTo>
                  <a:close/>
                </a:path>
              </a:pathLst>
            </a:custGeom>
            <a:gradFill flip="none" rotWithShape="0">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p:spPr>
          <p:style>
            <a:lnRef idx="1">
              <a:schemeClr val="dk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spcFirstLastPara="0" vert="horz" wrap="square" lIns="153619" tIns="87782" rIns="153619" bIns="87782" numCol="1" spcCol="1270" anchor="ctr" anchorCtr="0">
              <a:noAutofit/>
            </a:bodyPr>
            <a:lstStyle/>
            <a:p>
              <a:pPr algn="ctr" defTabSz="960120">
                <a:lnSpc>
                  <a:spcPct val="90000"/>
                </a:lnSpc>
                <a:spcBef>
                  <a:spcPct val="0"/>
                </a:spcBef>
                <a:spcAft>
                  <a:spcPct val="35000"/>
                </a:spcAft>
              </a:pPr>
              <a:r>
                <a:rPr lang="en-US" sz="2160" b="1" dirty="0">
                  <a:effectLst>
                    <a:outerShdw blurRad="38100" dist="38100" dir="2700000" algn="tl">
                      <a:srgbClr val="000000">
                        <a:alpha val="43137"/>
                      </a:srgbClr>
                    </a:outerShdw>
                  </a:effectLst>
                </a:rPr>
                <a:t>Challenges</a:t>
              </a:r>
            </a:p>
          </p:txBody>
        </p:sp>
        <p:sp>
          <p:nvSpPr>
            <p:cNvPr id="7" name="Freeform 6"/>
            <p:cNvSpPr/>
            <p:nvPr/>
          </p:nvSpPr>
          <p:spPr>
            <a:xfrm>
              <a:off x="470109" y="1201315"/>
              <a:ext cx="2501152" cy="3380584"/>
            </a:xfrm>
            <a:custGeom>
              <a:avLst/>
              <a:gdLst>
                <a:gd name="connsiteX0" fmla="*/ 0 w 2501152"/>
                <a:gd name="connsiteY0" fmla="*/ 0 h 3479287"/>
                <a:gd name="connsiteX1" fmla="*/ 2501152 w 2501152"/>
                <a:gd name="connsiteY1" fmla="*/ 0 h 3479287"/>
                <a:gd name="connsiteX2" fmla="*/ 2501152 w 2501152"/>
                <a:gd name="connsiteY2" fmla="*/ 3479287 h 3479287"/>
                <a:gd name="connsiteX3" fmla="*/ 0 w 2501152"/>
                <a:gd name="connsiteY3" fmla="*/ 3479287 h 3479287"/>
                <a:gd name="connsiteX4" fmla="*/ 0 w 2501152"/>
                <a:gd name="connsiteY4" fmla="*/ 0 h 347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2" h="3479287">
                  <a:moveTo>
                    <a:pt x="0" y="0"/>
                  </a:moveTo>
                  <a:lnTo>
                    <a:pt x="2501152" y="0"/>
                  </a:lnTo>
                  <a:lnTo>
                    <a:pt x="2501152" y="3479287"/>
                  </a:lnTo>
                  <a:lnTo>
                    <a:pt x="0" y="3479287"/>
                  </a:lnTo>
                  <a:lnTo>
                    <a:pt x="0" y="0"/>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6810" tIns="76810" rIns="102413" bIns="115214" numCol="1" spcCol="1270" anchor="t" anchorCtr="0">
              <a:noAutofit/>
            </a:bodyPr>
            <a:lstStyle/>
            <a:p>
              <a:pPr marL="137160" lvl="1" indent="-137160" defTabSz="640080">
                <a:lnSpc>
                  <a:spcPct val="90000"/>
                </a:lnSpc>
                <a:spcBef>
                  <a:spcPct val="0"/>
                </a:spcBef>
                <a:spcAft>
                  <a:spcPct val="15000"/>
                </a:spcAft>
                <a:buFontTx/>
                <a:buChar char="••"/>
              </a:pPr>
              <a:r>
                <a:rPr lang="en-US" sz="1320" dirty="0" smtClean="0"/>
                <a:t> </a:t>
              </a:r>
              <a:r>
                <a:rPr lang="en-US" sz="1320" dirty="0"/>
                <a:t>Unavailability of components  was blocking component testing and channels integration testing.</a:t>
              </a:r>
            </a:p>
            <a:p>
              <a:pPr marL="137160" lvl="1" indent="-137160" defTabSz="640080">
                <a:lnSpc>
                  <a:spcPct val="90000"/>
                </a:lnSpc>
                <a:spcBef>
                  <a:spcPct val="0"/>
                </a:spcBef>
                <a:spcAft>
                  <a:spcPct val="15000"/>
                </a:spcAft>
                <a:buChar char="••"/>
              </a:pPr>
              <a:endParaRPr lang="en-US" sz="1320" dirty="0" smtClean="0"/>
            </a:p>
            <a:p>
              <a:pPr marL="137160" lvl="1" indent="-137160" defTabSz="640080">
                <a:lnSpc>
                  <a:spcPct val="90000"/>
                </a:lnSpc>
                <a:spcBef>
                  <a:spcPct val="0"/>
                </a:spcBef>
                <a:spcAft>
                  <a:spcPct val="15000"/>
                </a:spcAft>
                <a:buFontTx/>
                <a:buChar char="••"/>
              </a:pPr>
              <a:r>
                <a:rPr lang="en-US" sz="1320" dirty="0" smtClean="0"/>
                <a:t>No </a:t>
              </a:r>
              <a:r>
                <a:rPr lang="en-US" sz="1320" dirty="0"/>
                <a:t>integration available with 3rd party systems to carryout CT and CIT </a:t>
              </a:r>
              <a:r>
                <a:rPr lang="en-US" sz="1320" dirty="0" smtClean="0"/>
                <a:t>testing.</a:t>
              </a:r>
            </a:p>
            <a:p>
              <a:pPr marL="137160" lvl="1" indent="-137160" defTabSz="640080">
                <a:lnSpc>
                  <a:spcPct val="90000"/>
                </a:lnSpc>
                <a:spcBef>
                  <a:spcPct val="0"/>
                </a:spcBef>
                <a:spcAft>
                  <a:spcPct val="15000"/>
                </a:spcAft>
                <a:buFontTx/>
                <a:buChar char="••"/>
              </a:pPr>
              <a:endParaRPr lang="en-US" sz="1320" dirty="0" smtClean="0"/>
            </a:p>
            <a:p>
              <a:pPr marL="137160" lvl="1" indent="-137160" defTabSz="640080">
                <a:lnSpc>
                  <a:spcPct val="90000"/>
                </a:lnSpc>
                <a:spcBef>
                  <a:spcPct val="0"/>
                </a:spcBef>
                <a:spcAft>
                  <a:spcPct val="15000"/>
                </a:spcAft>
                <a:buFontTx/>
                <a:buChar char="••"/>
              </a:pPr>
              <a:r>
                <a:rPr lang="en-US" sz="1320" dirty="0"/>
                <a:t>Development/Testing team was facing a good amount of down time due to unavailability of related applications.</a:t>
              </a:r>
            </a:p>
            <a:p>
              <a:pPr marL="137160" lvl="1" indent="-137160" defTabSz="640080">
                <a:lnSpc>
                  <a:spcPct val="90000"/>
                </a:lnSpc>
                <a:spcBef>
                  <a:spcPct val="0"/>
                </a:spcBef>
                <a:spcAft>
                  <a:spcPct val="15000"/>
                </a:spcAft>
                <a:buChar char="••"/>
              </a:pPr>
              <a:endParaRPr lang="en-US" sz="1320" dirty="0"/>
            </a:p>
            <a:p>
              <a:pPr marL="0" lvl="1" defTabSz="640080">
                <a:lnSpc>
                  <a:spcPct val="90000"/>
                </a:lnSpc>
                <a:spcBef>
                  <a:spcPct val="0"/>
                </a:spcBef>
                <a:spcAft>
                  <a:spcPct val="15000"/>
                </a:spcAft>
              </a:pPr>
              <a:endParaRPr lang="en-US" sz="1320" dirty="0"/>
            </a:p>
            <a:p>
              <a:pPr marL="137160" lvl="1" indent="-137160" defTabSz="640080">
                <a:lnSpc>
                  <a:spcPct val="90000"/>
                </a:lnSpc>
                <a:spcBef>
                  <a:spcPct val="0"/>
                </a:spcBef>
                <a:spcAft>
                  <a:spcPct val="15000"/>
                </a:spcAft>
                <a:buChar char="••"/>
              </a:pPr>
              <a:endParaRPr lang="en-US" sz="1320" dirty="0"/>
            </a:p>
          </p:txBody>
        </p:sp>
        <p:sp>
          <p:nvSpPr>
            <p:cNvPr id="8" name="Freeform 7"/>
            <p:cNvSpPr/>
            <p:nvPr/>
          </p:nvSpPr>
          <p:spPr>
            <a:xfrm>
              <a:off x="3321423" y="794925"/>
              <a:ext cx="2501152" cy="406392"/>
            </a:xfrm>
            <a:custGeom>
              <a:avLst/>
              <a:gdLst>
                <a:gd name="connsiteX0" fmla="*/ 0 w 2501002"/>
                <a:gd name="connsiteY0" fmla="*/ 0 h 1000401"/>
                <a:gd name="connsiteX1" fmla="*/ 2501002 w 2501002"/>
                <a:gd name="connsiteY1" fmla="*/ 0 h 1000401"/>
                <a:gd name="connsiteX2" fmla="*/ 2501002 w 2501002"/>
                <a:gd name="connsiteY2" fmla="*/ 1000401 h 1000401"/>
                <a:gd name="connsiteX3" fmla="*/ 0 w 2501002"/>
                <a:gd name="connsiteY3" fmla="*/ 1000401 h 1000401"/>
                <a:gd name="connsiteX4" fmla="*/ 0 w 2501002"/>
                <a:gd name="connsiteY4" fmla="*/ 0 h 1000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002" h="1000401">
                  <a:moveTo>
                    <a:pt x="0" y="0"/>
                  </a:moveTo>
                  <a:lnTo>
                    <a:pt x="2501002" y="0"/>
                  </a:lnTo>
                  <a:lnTo>
                    <a:pt x="2501002" y="1000401"/>
                  </a:lnTo>
                  <a:lnTo>
                    <a:pt x="0" y="1000401"/>
                  </a:lnTo>
                  <a:lnTo>
                    <a:pt x="0" y="0"/>
                  </a:lnTo>
                  <a:close/>
                </a:path>
              </a:pathLst>
            </a:custGeom>
            <a:gradFill flip="none" rotWithShape="0">
              <a:gsLst>
                <a:gs pos="0">
                  <a:srgbClr val="A88000">
                    <a:shade val="30000"/>
                    <a:satMod val="115000"/>
                  </a:srgbClr>
                </a:gs>
                <a:gs pos="50000">
                  <a:srgbClr val="A88000">
                    <a:shade val="67500"/>
                    <a:satMod val="115000"/>
                  </a:srgbClr>
                </a:gs>
                <a:gs pos="100000">
                  <a:srgbClr val="A88000">
                    <a:shade val="100000"/>
                    <a:satMod val="115000"/>
                  </a:srgbClr>
                </a:gs>
              </a:gsLst>
              <a:path path="circle">
                <a:fillToRect l="50000" t="50000" r="50000" b="50000"/>
              </a:path>
              <a:tileRect/>
            </a:gradFill>
          </p:spPr>
          <p:style>
            <a:lnRef idx="1">
              <a:schemeClr val="dk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spcFirstLastPara="0" vert="horz" wrap="square" lIns="153619" tIns="87782" rIns="153619" bIns="87782" numCol="1" spcCol="1270" anchor="ctr" anchorCtr="0">
              <a:noAutofit/>
            </a:bodyPr>
            <a:lstStyle/>
            <a:p>
              <a:pPr algn="ctr" defTabSz="960120">
                <a:lnSpc>
                  <a:spcPct val="90000"/>
                </a:lnSpc>
                <a:spcBef>
                  <a:spcPct val="0"/>
                </a:spcBef>
                <a:spcAft>
                  <a:spcPct val="35000"/>
                </a:spcAft>
              </a:pPr>
              <a:r>
                <a:rPr lang="en-US" sz="2160" b="1" dirty="0">
                  <a:effectLst>
                    <a:outerShdw blurRad="38100" dist="38100" dir="2700000" algn="tl">
                      <a:srgbClr val="000000">
                        <a:alpha val="43137"/>
                      </a:srgbClr>
                    </a:outerShdw>
                  </a:effectLst>
                </a:rPr>
                <a:t>Business Solution</a:t>
              </a:r>
            </a:p>
          </p:txBody>
        </p:sp>
        <p:sp>
          <p:nvSpPr>
            <p:cNvPr id="9" name="Freeform 8"/>
            <p:cNvSpPr/>
            <p:nvPr/>
          </p:nvSpPr>
          <p:spPr>
            <a:xfrm>
              <a:off x="3321423" y="1201316"/>
              <a:ext cx="2501152" cy="3380583"/>
            </a:xfrm>
            <a:custGeom>
              <a:avLst/>
              <a:gdLst>
                <a:gd name="connsiteX0" fmla="*/ 0 w 2501152"/>
                <a:gd name="connsiteY0" fmla="*/ 0 h 3479287"/>
                <a:gd name="connsiteX1" fmla="*/ 2501152 w 2501152"/>
                <a:gd name="connsiteY1" fmla="*/ 0 h 3479287"/>
                <a:gd name="connsiteX2" fmla="*/ 2501152 w 2501152"/>
                <a:gd name="connsiteY2" fmla="*/ 3479287 h 3479287"/>
                <a:gd name="connsiteX3" fmla="*/ 0 w 2501152"/>
                <a:gd name="connsiteY3" fmla="*/ 3479287 h 3479287"/>
                <a:gd name="connsiteX4" fmla="*/ 0 w 2501152"/>
                <a:gd name="connsiteY4" fmla="*/ 0 h 347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2" h="3479287">
                  <a:moveTo>
                    <a:pt x="0" y="0"/>
                  </a:moveTo>
                  <a:lnTo>
                    <a:pt x="2501152" y="0"/>
                  </a:lnTo>
                  <a:lnTo>
                    <a:pt x="2501152" y="3479287"/>
                  </a:lnTo>
                  <a:lnTo>
                    <a:pt x="0" y="3479287"/>
                  </a:lnTo>
                  <a:lnTo>
                    <a:pt x="0" y="0"/>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6810" tIns="76810" rIns="102413" bIns="115214" numCol="1" spcCol="1270" anchor="t" anchorCtr="0">
              <a:noAutofit/>
            </a:bodyPr>
            <a:lstStyle/>
            <a:p>
              <a:pPr marL="137160" lvl="1" indent="-137160" defTabSz="640080">
                <a:lnSpc>
                  <a:spcPct val="90000"/>
                </a:lnSpc>
                <a:spcBef>
                  <a:spcPct val="0"/>
                </a:spcBef>
                <a:spcAft>
                  <a:spcPct val="15000"/>
                </a:spcAft>
                <a:buChar char="••"/>
              </a:pPr>
              <a:r>
                <a:rPr lang="en-US" sz="1320" dirty="0"/>
                <a:t>Identified dependent application</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Char char="••"/>
              </a:pPr>
              <a:r>
                <a:rPr lang="en-US" sz="1320" dirty="0"/>
                <a:t> Identified involved interfaces for different applications</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Char char="••"/>
              </a:pPr>
              <a:r>
                <a:rPr lang="en-US" sz="1320" dirty="0"/>
                <a:t> Virtualized around </a:t>
              </a:r>
              <a:r>
                <a:rPr lang="en-US" sz="1320" dirty="0" smtClean="0"/>
                <a:t>39 services  </a:t>
              </a:r>
              <a:r>
                <a:rPr lang="en-US" sz="1320" dirty="0"/>
                <a:t>running on </a:t>
              </a:r>
              <a:r>
                <a:rPr lang="en-US" sz="1320" dirty="0" smtClean="0"/>
                <a:t>HTTPS/REST protocol.</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Char char="••"/>
              </a:pPr>
              <a:r>
                <a:rPr lang="en-US" sz="1320" dirty="0"/>
                <a:t> Created real like virtual services that permits to test all possible different business scenarios.</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Char char="••"/>
              </a:pPr>
              <a:r>
                <a:rPr lang="en-US" sz="1320" dirty="0"/>
                <a:t> </a:t>
              </a:r>
              <a:r>
                <a:rPr lang="en-US" sz="1320" dirty="0" smtClean="0"/>
                <a:t>To carry out CT, CIT execution virtual Services have been created as there is no integration available with 3rd party systems.</a:t>
              </a:r>
            </a:p>
          </p:txBody>
        </p:sp>
        <p:sp>
          <p:nvSpPr>
            <p:cNvPr id="10" name="Freeform 9"/>
            <p:cNvSpPr/>
            <p:nvPr/>
          </p:nvSpPr>
          <p:spPr>
            <a:xfrm>
              <a:off x="6172737" y="797646"/>
              <a:ext cx="2501152" cy="403672"/>
            </a:xfrm>
            <a:custGeom>
              <a:avLst/>
              <a:gdLst>
                <a:gd name="connsiteX0" fmla="*/ 0 w 2501152"/>
                <a:gd name="connsiteY0" fmla="*/ 0 h 1000461"/>
                <a:gd name="connsiteX1" fmla="*/ 2501152 w 2501152"/>
                <a:gd name="connsiteY1" fmla="*/ 0 h 1000461"/>
                <a:gd name="connsiteX2" fmla="*/ 2501152 w 2501152"/>
                <a:gd name="connsiteY2" fmla="*/ 1000461 h 1000461"/>
                <a:gd name="connsiteX3" fmla="*/ 0 w 2501152"/>
                <a:gd name="connsiteY3" fmla="*/ 1000461 h 1000461"/>
                <a:gd name="connsiteX4" fmla="*/ 0 w 2501152"/>
                <a:gd name="connsiteY4" fmla="*/ 0 h 1000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2" h="1000461">
                  <a:moveTo>
                    <a:pt x="0" y="0"/>
                  </a:moveTo>
                  <a:lnTo>
                    <a:pt x="2501152" y="0"/>
                  </a:lnTo>
                  <a:lnTo>
                    <a:pt x="2501152" y="1000461"/>
                  </a:lnTo>
                  <a:lnTo>
                    <a:pt x="0" y="1000461"/>
                  </a:lnTo>
                  <a:lnTo>
                    <a:pt x="0" y="0"/>
                  </a:lnTo>
                  <a:close/>
                </a:path>
              </a:pathLst>
            </a:custGeom>
            <a:gradFill flip="none" rotWithShape="0">
              <a:gsLst>
                <a:gs pos="0">
                  <a:srgbClr val="22475C">
                    <a:shade val="30000"/>
                    <a:satMod val="115000"/>
                  </a:srgbClr>
                </a:gs>
                <a:gs pos="50000">
                  <a:srgbClr val="22475C">
                    <a:shade val="67500"/>
                    <a:satMod val="115000"/>
                  </a:srgbClr>
                </a:gs>
                <a:gs pos="100000">
                  <a:srgbClr val="22475C">
                    <a:shade val="100000"/>
                    <a:satMod val="115000"/>
                  </a:srgbClr>
                </a:gs>
              </a:gsLst>
              <a:path path="circle">
                <a:fillToRect l="50000" t="50000" r="50000" b="50000"/>
              </a:path>
              <a:tileRect/>
            </a:gradFill>
          </p:spPr>
          <p:style>
            <a:lnRef idx="1">
              <a:schemeClr val="dk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spcFirstLastPara="0" vert="horz" wrap="square" lIns="153619" tIns="87782" rIns="153619" bIns="87782" numCol="1" spcCol="1270" anchor="ctr" anchorCtr="0">
              <a:noAutofit/>
            </a:bodyPr>
            <a:lstStyle/>
            <a:p>
              <a:pPr algn="ctr" defTabSz="960120">
                <a:lnSpc>
                  <a:spcPct val="90000"/>
                </a:lnSpc>
                <a:spcBef>
                  <a:spcPct val="0"/>
                </a:spcBef>
                <a:spcAft>
                  <a:spcPct val="35000"/>
                </a:spcAft>
              </a:pPr>
              <a:r>
                <a:rPr lang="en-US" sz="2160" b="1" dirty="0">
                  <a:effectLst>
                    <a:outerShdw blurRad="38100" dist="38100" dir="2700000" algn="tl">
                      <a:srgbClr val="000000">
                        <a:alpha val="43137"/>
                      </a:srgbClr>
                    </a:outerShdw>
                  </a:effectLst>
                </a:rPr>
                <a:t>Benefits</a:t>
              </a:r>
            </a:p>
          </p:txBody>
        </p:sp>
        <p:sp>
          <p:nvSpPr>
            <p:cNvPr id="11" name="Freeform 10"/>
            <p:cNvSpPr/>
            <p:nvPr/>
          </p:nvSpPr>
          <p:spPr>
            <a:xfrm>
              <a:off x="6172737" y="1201316"/>
              <a:ext cx="2501152" cy="3380583"/>
            </a:xfrm>
            <a:custGeom>
              <a:avLst/>
              <a:gdLst>
                <a:gd name="connsiteX0" fmla="*/ 0 w 2501152"/>
                <a:gd name="connsiteY0" fmla="*/ 0 h 3479287"/>
                <a:gd name="connsiteX1" fmla="*/ 2501152 w 2501152"/>
                <a:gd name="connsiteY1" fmla="*/ 0 h 3479287"/>
                <a:gd name="connsiteX2" fmla="*/ 2501152 w 2501152"/>
                <a:gd name="connsiteY2" fmla="*/ 3479287 h 3479287"/>
                <a:gd name="connsiteX3" fmla="*/ 0 w 2501152"/>
                <a:gd name="connsiteY3" fmla="*/ 3479287 h 3479287"/>
                <a:gd name="connsiteX4" fmla="*/ 0 w 2501152"/>
                <a:gd name="connsiteY4" fmla="*/ 0 h 347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2" h="3479287">
                  <a:moveTo>
                    <a:pt x="0" y="0"/>
                  </a:moveTo>
                  <a:lnTo>
                    <a:pt x="2501152" y="0"/>
                  </a:lnTo>
                  <a:lnTo>
                    <a:pt x="2501152" y="3479287"/>
                  </a:lnTo>
                  <a:lnTo>
                    <a:pt x="0" y="3479287"/>
                  </a:lnTo>
                  <a:lnTo>
                    <a:pt x="0" y="0"/>
                  </a:lnTo>
                  <a:close/>
                </a:path>
              </a:pathLst>
            </a:custGeom>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6810" tIns="76810" rIns="102413" bIns="115214" numCol="1" spcCol="1270" anchor="t" anchorCtr="0">
              <a:noAutofit/>
            </a:bodyPr>
            <a:lstStyle/>
            <a:p>
              <a:pPr marL="137160" lvl="1" indent="-137160" defTabSz="640080">
                <a:lnSpc>
                  <a:spcPct val="90000"/>
                </a:lnSpc>
                <a:spcBef>
                  <a:spcPct val="0"/>
                </a:spcBef>
                <a:spcAft>
                  <a:spcPct val="15000"/>
                </a:spcAft>
                <a:buChar char="••"/>
              </a:pPr>
              <a:r>
                <a:rPr lang="en-US" sz="1320" dirty="0"/>
                <a:t> Successfully virtualized </a:t>
              </a:r>
              <a:r>
                <a:rPr lang="en-US" sz="1320" dirty="0" smtClean="0"/>
                <a:t>39 APIs </a:t>
              </a:r>
              <a:r>
                <a:rPr lang="en-US" sz="1320" dirty="0"/>
                <a:t>thereby enabling application development/testing from sprint-1 by leveraging CA DevTest Service Virtualization</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Char char="••"/>
              </a:pPr>
              <a:r>
                <a:rPr lang="en-US" sz="1320" dirty="0" smtClean="0"/>
                <a:t>Using </a:t>
              </a:r>
              <a:r>
                <a:rPr lang="en-US" sz="1320" dirty="0"/>
                <a:t>virtual services, test team able to test around 700+ test cases and identified around 45 defects in early phase </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FontTx/>
                <a:buChar char="••"/>
              </a:pPr>
              <a:r>
                <a:rPr lang="en-US" sz="1320" dirty="0"/>
                <a:t> </a:t>
              </a:r>
              <a:r>
                <a:rPr lang="en-US" sz="1400" dirty="0" smtClean="0"/>
                <a:t>Discovered Defects earlier in SDLC.</a:t>
              </a:r>
            </a:p>
            <a:p>
              <a:pPr marL="0" lvl="1" defTabSz="640080">
                <a:lnSpc>
                  <a:spcPct val="90000"/>
                </a:lnSpc>
                <a:spcBef>
                  <a:spcPct val="0"/>
                </a:spcBef>
                <a:spcAft>
                  <a:spcPct val="15000"/>
                </a:spcAft>
              </a:pPr>
              <a:endParaRPr lang="en-US" sz="1400" dirty="0" smtClean="0"/>
            </a:p>
            <a:p>
              <a:pPr marL="137160" lvl="1" indent="-137160" defTabSz="640080">
                <a:lnSpc>
                  <a:spcPct val="90000"/>
                </a:lnSpc>
                <a:spcBef>
                  <a:spcPct val="0"/>
                </a:spcBef>
                <a:spcAft>
                  <a:spcPct val="15000"/>
                </a:spcAft>
                <a:buFontTx/>
                <a:buChar char="••"/>
              </a:pPr>
              <a:r>
                <a:rPr lang="en-US" sz="1400" dirty="0" smtClean="0"/>
                <a:t>Eliminate Dev/Test </a:t>
              </a:r>
              <a:r>
                <a:rPr lang="en-US" sz="1320" dirty="0"/>
                <a:t>Constraints</a:t>
              </a:r>
            </a:p>
            <a:p>
              <a:pPr marL="137160" lvl="1" indent="-137160" defTabSz="640080">
                <a:lnSpc>
                  <a:spcPct val="90000"/>
                </a:lnSpc>
                <a:spcBef>
                  <a:spcPct val="0"/>
                </a:spcBef>
                <a:spcAft>
                  <a:spcPct val="15000"/>
                </a:spcAft>
                <a:buFontTx/>
                <a:buChar char="••"/>
              </a:pPr>
              <a:endParaRPr lang="en-US" sz="1400" dirty="0" smtClean="0"/>
            </a:p>
            <a:p>
              <a:pPr marL="137160" lvl="1" indent="-137160" defTabSz="640080">
                <a:lnSpc>
                  <a:spcPct val="90000"/>
                </a:lnSpc>
                <a:spcBef>
                  <a:spcPct val="0"/>
                </a:spcBef>
                <a:spcAft>
                  <a:spcPct val="15000"/>
                </a:spcAft>
                <a:buFontTx/>
                <a:buChar char="••"/>
              </a:pPr>
              <a:r>
                <a:rPr lang="en-US" sz="1320" dirty="0"/>
                <a:t>Able to test “what if” scenarios that are not possible to emulate with real backend systems</a:t>
              </a:r>
            </a:p>
            <a:p>
              <a:pPr marL="137160" lvl="1" indent="-137160" defTabSz="640080">
                <a:lnSpc>
                  <a:spcPct val="90000"/>
                </a:lnSpc>
                <a:spcBef>
                  <a:spcPct val="0"/>
                </a:spcBef>
                <a:spcAft>
                  <a:spcPct val="15000"/>
                </a:spcAft>
                <a:buChar char="••"/>
              </a:pPr>
              <a:endParaRPr lang="en-US" sz="1320" dirty="0"/>
            </a:p>
            <a:p>
              <a:pPr marL="137160" lvl="1" indent="-137160" defTabSz="640080">
                <a:lnSpc>
                  <a:spcPct val="90000"/>
                </a:lnSpc>
                <a:spcBef>
                  <a:spcPct val="0"/>
                </a:spcBef>
                <a:spcAft>
                  <a:spcPct val="15000"/>
                </a:spcAft>
                <a:buChar char="••"/>
              </a:pPr>
              <a:endParaRPr lang="en-US" sz="1320" dirty="0"/>
            </a:p>
          </p:txBody>
        </p:sp>
      </p:grpSp>
      <p:sp>
        <p:nvSpPr>
          <p:cNvPr id="12" name="Title 1"/>
          <p:cNvSpPr txBox="1">
            <a:spLocks/>
          </p:cNvSpPr>
          <p:nvPr/>
        </p:nvSpPr>
        <p:spPr>
          <a:xfrm>
            <a:off x="1696453" y="201605"/>
            <a:ext cx="8229600" cy="4873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smtClean="0">
                <a:solidFill>
                  <a:prstClr val="black"/>
                </a:solidFill>
                <a:latin typeface="Calibri Light" panose="020F0302020204030204"/>
              </a:rPr>
              <a:t>Three UK </a:t>
            </a:r>
            <a:endParaRPr lang="en-GB" sz="2400" b="1" dirty="0">
              <a:solidFill>
                <a:prstClr val="black"/>
              </a:solidFill>
              <a:latin typeface="Calibri Light" panose="020F0302020204030204"/>
            </a:endParaRPr>
          </a:p>
        </p:txBody>
      </p:sp>
    </p:spTree>
    <p:extLst>
      <p:ext uri="{BB962C8B-B14F-4D97-AF65-F5344CB8AC3E}">
        <p14:creationId xmlns:p14="http://schemas.microsoft.com/office/powerpoint/2010/main" val="46429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467853" y="1203157"/>
            <a:ext cx="7543800" cy="5522495"/>
            <a:chOff x="1467853" y="1203157"/>
            <a:chExt cx="7543800" cy="5522495"/>
          </a:xfrm>
        </p:grpSpPr>
        <p:grpSp>
          <p:nvGrpSpPr>
            <p:cNvPr id="39" name="Group 38"/>
            <p:cNvGrpSpPr/>
            <p:nvPr/>
          </p:nvGrpSpPr>
          <p:grpSpPr>
            <a:xfrm>
              <a:off x="1661137" y="1455821"/>
              <a:ext cx="6596126" cy="5017168"/>
              <a:chOff x="1949895" y="602674"/>
              <a:chExt cx="6596126" cy="6024459"/>
            </a:xfrm>
          </p:grpSpPr>
          <p:sp>
            <p:nvSpPr>
              <p:cNvPr id="41" name="Rounded Rectangle 40"/>
              <p:cNvSpPr/>
              <p:nvPr/>
            </p:nvSpPr>
            <p:spPr>
              <a:xfrm>
                <a:off x="1960845" y="1337733"/>
                <a:ext cx="1331404" cy="949835"/>
              </a:xfrm>
              <a:prstGeom prst="round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a:r>
                  <a:rPr lang="en-US" sz="1400" kern="0" dirty="0">
                    <a:solidFill>
                      <a:prstClr val="black"/>
                    </a:solidFill>
                    <a:latin typeface="Calibri" panose="020F0502020204030204"/>
                  </a:rPr>
                  <a:t>AEM/Mobile App + AMC</a:t>
                </a:r>
                <a:endParaRPr lang="en-US" sz="1400" kern="0" dirty="0">
                  <a:solidFill>
                    <a:prstClr val="black"/>
                  </a:solidFill>
                  <a:latin typeface="Calibri" panose="020F0502020204030204"/>
                </a:endParaRPr>
              </a:p>
            </p:txBody>
          </p:sp>
          <p:sp>
            <p:nvSpPr>
              <p:cNvPr id="42" name="Rounded Rectangle 41"/>
              <p:cNvSpPr/>
              <p:nvPr/>
            </p:nvSpPr>
            <p:spPr>
              <a:xfrm>
                <a:off x="1949895" y="3363799"/>
                <a:ext cx="1313725" cy="950626"/>
              </a:xfrm>
              <a:prstGeom prst="round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Retail</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ounded Rectangle 42"/>
              <p:cNvSpPr/>
              <p:nvPr/>
            </p:nvSpPr>
            <p:spPr>
              <a:xfrm>
                <a:off x="1960845" y="5375138"/>
                <a:ext cx="1313725" cy="1026992"/>
              </a:xfrm>
              <a:prstGeom prst="round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Genesys-Assisted Care</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Can 43"/>
              <p:cNvSpPr/>
              <p:nvPr/>
            </p:nvSpPr>
            <p:spPr>
              <a:xfrm>
                <a:off x="5159192" y="602674"/>
                <a:ext cx="507282" cy="6024459"/>
              </a:xfrm>
              <a:prstGeom prst="can">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vert="wordA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all" spc="0" normalizeH="0" baseline="0" noProof="0" dirty="0" smtClean="0">
                    <a:ln>
                      <a:noFill/>
                    </a:ln>
                    <a:solidFill>
                      <a:prstClr val="black"/>
                    </a:solidFill>
                    <a:effectLst/>
                    <a:uLnTx/>
                    <a:uFillTx/>
                    <a:latin typeface="Calibri Light" panose="020F0302020204030204"/>
                    <a:ea typeface="+mn-ea"/>
                    <a:cs typeface="+mn-cs"/>
                  </a:rPr>
                  <a:t>TIBCO</a:t>
                </a:r>
              </a:p>
            </p:txBody>
          </p:sp>
          <p:cxnSp>
            <p:nvCxnSpPr>
              <p:cNvPr id="45" name="Straight Arrow Connector 44"/>
              <p:cNvCxnSpPr/>
              <p:nvPr/>
            </p:nvCxnSpPr>
            <p:spPr>
              <a:xfrm>
                <a:off x="3292249" y="1491427"/>
                <a:ext cx="1866943" cy="0"/>
              </a:xfrm>
              <a:prstGeom prst="straightConnector1">
                <a:avLst/>
              </a:prstGeom>
              <a:noFill/>
              <a:ln w="6350" cap="flat" cmpd="sng" algn="ctr">
                <a:solidFill>
                  <a:srgbClr val="5B9BD5"/>
                </a:solidFill>
                <a:prstDash val="solid"/>
                <a:miter lim="800000"/>
                <a:tailEnd type="triangle"/>
              </a:ln>
              <a:effectLst/>
            </p:spPr>
          </p:cxnSp>
          <p:cxnSp>
            <p:nvCxnSpPr>
              <p:cNvPr id="46" name="Straight Arrow Connector 45"/>
              <p:cNvCxnSpPr/>
              <p:nvPr/>
            </p:nvCxnSpPr>
            <p:spPr>
              <a:xfrm>
                <a:off x="5666474" y="805503"/>
                <a:ext cx="1631719" cy="0"/>
              </a:xfrm>
              <a:prstGeom prst="straightConnector1">
                <a:avLst/>
              </a:prstGeom>
              <a:noFill/>
              <a:ln w="6350" cap="flat" cmpd="sng" algn="ctr">
                <a:solidFill>
                  <a:srgbClr val="5B9BD5"/>
                </a:solidFill>
                <a:prstDash val="solid"/>
                <a:miter lim="800000"/>
                <a:tailEnd type="triangle"/>
              </a:ln>
              <a:effectLst/>
            </p:spPr>
          </p:cxnSp>
          <p:grpSp>
            <p:nvGrpSpPr>
              <p:cNvPr id="47" name="Group 46"/>
              <p:cNvGrpSpPr/>
              <p:nvPr/>
            </p:nvGrpSpPr>
            <p:grpSpPr>
              <a:xfrm>
                <a:off x="7320090" y="602674"/>
                <a:ext cx="1225931" cy="6024459"/>
                <a:chOff x="8365720" y="692755"/>
                <a:chExt cx="1225931" cy="6024459"/>
              </a:xfrm>
            </p:grpSpPr>
            <p:sp>
              <p:nvSpPr>
                <p:cNvPr id="64" name="Rounded Rectangle 63"/>
                <p:cNvSpPr/>
                <p:nvPr/>
              </p:nvSpPr>
              <p:spPr>
                <a:xfrm>
                  <a:off x="8365720" y="692755"/>
                  <a:ext cx="1225930" cy="593949"/>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Channel </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5" name="Rounded Rectangle 64"/>
                <p:cNvSpPr/>
                <p:nvPr/>
              </p:nvSpPr>
              <p:spPr>
                <a:xfrm>
                  <a:off x="8365720" y="2712191"/>
                  <a:ext cx="1225930" cy="585900"/>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ERP (oracle) </a:t>
                  </a:r>
                  <a:endParaRPr kumimoji="0" lang="en-US" sz="1400" b="0" i="0" u="none" strike="noStrike" kern="0" cap="none" spc="0" normalizeH="0" baseline="0" noProof="0" dirty="0">
                    <a:ln>
                      <a:noFill/>
                    </a:ln>
                    <a:solidFill>
                      <a:srgbClr val="FF0000"/>
                    </a:solidFill>
                    <a:effectLst/>
                    <a:uLnTx/>
                    <a:uFillTx/>
                    <a:latin typeface="Calibri" panose="020F0502020204030204"/>
                    <a:ea typeface="+mn-ea"/>
                    <a:cs typeface="+mn-cs"/>
                  </a:endParaRPr>
                </a:p>
              </p:txBody>
            </p:sp>
            <p:sp>
              <p:nvSpPr>
                <p:cNvPr id="66" name="Rounded Rectangle 65"/>
                <p:cNvSpPr/>
                <p:nvPr/>
              </p:nvSpPr>
              <p:spPr>
                <a:xfrm>
                  <a:off x="8365721" y="4807424"/>
                  <a:ext cx="1225930" cy="743446"/>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INSIGHTS – Azure IaaS</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7" name="Rounded Rectangle 66"/>
                <p:cNvSpPr/>
                <p:nvPr/>
              </p:nvSpPr>
              <p:spPr>
                <a:xfrm>
                  <a:off x="8365721" y="3770515"/>
                  <a:ext cx="1225930" cy="633990"/>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CORM – Azure other applications</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8" name="Rounded Rectangle 67"/>
                <p:cNvSpPr/>
                <p:nvPr/>
              </p:nvSpPr>
              <p:spPr>
                <a:xfrm>
                  <a:off x="8365720" y="6087045"/>
                  <a:ext cx="1225930" cy="630169"/>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External</a:t>
                  </a: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 </a:t>
                  </a: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Systems</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9" name="Rounded Rectangle 68"/>
                <p:cNvSpPr/>
                <p:nvPr/>
              </p:nvSpPr>
              <p:spPr>
                <a:xfrm>
                  <a:off x="8365721" y="1743791"/>
                  <a:ext cx="1225930" cy="543777"/>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Vlocity</a:t>
                  </a: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0" cap="none" spc="0" normalizeH="0" baseline="0" noProof="0" dirty="0" smtClean="0">
                      <a:ln>
                        <a:noFill/>
                      </a:ln>
                      <a:solidFill>
                        <a:prstClr val="black"/>
                      </a:solidFill>
                      <a:effectLst/>
                      <a:uLnTx/>
                      <a:uFillTx/>
                      <a:latin typeface="Calibri" panose="020F0502020204030204"/>
                      <a:ea typeface="+mn-ea"/>
                      <a:cs typeface="+mn-cs"/>
                    </a:rPr>
                    <a:t>- Salesforce</a:t>
                  </a:r>
                  <a:endPar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8" name="Straight Arrow Connector 47"/>
              <p:cNvCxnSpPr/>
              <p:nvPr/>
            </p:nvCxnSpPr>
            <p:spPr>
              <a:xfrm>
                <a:off x="3292249" y="3709694"/>
                <a:ext cx="1866943" cy="0"/>
              </a:xfrm>
              <a:prstGeom prst="straightConnector1">
                <a:avLst/>
              </a:prstGeom>
              <a:noFill/>
              <a:ln w="6350" cap="flat" cmpd="sng" algn="ctr">
                <a:solidFill>
                  <a:srgbClr val="5B9BD5"/>
                </a:solidFill>
                <a:prstDash val="solid"/>
                <a:miter lim="800000"/>
                <a:tailEnd type="triangle"/>
              </a:ln>
              <a:effectLst/>
            </p:spPr>
          </p:cxnSp>
          <p:cxnSp>
            <p:nvCxnSpPr>
              <p:cNvPr id="49" name="Straight Arrow Connector 48"/>
              <p:cNvCxnSpPr/>
              <p:nvPr/>
            </p:nvCxnSpPr>
            <p:spPr>
              <a:xfrm>
                <a:off x="3292249" y="5552163"/>
                <a:ext cx="1866943" cy="0"/>
              </a:xfrm>
              <a:prstGeom prst="straightConnector1">
                <a:avLst/>
              </a:prstGeom>
              <a:noFill/>
              <a:ln w="6350" cap="flat" cmpd="sng" algn="ctr">
                <a:solidFill>
                  <a:srgbClr val="5B9BD5"/>
                </a:solidFill>
                <a:prstDash val="solid"/>
                <a:miter lim="800000"/>
                <a:tailEnd type="triangle"/>
              </a:ln>
              <a:effectLst/>
            </p:spPr>
          </p:cxnSp>
          <p:cxnSp>
            <p:nvCxnSpPr>
              <p:cNvPr id="50" name="Straight Arrow Connector 49"/>
              <p:cNvCxnSpPr/>
              <p:nvPr/>
            </p:nvCxnSpPr>
            <p:spPr>
              <a:xfrm rot="-10800000">
                <a:off x="5666474" y="1006030"/>
                <a:ext cx="1631719" cy="0"/>
              </a:xfrm>
              <a:prstGeom prst="straightConnector1">
                <a:avLst/>
              </a:prstGeom>
              <a:noFill/>
              <a:ln w="6350" cap="flat" cmpd="sng" algn="ctr">
                <a:solidFill>
                  <a:srgbClr val="5B9BD5"/>
                </a:solidFill>
                <a:prstDash val="solid"/>
                <a:miter lim="800000"/>
                <a:tailEnd type="triangle"/>
              </a:ln>
              <a:effectLst/>
            </p:spPr>
          </p:cxnSp>
          <p:cxnSp>
            <p:nvCxnSpPr>
              <p:cNvPr id="51" name="Straight Arrow Connector 50"/>
              <p:cNvCxnSpPr/>
              <p:nvPr/>
            </p:nvCxnSpPr>
            <p:spPr>
              <a:xfrm>
                <a:off x="5688370" y="2762640"/>
                <a:ext cx="1631719" cy="0"/>
              </a:xfrm>
              <a:prstGeom prst="straightConnector1">
                <a:avLst/>
              </a:prstGeom>
              <a:noFill/>
              <a:ln w="6350" cap="flat" cmpd="sng" algn="ctr">
                <a:solidFill>
                  <a:srgbClr val="5B9BD5"/>
                </a:solidFill>
                <a:prstDash val="solid"/>
                <a:miter lim="800000"/>
                <a:tailEnd type="triangle"/>
              </a:ln>
              <a:effectLst/>
            </p:spPr>
          </p:cxnSp>
          <p:cxnSp>
            <p:nvCxnSpPr>
              <p:cNvPr id="52" name="Straight Arrow Connector 51"/>
              <p:cNvCxnSpPr/>
              <p:nvPr/>
            </p:nvCxnSpPr>
            <p:spPr>
              <a:xfrm>
                <a:off x="5688371" y="1812650"/>
                <a:ext cx="1631719" cy="0"/>
              </a:xfrm>
              <a:prstGeom prst="straightConnector1">
                <a:avLst/>
              </a:prstGeom>
              <a:noFill/>
              <a:ln w="6350" cap="flat" cmpd="sng" algn="ctr">
                <a:solidFill>
                  <a:srgbClr val="5B9BD5"/>
                </a:solidFill>
                <a:prstDash val="solid"/>
                <a:miter lim="800000"/>
                <a:tailEnd type="triangle"/>
              </a:ln>
              <a:effectLst/>
            </p:spPr>
          </p:cxnSp>
          <p:cxnSp>
            <p:nvCxnSpPr>
              <p:cNvPr id="53" name="Straight Arrow Connector 52"/>
              <p:cNvCxnSpPr/>
              <p:nvPr/>
            </p:nvCxnSpPr>
            <p:spPr>
              <a:xfrm>
                <a:off x="5688370" y="3821419"/>
                <a:ext cx="1631719" cy="0"/>
              </a:xfrm>
              <a:prstGeom prst="straightConnector1">
                <a:avLst/>
              </a:prstGeom>
              <a:noFill/>
              <a:ln w="6350" cap="flat" cmpd="sng" algn="ctr">
                <a:solidFill>
                  <a:srgbClr val="5B9BD5"/>
                </a:solidFill>
                <a:prstDash val="solid"/>
                <a:miter lim="800000"/>
                <a:tailEnd type="triangle"/>
              </a:ln>
              <a:effectLst/>
            </p:spPr>
          </p:cxnSp>
          <p:cxnSp>
            <p:nvCxnSpPr>
              <p:cNvPr id="54" name="Straight Arrow Connector 53"/>
              <p:cNvCxnSpPr/>
              <p:nvPr/>
            </p:nvCxnSpPr>
            <p:spPr>
              <a:xfrm>
                <a:off x="5688369" y="4868166"/>
                <a:ext cx="1631719" cy="0"/>
              </a:xfrm>
              <a:prstGeom prst="straightConnector1">
                <a:avLst/>
              </a:prstGeom>
              <a:noFill/>
              <a:ln w="6350" cap="flat" cmpd="sng" algn="ctr">
                <a:solidFill>
                  <a:srgbClr val="5B9BD5"/>
                </a:solidFill>
                <a:prstDash val="solid"/>
                <a:miter lim="800000"/>
                <a:tailEnd type="triangle"/>
              </a:ln>
              <a:effectLst/>
            </p:spPr>
          </p:cxnSp>
          <p:cxnSp>
            <p:nvCxnSpPr>
              <p:cNvPr id="55" name="Straight Arrow Connector 54"/>
              <p:cNvCxnSpPr/>
              <p:nvPr/>
            </p:nvCxnSpPr>
            <p:spPr>
              <a:xfrm rot="-10800000">
                <a:off x="5666474" y="5262162"/>
                <a:ext cx="1631719" cy="0"/>
              </a:xfrm>
              <a:prstGeom prst="straightConnector1">
                <a:avLst/>
              </a:prstGeom>
              <a:noFill/>
              <a:ln w="6350" cap="flat" cmpd="sng" algn="ctr">
                <a:solidFill>
                  <a:srgbClr val="5B9BD5"/>
                </a:solidFill>
                <a:prstDash val="solid"/>
                <a:miter lim="800000"/>
                <a:tailEnd type="triangle"/>
              </a:ln>
              <a:effectLst/>
            </p:spPr>
          </p:cxnSp>
          <p:cxnSp>
            <p:nvCxnSpPr>
              <p:cNvPr id="56" name="Straight Arrow Connector 55"/>
              <p:cNvCxnSpPr/>
              <p:nvPr/>
            </p:nvCxnSpPr>
            <p:spPr>
              <a:xfrm rot="-10800000">
                <a:off x="5666474" y="4150283"/>
                <a:ext cx="1631719" cy="0"/>
              </a:xfrm>
              <a:prstGeom prst="straightConnector1">
                <a:avLst/>
              </a:prstGeom>
              <a:noFill/>
              <a:ln w="6350" cap="flat" cmpd="sng" algn="ctr">
                <a:solidFill>
                  <a:srgbClr val="5B9BD5"/>
                </a:solidFill>
                <a:prstDash val="solid"/>
                <a:miter lim="800000"/>
                <a:tailEnd type="triangle"/>
              </a:ln>
              <a:effectLst/>
            </p:spPr>
          </p:cxnSp>
          <p:cxnSp>
            <p:nvCxnSpPr>
              <p:cNvPr id="57" name="Straight Arrow Connector 56"/>
              <p:cNvCxnSpPr/>
              <p:nvPr/>
            </p:nvCxnSpPr>
            <p:spPr>
              <a:xfrm rot="-10800000">
                <a:off x="5666474" y="3027336"/>
                <a:ext cx="1631719" cy="0"/>
              </a:xfrm>
              <a:prstGeom prst="straightConnector1">
                <a:avLst/>
              </a:prstGeom>
              <a:noFill/>
              <a:ln w="6350" cap="flat" cmpd="sng" algn="ctr">
                <a:solidFill>
                  <a:srgbClr val="5B9BD5"/>
                </a:solidFill>
                <a:prstDash val="solid"/>
                <a:miter lim="800000"/>
                <a:tailEnd type="triangle"/>
              </a:ln>
              <a:effectLst/>
            </p:spPr>
          </p:cxnSp>
          <p:cxnSp>
            <p:nvCxnSpPr>
              <p:cNvPr id="58" name="Straight Arrow Connector 57"/>
              <p:cNvCxnSpPr/>
              <p:nvPr/>
            </p:nvCxnSpPr>
            <p:spPr>
              <a:xfrm rot="-10800000">
                <a:off x="5688369" y="2072830"/>
                <a:ext cx="1631719" cy="0"/>
              </a:xfrm>
              <a:prstGeom prst="straightConnector1">
                <a:avLst/>
              </a:prstGeom>
              <a:noFill/>
              <a:ln w="6350" cap="flat" cmpd="sng" algn="ctr">
                <a:solidFill>
                  <a:srgbClr val="5B9BD5"/>
                </a:solidFill>
                <a:prstDash val="solid"/>
                <a:miter lim="800000"/>
                <a:tailEnd type="triangle"/>
              </a:ln>
              <a:effectLst/>
            </p:spPr>
          </p:cxnSp>
          <p:cxnSp>
            <p:nvCxnSpPr>
              <p:cNvPr id="59" name="Straight Arrow Connector 58"/>
              <p:cNvCxnSpPr/>
              <p:nvPr/>
            </p:nvCxnSpPr>
            <p:spPr>
              <a:xfrm rot="-10800000">
                <a:off x="5666474" y="6447791"/>
                <a:ext cx="1631719" cy="0"/>
              </a:xfrm>
              <a:prstGeom prst="straightConnector1">
                <a:avLst/>
              </a:prstGeom>
              <a:noFill/>
              <a:ln w="6350" cap="flat" cmpd="sng" algn="ctr">
                <a:solidFill>
                  <a:srgbClr val="5B9BD5"/>
                </a:solidFill>
                <a:prstDash val="solid"/>
                <a:miter lim="800000"/>
                <a:tailEnd type="triangle"/>
              </a:ln>
              <a:effectLst/>
            </p:spPr>
          </p:cxnSp>
          <p:cxnSp>
            <p:nvCxnSpPr>
              <p:cNvPr id="60" name="Straight Arrow Connector 59"/>
              <p:cNvCxnSpPr/>
              <p:nvPr/>
            </p:nvCxnSpPr>
            <p:spPr>
              <a:xfrm>
                <a:off x="5688369" y="6187629"/>
                <a:ext cx="1631719" cy="0"/>
              </a:xfrm>
              <a:prstGeom prst="straightConnector1">
                <a:avLst/>
              </a:prstGeom>
              <a:noFill/>
              <a:ln w="6350" cap="flat" cmpd="sng" algn="ctr">
                <a:solidFill>
                  <a:srgbClr val="5B9BD5"/>
                </a:solidFill>
                <a:prstDash val="solid"/>
                <a:miter lim="800000"/>
                <a:tailEnd type="triangle"/>
              </a:ln>
              <a:effectLst/>
            </p:spPr>
          </p:cxnSp>
          <p:cxnSp>
            <p:nvCxnSpPr>
              <p:cNvPr id="61" name="Straight Arrow Connector 60"/>
              <p:cNvCxnSpPr/>
              <p:nvPr/>
            </p:nvCxnSpPr>
            <p:spPr>
              <a:xfrm rot="10800000">
                <a:off x="3292249" y="1838664"/>
                <a:ext cx="1866943" cy="0"/>
              </a:xfrm>
              <a:prstGeom prst="straightConnector1">
                <a:avLst/>
              </a:prstGeom>
              <a:noFill/>
              <a:ln w="6350" cap="flat" cmpd="sng" algn="ctr">
                <a:solidFill>
                  <a:srgbClr val="5B9BD5"/>
                </a:solidFill>
                <a:prstDash val="solid"/>
                <a:miter lim="800000"/>
                <a:tailEnd type="triangle"/>
              </a:ln>
              <a:effectLst/>
            </p:spPr>
          </p:cxnSp>
          <p:cxnSp>
            <p:nvCxnSpPr>
              <p:cNvPr id="62" name="Straight Arrow Connector 61"/>
              <p:cNvCxnSpPr/>
              <p:nvPr/>
            </p:nvCxnSpPr>
            <p:spPr>
              <a:xfrm rot="10800000">
                <a:off x="3292249" y="5968559"/>
                <a:ext cx="1866943" cy="0"/>
              </a:xfrm>
              <a:prstGeom prst="straightConnector1">
                <a:avLst/>
              </a:prstGeom>
              <a:noFill/>
              <a:ln w="6350" cap="flat" cmpd="sng" algn="ctr">
                <a:solidFill>
                  <a:srgbClr val="5B9BD5"/>
                </a:solidFill>
                <a:prstDash val="solid"/>
                <a:miter lim="800000"/>
                <a:tailEnd type="triangle"/>
              </a:ln>
              <a:effectLst/>
            </p:spPr>
          </p:cxnSp>
          <p:cxnSp>
            <p:nvCxnSpPr>
              <p:cNvPr id="63" name="Straight Arrow Connector 62"/>
              <p:cNvCxnSpPr/>
              <p:nvPr/>
            </p:nvCxnSpPr>
            <p:spPr>
              <a:xfrm rot="10800000">
                <a:off x="3274570" y="4128063"/>
                <a:ext cx="1866943" cy="0"/>
              </a:xfrm>
              <a:prstGeom prst="straightConnector1">
                <a:avLst/>
              </a:prstGeom>
              <a:noFill/>
              <a:ln w="6350" cap="flat" cmpd="sng" algn="ctr">
                <a:solidFill>
                  <a:srgbClr val="5B9BD5"/>
                </a:solidFill>
                <a:prstDash val="solid"/>
                <a:miter lim="800000"/>
                <a:tailEnd type="triangle"/>
              </a:ln>
              <a:effectLst/>
            </p:spPr>
          </p:cxnSp>
        </p:grpSp>
        <p:sp>
          <p:nvSpPr>
            <p:cNvPr id="40" name="Rounded Rectangle 39"/>
            <p:cNvSpPr/>
            <p:nvPr/>
          </p:nvSpPr>
          <p:spPr>
            <a:xfrm>
              <a:off x="1467853" y="1203157"/>
              <a:ext cx="7543800" cy="5522495"/>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0" name="Title 1"/>
          <p:cNvSpPr txBox="1">
            <a:spLocks/>
          </p:cNvSpPr>
          <p:nvPr/>
        </p:nvSpPr>
        <p:spPr>
          <a:xfrm>
            <a:off x="466746" y="320269"/>
            <a:ext cx="9183691" cy="4873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smtClean="0"/>
              <a:t>Actual Flow of Interaction</a:t>
            </a:r>
            <a:endParaRPr lang="en-GB" sz="2400" b="1" dirty="0"/>
          </a:p>
        </p:txBody>
      </p:sp>
    </p:spTree>
    <p:extLst>
      <p:ext uri="{BB962C8B-B14F-4D97-AF65-F5344CB8AC3E}">
        <p14:creationId xmlns:p14="http://schemas.microsoft.com/office/powerpoint/2010/main" val="3547711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67039" y="963558"/>
            <a:ext cx="7507705" cy="5606716"/>
            <a:chOff x="998621" y="878305"/>
            <a:chExt cx="7507705" cy="5606716"/>
          </a:xfrm>
        </p:grpSpPr>
        <p:grpSp>
          <p:nvGrpSpPr>
            <p:cNvPr id="7" name="Group 6"/>
            <p:cNvGrpSpPr/>
            <p:nvPr/>
          </p:nvGrpSpPr>
          <p:grpSpPr>
            <a:xfrm>
              <a:off x="1371599" y="1323771"/>
              <a:ext cx="6183519" cy="4447221"/>
              <a:chOff x="1298477" y="655950"/>
              <a:chExt cx="6317676" cy="5279889"/>
            </a:xfrm>
          </p:grpSpPr>
          <p:sp>
            <p:nvSpPr>
              <p:cNvPr id="9" name="Rounded Rectangle 8"/>
              <p:cNvSpPr/>
              <p:nvPr/>
            </p:nvSpPr>
            <p:spPr>
              <a:xfrm>
                <a:off x="5400674" y="655950"/>
                <a:ext cx="2215479" cy="527988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 name="Rounded Rectangle 9"/>
              <p:cNvSpPr/>
              <p:nvPr/>
            </p:nvSpPr>
            <p:spPr>
              <a:xfrm>
                <a:off x="1298477" y="917664"/>
                <a:ext cx="1552834" cy="110933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AEM/AMC</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1" name="Rounded Rectangle 10"/>
              <p:cNvSpPr/>
              <p:nvPr/>
            </p:nvSpPr>
            <p:spPr>
              <a:xfrm>
                <a:off x="1298477" y="2665067"/>
                <a:ext cx="1552834" cy="87688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Retail</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 name="Rounded Rectangle 11"/>
              <p:cNvSpPr/>
              <p:nvPr/>
            </p:nvSpPr>
            <p:spPr>
              <a:xfrm>
                <a:off x="1298477" y="4180018"/>
                <a:ext cx="1537046" cy="84089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Genesys</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 name="Rounded Rectangle 12"/>
              <p:cNvSpPr/>
              <p:nvPr/>
            </p:nvSpPr>
            <p:spPr>
              <a:xfrm>
                <a:off x="5609623" y="4268008"/>
                <a:ext cx="1797580" cy="118585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DB Server</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4" name="Rounded Rectangle 13"/>
              <p:cNvSpPr/>
              <p:nvPr/>
            </p:nvSpPr>
            <p:spPr>
              <a:xfrm>
                <a:off x="5609623" y="1427463"/>
                <a:ext cx="1797580" cy="123331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DevTest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(LISA) Server</a:t>
                </a:r>
                <a:endParaRPr kumimoji="0" lang="en-US" sz="12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15" name="Straight Arrow Connector 14"/>
              <p:cNvCxnSpPr/>
              <p:nvPr/>
            </p:nvCxnSpPr>
            <p:spPr>
              <a:xfrm flipH="1">
                <a:off x="6344025" y="2746971"/>
                <a:ext cx="9526" cy="1468801"/>
              </a:xfrm>
              <a:prstGeom prst="straightConnector1">
                <a:avLst/>
              </a:prstGeom>
              <a:noFill/>
              <a:ln w="6350" cap="flat" cmpd="sng" algn="ctr">
                <a:solidFill>
                  <a:srgbClr val="5B9BD5"/>
                </a:solidFill>
                <a:prstDash val="solid"/>
                <a:miter lim="800000"/>
                <a:tailEnd type="triangle"/>
              </a:ln>
              <a:effectLst/>
            </p:spPr>
          </p:cxnSp>
          <p:cxnSp>
            <p:nvCxnSpPr>
              <p:cNvPr id="16" name="Straight Arrow Connector 15"/>
              <p:cNvCxnSpPr/>
              <p:nvPr/>
            </p:nvCxnSpPr>
            <p:spPr>
              <a:xfrm flipH="1" flipV="1">
                <a:off x="6887826" y="2772248"/>
                <a:ext cx="9787" cy="1407770"/>
              </a:xfrm>
              <a:prstGeom prst="straightConnector1">
                <a:avLst/>
              </a:prstGeom>
              <a:noFill/>
              <a:ln w="6350" cap="flat" cmpd="sng" algn="ctr">
                <a:solidFill>
                  <a:srgbClr val="5B9BD5"/>
                </a:solidFill>
                <a:prstDash val="solid"/>
                <a:miter lim="800000"/>
                <a:tailEnd type="triangle"/>
              </a:ln>
              <a:effectLst/>
            </p:spPr>
          </p:cxnSp>
          <p:cxnSp>
            <p:nvCxnSpPr>
              <p:cNvPr id="17" name="Straight Arrow Connector 16"/>
              <p:cNvCxnSpPr/>
              <p:nvPr/>
            </p:nvCxnSpPr>
            <p:spPr>
              <a:xfrm>
                <a:off x="2959480" y="1322986"/>
                <a:ext cx="2317239" cy="0"/>
              </a:xfrm>
              <a:prstGeom prst="straightConnector1">
                <a:avLst/>
              </a:prstGeom>
              <a:noFill/>
              <a:ln w="6350" cap="flat" cmpd="sng" algn="ctr">
                <a:solidFill>
                  <a:srgbClr val="5B9BD5"/>
                </a:solidFill>
                <a:prstDash val="solid"/>
                <a:miter lim="800000"/>
                <a:tailEnd type="triangle"/>
              </a:ln>
              <a:effectLst/>
            </p:spPr>
          </p:cxnSp>
          <p:cxnSp>
            <p:nvCxnSpPr>
              <p:cNvPr id="18" name="Straight Arrow Connector 17"/>
              <p:cNvCxnSpPr/>
              <p:nvPr/>
            </p:nvCxnSpPr>
            <p:spPr>
              <a:xfrm flipH="1">
                <a:off x="2959480" y="1706317"/>
                <a:ext cx="2317239" cy="0"/>
              </a:xfrm>
              <a:prstGeom prst="straightConnector1">
                <a:avLst/>
              </a:prstGeom>
              <a:noFill/>
              <a:ln w="6350" cap="flat" cmpd="sng" algn="ctr">
                <a:solidFill>
                  <a:srgbClr val="5B9BD5"/>
                </a:solidFill>
                <a:prstDash val="solid"/>
                <a:miter lim="800000"/>
                <a:tailEnd type="triangle"/>
              </a:ln>
              <a:effectLst/>
            </p:spPr>
          </p:cxnSp>
          <p:cxnSp>
            <p:nvCxnSpPr>
              <p:cNvPr id="19" name="Straight Arrow Connector 18"/>
              <p:cNvCxnSpPr/>
              <p:nvPr/>
            </p:nvCxnSpPr>
            <p:spPr>
              <a:xfrm flipH="1">
                <a:off x="2947389" y="3295895"/>
                <a:ext cx="2329330" cy="0"/>
              </a:xfrm>
              <a:prstGeom prst="straightConnector1">
                <a:avLst/>
              </a:prstGeom>
              <a:noFill/>
              <a:ln w="6350" cap="flat" cmpd="sng" algn="ctr">
                <a:solidFill>
                  <a:srgbClr val="5B9BD5"/>
                </a:solidFill>
                <a:prstDash val="solid"/>
                <a:miter lim="800000"/>
                <a:tailEnd type="triangle"/>
              </a:ln>
              <a:effectLst/>
            </p:spPr>
          </p:cxnSp>
          <p:cxnSp>
            <p:nvCxnSpPr>
              <p:cNvPr id="20" name="Straight Arrow Connector 19"/>
              <p:cNvCxnSpPr/>
              <p:nvPr/>
            </p:nvCxnSpPr>
            <p:spPr>
              <a:xfrm flipH="1">
                <a:off x="2951586" y="4642415"/>
                <a:ext cx="2325133" cy="0"/>
              </a:xfrm>
              <a:prstGeom prst="straightConnector1">
                <a:avLst/>
              </a:prstGeom>
              <a:noFill/>
              <a:ln w="6350" cap="flat" cmpd="sng" algn="ctr">
                <a:solidFill>
                  <a:srgbClr val="5B9BD5"/>
                </a:solidFill>
                <a:prstDash val="solid"/>
                <a:miter lim="800000"/>
                <a:tailEnd type="triangle"/>
              </a:ln>
              <a:effectLst/>
            </p:spPr>
          </p:cxnSp>
          <p:cxnSp>
            <p:nvCxnSpPr>
              <p:cNvPr id="21" name="Straight Arrow Connector 20"/>
              <p:cNvCxnSpPr/>
              <p:nvPr/>
            </p:nvCxnSpPr>
            <p:spPr>
              <a:xfrm>
                <a:off x="2959479" y="4362964"/>
                <a:ext cx="2317240" cy="0"/>
              </a:xfrm>
              <a:prstGeom prst="straightConnector1">
                <a:avLst/>
              </a:prstGeom>
              <a:noFill/>
              <a:ln w="6350" cap="flat" cmpd="sng" algn="ctr">
                <a:solidFill>
                  <a:srgbClr val="5B9BD5"/>
                </a:solidFill>
                <a:prstDash val="solid"/>
                <a:miter lim="800000"/>
                <a:tailEnd type="triangle"/>
              </a:ln>
              <a:effectLst/>
            </p:spPr>
          </p:cxnSp>
          <p:cxnSp>
            <p:nvCxnSpPr>
              <p:cNvPr id="22" name="Straight Arrow Connector 21"/>
              <p:cNvCxnSpPr/>
              <p:nvPr/>
            </p:nvCxnSpPr>
            <p:spPr>
              <a:xfrm>
                <a:off x="2959480" y="2885653"/>
                <a:ext cx="2317239" cy="0"/>
              </a:xfrm>
              <a:prstGeom prst="straightConnector1">
                <a:avLst/>
              </a:prstGeom>
              <a:noFill/>
              <a:ln w="6350" cap="flat" cmpd="sng" algn="ctr">
                <a:solidFill>
                  <a:srgbClr val="5B9BD5"/>
                </a:solidFill>
                <a:prstDash val="solid"/>
                <a:miter lim="800000"/>
                <a:tailEnd type="triangle"/>
              </a:ln>
              <a:effectLst/>
            </p:spPr>
          </p:cxnSp>
        </p:grpSp>
        <p:sp>
          <p:nvSpPr>
            <p:cNvPr id="8" name="Rounded Rectangle 7"/>
            <p:cNvSpPr/>
            <p:nvPr/>
          </p:nvSpPr>
          <p:spPr>
            <a:xfrm>
              <a:off x="998621" y="878305"/>
              <a:ext cx="7507705" cy="5606716"/>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41" name="Title 1"/>
          <p:cNvSpPr txBox="1">
            <a:spLocks/>
          </p:cNvSpPr>
          <p:nvPr/>
        </p:nvSpPr>
        <p:spPr>
          <a:xfrm>
            <a:off x="745958" y="128414"/>
            <a:ext cx="8229600" cy="4873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prstClr val="black"/>
                </a:solidFill>
                <a:latin typeface="Calibri Light" panose="020F0302020204030204"/>
              </a:rPr>
              <a:t>Virtual Flow of </a:t>
            </a:r>
            <a:r>
              <a:rPr lang="en-GB" sz="2400" b="1" dirty="0" smtClean="0">
                <a:solidFill>
                  <a:prstClr val="black"/>
                </a:solidFill>
                <a:latin typeface="Calibri Light" panose="020F0302020204030204"/>
              </a:rPr>
              <a:t>Interaction</a:t>
            </a:r>
            <a:endParaRPr lang="en-GB" sz="2400" b="1" dirty="0">
              <a:solidFill>
                <a:prstClr val="black"/>
              </a:solidFill>
              <a:latin typeface="Calibri Light" panose="020F0302020204030204"/>
            </a:endParaRPr>
          </a:p>
        </p:txBody>
      </p:sp>
      <p:sp>
        <p:nvSpPr>
          <p:cNvPr id="23" name="TextBox 22"/>
          <p:cNvSpPr txBox="1"/>
          <p:nvPr/>
        </p:nvSpPr>
        <p:spPr>
          <a:xfrm>
            <a:off x="5946465" y="1533407"/>
            <a:ext cx="2168433"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LISA </a:t>
            </a:r>
            <a:r>
              <a:rPr lang="en-US" sz="1600" dirty="0" smtClean="0">
                <a:latin typeface="Times New Roman" panose="02020603050405020304" pitchFamily="18" charset="0"/>
                <a:cs typeface="Times New Roman" panose="02020603050405020304" pitchFamily="18" charset="0"/>
              </a:rPr>
              <a:t>acting </a:t>
            </a:r>
            <a:r>
              <a:rPr lang="en-US" sz="1600" dirty="0" smtClean="0">
                <a:latin typeface="Times New Roman" panose="02020603050405020304" pitchFamily="18" charset="0"/>
                <a:cs typeface="Times New Roman" panose="02020603050405020304" pitchFamily="18" charset="0"/>
              </a:rPr>
              <a:t>as TIBCO</a:t>
            </a:r>
          </a:p>
        </p:txBody>
      </p:sp>
      <p:sp>
        <p:nvSpPr>
          <p:cNvPr id="24" name="Rounded Rectangular Callout 23"/>
          <p:cNvSpPr/>
          <p:nvPr/>
        </p:nvSpPr>
        <p:spPr>
          <a:xfrm>
            <a:off x="3373238" y="5450278"/>
            <a:ext cx="2390503" cy="1018590"/>
          </a:xfrm>
          <a:prstGeom prst="wedgeRoundRectCallout">
            <a:avLst>
              <a:gd name="adj1" fmla="val -17003"/>
              <a:gd name="adj2" fmla="val -125561"/>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Communication is on HTTPs protocol between Channel applications and LISA.</a:t>
            </a:r>
          </a:p>
        </p:txBody>
      </p:sp>
    </p:spTree>
    <p:extLst>
      <p:ext uri="{BB962C8B-B14F-4D97-AF65-F5344CB8AC3E}">
        <p14:creationId xmlns:p14="http://schemas.microsoft.com/office/powerpoint/2010/main" val="34974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617784" y="1898727"/>
            <a:ext cx="3287495" cy="2596374"/>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5"/>
          <p:cNvSpPr>
            <a:spLocks noGrp="1"/>
          </p:cNvSpPr>
          <p:nvPr>
            <p:ph type="body" sz="quarter" idx="4294967295"/>
          </p:nvPr>
        </p:nvSpPr>
        <p:spPr>
          <a:xfrm>
            <a:off x="634303" y="794741"/>
            <a:ext cx="10941957" cy="322465"/>
          </a:xfrm>
          <a:prstGeom prst="rect">
            <a:avLst/>
          </a:prstGeom>
        </p:spPr>
        <p:txBody>
          <a:bodyPr/>
          <a:lstStyle/>
          <a:p>
            <a:pPr marL="0" indent="0" algn="ctr">
              <a:buNone/>
            </a:pPr>
            <a:r>
              <a:rPr lang="en-US" dirty="0" smtClean="0">
                <a:solidFill>
                  <a:srgbClr val="E31837"/>
                </a:solidFill>
                <a:latin typeface="Calibri" panose="020F0502020204030204" pitchFamily="34" charset="0"/>
              </a:rPr>
              <a:t>How it actually works</a:t>
            </a:r>
            <a:endParaRPr lang="en-US" dirty="0">
              <a:solidFill>
                <a:srgbClr val="E31837"/>
              </a:solidFill>
              <a:latin typeface="Arial"/>
            </a:endParaRPr>
          </a:p>
        </p:txBody>
      </p:sp>
      <p:grpSp>
        <p:nvGrpSpPr>
          <p:cNvPr id="28" name="Group 27"/>
          <p:cNvGrpSpPr/>
          <p:nvPr/>
        </p:nvGrpSpPr>
        <p:grpSpPr>
          <a:xfrm>
            <a:off x="4905279" y="1898727"/>
            <a:ext cx="4995254" cy="3745580"/>
            <a:chOff x="4905279" y="1898727"/>
            <a:chExt cx="4995254" cy="3745580"/>
          </a:xfrm>
        </p:grpSpPr>
        <p:pic>
          <p:nvPicPr>
            <p:cNvPr id="7" name="Picture 6"/>
            <p:cNvPicPr>
              <a:picLocks noChangeAspect="1"/>
            </p:cNvPicPr>
            <p:nvPr/>
          </p:nvPicPr>
          <p:blipFill>
            <a:blip r:embed="rId2"/>
            <a:stretch>
              <a:fillRect/>
            </a:stretch>
          </p:blipFill>
          <p:spPr>
            <a:xfrm>
              <a:off x="7124467" y="4722142"/>
              <a:ext cx="725062" cy="692282"/>
            </a:xfrm>
            <a:prstGeom prst="rect">
              <a:avLst/>
            </a:prstGeom>
          </p:spPr>
        </p:pic>
        <p:grpSp>
          <p:nvGrpSpPr>
            <p:cNvPr id="27" name="Group 26"/>
            <p:cNvGrpSpPr/>
            <p:nvPr/>
          </p:nvGrpSpPr>
          <p:grpSpPr>
            <a:xfrm>
              <a:off x="4905279" y="1898727"/>
              <a:ext cx="4995254" cy="3745580"/>
              <a:chOff x="6249500" y="2003801"/>
              <a:chExt cx="4995254" cy="3745580"/>
            </a:xfrm>
          </p:grpSpPr>
          <p:pic>
            <p:nvPicPr>
              <p:cNvPr id="5" name="Picture 4"/>
              <p:cNvPicPr>
                <a:picLocks noChangeAspect="1"/>
              </p:cNvPicPr>
              <p:nvPr/>
            </p:nvPicPr>
            <p:blipFill>
              <a:blip r:embed="rId3"/>
              <a:stretch>
                <a:fillRect/>
              </a:stretch>
            </p:blipFill>
            <p:spPr>
              <a:xfrm>
                <a:off x="9428297" y="2261381"/>
                <a:ext cx="1816457" cy="1065045"/>
              </a:xfrm>
              <a:prstGeom prst="rect">
                <a:avLst/>
              </a:prstGeom>
            </p:spPr>
          </p:pic>
          <p:pic>
            <p:nvPicPr>
              <p:cNvPr id="8" name="Picture 7"/>
              <p:cNvPicPr>
                <a:picLocks noChangeAspect="1"/>
              </p:cNvPicPr>
              <p:nvPr/>
            </p:nvPicPr>
            <p:blipFill>
              <a:blip r:embed="rId4"/>
              <a:stretch>
                <a:fillRect/>
              </a:stretch>
            </p:blipFill>
            <p:spPr>
              <a:xfrm>
                <a:off x="7995513" y="3182043"/>
                <a:ext cx="1743607" cy="731583"/>
              </a:xfrm>
              <a:prstGeom prst="rect">
                <a:avLst/>
              </a:prstGeom>
            </p:spPr>
          </p:pic>
          <p:cxnSp>
            <p:nvCxnSpPr>
              <p:cNvPr id="9" name="Straight Arrow Connector 18"/>
              <p:cNvCxnSpPr>
                <a:cxnSpLocks noChangeShapeType="1"/>
              </p:cNvCxnSpPr>
              <p:nvPr/>
            </p:nvCxnSpPr>
            <p:spPr bwMode="auto">
              <a:xfrm>
                <a:off x="6267950" y="3326426"/>
                <a:ext cx="1692000" cy="0"/>
              </a:xfrm>
              <a:prstGeom prst="straightConnector1">
                <a:avLst/>
              </a:prstGeom>
              <a:noFill/>
              <a:ln w="25400">
                <a:solidFill>
                  <a:srgbClr val="3399FF"/>
                </a:solidFill>
                <a:round/>
                <a:headEnd/>
                <a:tailEnd type="arrow" w="med" len="med"/>
              </a:ln>
              <a:effectLst>
                <a:outerShdw blurRad="63500" dist="20000" dir="5400000" rotWithShape="0">
                  <a:srgbClr val="000000">
                    <a:alpha val="37999"/>
                  </a:srgbClr>
                </a:outerShdw>
              </a:effectLst>
            </p:spPr>
          </p:cxnSp>
          <p:cxnSp>
            <p:nvCxnSpPr>
              <p:cNvPr id="10" name="Straight Arrow Connector 9"/>
              <p:cNvCxnSpPr>
                <a:cxnSpLocks noChangeShapeType="1"/>
              </p:cNvCxnSpPr>
              <p:nvPr/>
            </p:nvCxnSpPr>
            <p:spPr bwMode="auto">
              <a:xfrm rot="10800000">
                <a:off x="6249500" y="3620764"/>
                <a:ext cx="1692000" cy="0"/>
              </a:xfrm>
              <a:prstGeom prst="straightConnector1">
                <a:avLst/>
              </a:prstGeom>
              <a:noFill/>
              <a:ln w="25400">
                <a:solidFill>
                  <a:srgbClr val="3399FF"/>
                </a:solidFill>
                <a:round/>
                <a:headEnd/>
                <a:tailEnd type="arrow" w="med" len="med"/>
              </a:ln>
              <a:effectLst>
                <a:outerShdw blurRad="63500" dist="20000" dir="5400000" rotWithShape="0">
                  <a:srgbClr val="000000">
                    <a:alpha val="37999"/>
                  </a:srgbClr>
                </a:outerShdw>
              </a:effectLst>
            </p:spPr>
          </p:cxnSp>
          <p:sp>
            <p:nvSpPr>
              <p:cNvPr id="11" name="TextBox 17"/>
              <p:cNvSpPr txBox="1">
                <a:spLocks noChangeArrowheads="1"/>
              </p:cNvSpPr>
              <p:nvPr/>
            </p:nvSpPr>
            <p:spPr bwMode="auto">
              <a:xfrm>
                <a:off x="6730340" y="3659710"/>
                <a:ext cx="829073" cy="253916"/>
              </a:xfrm>
              <a:prstGeom prst="rect">
                <a:avLst/>
              </a:prstGeom>
              <a:noFill/>
              <a:ln w="9525">
                <a:noFill/>
                <a:miter lim="800000"/>
                <a:headEnd/>
                <a:tailEnd/>
              </a:ln>
            </p:spPr>
            <p:txBody>
              <a:bodyPr wrap="none">
                <a:spAutoFit/>
              </a:bodyPr>
              <a:lstStyle/>
              <a:p>
                <a:pPr defTabSz="457182">
                  <a:defRPr/>
                </a:pPr>
                <a:r>
                  <a:rPr lang="en-US" sz="1050" b="1" kern="0" dirty="0" smtClean="0">
                    <a:solidFill>
                      <a:prstClr val="black"/>
                    </a:solidFill>
                    <a:cs typeface="Arial" pitchFamily="34" charset="0"/>
                  </a:rPr>
                  <a:t>Response</a:t>
                </a:r>
              </a:p>
            </p:txBody>
          </p:sp>
          <p:sp>
            <p:nvSpPr>
              <p:cNvPr id="12" name="TextBox 17"/>
              <p:cNvSpPr txBox="1">
                <a:spLocks noChangeArrowheads="1"/>
              </p:cNvSpPr>
              <p:nvPr/>
            </p:nvSpPr>
            <p:spPr bwMode="auto">
              <a:xfrm>
                <a:off x="6710098" y="3047258"/>
                <a:ext cx="716863" cy="253916"/>
              </a:xfrm>
              <a:prstGeom prst="rect">
                <a:avLst/>
              </a:prstGeom>
              <a:noFill/>
              <a:ln w="9525">
                <a:noFill/>
                <a:miter lim="800000"/>
                <a:headEnd/>
                <a:tailEnd/>
              </a:ln>
            </p:spPr>
            <p:txBody>
              <a:bodyPr wrap="none">
                <a:spAutoFit/>
              </a:bodyPr>
              <a:lstStyle/>
              <a:p>
                <a:pPr defTabSz="457182">
                  <a:defRPr/>
                </a:pPr>
                <a:r>
                  <a:rPr lang="en-US" sz="1050" b="1" kern="0" dirty="0" smtClean="0">
                    <a:solidFill>
                      <a:prstClr val="black"/>
                    </a:solidFill>
                    <a:cs typeface="Arial" pitchFamily="34" charset="0"/>
                  </a:rPr>
                  <a:t>Request</a:t>
                </a:r>
              </a:p>
            </p:txBody>
          </p:sp>
          <p:sp>
            <p:nvSpPr>
              <p:cNvPr id="13" name="Left-Right Arrow 12"/>
              <p:cNvSpPr/>
              <p:nvPr/>
            </p:nvSpPr>
            <p:spPr>
              <a:xfrm rot="5400000">
                <a:off x="8435219" y="4219722"/>
                <a:ext cx="792000" cy="252000"/>
              </a:xfrm>
              <a:prstGeom prst="leftRightArrow">
                <a:avLst>
                  <a:gd name="adj1" fmla="val 45035"/>
                  <a:gd name="adj2" fmla="val 50000"/>
                </a:avLst>
              </a:prstGeom>
              <a:solidFill>
                <a:srgbClr val="3399FF"/>
              </a:solidFill>
              <a:ln>
                <a:noFill/>
              </a:ln>
              <a:effectLst>
                <a:outerShdw blurRad="63500" sx="102000" sy="102000" algn="ctr" rotWithShape="0">
                  <a:prstClr val="black">
                    <a:alpha val="4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en-IN" sz="1800" b="1" i="0" u="none" strike="noStrike" kern="0" cap="none" spc="0" normalizeH="0" baseline="0" noProof="0" smtClean="0">
                  <a:ln>
                    <a:noFill/>
                  </a:ln>
                  <a:solidFill>
                    <a:prstClr val="white"/>
                  </a:solidFill>
                  <a:effectLst/>
                  <a:uLnTx/>
                  <a:uFillTx/>
                  <a:latin typeface="FrutigerNext LT Medium"/>
                </a:endParaRPr>
              </a:p>
            </p:txBody>
          </p:sp>
          <p:sp>
            <p:nvSpPr>
              <p:cNvPr id="14" name="TextBox 17"/>
              <p:cNvSpPr txBox="1">
                <a:spLocks noChangeArrowheads="1"/>
              </p:cNvSpPr>
              <p:nvPr/>
            </p:nvSpPr>
            <p:spPr bwMode="auto">
              <a:xfrm>
                <a:off x="9318542" y="2007465"/>
                <a:ext cx="766557" cy="253916"/>
              </a:xfrm>
              <a:prstGeom prst="rect">
                <a:avLst/>
              </a:prstGeom>
              <a:noFill/>
              <a:ln w="9525">
                <a:noFill/>
                <a:miter lim="800000"/>
                <a:headEnd/>
                <a:tailEnd/>
              </a:ln>
            </p:spPr>
            <p:txBody>
              <a:bodyPr wrap="none">
                <a:spAutoFit/>
              </a:bodyPr>
              <a:lstStyle/>
              <a:p>
                <a:pPr defTabSz="457182">
                  <a:defRPr/>
                </a:pPr>
                <a:r>
                  <a:rPr lang="en-US" sz="1050" b="1" kern="0" dirty="0" smtClean="0">
                    <a:solidFill>
                      <a:prstClr val="black"/>
                    </a:solidFill>
                    <a:cs typeface="Arial" pitchFamily="34" charset="0"/>
                  </a:rPr>
                  <a:t>Scripting</a:t>
                </a:r>
              </a:p>
            </p:txBody>
          </p:sp>
          <p:sp>
            <p:nvSpPr>
              <p:cNvPr id="15" name="TextBox 17"/>
              <p:cNvSpPr txBox="1">
                <a:spLocks noChangeArrowheads="1"/>
              </p:cNvSpPr>
              <p:nvPr/>
            </p:nvSpPr>
            <p:spPr bwMode="auto">
              <a:xfrm>
                <a:off x="8425426" y="5495465"/>
                <a:ext cx="417102" cy="253916"/>
              </a:xfrm>
              <a:prstGeom prst="rect">
                <a:avLst/>
              </a:prstGeom>
              <a:noFill/>
              <a:ln w="9525">
                <a:noFill/>
                <a:miter lim="800000"/>
                <a:headEnd/>
                <a:tailEnd/>
              </a:ln>
            </p:spPr>
            <p:txBody>
              <a:bodyPr wrap="none">
                <a:spAutoFit/>
              </a:bodyPr>
              <a:lstStyle/>
              <a:p>
                <a:pPr defTabSz="457182">
                  <a:defRPr/>
                </a:pPr>
                <a:r>
                  <a:rPr lang="en-US" sz="1050" b="1" kern="0" dirty="0" smtClean="0">
                    <a:solidFill>
                      <a:prstClr val="black"/>
                    </a:solidFill>
                    <a:cs typeface="Arial" pitchFamily="34" charset="0"/>
                  </a:rPr>
                  <a:t> </a:t>
                </a:r>
                <a:r>
                  <a:rPr lang="en-US" sz="1050" b="1" kern="0" dirty="0" smtClean="0">
                    <a:solidFill>
                      <a:prstClr val="black"/>
                    </a:solidFill>
                    <a:cs typeface="Arial" pitchFamily="34" charset="0"/>
                  </a:rPr>
                  <a:t>DB</a:t>
                </a:r>
              </a:p>
            </p:txBody>
          </p:sp>
          <p:pic>
            <p:nvPicPr>
              <p:cNvPr id="16" name="Picture 15"/>
              <p:cNvPicPr>
                <a:picLocks noChangeAspect="1"/>
              </p:cNvPicPr>
              <p:nvPr/>
            </p:nvPicPr>
            <p:blipFill>
              <a:blip r:embed="rId5"/>
              <a:stretch>
                <a:fillRect/>
              </a:stretch>
            </p:blipFill>
            <p:spPr>
              <a:xfrm>
                <a:off x="9288193" y="3960706"/>
                <a:ext cx="454424" cy="572764"/>
              </a:xfrm>
              <a:prstGeom prst="rect">
                <a:avLst/>
              </a:prstGeom>
            </p:spPr>
          </p:pic>
          <p:sp>
            <p:nvSpPr>
              <p:cNvPr id="17" name="TextBox 17"/>
              <p:cNvSpPr txBox="1">
                <a:spLocks noChangeArrowheads="1"/>
              </p:cNvSpPr>
              <p:nvPr/>
            </p:nvSpPr>
            <p:spPr bwMode="auto">
              <a:xfrm>
                <a:off x="8989653" y="4495101"/>
                <a:ext cx="1297150" cy="253916"/>
              </a:xfrm>
              <a:prstGeom prst="rect">
                <a:avLst/>
              </a:prstGeom>
              <a:noFill/>
              <a:ln w="9525">
                <a:noFill/>
                <a:miter lim="800000"/>
                <a:headEnd/>
                <a:tailEnd/>
              </a:ln>
            </p:spPr>
            <p:txBody>
              <a:bodyPr wrap="none">
                <a:spAutoFit/>
              </a:bodyPr>
              <a:lstStyle/>
              <a:p>
                <a:pPr defTabSz="457182">
                  <a:defRPr/>
                </a:pPr>
                <a:r>
                  <a:rPr lang="en-US" sz="1050" b="1" kern="0" dirty="0" smtClean="0">
                    <a:solidFill>
                      <a:prstClr val="black"/>
                    </a:solidFill>
                    <a:cs typeface="Arial" pitchFamily="34" charset="0"/>
                  </a:rPr>
                  <a:t>DB Configuration</a:t>
                </a:r>
              </a:p>
            </p:txBody>
          </p:sp>
          <p:sp>
            <p:nvSpPr>
              <p:cNvPr id="18" name="Flowchart: Connector 17"/>
              <p:cNvSpPr/>
              <p:nvPr/>
            </p:nvSpPr>
            <p:spPr>
              <a:xfrm>
                <a:off x="7387237" y="2942184"/>
                <a:ext cx="216000" cy="216000"/>
              </a:xfrm>
              <a:prstGeom prst="flowChartConnector">
                <a:avLst/>
              </a:prstGeom>
              <a:solidFill>
                <a:srgbClr val="00B0F0"/>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800" b="1" dirty="0" smtClean="0"/>
                  <a:t>1</a:t>
                </a:r>
                <a:endParaRPr lang="en-IN" sz="800" b="1" dirty="0"/>
              </a:p>
            </p:txBody>
          </p:sp>
          <p:sp>
            <p:nvSpPr>
              <p:cNvPr id="19" name="Flowchart: Connector 18"/>
              <p:cNvSpPr/>
              <p:nvPr/>
            </p:nvSpPr>
            <p:spPr>
              <a:xfrm>
                <a:off x="8701897" y="2866757"/>
                <a:ext cx="216000" cy="216000"/>
              </a:xfrm>
              <a:prstGeom prst="flowChartConnector">
                <a:avLst/>
              </a:prstGeom>
              <a:solidFill>
                <a:srgbClr val="00B0F0"/>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800" b="1" dirty="0"/>
                  <a:t>2</a:t>
                </a:r>
              </a:p>
            </p:txBody>
          </p:sp>
          <p:sp>
            <p:nvSpPr>
              <p:cNvPr id="20" name="Flowchart: Connector 19"/>
              <p:cNvSpPr/>
              <p:nvPr/>
            </p:nvSpPr>
            <p:spPr>
              <a:xfrm>
                <a:off x="9210542" y="4827216"/>
                <a:ext cx="216000" cy="216000"/>
              </a:xfrm>
              <a:prstGeom prst="flowChartConnector">
                <a:avLst/>
              </a:prstGeom>
              <a:solidFill>
                <a:srgbClr val="00B0F0"/>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800" b="1" dirty="0"/>
                  <a:t>3</a:t>
                </a:r>
              </a:p>
            </p:txBody>
          </p:sp>
          <p:sp>
            <p:nvSpPr>
              <p:cNvPr id="21" name="Flowchart: Connector 20"/>
              <p:cNvSpPr/>
              <p:nvPr/>
            </p:nvSpPr>
            <p:spPr>
              <a:xfrm>
                <a:off x="11024427" y="2003801"/>
                <a:ext cx="216000" cy="216000"/>
              </a:xfrm>
              <a:prstGeom prst="flowChartConnector">
                <a:avLst/>
              </a:prstGeom>
              <a:solidFill>
                <a:srgbClr val="00B0F0"/>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800" b="1" dirty="0"/>
                  <a:t>4</a:t>
                </a:r>
              </a:p>
            </p:txBody>
          </p:sp>
          <p:sp>
            <p:nvSpPr>
              <p:cNvPr id="22" name="Flowchart: Connector 21"/>
              <p:cNvSpPr/>
              <p:nvPr/>
            </p:nvSpPr>
            <p:spPr>
              <a:xfrm>
                <a:off x="7505426" y="3697626"/>
                <a:ext cx="216000" cy="216000"/>
              </a:xfrm>
              <a:prstGeom prst="flowChartConnector">
                <a:avLst/>
              </a:prstGeom>
              <a:solidFill>
                <a:srgbClr val="00B0F0"/>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800" b="1" dirty="0" smtClean="0"/>
                  <a:t>5</a:t>
                </a:r>
                <a:endParaRPr lang="en-IN" sz="800" b="1" dirty="0"/>
              </a:p>
            </p:txBody>
          </p:sp>
        </p:grpSp>
      </p:grpSp>
      <p:sp>
        <p:nvSpPr>
          <p:cNvPr id="24" name="Rectangle 23"/>
          <p:cNvSpPr/>
          <p:nvPr/>
        </p:nvSpPr>
        <p:spPr>
          <a:xfrm>
            <a:off x="1048876" y="4672163"/>
            <a:ext cx="4929893" cy="2154436"/>
          </a:xfrm>
          <a:prstGeom prst="rect">
            <a:avLst/>
          </a:prstGeom>
        </p:spPr>
        <p:txBody>
          <a:bodyPr wrap="square">
            <a:spAutoFit/>
          </a:bodyPr>
          <a:lstStyle/>
          <a:p>
            <a:pPr marL="228600" indent="-228600" fontAlgn="base">
              <a:spcBef>
                <a:spcPts val="300"/>
              </a:spcBef>
              <a:spcAft>
                <a:spcPts val="300"/>
              </a:spcAft>
              <a:buClr>
                <a:schemeClr val="tx2"/>
              </a:buClr>
              <a:buFont typeface="+mj-lt"/>
              <a:buAutoNum type="arabicPeriod"/>
            </a:pPr>
            <a:r>
              <a:rPr lang="en-IN" sz="1100" dirty="0">
                <a:solidFill>
                  <a:schemeClr val="tx2"/>
                </a:solidFill>
              </a:rPr>
              <a:t>Request triggered from Application</a:t>
            </a:r>
          </a:p>
          <a:p>
            <a:pPr marL="228600" indent="-228600" fontAlgn="base">
              <a:spcBef>
                <a:spcPts val="300"/>
              </a:spcBef>
              <a:spcAft>
                <a:spcPts val="300"/>
              </a:spcAft>
              <a:buClr>
                <a:schemeClr val="tx2"/>
              </a:buClr>
              <a:buFont typeface="+mj-lt"/>
              <a:buAutoNum type="arabicPeriod"/>
            </a:pPr>
            <a:r>
              <a:rPr lang="en-IN" sz="1100" dirty="0">
                <a:solidFill>
                  <a:schemeClr val="tx2"/>
                </a:solidFill>
              </a:rPr>
              <a:t>SV Service determines the Environment from the Request</a:t>
            </a:r>
          </a:p>
          <a:p>
            <a:pPr marL="228600" indent="-228600" fontAlgn="base">
              <a:spcBef>
                <a:spcPts val="300"/>
              </a:spcBef>
              <a:spcAft>
                <a:spcPts val="300"/>
              </a:spcAft>
              <a:buClr>
                <a:schemeClr val="tx2"/>
              </a:buClr>
              <a:buFont typeface="+mj-lt"/>
              <a:buAutoNum type="arabicPeriod"/>
            </a:pPr>
            <a:r>
              <a:rPr lang="en-IN" sz="1100" dirty="0">
                <a:solidFill>
                  <a:schemeClr val="tx2"/>
                </a:solidFill>
              </a:rPr>
              <a:t>SV Service connects to the appropriate Database based on Environment using DB Configuration</a:t>
            </a:r>
          </a:p>
          <a:p>
            <a:pPr marL="228600" indent="-228600" fontAlgn="base">
              <a:spcBef>
                <a:spcPts val="300"/>
              </a:spcBef>
              <a:spcAft>
                <a:spcPts val="300"/>
              </a:spcAft>
              <a:buClr>
                <a:schemeClr val="tx2"/>
              </a:buClr>
              <a:buFont typeface="+mj-lt"/>
              <a:buAutoNum type="arabicPeriod"/>
            </a:pPr>
            <a:r>
              <a:rPr lang="en-IN" sz="1100" dirty="0">
                <a:solidFill>
                  <a:schemeClr val="tx2"/>
                </a:solidFill>
              </a:rPr>
              <a:t>The Response object is created based on</a:t>
            </a:r>
          </a:p>
          <a:p>
            <a:pPr marL="685800" lvl="1" indent="-228600" fontAlgn="base">
              <a:spcBef>
                <a:spcPts val="300"/>
              </a:spcBef>
              <a:spcAft>
                <a:spcPts val="300"/>
              </a:spcAft>
              <a:buClr>
                <a:schemeClr val="tx2"/>
              </a:buClr>
              <a:buFont typeface="Wingdings" panose="05000000000000000000" pitchFamily="2" charset="2"/>
              <a:buChar char="§"/>
            </a:pPr>
            <a:r>
              <a:rPr lang="en-IN" sz="1100" dirty="0">
                <a:solidFill>
                  <a:schemeClr val="tx2"/>
                </a:solidFill>
              </a:rPr>
              <a:t>Constants</a:t>
            </a:r>
          </a:p>
          <a:p>
            <a:pPr marL="685800" lvl="1" indent="-228600" fontAlgn="base">
              <a:spcBef>
                <a:spcPts val="300"/>
              </a:spcBef>
              <a:spcAft>
                <a:spcPts val="300"/>
              </a:spcAft>
              <a:buClr>
                <a:schemeClr val="tx2"/>
              </a:buClr>
              <a:buFont typeface="Wingdings" panose="05000000000000000000" pitchFamily="2" charset="2"/>
              <a:buChar char="§"/>
            </a:pPr>
            <a:r>
              <a:rPr lang="en-IN" sz="1100" dirty="0">
                <a:solidFill>
                  <a:schemeClr val="tx2"/>
                </a:solidFill>
              </a:rPr>
              <a:t>Scripting Logic</a:t>
            </a:r>
          </a:p>
          <a:p>
            <a:pPr marL="685800" lvl="1" indent="-228600" fontAlgn="base">
              <a:spcBef>
                <a:spcPts val="300"/>
              </a:spcBef>
              <a:spcAft>
                <a:spcPts val="300"/>
              </a:spcAft>
              <a:buClr>
                <a:schemeClr val="tx2"/>
              </a:buClr>
              <a:buFont typeface="Wingdings" panose="05000000000000000000" pitchFamily="2" charset="2"/>
              <a:buChar char="§"/>
            </a:pPr>
            <a:r>
              <a:rPr lang="en-IN" sz="1100" dirty="0">
                <a:solidFill>
                  <a:schemeClr val="tx2"/>
                </a:solidFill>
              </a:rPr>
              <a:t>Data fetched from Database</a:t>
            </a:r>
          </a:p>
          <a:p>
            <a:pPr marL="228600" indent="-228600" fontAlgn="base">
              <a:spcBef>
                <a:spcPts val="300"/>
              </a:spcBef>
              <a:spcAft>
                <a:spcPts val="300"/>
              </a:spcAft>
              <a:buClr>
                <a:schemeClr val="tx2"/>
              </a:buClr>
              <a:buFont typeface="+mj-lt"/>
              <a:buAutoNum type="arabicPeriod"/>
            </a:pPr>
            <a:r>
              <a:rPr lang="en-IN" sz="1100" dirty="0">
                <a:solidFill>
                  <a:schemeClr val="tx2"/>
                </a:solidFill>
              </a:rPr>
              <a:t>Response shared to Application</a:t>
            </a:r>
          </a:p>
        </p:txBody>
      </p:sp>
      <p:pic>
        <p:nvPicPr>
          <p:cNvPr id="1026" name="Picture 2" descr="Image result for genesys appl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1301" y="2003801"/>
            <a:ext cx="1478198" cy="93838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7"/>
          <a:stretch>
            <a:fillRect/>
          </a:stretch>
        </p:blipFill>
        <p:spPr>
          <a:xfrm>
            <a:off x="2260956" y="2937951"/>
            <a:ext cx="2043779" cy="1478965"/>
          </a:xfrm>
          <a:prstGeom prst="rect">
            <a:avLst/>
          </a:prstGeom>
        </p:spPr>
      </p:pic>
      <p:sp>
        <p:nvSpPr>
          <p:cNvPr id="29" name="TextBox 28"/>
          <p:cNvSpPr txBox="1"/>
          <p:nvPr/>
        </p:nvSpPr>
        <p:spPr>
          <a:xfrm>
            <a:off x="2392774" y="1484383"/>
            <a:ext cx="1803379"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2800" dirty="0" smtClean="0">
                <a:latin typeface="+mj-lt"/>
              </a:rPr>
              <a:t>Application</a:t>
            </a:r>
            <a:r>
              <a:rPr lang="en-US" sz="1200" dirty="0" smtClean="0">
                <a:latin typeface="+mj-lt"/>
              </a:rPr>
              <a:t> </a:t>
            </a:r>
            <a:endParaRPr lang="en-US" sz="1200" dirty="0" smtClean="0">
              <a:latin typeface="+mj-lt"/>
            </a:endParaRPr>
          </a:p>
        </p:txBody>
      </p:sp>
    </p:spTree>
    <p:extLst>
      <p:ext uri="{BB962C8B-B14F-4D97-AF65-F5344CB8AC3E}">
        <p14:creationId xmlns:p14="http://schemas.microsoft.com/office/powerpoint/2010/main" val="398201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9217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 name="Picture 10"/>
          <p:cNvPicPr>
            <a:picLocks noChangeAspect="1"/>
          </p:cNvPicPr>
          <p:nvPr/>
        </p:nvPicPr>
        <p:blipFill>
          <a:blip r:embed="rId2"/>
          <a:stretch>
            <a:fillRect/>
          </a:stretch>
        </p:blipFill>
        <p:spPr>
          <a:xfrm>
            <a:off x="2817133" y="1612646"/>
            <a:ext cx="6902263" cy="4562475"/>
          </a:xfrm>
          <a:prstGeom prst="rect">
            <a:avLst/>
          </a:prstGeom>
        </p:spPr>
      </p:pic>
    </p:spTree>
    <p:extLst>
      <p:ext uri="{BB962C8B-B14F-4D97-AF65-F5344CB8AC3E}">
        <p14:creationId xmlns:p14="http://schemas.microsoft.com/office/powerpoint/2010/main" val="2002697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3"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810" y="1712540"/>
            <a:ext cx="7239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712112" y="3371061"/>
            <a:ext cx="695325" cy="676275"/>
          </a:xfrm>
          <a:prstGeom prst="rect">
            <a:avLst/>
          </a:prstGeom>
        </p:spPr>
      </p:pic>
    </p:spTree>
    <p:extLst>
      <p:ext uri="{BB962C8B-B14F-4D97-AF65-F5344CB8AC3E}">
        <p14:creationId xmlns:p14="http://schemas.microsoft.com/office/powerpoint/2010/main" val="86435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17489</TotalTime>
  <Words>557</Words>
  <Application>Microsoft Office PowerPoint</Application>
  <PresentationFormat>Widescreen</PresentationFormat>
  <Paragraphs>111</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FrutigerNext LT Medium</vt:lpstr>
      <vt:lpstr>Segoe UI</vt:lpstr>
      <vt:lpstr>Times New Roman</vt:lpstr>
      <vt:lpstr>Wingdings</vt:lpstr>
      <vt:lpstr>Tech Mahindra Powerpoint Template</vt:lpstr>
      <vt:lpstr>PowerPoint Presentation</vt:lpstr>
      <vt:lpstr>Service 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 Mahindra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Meenakshi N</dc:creator>
  <cp:lastModifiedBy>Meenakshi N</cp:lastModifiedBy>
  <cp:revision>41</cp:revision>
  <dcterms:created xsi:type="dcterms:W3CDTF">2018-10-10T07:54:03Z</dcterms:created>
  <dcterms:modified xsi:type="dcterms:W3CDTF">2019-03-01T06:14:36Z</dcterms:modified>
</cp:coreProperties>
</file>