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18288000"/>
  <p:notesSz cx="9144000" cy="6858000"/>
  <p:defaultTextStyle>
    <a:defPPr>
      <a:defRPr lang="en-US"/>
    </a:defPPr>
    <a:lvl1pPr marL="0" algn="l" defTabSz="71117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11175" algn="l" defTabSz="71117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22349" algn="l" defTabSz="71117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33524" algn="l" defTabSz="71117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44699" algn="l" defTabSz="71117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55873" algn="l" defTabSz="71117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67048" algn="l" defTabSz="71117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78223" algn="l" defTabSz="71117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89396" algn="l" defTabSz="71117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88508"/>
    <a:srgbClr val="FFDEA7"/>
    <a:srgbClr val="FFDB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360" y="-128"/>
      </p:cViewPr>
      <p:guideLst>
        <p:guide orient="horz" pos="576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681137"/>
            <a:ext cx="155448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1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22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33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446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55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6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78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89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72D0-4ED7-FA4E-9CEF-AE0750E7896A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99CA-01B5-ED46-943B-019906BE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0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72D0-4ED7-FA4E-9CEF-AE0750E7896A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99CA-01B5-ED46-943B-019906BE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5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732372"/>
            <a:ext cx="6172200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732372"/>
            <a:ext cx="18211800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72D0-4ED7-FA4E-9CEF-AE0750E7896A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99CA-01B5-ED46-943B-019906BE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6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72D0-4ED7-FA4E-9CEF-AE0750E7896A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99CA-01B5-ED46-943B-019906BE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0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11751737"/>
            <a:ext cx="15544800" cy="3632200"/>
          </a:xfrm>
        </p:spPr>
        <p:txBody>
          <a:bodyPr anchor="t"/>
          <a:lstStyle>
            <a:lvl1pPr algn="l">
              <a:defRPr sz="6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7751237"/>
            <a:ext cx="15544800" cy="4000499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1117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2234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3352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84469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55587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26704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9782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68939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72D0-4ED7-FA4E-9CEF-AE0750E7896A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99CA-01B5-ED46-943B-019906BE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4267204"/>
            <a:ext cx="12192000" cy="12069235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68400" y="4267204"/>
            <a:ext cx="12192000" cy="12069235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72D0-4ED7-FA4E-9CEF-AE0750E7896A}" type="datetimeFigureOut">
              <a:rPr lang="en-US" smtClean="0"/>
              <a:t>9/24/15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99CA-01B5-ED46-943B-019906BE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6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4093636"/>
            <a:ext cx="8080376" cy="1706032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11175" indent="0">
              <a:buNone/>
              <a:defRPr sz="3100" b="1"/>
            </a:lvl2pPr>
            <a:lvl3pPr marL="1422349" indent="0">
              <a:buNone/>
              <a:defRPr sz="2800" b="1"/>
            </a:lvl3pPr>
            <a:lvl4pPr marL="2133524" indent="0">
              <a:buNone/>
              <a:defRPr sz="2500" b="1"/>
            </a:lvl4pPr>
            <a:lvl5pPr marL="2844699" indent="0">
              <a:buNone/>
              <a:defRPr sz="2500" b="1"/>
            </a:lvl5pPr>
            <a:lvl6pPr marL="3555873" indent="0">
              <a:buNone/>
              <a:defRPr sz="2500" b="1"/>
            </a:lvl6pPr>
            <a:lvl7pPr marL="4267048" indent="0">
              <a:buNone/>
              <a:defRPr sz="2500" b="1"/>
            </a:lvl7pPr>
            <a:lvl8pPr marL="4978223" indent="0">
              <a:buNone/>
              <a:defRPr sz="2500" b="1"/>
            </a:lvl8pPr>
            <a:lvl9pPr marL="5689396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5799668"/>
            <a:ext cx="8080376" cy="10536768"/>
          </a:xfrm>
        </p:spPr>
        <p:txBody>
          <a:bodyPr/>
          <a:lstStyle>
            <a:lvl1pPr>
              <a:defRPr sz="38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4093636"/>
            <a:ext cx="8083551" cy="1706032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11175" indent="0">
              <a:buNone/>
              <a:defRPr sz="3100" b="1"/>
            </a:lvl2pPr>
            <a:lvl3pPr marL="1422349" indent="0">
              <a:buNone/>
              <a:defRPr sz="2800" b="1"/>
            </a:lvl3pPr>
            <a:lvl4pPr marL="2133524" indent="0">
              <a:buNone/>
              <a:defRPr sz="2500" b="1"/>
            </a:lvl4pPr>
            <a:lvl5pPr marL="2844699" indent="0">
              <a:buNone/>
              <a:defRPr sz="2500" b="1"/>
            </a:lvl5pPr>
            <a:lvl6pPr marL="3555873" indent="0">
              <a:buNone/>
              <a:defRPr sz="2500" b="1"/>
            </a:lvl6pPr>
            <a:lvl7pPr marL="4267048" indent="0">
              <a:buNone/>
              <a:defRPr sz="2500" b="1"/>
            </a:lvl7pPr>
            <a:lvl8pPr marL="4978223" indent="0">
              <a:buNone/>
              <a:defRPr sz="2500" b="1"/>
            </a:lvl8pPr>
            <a:lvl9pPr marL="5689396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5799668"/>
            <a:ext cx="8083551" cy="10536768"/>
          </a:xfrm>
        </p:spPr>
        <p:txBody>
          <a:bodyPr/>
          <a:lstStyle>
            <a:lvl1pPr>
              <a:defRPr sz="38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72D0-4ED7-FA4E-9CEF-AE0750E7896A}" type="datetimeFigureOut">
              <a:rPr lang="en-US" smtClean="0"/>
              <a:t>9/24/15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99CA-01B5-ED46-943B-019906BE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7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72D0-4ED7-FA4E-9CEF-AE0750E7896A}" type="datetimeFigureOut">
              <a:rPr lang="en-US" smtClean="0"/>
              <a:t>9/24/15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99CA-01B5-ED46-943B-019906BE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9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72D0-4ED7-FA4E-9CEF-AE0750E7896A}" type="datetimeFigureOut">
              <a:rPr lang="en-US" smtClean="0"/>
              <a:t>9/24/15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99CA-01B5-ED46-943B-019906BE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7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2" y="728133"/>
            <a:ext cx="6016626" cy="3098800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728138"/>
            <a:ext cx="10223500" cy="15608301"/>
          </a:xfrm>
        </p:spPr>
        <p:txBody>
          <a:bodyPr/>
          <a:lstStyle>
            <a:lvl1pPr>
              <a:defRPr sz="5000"/>
            </a:lvl1pPr>
            <a:lvl2pPr>
              <a:defRPr sz="4400"/>
            </a:lvl2pPr>
            <a:lvl3pPr>
              <a:defRPr sz="38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2" y="3826938"/>
            <a:ext cx="6016626" cy="12509501"/>
          </a:xfrm>
        </p:spPr>
        <p:txBody>
          <a:bodyPr/>
          <a:lstStyle>
            <a:lvl1pPr marL="0" indent="0">
              <a:buNone/>
              <a:defRPr sz="2100"/>
            </a:lvl1pPr>
            <a:lvl2pPr marL="711175" indent="0">
              <a:buNone/>
              <a:defRPr sz="1900"/>
            </a:lvl2pPr>
            <a:lvl3pPr marL="1422349" indent="0">
              <a:buNone/>
              <a:defRPr sz="1500"/>
            </a:lvl3pPr>
            <a:lvl4pPr marL="2133524" indent="0">
              <a:buNone/>
              <a:defRPr sz="1400"/>
            </a:lvl4pPr>
            <a:lvl5pPr marL="2844699" indent="0">
              <a:buNone/>
              <a:defRPr sz="1400"/>
            </a:lvl5pPr>
            <a:lvl6pPr marL="3555873" indent="0">
              <a:buNone/>
              <a:defRPr sz="1400"/>
            </a:lvl6pPr>
            <a:lvl7pPr marL="4267048" indent="0">
              <a:buNone/>
              <a:defRPr sz="1400"/>
            </a:lvl7pPr>
            <a:lvl8pPr marL="4978223" indent="0">
              <a:buNone/>
              <a:defRPr sz="1400"/>
            </a:lvl8pPr>
            <a:lvl9pPr marL="568939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72D0-4ED7-FA4E-9CEF-AE0750E7896A}" type="datetimeFigureOut">
              <a:rPr lang="en-US" smtClean="0"/>
              <a:t>9/24/15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99CA-01B5-ED46-943B-019906BE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02"/>
            <a:ext cx="10972800" cy="1511301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7"/>
            <a:ext cx="10972800" cy="10972800"/>
          </a:xfrm>
        </p:spPr>
        <p:txBody>
          <a:bodyPr/>
          <a:lstStyle>
            <a:lvl1pPr marL="0" indent="0">
              <a:buNone/>
              <a:defRPr sz="5000"/>
            </a:lvl1pPr>
            <a:lvl2pPr marL="711175" indent="0">
              <a:buNone/>
              <a:defRPr sz="4400"/>
            </a:lvl2pPr>
            <a:lvl3pPr marL="1422349" indent="0">
              <a:buNone/>
              <a:defRPr sz="3800"/>
            </a:lvl3pPr>
            <a:lvl4pPr marL="2133524" indent="0">
              <a:buNone/>
              <a:defRPr sz="3100"/>
            </a:lvl4pPr>
            <a:lvl5pPr marL="2844699" indent="0">
              <a:buNone/>
              <a:defRPr sz="3100"/>
            </a:lvl5pPr>
            <a:lvl6pPr marL="3555873" indent="0">
              <a:buNone/>
              <a:defRPr sz="3100"/>
            </a:lvl6pPr>
            <a:lvl7pPr marL="4267048" indent="0">
              <a:buNone/>
              <a:defRPr sz="3100"/>
            </a:lvl7pPr>
            <a:lvl8pPr marL="4978223" indent="0">
              <a:buNone/>
              <a:defRPr sz="3100"/>
            </a:lvl8pPr>
            <a:lvl9pPr marL="5689396" indent="0">
              <a:buNone/>
              <a:defRPr sz="3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03"/>
            <a:ext cx="10972800" cy="2146299"/>
          </a:xfrm>
        </p:spPr>
        <p:txBody>
          <a:bodyPr/>
          <a:lstStyle>
            <a:lvl1pPr marL="0" indent="0">
              <a:buNone/>
              <a:defRPr sz="2100"/>
            </a:lvl1pPr>
            <a:lvl2pPr marL="711175" indent="0">
              <a:buNone/>
              <a:defRPr sz="1900"/>
            </a:lvl2pPr>
            <a:lvl3pPr marL="1422349" indent="0">
              <a:buNone/>
              <a:defRPr sz="1500"/>
            </a:lvl3pPr>
            <a:lvl4pPr marL="2133524" indent="0">
              <a:buNone/>
              <a:defRPr sz="1400"/>
            </a:lvl4pPr>
            <a:lvl5pPr marL="2844699" indent="0">
              <a:buNone/>
              <a:defRPr sz="1400"/>
            </a:lvl5pPr>
            <a:lvl6pPr marL="3555873" indent="0">
              <a:buNone/>
              <a:defRPr sz="1400"/>
            </a:lvl6pPr>
            <a:lvl7pPr marL="4267048" indent="0">
              <a:buNone/>
              <a:defRPr sz="1400"/>
            </a:lvl7pPr>
            <a:lvl8pPr marL="4978223" indent="0">
              <a:buNone/>
              <a:defRPr sz="1400"/>
            </a:lvl8pPr>
            <a:lvl9pPr marL="568939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72D0-4ED7-FA4E-9CEF-AE0750E7896A}" type="datetimeFigureOut">
              <a:rPr lang="en-US" smtClean="0"/>
              <a:t>9/24/15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99CA-01B5-ED46-943B-019906BE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9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  <a:prstGeom prst="rect">
            <a:avLst/>
          </a:prstGeom>
        </p:spPr>
        <p:txBody>
          <a:bodyPr vert="horz" lIns="142235" tIns="71118" rIns="142235" bIns="711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04"/>
            <a:ext cx="16459200" cy="12069235"/>
          </a:xfrm>
          <a:prstGeom prst="rect">
            <a:avLst/>
          </a:prstGeom>
        </p:spPr>
        <p:txBody>
          <a:bodyPr vert="horz" lIns="142235" tIns="71118" rIns="142235" bIns="711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6950271"/>
            <a:ext cx="4267200" cy="973667"/>
          </a:xfrm>
          <a:prstGeom prst="rect">
            <a:avLst/>
          </a:prstGeom>
        </p:spPr>
        <p:txBody>
          <a:bodyPr vert="horz" lIns="142235" tIns="71118" rIns="142235" bIns="71118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572D0-4ED7-FA4E-9CEF-AE0750E7896A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71"/>
            <a:ext cx="5791200" cy="973667"/>
          </a:xfrm>
          <a:prstGeom prst="rect">
            <a:avLst/>
          </a:prstGeom>
        </p:spPr>
        <p:txBody>
          <a:bodyPr vert="horz" lIns="142235" tIns="71118" rIns="142235" bIns="71118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71"/>
            <a:ext cx="4267200" cy="973667"/>
          </a:xfrm>
          <a:prstGeom prst="rect">
            <a:avLst/>
          </a:prstGeom>
        </p:spPr>
        <p:txBody>
          <a:bodyPr vert="horz" lIns="142235" tIns="71118" rIns="142235" bIns="71118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999CA-01B5-ED46-943B-019906BE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1175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3381" indent="-533381" algn="l" defTabSz="711175" rtl="0" eaLnBrk="1" latinLnBrk="0" hangingPunct="1">
        <a:spcBef>
          <a:spcPct val="20000"/>
        </a:spcBef>
        <a:buFont typeface="Arial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55659" indent="-444484" algn="l" defTabSz="711175" rtl="0" eaLnBrk="1" latinLnBrk="0" hangingPunct="1">
        <a:spcBef>
          <a:spcPct val="20000"/>
        </a:spcBef>
        <a:buFont typeface="Arial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777936" indent="-355588" algn="l" defTabSz="711175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489111" indent="-355588" algn="l" defTabSz="711175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200286" indent="-355588" algn="l" defTabSz="711175" rtl="0" eaLnBrk="1" latinLnBrk="0" hangingPunct="1">
        <a:spcBef>
          <a:spcPct val="20000"/>
        </a:spcBef>
        <a:buFont typeface="Arial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1460" indent="-355588" algn="l" defTabSz="711175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22635" indent="-355588" algn="l" defTabSz="711175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33810" indent="-355588" algn="l" defTabSz="711175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44984" indent="-355588" algn="l" defTabSz="711175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117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1175" algn="l" defTabSz="71117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22349" algn="l" defTabSz="71117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24" algn="l" defTabSz="71117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44699" algn="l" defTabSz="71117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55873" algn="l" defTabSz="71117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67048" algn="l" defTabSz="71117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78223" algn="l" defTabSz="71117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89396" algn="l" defTabSz="71117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8947" y="6369815"/>
            <a:ext cx="8546541" cy="1223412"/>
          </a:xfrm>
          <a:prstGeom prst="rect">
            <a:avLst/>
          </a:prstGeom>
          <a:noFill/>
        </p:spPr>
        <p:txBody>
          <a:bodyPr wrap="square" lIns="114300" tIns="57150" rIns="114300" bIns="57150" rtlCol="0">
            <a:spAutoFit/>
          </a:bodyPr>
          <a:lstStyle/>
          <a:p>
            <a:pPr marL="428625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Profile plot</a:t>
            </a:r>
          </a:p>
          <a:p>
            <a:pPr marL="428625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Quality </a:t>
            </a:r>
            <a:r>
              <a:rPr lang="en-US" sz="2400" dirty="0" smtClean="0">
                <a:latin typeface="Gill Sans"/>
                <a:cs typeface="Gill Sans"/>
              </a:rPr>
              <a:t>control plot</a:t>
            </a:r>
          </a:p>
          <a:p>
            <a:pPr marL="428625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Condition plot</a:t>
            </a:r>
          </a:p>
        </p:txBody>
      </p:sp>
      <p:sp>
        <p:nvSpPr>
          <p:cNvPr id="5" name="Rectangle 4"/>
          <p:cNvSpPr/>
          <p:nvPr/>
        </p:nvSpPr>
        <p:spPr>
          <a:xfrm>
            <a:off x="3703670" y="778807"/>
            <a:ext cx="3050375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>
                <a:solidFill>
                  <a:schemeClr val="tx1"/>
                </a:solidFill>
                <a:latin typeface="Gill Sans"/>
                <a:cs typeface="Gill Sans"/>
              </a:rPr>
              <a:t>Data Process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3703670" y="5689867"/>
            <a:ext cx="2615099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>
                <a:solidFill>
                  <a:schemeClr val="tx1"/>
                </a:solidFill>
                <a:latin typeface="Gill Sans"/>
                <a:cs typeface="Gill Sans"/>
              </a:rPr>
              <a:t>Visualization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703670" y="9492677"/>
            <a:ext cx="6481376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>
                <a:solidFill>
                  <a:schemeClr val="tx1"/>
                </a:solidFill>
                <a:latin typeface="Gill Sans"/>
                <a:cs typeface="Gill Sans"/>
              </a:rPr>
              <a:t>Comparisons between conditions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3646918" y="13324051"/>
            <a:ext cx="4740273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>
                <a:solidFill>
                  <a:schemeClr val="tx1"/>
                </a:solidFill>
                <a:latin typeface="Gill Sans"/>
                <a:cs typeface="Gill Sans"/>
              </a:rPr>
              <a:t>Sample size calculation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03668" y="11164971"/>
            <a:ext cx="261510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>
                <a:solidFill>
                  <a:schemeClr val="tx1"/>
                </a:solidFill>
                <a:latin typeface="Gill Sans"/>
                <a:cs typeface="Gill Sans"/>
              </a:rPr>
              <a:t>Visualization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03671" y="15085195"/>
            <a:ext cx="2615099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>
                <a:solidFill>
                  <a:schemeClr val="tx1"/>
                </a:solidFill>
                <a:latin typeface="Gill Sans"/>
                <a:cs typeface="Gill Sans"/>
              </a:rPr>
              <a:t>Visualization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03670" y="16182402"/>
            <a:ext cx="3050376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>
                <a:solidFill>
                  <a:schemeClr val="tx1"/>
                </a:solidFill>
                <a:latin typeface="Gill Sans"/>
                <a:cs typeface="Gill Sans"/>
              </a:rPr>
              <a:t>Quantification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38945" y="1481259"/>
            <a:ext cx="10854833" cy="4178067"/>
          </a:xfrm>
          <a:prstGeom prst="rect">
            <a:avLst/>
          </a:prstGeom>
          <a:noFill/>
        </p:spPr>
        <p:txBody>
          <a:bodyPr wrap="square" lIns="114300" tIns="57150" rIns="114300" bIns="57150" rtlCol="0">
            <a:spAutoFit/>
          </a:bodyPr>
          <a:lstStyle/>
          <a:p>
            <a:pPr marL="428625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Summary report: feature, sample, </a:t>
            </a:r>
            <a:r>
              <a:rPr lang="en-US" sz="2400" dirty="0" err="1" smtClean="0">
                <a:latin typeface="Gill Sans"/>
                <a:cs typeface="Gill Sans"/>
              </a:rPr>
              <a:t>missingness</a:t>
            </a:r>
            <a:r>
              <a:rPr lang="en-US" sz="2400" dirty="0" smtClean="0">
                <a:latin typeface="Gill Sans"/>
                <a:cs typeface="Gill Sans"/>
              </a:rPr>
              <a:t>(warning messages)</a:t>
            </a:r>
          </a:p>
          <a:p>
            <a:pPr marL="428625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Logarithm transformation with base 2 or 10</a:t>
            </a:r>
          </a:p>
          <a:p>
            <a:pPr marL="428625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Normalization: bias of MS run</a:t>
            </a:r>
          </a:p>
          <a:p>
            <a:pPr marL="1139800" lvl="1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Constant normalization</a:t>
            </a:r>
          </a:p>
          <a:p>
            <a:pPr marL="1139800" lvl="1" indent="-428625">
              <a:buFont typeface="Arial"/>
              <a:buChar char="•"/>
            </a:pPr>
            <a:r>
              <a:rPr lang="en-US" sz="2400" dirty="0" err="1" smtClean="0">
                <a:latin typeface="Gill Sans"/>
                <a:cs typeface="Gill Sans"/>
              </a:rPr>
              <a:t>Quantile</a:t>
            </a:r>
            <a:r>
              <a:rPr lang="en-US" sz="2400" dirty="0" smtClean="0">
                <a:latin typeface="Gill Sans"/>
                <a:cs typeface="Gill Sans"/>
              </a:rPr>
              <a:t> normalization</a:t>
            </a:r>
          </a:p>
          <a:p>
            <a:pPr marL="1139800" lvl="1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normalization using global standard </a:t>
            </a:r>
            <a:r>
              <a:rPr lang="en-US" sz="2400" dirty="0" smtClean="0">
                <a:latin typeface="Gill Sans"/>
                <a:cs typeface="Gill Sans"/>
              </a:rPr>
              <a:t>proteins</a:t>
            </a:r>
          </a:p>
          <a:p>
            <a:pPr marL="428625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Model-based run quantification</a:t>
            </a:r>
          </a:p>
          <a:p>
            <a:pPr marL="1139800" lvl="1" indent="-428625">
              <a:buFont typeface="Arial"/>
              <a:buChar char="•"/>
            </a:pPr>
            <a:r>
              <a:rPr lang="en-US" sz="2400" dirty="0" err="1" smtClean="0">
                <a:latin typeface="Gill Sans"/>
                <a:cs typeface="Gill Sans"/>
              </a:rPr>
              <a:t>Tukey’s</a:t>
            </a:r>
            <a:r>
              <a:rPr lang="en-US" sz="2400" dirty="0" smtClean="0">
                <a:latin typeface="Gill Sans"/>
                <a:cs typeface="Gill Sans"/>
              </a:rPr>
              <a:t> median polish or linear model</a:t>
            </a:r>
          </a:p>
          <a:p>
            <a:pPr marL="1139800" lvl="1" indent="-428625">
              <a:buFont typeface="Arial"/>
              <a:buChar char="•"/>
            </a:pPr>
            <a:r>
              <a:rPr lang="en-US" sz="2400" dirty="0">
                <a:latin typeface="Gill Sans"/>
                <a:cs typeface="Gill Sans"/>
              </a:rPr>
              <a:t>Label-based or label-free</a:t>
            </a:r>
          </a:p>
          <a:p>
            <a:pPr marL="1139800" lvl="1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Censored or random missing values</a:t>
            </a:r>
          </a:p>
          <a:p>
            <a:pPr marL="1139800" lvl="1" indent="-428625">
              <a:buFont typeface="Arial"/>
              <a:buChar char="•"/>
            </a:pPr>
            <a:r>
              <a:rPr lang="en-US" sz="2400" dirty="0">
                <a:latin typeface="Gill Sans"/>
                <a:cs typeface="Gill Sans"/>
              </a:rPr>
              <a:t>I</a:t>
            </a:r>
            <a:r>
              <a:rPr lang="en-US" sz="2400" dirty="0" smtClean="0">
                <a:latin typeface="Gill Sans"/>
                <a:cs typeface="Gill Sans"/>
              </a:rPr>
              <a:t>mputation by accelerated failure model or not</a:t>
            </a:r>
            <a:endParaRPr lang="en-US" sz="2400" dirty="0" smtClean="0">
              <a:latin typeface="Gill Sans"/>
              <a:cs typeface="Gill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38947" y="11862559"/>
            <a:ext cx="8546541" cy="1223412"/>
          </a:xfrm>
          <a:prstGeom prst="rect">
            <a:avLst/>
          </a:prstGeom>
          <a:noFill/>
        </p:spPr>
        <p:txBody>
          <a:bodyPr wrap="square" lIns="114300" tIns="57150" rIns="114300" bIns="57150" rtlCol="0">
            <a:spAutoFit/>
          </a:bodyPr>
          <a:lstStyle/>
          <a:p>
            <a:pPr marL="428625" indent="-428625">
              <a:buFont typeface="Arial"/>
              <a:buChar char="•"/>
            </a:pPr>
            <a:r>
              <a:rPr lang="en-US" sz="2400" dirty="0" err="1" smtClean="0">
                <a:latin typeface="Gill Sans"/>
                <a:cs typeface="Gill Sans"/>
              </a:rPr>
              <a:t>Heatmap</a:t>
            </a:r>
            <a:endParaRPr lang="en-US" sz="2400" dirty="0" smtClean="0">
              <a:latin typeface="Gill Sans"/>
              <a:cs typeface="Gill Sans"/>
            </a:endParaRPr>
          </a:p>
          <a:p>
            <a:pPr marL="428625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Volcano plot</a:t>
            </a:r>
          </a:p>
          <a:p>
            <a:pPr marL="428625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Comparison plot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38946" y="10172626"/>
            <a:ext cx="11163554" cy="854080"/>
          </a:xfrm>
          <a:prstGeom prst="rect">
            <a:avLst/>
          </a:prstGeom>
          <a:noFill/>
        </p:spPr>
        <p:txBody>
          <a:bodyPr wrap="square" lIns="114300" tIns="57150" rIns="114300" bIns="57150" rtlCol="0">
            <a:spAutoFit/>
          </a:bodyPr>
          <a:lstStyle/>
          <a:p>
            <a:pPr marL="428625" indent="-428625">
              <a:buFont typeface="Arial"/>
              <a:buChar char="•"/>
            </a:pPr>
            <a:r>
              <a:rPr lang="en-US" sz="2400" dirty="0">
                <a:latin typeface="Gill Sans"/>
                <a:cs typeface="Gill Sans"/>
              </a:rPr>
              <a:t>L</a:t>
            </a:r>
            <a:r>
              <a:rPr lang="en-US" sz="2400" dirty="0" smtClean="0">
                <a:latin typeface="Gill Sans"/>
                <a:cs typeface="Gill Sans"/>
              </a:rPr>
              <a:t>ists of adjusted p-values fitted with a variety of models</a:t>
            </a:r>
          </a:p>
          <a:p>
            <a:pPr marL="1139800" lvl="1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Multiple </a:t>
            </a:r>
            <a:r>
              <a:rPr lang="en-US" sz="2400" dirty="0" smtClean="0">
                <a:latin typeface="Gill Sans"/>
                <a:cs typeface="Gill Sans"/>
              </a:rPr>
              <a:t>comparisons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38946" y="14008178"/>
            <a:ext cx="12599654" cy="854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14300" tIns="57150" rIns="114300" bIns="57150" rtlCol="0">
            <a:spAutoFit/>
          </a:bodyPr>
          <a:lstStyle/>
          <a:p>
            <a:pPr marL="428625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Sample size calculation: # of biological </a:t>
            </a:r>
            <a:r>
              <a:rPr lang="en-US" sz="2400" dirty="0" smtClean="0">
                <a:latin typeface="Gill Sans"/>
                <a:cs typeface="Gill Sans"/>
              </a:rPr>
              <a:t>replicates </a:t>
            </a:r>
            <a:r>
              <a:rPr lang="en-US" sz="2400" dirty="0" smtClean="0">
                <a:latin typeface="Gill Sans"/>
                <a:cs typeface="Gill Sans"/>
              </a:rPr>
              <a:t>according to FDR and CV</a:t>
            </a:r>
          </a:p>
          <a:p>
            <a:pPr marL="428625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Power calculation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38947" y="16929254"/>
            <a:ext cx="8546541" cy="854080"/>
          </a:xfrm>
          <a:prstGeom prst="rect">
            <a:avLst/>
          </a:prstGeom>
          <a:noFill/>
        </p:spPr>
        <p:txBody>
          <a:bodyPr wrap="square" lIns="114300" tIns="57150" rIns="114300" bIns="57150" rtlCol="0">
            <a:spAutoFit/>
          </a:bodyPr>
          <a:lstStyle/>
          <a:p>
            <a:pPr marL="428625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Sample quantification</a:t>
            </a:r>
          </a:p>
          <a:p>
            <a:pPr marL="428625" indent="-428625">
              <a:buFont typeface="Arial"/>
              <a:buChar char="•"/>
            </a:pPr>
            <a:r>
              <a:rPr lang="en-US" sz="2400" dirty="0" smtClean="0">
                <a:latin typeface="Gill Sans"/>
                <a:cs typeface="Gill Sans"/>
              </a:rPr>
              <a:t>Group quantification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62003" y="790704"/>
            <a:ext cx="3050375" cy="640080"/>
          </a:xfrm>
          <a:prstGeom prst="rect">
            <a:avLst/>
          </a:prstGeom>
          <a:solidFill>
            <a:srgbClr val="FFDEA7"/>
          </a:solidFill>
          <a:ln>
            <a:solidFill>
              <a:srgbClr val="C8850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 err="1" smtClean="0">
                <a:solidFill>
                  <a:schemeClr val="tx1"/>
                </a:solidFill>
                <a:latin typeface="Gill Sans"/>
                <a:cs typeface="Gill Sans"/>
              </a:rPr>
              <a:t>dataProcess</a:t>
            </a:r>
            <a:endParaRPr lang="en-US" sz="35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20370" y="5713043"/>
            <a:ext cx="3764677" cy="640080"/>
          </a:xfrm>
          <a:prstGeom prst="rect">
            <a:avLst/>
          </a:prstGeom>
          <a:solidFill>
            <a:srgbClr val="FFDEA7"/>
          </a:solidFill>
          <a:ln>
            <a:solidFill>
              <a:srgbClr val="C8850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 err="1" smtClean="0">
                <a:solidFill>
                  <a:schemeClr val="tx1"/>
                </a:solidFill>
                <a:latin typeface="Gill Sans"/>
                <a:cs typeface="Gill Sans"/>
              </a:rPr>
              <a:t>dataProcessPlots</a:t>
            </a:r>
            <a:endParaRPr lang="en-US" sz="35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265602" y="9492677"/>
            <a:ext cx="3653598" cy="640080"/>
          </a:xfrm>
          <a:prstGeom prst="rect">
            <a:avLst/>
          </a:prstGeom>
          <a:solidFill>
            <a:srgbClr val="FFDEA7"/>
          </a:solidFill>
          <a:ln>
            <a:solidFill>
              <a:srgbClr val="C8850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 err="1" smtClean="0">
                <a:solidFill>
                  <a:schemeClr val="tx1"/>
                </a:solidFill>
                <a:latin typeface="Gill Sans"/>
                <a:cs typeface="Gill Sans"/>
              </a:rPr>
              <a:t>groupComparison</a:t>
            </a:r>
            <a:endParaRPr lang="en-US" sz="35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20370" y="11173325"/>
            <a:ext cx="4628631" cy="640080"/>
          </a:xfrm>
          <a:prstGeom prst="rect">
            <a:avLst/>
          </a:prstGeom>
          <a:solidFill>
            <a:srgbClr val="FFDEA7"/>
          </a:solidFill>
          <a:ln>
            <a:solidFill>
              <a:srgbClr val="C8850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 err="1" smtClean="0">
                <a:solidFill>
                  <a:schemeClr val="tx1"/>
                </a:solidFill>
                <a:latin typeface="Gill Sans"/>
                <a:cs typeface="Gill Sans"/>
              </a:rPr>
              <a:t>groupComparisonPlots</a:t>
            </a:r>
            <a:endParaRPr lang="en-US" sz="35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88790" y="13324051"/>
            <a:ext cx="3550811" cy="640080"/>
          </a:xfrm>
          <a:prstGeom prst="rect">
            <a:avLst/>
          </a:prstGeom>
          <a:solidFill>
            <a:srgbClr val="FFDEA7"/>
          </a:solidFill>
          <a:ln>
            <a:solidFill>
              <a:srgbClr val="C8850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 err="1" smtClean="0">
                <a:solidFill>
                  <a:schemeClr val="tx1"/>
                </a:solidFill>
                <a:latin typeface="Gill Sans"/>
                <a:cs typeface="Gill Sans"/>
              </a:rPr>
              <a:t>designSampleSize</a:t>
            </a:r>
            <a:endParaRPr lang="en-US" sz="35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20370" y="15093549"/>
            <a:ext cx="4450831" cy="640080"/>
          </a:xfrm>
          <a:prstGeom prst="rect">
            <a:avLst/>
          </a:prstGeom>
          <a:solidFill>
            <a:srgbClr val="FFDEA7"/>
          </a:solidFill>
          <a:ln>
            <a:solidFill>
              <a:srgbClr val="C8850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 err="1" smtClean="0">
                <a:solidFill>
                  <a:schemeClr val="tx1"/>
                </a:solidFill>
                <a:latin typeface="Gill Sans"/>
                <a:cs typeface="Gill Sans"/>
              </a:rPr>
              <a:t>designSampleSizePlots</a:t>
            </a:r>
            <a:endParaRPr lang="en-US" sz="35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62003" y="16190756"/>
            <a:ext cx="2866198" cy="640080"/>
          </a:xfrm>
          <a:prstGeom prst="rect">
            <a:avLst/>
          </a:prstGeom>
          <a:solidFill>
            <a:srgbClr val="FFDEA7"/>
          </a:solidFill>
          <a:ln>
            <a:solidFill>
              <a:srgbClr val="C8850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 smtClean="0">
                <a:solidFill>
                  <a:schemeClr val="tx1"/>
                </a:solidFill>
                <a:latin typeface="Gill Sans"/>
                <a:cs typeface="Gill Sans"/>
              </a:rPr>
              <a:t>quantification</a:t>
            </a:r>
            <a:endParaRPr lang="en-US" sz="35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1088" y="4069409"/>
            <a:ext cx="2630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rgbClr val="FF0000"/>
                </a:solidFill>
                <a:latin typeface="Gill Sans"/>
                <a:cs typeface="Gill Sans"/>
              </a:rPr>
              <a:t>Explanatory</a:t>
            </a:r>
          </a:p>
          <a:p>
            <a:pPr algn="ctr"/>
            <a:r>
              <a:rPr lang="en-US" sz="3200" i="1" dirty="0">
                <a:solidFill>
                  <a:srgbClr val="FF0000"/>
                </a:solidFill>
                <a:latin typeface="Gill Sans"/>
                <a:cs typeface="Gill Sans"/>
              </a:rPr>
              <a:t>d</a:t>
            </a:r>
            <a:r>
              <a:rPr lang="en-US" sz="3200" i="1" dirty="0" smtClean="0">
                <a:solidFill>
                  <a:srgbClr val="FF0000"/>
                </a:solidFill>
                <a:latin typeface="Gill Sans"/>
                <a:cs typeface="Gill Sans"/>
              </a:rPr>
              <a:t>ata analysis:</a:t>
            </a:r>
          </a:p>
          <a:p>
            <a:pPr algn="ctr"/>
            <a:r>
              <a:rPr lang="en-US" sz="3200" i="1" dirty="0" smtClean="0">
                <a:solidFill>
                  <a:srgbClr val="FF0000"/>
                </a:solidFill>
                <a:latin typeface="Gill Sans"/>
                <a:cs typeface="Gill Sans"/>
              </a:rPr>
              <a:t>(pre-analysis)</a:t>
            </a:r>
            <a:endParaRPr lang="en-US" sz="3200" i="1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1088" y="10314881"/>
            <a:ext cx="2630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rgbClr val="FF0000"/>
                </a:solidFill>
                <a:latin typeface="Gill Sans"/>
                <a:cs typeface="Gill Sans"/>
              </a:rPr>
              <a:t>Model-based</a:t>
            </a:r>
          </a:p>
          <a:p>
            <a:pPr algn="ctr"/>
            <a:r>
              <a:rPr lang="en-US" sz="3200" i="1" dirty="0">
                <a:solidFill>
                  <a:srgbClr val="FF0000"/>
                </a:solidFill>
                <a:latin typeface="Gill Sans"/>
                <a:cs typeface="Gill Sans"/>
              </a:rPr>
              <a:t>a</a:t>
            </a:r>
            <a:r>
              <a:rPr lang="en-US" sz="3200" i="1" dirty="0" smtClean="0">
                <a:solidFill>
                  <a:srgbClr val="FF0000"/>
                </a:solidFill>
                <a:latin typeface="Gill Sans"/>
                <a:cs typeface="Gill Sans"/>
              </a:rPr>
              <a:t>nalysis:</a:t>
            </a:r>
          </a:p>
          <a:p>
            <a:pPr algn="ctr"/>
            <a:r>
              <a:rPr lang="en-US" sz="3200" i="1" dirty="0" smtClean="0">
                <a:solidFill>
                  <a:srgbClr val="FF0000"/>
                </a:solidFill>
                <a:latin typeface="Gill Sans"/>
                <a:cs typeface="Gill Sans"/>
              </a:rPr>
              <a:t>(testing)</a:t>
            </a:r>
            <a:endParaRPr lang="en-US" sz="3200" i="1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1088" y="13654931"/>
            <a:ext cx="2630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rgbClr val="FF0000"/>
                </a:solidFill>
                <a:latin typeface="Gill Sans"/>
                <a:cs typeface="Gill Sans"/>
              </a:rPr>
              <a:t>Design of</a:t>
            </a:r>
          </a:p>
          <a:p>
            <a:pPr algn="ctr"/>
            <a:r>
              <a:rPr lang="en-US" sz="3200" i="1" dirty="0" smtClean="0">
                <a:solidFill>
                  <a:srgbClr val="FF0000"/>
                </a:solidFill>
                <a:latin typeface="Gill Sans"/>
                <a:cs typeface="Gill Sans"/>
              </a:rPr>
              <a:t>a future experiment</a:t>
            </a:r>
            <a:endParaRPr lang="en-US" sz="3200" i="1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0" name="Left Brace 29"/>
          <p:cNvSpPr/>
          <p:nvPr/>
        </p:nvSpPr>
        <p:spPr>
          <a:xfrm>
            <a:off x="2844801" y="990847"/>
            <a:ext cx="675117" cy="8040699"/>
          </a:xfrm>
          <a:prstGeom prst="leftBrace">
            <a:avLst>
              <a:gd name="adj1" fmla="val 16010"/>
              <a:gd name="adj2" fmla="val 50000"/>
            </a:avLst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/>
          <p:cNvSpPr/>
          <p:nvPr/>
        </p:nvSpPr>
        <p:spPr>
          <a:xfrm>
            <a:off x="2844801" y="9825335"/>
            <a:ext cx="675117" cy="3015771"/>
          </a:xfrm>
          <a:prstGeom prst="leftBrac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/>
          <p:cNvSpPr/>
          <p:nvPr/>
        </p:nvSpPr>
        <p:spPr>
          <a:xfrm>
            <a:off x="2844801" y="13654931"/>
            <a:ext cx="675117" cy="1953395"/>
          </a:xfrm>
          <a:prstGeom prst="leftBrac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41088" y="16247200"/>
            <a:ext cx="2630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rgbClr val="FF0000"/>
                </a:solidFill>
                <a:latin typeface="Gill Sans"/>
                <a:cs typeface="Gill Sans"/>
              </a:rPr>
              <a:t>Model-based</a:t>
            </a:r>
          </a:p>
          <a:p>
            <a:pPr algn="ctr"/>
            <a:r>
              <a:rPr lang="en-US" sz="3200" i="1" dirty="0" smtClean="0">
                <a:solidFill>
                  <a:srgbClr val="FF0000"/>
                </a:solidFill>
                <a:latin typeface="Gill Sans"/>
                <a:cs typeface="Gill Sans"/>
              </a:rPr>
              <a:t>Analysis:</a:t>
            </a:r>
          </a:p>
          <a:p>
            <a:pPr algn="ctr"/>
            <a:r>
              <a:rPr lang="en-US" sz="3200" i="1" dirty="0" smtClean="0">
                <a:solidFill>
                  <a:srgbClr val="FF0000"/>
                </a:solidFill>
                <a:latin typeface="Gill Sans"/>
                <a:cs typeface="Gill Sans"/>
              </a:rPr>
              <a:t>(quantification)</a:t>
            </a:r>
          </a:p>
        </p:txBody>
      </p:sp>
      <p:sp>
        <p:nvSpPr>
          <p:cNvPr id="34" name="Left Brace 33"/>
          <p:cNvSpPr/>
          <p:nvPr/>
        </p:nvSpPr>
        <p:spPr>
          <a:xfrm>
            <a:off x="2844801" y="16397110"/>
            <a:ext cx="675117" cy="1332254"/>
          </a:xfrm>
          <a:prstGeom prst="leftBrac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420370" y="7708370"/>
            <a:ext cx="4236340" cy="631726"/>
          </a:xfrm>
          <a:prstGeom prst="rect">
            <a:avLst/>
          </a:prstGeom>
          <a:solidFill>
            <a:srgbClr val="FFDEA7"/>
          </a:solidFill>
          <a:ln>
            <a:solidFill>
              <a:srgbClr val="C8850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300" tIns="57150" rIns="114300" bIns="57150" spcCol="0" rtlCol="0" anchor="ctr"/>
          <a:lstStyle/>
          <a:p>
            <a:pPr algn="ctr"/>
            <a:r>
              <a:rPr lang="en-US" sz="3500" dirty="0" err="1" smtClean="0">
                <a:solidFill>
                  <a:schemeClr val="tx1"/>
                </a:solidFill>
                <a:latin typeface="Gill Sans"/>
                <a:cs typeface="Gill Sans"/>
              </a:rPr>
              <a:t>modelBasedQCPlots</a:t>
            </a:r>
            <a:endParaRPr lang="en-US" sz="35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703671" y="7700016"/>
            <a:ext cx="8981820" cy="1526970"/>
            <a:chOff x="3714958" y="9253631"/>
            <a:chExt cx="8981820" cy="1526970"/>
          </a:xfrm>
        </p:grpSpPr>
        <p:sp>
          <p:nvSpPr>
            <p:cNvPr id="35" name="Rectangle 34"/>
            <p:cNvSpPr/>
            <p:nvPr/>
          </p:nvSpPr>
          <p:spPr>
            <a:xfrm>
              <a:off x="3714958" y="9253631"/>
              <a:ext cx="2615100" cy="64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4300" tIns="57150" rIns="114300" bIns="57150" spcCol="0" rtlCol="0" anchor="ctr"/>
            <a:lstStyle/>
            <a:p>
              <a:pPr algn="ctr"/>
              <a:r>
                <a:rPr lang="en-US" sz="3500" dirty="0">
                  <a:solidFill>
                    <a:schemeClr val="tx1"/>
                  </a:solidFill>
                  <a:latin typeface="Gill Sans"/>
                  <a:cs typeface="Gill Sans"/>
                </a:rPr>
                <a:t>Visualization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50237" y="9926521"/>
              <a:ext cx="8546541" cy="854080"/>
            </a:xfrm>
            <a:prstGeom prst="rect">
              <a:avLst/>
            </a:prstGeom>
            <a:noFill/>
          </p:spPr>
          <p:txBody>
            <a:bodyPr wrap="square" lIns="114300" tIns="57150" rIns="114300" bIns="57150" rtlCol="0">
              <a:spAutoFit/>
            </a:bodyPr>
            <a:lstStyle/>
            <a:p>
              <a:pPr marL="428625" indent="-428625">
                <a:buFont typeface="Arial"/>
                <a:buChar char="•"/>
              </a:pPr>
              <a:r>
                <a:rPr lang="en-US" sz="2400" dirty="0" smtClean="0">
                  <a:latin typeface="Gill Sans"/>
                  <a:cs typeface="Gill Sans"/>
                </a:rPr>
                <a:t>Residual plot</a:t>
              </a:r>
            </a:p>
            <a:p>
              <a:pPr marL="428625" indent="-428625">
                <a:buFont typeface="Arial"/>
                <a:buChar char="•"/>
              </a:pPr>
              <a:r>
                <a:rPr lang="en-US" sz="2400" dirty="0" smtClean="0">
                  <a:latin typeface="Gill Sans"/>
                  <a:cs typeface="Gill Sans"/>
                </a:rPr>
                <a:t>Normal </a:t>
              </a:r>
              <a:r>
                <a:rPr lang="en-US" sz="2400" dirty="0" err="1" smtClean="0">
                  <a:latin typeface="Gill Sans"/>
                  <a:cs typeface="Gill Sans"/>
                </a:rPr>
                <a:t>quantile-quantile</a:t>
              </a:r>
              <a:r>
                <a:rPr lang="en-US" sz="2400" dirty="0" smtClean="0">
                  <a:latin typeface="Gill Sans"/>
                  <a:cs typeface="Gill Sans"/>
                </a:rPr>
                <a:t> plot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202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167</Words>
  <Application>Microsoft Macintosh PowerPoint</Application>
  <PresentationFormat>Custom</PresentationFormat>
  <Paragraphs>52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Meena Choi</dc:creator>
  <cp:lastModifiedBy>Meena Choi</cp:lastModifiedBy>
  <cp:revision>29</cp:revision>
  <cp:lastPrinted>2014-01-03T05:45:38Z</cp:lastPrinted>
  <dcterms:created xsi:type="dcterms:W3CDTF">2012-08-27T18:27:46Z</dcterms:created>
  <dcterms:modified xsi:type="dcterms:W3CDTF">2015-09-25T00:52:34Z</dcterms:modified>
</cp:coreProperties>
</file>