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753600" cy="7315200"/>
  <p:notesSz cx="6858000" cy="9144000"/>
  <p:embeddedFontLst>
    <p:embeddedFont>
      <p:font typeface="B612 Italics" panose="020B0604020202020204" charset="0"/>
      <p:regular r:id="rId16"/>
    </p:embeddedFont>
    <p:embeddedFont>
      <p:font typeface="Canva Sans" panose="020B0604020202020204" charset="0"/>
      <p:regular r:id="rId17"/>
    </p:embeddedFont>
    <p:embeddedFont>
      <p:font typeface="Canva Sans Bold" panose="020B0604020202020204" charset="0"/>
      <p:regular r:id="rId18"/>
    </p:embeddedFont>
    <p:embeddedFont>
      <p:font typeface="Canva Sans Bold Italics" panose="020B0604020202020204" charset="0"/>
      <p:regular r:id="rId19"/>
    </p:embeddedFont>
    <p:embeddedFont>
      <p:font typeface="TT Rounds Condensed" panose="020B0604020202020204" charset="0"/>
      <p:regular r:id="rId20"/>
    </p:embeddedFont>
    <p:embeddedFont>
      <p:font typeface="TT Rounds Condense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5" d="100"/>
          <a:sy n="65" d="100"/>
        </p:scale>
        <p:origin x="11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Freeform 3"/>
          <p:cNvSpPr/>
          <p:nvPr/>
        </p:nvSpPr>
        <p:spPr>
          <a:xfrm rot="6000">
            <a:off x="-5472" y="723013"/>
            <a:ext cx="9764544" cy="6295851"/>
          </a:xfrm>
          <a:custGeom>
            <a:avLst/>
            <a:gdLst/>
            <a:ahLst/>
            <a:cxnLst/>
            <a:rect l="l" t="t" r="r" b="b"/>
            <a:pathLst>
              <a:path w="9764544" h="6295851">
                <a:moveTo>
                  <a:pt x="0" y="17023"/>
                </a:moveTo>
                <a:lnTo>
                  <a:pt x="9753585" y="0"/>
                </a:lnTo>
                <a:lnTo>
                  <a:pt x="9764544" y="6278828"/>
                </a:lnTo>
                <a:lnTo>
                  <a:pt x="10959" y="6295851"/>
                </a:lnTo>
                <a:lnTo>
                  <a:pt x="0" y="17023"/>
                </a:lnTo>
                <a:close/>
              </a:path>
            </a:pathLst>
          </a:custGeom>
          <a:blipFill>
            <a:blip r:embed="rId3"/>
            <a:stretch>
              <a:fillRect t="-4650" r="-45510" b="-35134"/>
            </a:stretch>
          </a:blipFill>
        </p:spPr>
        <p:txBody>
          <a:bodyPr/>
          <a:lstStyle/>
          <a:p>
            <a:endParaRPr lang="en-GB"/>
          </a:p>
        </p:txBody>
      </p:sp>
      <p:sp>
        <p:nvSpPr>
          <p:cNvPr id="4" name="TextBox 4"/>
          <p:cNvSpPr txBox="1"/>
          <p:nvPr/>
        </p:nvSpPr>
        <p:spPr>
          <a:xfrm>
            <a:off x="827359" y="2657808"/>
            <a:ext cx="8107680" cy="2805383"/>
          </a:xfrm>
          <a:prstGeom prst="rect">
            <a:avLst/>
          </a:prstGeom>
        </p:spPr>
        <p:txBody>
          <a:bodyPr lIns="0" tIns="0" rIns="0" bIns="0" rtlCol="0" anchor="t">
            <a:spAutoFit/>
          </a:bodyPr>
          <a:lstStyle/>
          <a:p>
            <a:pPr algn="ctr">
              <a:lnSpc>
                <a:spcPts val="5080"/>
              </a:lnSpc>
            </a:pPr>
            <a:r>
              <a:rPr lang="en-US" sz="4703" spc="44" dirty="0">
                <a:solidFill>
                  <a:srgbClr val="FFFFFF"/>
                </a:solidFill>
                <a:latin typeface="TT Rounds Condensed"/>
              </a:rPr>
              <a:t> Credit Card Fraud Detection Using ML Model &amp; Visuals in Power BI </a:t>
            </a:r>
          </a:p>
          <a:p>
            <a:pPr algn="ctr">
              <a:lnSpc>
                <a:spcPts val="3317"/>
              </a:lnSpc>
            </a:pPr>
            <a:endParaRPr lang="en-US" sz="4703" spc="44" dirty="0">
              <a:solidFill>
                <a:srgbClr val="FFFFFF"/>
              </a:solidFill>
              <a:latin typeface="TT Rounds Condensed"/>
            </a:endParaRPr>
          </a:p>
          <a:p>
            <a:pPr algn="ctr">
              <a:lnSpc>
                <a:spcPts val="2829"/>
              </a:lnSpc>
            </a:pPr>
            <a:endParaRPr lang="en-US" sz="4703" spc="44" dirty="0">
              <a:solidFill>
                <a:srgbClr val="FFFFFF"/>
              </a:solidFill>
              <a:latin typeface="TT Round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Freeform 3"/>
          <p:cNvSpPr/>
          <p:nvPr/>
        </p:nvSpPr>
        <p:spPr>
          <a:xfrm>
            <a:off x="5098342" y="1840038"/>
            <a:ext cx="4655258" cy="3635124"/>
          </a:xfrm>
          <a:custGeom>
            <a:avLst/>
            <a:gdLst/>
            <a:ahLst/>
            <a:cxnLst/>
            <a:rect l="l" t="t" r="r" b="b"/>
            <a:pathLst>
              <a:path w="4655258" h="3635124">
                <a:moveTo>
                  <a:pt x="0" y="0"/>
                </a:moveTo>
                <a:lnTo>
                  <a:pt x="4655258" y="0"/>
                </a:lnTo>
                <a:lnTo>
                  <a:pt x="4655258" y="3635124"/>
                </a:lnTo>
                <a:lnTo>
                  <a:pt x="0" y="3635124"/>
                </a:lnTo>
                <a:lnTo>
                  <a:pt x="0" y="0"/>
                </a:lnTo>
                <a:close/>
              </a:path>
            </a:pathLst>
          </a:custGeom>
          <a:blipFill>
            <a:blip r:embed="rId3"/>
            <a:stretch>
              <a:fillRect/>
            </a:stretch>
          </a:blipFill>
        </p:spPr>
        <p:txBody>
          <a:bodyPr/>
          <a:lstStyle/>
          <a:p>
            <a:endParaRPr lang="en-GB"/>
          </a:p>
        </p:txBody>
      </p:sp>
      <p:sp>
        <p:nvSpPr>
          <p:cNvPr id="4" name="TextBox 4"/>
          <p:cNvSpPr txBox="1"/>
          <p:nvPr/>
        </p:nvSpPr>
        <p:spPr>
          <a:xfrm>
            <a:off x="416559" y="544879"/>
            <a:ext cx="7207504"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SVM Evaluation Metrics</a:t>
            </a:r>
          </a:p>
        </p:txBody>
      </p:sp>
      <p:sp>
        <p:nvSpPr>
          <p:cNvPr id="5" name="TextBox 5"/>
          <p:cNvSpPr txBox="1"/>
          <p:nvPr/>
        </p:nvSpPr>
        <p:spPr>
          <a:xfrm>
            <a:off x="215634" y="1246706"/>
            <a:ext cx="3653626" cy="511950"/>
          </a:xfrm>
          <a:prstGeom prst="rect">
            <a:avLst/>
          </a:prstGeom>
        </p:spPr>
        <p:txBody>
          <a:bodyPr lIns="0" tIns="0" rIns="0" bIns="0" rtlCol="0" anchor="t">
            <a:spAutoFit/>
          </a:bodyPr>
          <a:lstStyle/>
          <a:p>
            <a:pPr algn="ctr">
              <a:lnSpc>
                <a:spcPts val="4332"/>
              </a:lnSpc>
            </a:pPr>
            <a:r>
              <a:rPr lang="en-US" sz="3094">
                <a:solidFill>
                  <a:srgbClr val="18AFD6"/>
                </a:solidFill>
                <a:latin typeface="Canva Sans Bold Italics"/>
              </a:rPr>
              <a:t>Confusion Matrix</a:t>
            </a:r>
          </a:p>
        </p:txBody>
      </p:sp>
      <p:sp>
        <p:nvSpPr>
          <p:cNvPr id="6" name="TextBox 6"/>
          <p:cNvSpPr txBox="1"/>
          <p:nvPr/>
        </p:nvSpPr>
        <p:spPr>
          <a:xfrm>
            <a:off x="215634" y="1811463"/>
            <a:ext cx="4882709" cy="4409920"/>
          </a:xfrm>
          <a:prstGeom prst="rect">
            <a:avLst/>
          </a:prstGeom>
        </p:spPr>
        <p:txBody>
          <a:bodyPr lIns="0" tIns="0" rIns="0" bIns="0" rtlCol="0" anchor="t">
            <a:spAutoFit/>
          </a:bodyPr>
          <a:lstStyle/>
          <a:p>
            <a:pPr marL="388620" lvl="1" indent="-194310" algn="just">
              <a:lnSpc>
                <a:spcPts val="2520"/>
              </a:lnSpc>
              <a:buFont typeface="Arial"/>
              <a:buChar char="•"/>
            </a:pPr>
            <a:r>
              <a:rPr lang="en-US" sz="1800">
                <a:solidFill>
                  <a:srgbClr val="000000"/>
                </a:solidFill>
                <a:latin typeface="Canva Sans Bold"/>
              </a:rPr>
              <a:t>Accuracy Score 0.84</a:t>
            </a:r>
            <a:r>
              <a:rPr lang="en-US" sz="1800">
                <a:solidFill>
                  <a:srgbClr val="000000"/>
                </a:solidFill>
                <a:latin typeface="Canva Sans"/>
              </a:rPr>
              <a:t> i.e. near to 1 means best fitted model.</a:t>
            </a:r>
          </a:p>
          <a:p>
            <a:pPr marL="388620" lvl="1" indent="-194310" algn="just">
              <a:lnSpc>
                <a:spcPts val="2520"/>
              </a:lnSpc>
              <a:buFont typeface="Arial"/>
              <a:buChar char="•"/>
            </a:pPr>
            <a:r>
              <a:rPr lang="en-US" sz="1800">
                <a:solidFill>
                  <a:srgbClr val="000000"/>
                </a:solidFill>
                <a:latin typeface="Canva Sans Bold"/>
              </a:rPr>
              <a:t>High precision (0.86)</a:t>
            </a:r>
            <a:r>
              <a:rPr lang="en-US" sz="1800">
                <a:solidFill>
                  <a:srgbClr val="000000"/>
                </a:solidFill>
                <a:latin typeface="Canva Sans"/>
              </a:rPr>
              <a:t> indicates a low rate of false positives means less transaction incorrectly identified as fraud. </a:t>
            </a:r>
          </a:p>
          <a:p>
            <a:pPr marL="388620" lvl="1" indent="-194310" algn="just">
              <a:lnSpc>
                <a:spcPts val="2520"/>
              </a:lnSpc>
              <a:buFont typeface="Arial"/>
              <a:buChar char="•"/>
            </a:pPr>
            <a:r>
              <a:rPr lang="en-US" sz="1800">
                <a:solidFill>
                  <a:srgbClr val="000000"/>
                </a:solidFill>
                <a:latin typeface="Canva Sans Bold"/>
              </a:rPr>
              <a:t>High recall (0.84)</a:t>
            </a:r>
            <a:r>
              <a:rPr lang="en-US" sz="1800">
                <a:solidFill>
                  <a:srgbClr val="000000"/>
                </a:solidFill>
                <a:latin typeface="Canva Sans"/>
              </a:rPr>
              <a:t> indicates a low rate of false negatives means less transaction incorrectly classified as non-fraud.</a:t>
            </a:r>
          </a:p>
          <a:p>
            <a:pPr marL="388620" lvl="1" indent="-194310" algn="just">
              <a:lnSpc>
                <a:spcPts val="2520"/>
              </a:lnSpc>
              <a:buFont typeface="Arial"/>
              <a:buChar char="•"/>
            </a:pPr>
            <a:r>
              <a:rPr lang="en-US" sz="1800">
                <a:solidFill>
                  <a:srgbClr val="000000"/>
                </a:solidFill>
                <a:latin typeface="Canva Sans Bold"/>
              </a:rPr>
              <a:t>The F1 score (0.84)</a:t>
            </a:r>
            <a:r>
              <a:rPr lang="en-US" sz="1800">
                <a:solidFill>
                  <a:srgbClr val="000000"/>
                </a:solidFill>
                <a:latin typeface="Canva Sans"/>
              </a:rPr>
              <a:t> which was the near to 1 that means predicative model is best fitted to detect credit card fraud transaction in the USA.</a:t>
            </a:r>
          </a:p>
          <a:p>
            <a:pPr algn="just">
              <a:lnSpc>
                <a:spcPts val="2747"/>
              </a:lnSpc>
            </a:pPr>
            <a:endParaRPr lang="en-US" sz="1800">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416559" y="544879"/>
            <a:ext cx="7207504"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SVM Evaluation Metrics</a:t>
            </a:r>
          </a:p>
        </p:txBody>
      </p:sp>
      <p:sp>
        <p:nvSpPr>
          <p:cNvPr id="4" name="Freeform 4"/>
          <p:cNvSpPr/>
          <p:nvPr/>
        </p:nvSpPr>
        <p:spPr>
          <a:xfrm>
            <a:off x="5114034" y="1839005"/>
            <a:ext cx="4639566" cy="3637190"/>
          </a:xfrm>
          <a:custGeom>
            <a:avLst/>
            <a:gdLst/>
            <a:ahLst/>
            <a:cxnLst/>
            <a:rect l="l" t="t" r="r" b="b"/>
            <a:pathLst>
              <a:path w="4639566" h="3637190">
                <a:moveTo>
                  <a:pt x="0" y="0"/>
                </a:moveTo>
                <a:lnTo>
                  <a:pt x="4639566" y="0"/>
                </a:lnTo>
                <a:lnTo>
                  <a:pt x="4639566" y="3637190"/>
                </a:lnTo>
                <a:lnTo>
                  <a:pt x="0" y="3637190"/>
                </a:lnTo>
                <a:lnTo>
                  <a:pt x="0" y="0"/>
                </a:lnTo>
                <a:close/>
              </a:path>
            </a:pathLst>
          </a:custGeom>
          <a:blipFill>
            <a:blip r:embed="rId3"/>
            <a:stretch>
              <a:fillRect/>
            </a:stretch>
          </a:blipFill>
        </p:spPr>
        <p:txBody>
          <a:bodyPr/>
          <a:lstStyle/>
          <a:p>
            <a:endParaRPr lang="en-GB"/>
          </a:p>
        </p:txBody>
      </p:sp>
      <p:sp>
        <p:nvSpPr>
          <p:cNvPr id="5" name="TextBox 5"/>
          <p:cNvSpPr txBox="1"/>
          <p:nvPr/>
        </p:nvSpPr>
        <p:spPr>
          <a:xfrm>
            <a:off x="215634" y="1811463"/>
            <a:ext cx="4661166" cy="1580995"/>
          </a:xfrm>
          <a:prstGeom prst="rect">
            <a:avLst/>
          </a:prstGeom>
        </p:spPr>
        <p:txBody>
          <a:bodyPr lIns="0" tIns="0" rIns="0" bIns="0" rtlCol="0" anchor="t">
            <a:spAutoFit/>
          </a:bodyPr>
          <a:lstStyle/>
          <a:p>
            <a:pPr marL="388620" lvl="1" indent="-194310" algn="just">
              <a:lnSpc>
                <a:spcPts val="2520"/>
              </a:lnSpc>
              <a:buFont typeface="Arial"/>
              <a:buChar char="•"/>
            </a:pPr>
            <a:r>
              <a:rPr lang="en-US" sz="1800">
                <a:solidFill>
                  <a:srgbClr val="000000"/>
                </a:solidFill>
                <a:latin typeface="Canva Sans"/>
              </a:rPr>
              <a:t>An AUC (Area Under Curve) of 0.84 is indicative of a SVM model that shows effective at differentiating between positive and negative examples. </a:t>
            </a:r>
          </a:p>
          <a:p>
            <a:pPr algn="just">
              <a:lnSpc>
                <a:spcPts val="2747"/>
              </a:lnSpc>
            </a:pPr>
            <a:endParaRPr lang="en-US" sz="1800">
              <a:solidFill>
                <a:srgbClr val="000000"/>
              </a:solidFill>
              <a:latin typeface="Canva Sans"/>
            </a:endParaRPr>
          </a:p>
        </p:txBody>
      </p:sp>
      <p:sp>
        <p:nvSpPr>
          <p:cNvPr id="6" name="TextBox 6"/>
          <p:cNvSpPr txBox="1"/>
          <p:nvPr/>
        </p:nvSpPr>
        <p:spPr>
          <a:xfrm>
            <a:off x="-256949" y="1177110"/>
            <a:ext cx="4126208" cy="587508"/>
          </a:xfrm>
          <a:prstGeom prst="rect">
            <a:avLst/>
          </a:prstGeom>
        </p:spPr>
        <p:txBody>
          <a:bodyPr lIns="0" tIns="0" rIns="0" bIns="0" rtlCol="0" anchor="t">
            <a:spAutoFit/>
          </a:bodyPr>
          <a:lstStyle/>
          <a:p>
            <a:pPr algn="ctr">
              <a:lnSpc>
                <a:spcPts val="4892"/>
              </a:lnSpc>
            </a:pPr>
            <a:r>
              <a:rPr lang="en-US" sz="3494">
                <a:solidFill>
                  <a:srgbClr val="18AFD6"/>
                </a:solidFill>
                <a:latin typeface="Canva Sans Bold Italics"/>
              </a:rPr>
              <a:t>ROC Curve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416559" y="544879"/>
            <a:ext cx="7207504" cy="1047750"/>
          </a:xfrm>
          <a:prstGeom prst="rect">
            <a:avLst/>
          </a:prstGeom>
        </p:spPr>
        <p:txBody>
          <a:bodyPr lIns="0" tIns="0" rIns="0" bIns="0" rtlCol="0" anchor="t">
            <a:spAutoFit/>
          </a:bodyPr>
          <a:lstStyle/>
          <a:p>
            <a:pPr>
              <a:lnSpc>
                <a:spcPts val="4161"/>
              </a:lnSpc>
            </a:pPr>
            <a:r>
              <a:rPr lang="en-US" sz="3467" spc="31">
                <a:solidFill>
                  <a:srgbClr val="4F81BD"/>
                </a:solidFill>
                <a:latin typeface="B612 Italics"/>
              </a:rPr>
              <a:t>Conclusion</a:t>
            </a:r>
          </a:p>
          <a:p>
            <a:pPr algn="l">
              <a:lnSpc>
                <a:spcPts val="4161"/>
              </a:lnSpc>
            </a:pPr>
            <a:endParaRPr lang="en-US" sz="3467" spc="31">
              <a:solidFill>
                <a:srgbClr val="4F81BD"/>
              </a:solidFill>
              <a:latin typeface="B612 Italics"/>
            </a:endParaRPr>
          </a:p>
        </p:txBody>
      </p:sp>
      <p:sp>
        <p:nvSpPr>
          <p:cNvPr id="4" name="TextBox 4"/>
          <p:cNvSpPr txBox="1"/>
          <p:nvPr/>
        </p:nvSpPr>
        <p:spPr>
          <a:xfrm>
            <a:off x="306786" y="1436832"/>
            <a:ext cx="8883209" cy="3929879"/>
          </a:xfrm>
          <a:prstGeom prst="rect">
            <a:avLst/>
          </a:prstGeom>
        </p:spPr>
        <p:txBody>
          <a:bodyPr lIns="0" tIns="0" rIns="0" bIns="0" rtlCol="0" anchor="t">
            <a:spAutoFit/>
          </a:bodyPr>
          <a:lstStyle/>
          <a:p>
            <a:pPr>
              <a:lnSpc>
                <a:spcPts val="3297"/>
              </a:lnSpc>
            </a:pPr>
            <a:endParaRPr/>
          </a:p>
          <a:p>
            <a:pPr marL="388620" lvl="1" indent="-194310" algn="just">
              <a:lnSpc>
                <a:spcPts val="2520"/>
              </a:lnSpc>
              <a:buFont typeface="Arial"/>
              <a:buChar char="•"/>
            </a:pPr>
            <a:r>
              <a:rPr lang="en-US" sz="1800">
                <a:solidFill>
                  <a:srgbClr val="000000"/>
                </a:solidFill>
                <a:latin typeface="Canva Sans"/>
              </a:rPr>
              <a:t>The Power BI Dashboard analysis gives the relevant information to identify the specific pattern and trend of the  credit card frauds in the USA .</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The selected SVM model accuracy score 0.84 indicates the model is best fitted better performance model  for the credit card fraud predication .</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The both visualization and implemented SVM model results mostly achieved the objectives of this project.</a:t>
            </a:r>
          </a:p>
          <a:p>
            <a:pPr>
              <a:lnSpc>
                <a:spcPts val="2317"/>
              </a:lnSpc>
            </a:pPr>
            <a:endParaRPr lang="en-US" sz="1800">
              <a:solidFill>
                <a:srgbClr val="000000"/>
              </a:solidFill>
              <a:latin typeface="Canva Sans"/>
            </a:endParaRPr>
          </a:p>
          <a:p>
            <a:pPr>
              <a:lnSpc>
                <a:spcPts val="2317"/>
              </a:lnSpc>
            </a:pPr>
            <a:endParaRPr lang="en-US" sz="1800">
              <a:solidFill>
                <a:srgbClr val="000000"/>
              </a:solidFill>
              <a:latin typeface="Canva Sans"/>
            </a:endParaRPr>
          </a:p>
          <a:p>
            <a:pPr>
              <a:lnSpc>
                <a:spcPts val="2177"/>
              </a:lnSpc>
            </a:pPr>
            <a:endParaRPr lang="en-US" sz="1800">
              <a:solidFill>
                <a:srgbClr val="000000"/>
              </a:solidFill>
              <a:latin typeface="Canva Sans"/>
            </a:endParaRPr>
          </a:p>
          <a:p>
            <a:pPr>
              <a:lnSpc>
                <a:spcPts val="1337"/>
              </a:lnSpc>
            </a:pPr>
            <a:endParaRPr lang="en-US" sz="1800">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416559" y="544879"/>
            <a:ext cx="7207504" cy="1047750"/>
          </a:xfrm>
          <a:prstGeom prst="rect">
            <a:avLst/>
          </a:prstGeom>
        </p:spPr>
        <p:txBody>
          <a:bodyPr lIns="0" tIns="0" rIns="0" bIns="0" rtlCol="0" anchor="t">
            <a:spAutoFit/>
          </a:bodyPr>
          <a:lstStyle/>
          <a:p>
            <a:pPr>
              <a:lnSpc>
                <a:spcPts val="4161"/>
              </a:lnSpc>
            </a:pPr>
            <a:r>
              <a:rPr lang="en-US" sz="3467" spc="31">
                <a:solidFill>
                  <a:srgbClr val="4F81BD"/>
                </a:solidFill>
                <a:latin typeface="B612 Italics"/>
              </a:rPr>
              <a:t>Future Enhancement</a:t>
            </a:r>
          </a:p>
          <a:p>
            <a:pPr algn="l">
              <a:lnSpc>
                <a:spcPts val="4161"/>
              </a:lnSpc>
            </a:pPr>
            <a:endParaRPr lang="en-US" sz="3467" spc="31">
              <a:solidFill>
                <a:srgbClr val="4F81BD"/>
              </a:solidFill>
              <a:latin typeface="B612 Italics"/>
            </a:endParaRPr>
          </a:p>
        </p:txBody>
      </p:sp>
      <p:sp>
        <p:nvSpPr>
          <p:cNvPr id="4" name="TextBox 4"/>
          <p:cNvSpPr txBox="1"/>
          <p:nvPr/>
        </p:nvSpPr>
        <p:spPr>
          <a:xfrm>
            <a:off x="306786" y="1436832"/>
            <a:ext cx="8883209" cy="3272654"/>
          </a:xfrm>
          <a:prstGeom prst="rect">
            <a:avLst/>
          </a:prstGeom>
        </p:spPr>
        <p:txBody>
          <a:bodyPr lIns="0" tIns="0" rIns="0" bIns="0" rtlCol="0" anchor="t">
            <a:spAutoFit/>
          </a:bodyPr>
          <a:lstStyle/>
          <a:p>
            <a:pPr algn="just">
              <a:lnSpc>
                <a:spcPts val="3297"/>
              </a:lnSpc>
            </a:pPr>
            <a:endParaRPr/>
          </a:p>
          <a:p>
            <a:pPr marL="388620" lvl="1" indent="-194310" algn="just">
              <a:lnSpc>
                <a:spcPts val="2520"/>
              </a:lnSpc>
              <a:buFont typeface="Arial"/>
              <a:buChar char="•"/>
            </a:pPr>
            <a:r>
              <a:rPr lang="en-US" sz="1800">
                <a:solidFill>
                  <a:srgbClr val="000000"/>
                </a:solidFill>
                <a:latin typeface="Canva Sans"/>
              </a:rPr>
              <a:t>Explore More visuals in Power BI for detail analysis and more interactive Visualization. </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 Implementation and comparison of two or more classification models such as random forest, decision tree for better  result of fraud predication .</a:t>
            </a:r>
          </a:p>
          <a:p>
            <a:pPr>
              <a:lnSpc>
                <a:spcPts val="2317"/>
              </a:lnSpc>
            </a:pPr>
            <a:endParaRPr lang="en-US" sz="1800">
              <a:solidFill>
                <a:srgbClr val="000000"/>
              </a:solidFill>
              <a:latin typeface="Canva Sans"/>
            </a:endParaRPr>
          </a:p>
          <a:p>
            <a:pPr>
              <a:lnSpc>
                <a:spcPts val="2317"/>
              </a:lnSpc>
            </a:pPr>
            <a:r>
              <a:rPr lang="en-US" sz="1655">
                <a:solidFill>
                  <a:srgbClr val="000000"/>
                </a:solidFill>
                <a:latin typeface="Canva Sans"/>
              </a:rPr>
              <a:t> </a:t>
            </a:r>
          </a:p>
          <a:p>
            <a:pPr>
              <a:lnSpc>
                <a:spcPts val="2317"/>
              </a:lnSpc>
            </a:pPr>
            <a:endParaRPr lang="en-US" sz="1655">
              <a:solidFill>
                <a:srgbClr val="000000"/>
              </a:solidFill>
              <a:latin typeface="Canva Sans"/>
            </a:endParaRPr>
          </a:p>
          <a:p>
            <a:pPr>
              <a:lnSpc>
                <a:spcPts val="2177"/>
              </a:lnSpc>
            </a:pPr>
            <a:endParaRPr lang="en-US" sz="1655">
              <a:solidFill>
                <a:srgbClr val="000000"/>
              </a:solidFill>
              <a:latin typeface="Canva Sans"/>
            </a:endParaRPr>
          </a:p>
          <a:p>
            <a:pPr>
              <a:lnSpc>
                <a:spcPts val="1337"/>
              </a:lnSpc>
            </a:pPr>
            <a:endParaRPr lang="en-US" sz="1655">
              <a:solidFill>
                <a:srgbClr val="000000"/>
              </a:solidFill>
              <a:latin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977607" y="2810649"/>
            <a:ext cx="7207504" cy="1304925"/>
          </a:xfrm>
          <a:prstGeom prst="rect">
            <a:avLst/>
          </a:prstGeom>
        </p:spPr>
        <p:txBody>
          <a:bodyPr lIns="0" tIns="0" rIns="0" bIns="0" rtlCol="0" anchor="t">
            <a:spAutoFit/>
          </a:bodyPr>
          <a:lstStyle/>
          <a:p>
            <a:pPr algn="ctr">
              <a:lnSpc>
                <a:spcPts val="5961"/>
              </a:lnSpc>
            </a:pPr>
            <a:r>
              <a:rPr lang="en-US" sz="4967" spc="44">
                <a:solidFill>
                  <a:srgbClr val="4F81BD"/>
                </a:solidFill>
                <a:latin typeface="B612 Italics"/>
              </a:rPr>
              <a:t>Thank You!</a:t>
            </a:r>
          </a:p>
          <a:p>
            <a:pPr algn="l">
              <a:lnSpc>
                <a:spcPts val="4401"/>
              </a:lnSpc>
            </a:pPr>
            <a:endParaRPr lang="en-US" sz="4967" spc="44">
              <a:solidFill>
                <a:srgbClr val="4F81BD"/>
              </a:solidFill>
              <a:latin typeface="B612 Itali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0" y="522293"/>
            <a:ext cx="3395114" cy="523875"/>
          </a:xfrm>
          <a:prstGeom prst="rect">
            <a:avLst/>
          </a:prstGeom>
        </p:spPr>
        <p:txBody>
          <a:bodyPr lIns="0" tIns="0" rIns="0" bIns="0" rtlCol="0" anchor="t">
            <a:spAutoFit/>
          </a:bodyPr>
          <a:lstStyle/>
          <a:p>
            <a:pPr algn="ctr">
              <a:lnSpc>
                <a:spcPts val="4128"/>
              </a:lnSpc>
            </a:pPr>
            <a:r>
              <a:rPr lang="en-US" sz="3440" spc="103">
                <a:solidFill>
                  <a:srgbClr val="4472C4"/>
                </a:solidFill>
                <a:latin typeface="B612 Italics"/>
              </a:rPr>
              <a:t>Agenda</a:t>
            </a:r>
          </a:p>
        </p:txBody>
      </p:sp>
      <p:pic>
        <p:nvPicPr>
          <p:cNvPr id="34" name="Picture 33"/>
          <p:cNvPicPr>
            <a:picLocks noChangeAspect="1"/>
          </p:cNvPicPr>
          <p:nvPr/>
        </p:nvPicPr>
        <p:blipFill>
          <a:blip r:embed="rId2"/>
          <a:stretch>
            <a:fillRect/>
          </a:stretch>
        </p:blipFill>
        <p:spPr>
          <a:xfrm>
            <a:off x="0" y="1524000"/>
            <a:ext cx="9753600" cy="4888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416559" y="544879"/>
            <a:ext cx="3388063"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Introduction</a:t>
            </a:r>
          </a:p>
        </p:txBody>
      </p:sp>
      <p:sp>
        <p:nvSpPr>
          <p:cNvPr id="4" name="TextBox 4"/>
          <p:cNvSpPr txBox="1"/>
          <p:nvPr/>
        </p:nvSpPr>
        <p:spPr>
          <a:xfrm>
            <a:off x="0" y="1498035"/>
            <a:ext cx="9386761" cy="5640705"/>
          </a:xfrm>
          <a:prstGeom prst="rect">
            <a:avLst/>
          </a:prstGeom>
        </p:spPr>
        <p:txBody>
          <a:bodyPr lIns="0" tIns="0" rIns="0" bIns="0" rtlCol="0" anchor="t">
            <a:spAutoFit/>
          </a:bodyPr>
          <a:lstStyle/>
          <a:p>
            <a:pPr marL="388620" lvl="1" indent="-194310" algn="just">
              <a:lnSpc>
                <a:spcPts val="2520"/>
              </a:lnSpc>
              <a:buFont typeface="Arial"/>
              <a:buChar char="•"/>
            </a:pPr>
            <a:r>
              <a:rPr lang="en-US" sz="1800">
                <a:solidFill>
                  <a:srgbClr val="000000"/>
                </a:solidFill>
                <a:latin typeface="Canva Sans"/>
              </a:rPr>
              <a:t>Credit cards are popular for online banking and are widely used in online transactions and e-commerce.</a:t>
            </a:r>
          </a:p>
          <a:p>
            <a:pPr>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Nowadays most of E-commerce application system transactions are done through credit card and online net banking. These systems are vulnerable with new attacks and techniques at alarming rate.</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As the digital landscape expands, credit card fraud detection becomes an imperative task for financial institutions. </a:t>
            </a:r>
          </a:p>
          <a:p>
            <a:pPr>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The primary goal of this case study is to present an integrated strategy to credit card fraud detection in the United States dataset by integrating the visualization capabilities of Power BI with the predictive prowess of supervised machine learning models using the data analytics lifecycle and Python programming.</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These findings can safeguard the financial interests of both credit cardholders and financial institutions.</a:t>
            </a:r>
          </a:p>
          <a:p>
            <a:pPr algn="just">
              <a:lnSpc>
                <a:spcPts val="2520"/>
              </a:lnSpc>
            </a:pPr>
            <a:endParaRPr lang="en-US" sz="180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416559" y="544879"/>
            <a:ext cx="3388063"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Objectives</a:t>
            </a:r>
          </a:p>
        </p:txBody>
      </p:sp>
      <p:sp>
        <p:nvSpPr>
          <p:cNvPr id="4" name="TextBox 4"/>
          <p:cNvSpPr txBox="1"/>
          <p:nvPr/>
        </p:nvSpPr>
        <p:spPr>
          <a:xfrm>
            <a:off x="258945" y="1498035"/>
            <a:ext cx="9018153" cy="6361127"/>
          </a:xfrm>
          <a:prstGeom prst="rect">
            <a:avLst/>
          </a:prstGeom>
        </p:spPr>
        <p:txBody>
          <a:bodyPr lIns="0" tIns="0" rIns="0" bIns="0" rtlCol="0" anchor="t">
            <a:spAutoFit/>
          </a:bodyPr>
          <a:lstStyle/>
          <a:p>
            <a:pPr marL="388620" lvl="1" indent="-194310" algn="just">
              <a:lnSpc>
                <a:spcPts val="2520"/>
              </a:lnSpc>
              <a:buFont typeface="Arial"/>
              <a:buChar char="•"/>
            </a:pPr>
            <a:r>
              <a:rPr lang="en-US" sz="1800">
                <a:solidFill>
                  <a:srgbClr val="000000"/>
                </a:solidFill>
                <a:latin typeface="Canva Sans"/>
              </a:rPr>
              <a:t>To analyze </a:t>
            </a:r>
            <a:r>
              <a:rPr lang="en-US" sz="1800" u="sng">
                <a:solidFill>
                  <a:srgbClr val="000000"/>
                </a:solidFill>
                <a:latin typeface="Canva Sans Bold"/>
              </a:rPr>
              <a:t>fraud rates</a:t>
            </a:r>
            <a:r>
              <a:rPr lang="en-US" sz="1800">
                <a:solidFill>
                  <a:srgbClr val="000000"/>
                </a:solidFill>
                <a:latin typeface="Canva Sans"/>
              </a:rPr>
              <a:t> in various states of USA during the period of two years from 2019 to 2020. </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 To Investigate which</a:t>
            </a:r>
            <a:r>
              <a:rPr lang="en-US" sz="1800" u="sng">
                <a:solidFill>
                  <a:srgbClr val="000000"/>
                </a:solidFill>
                <a:latin typeface="Canva Sans"/>
              </a:rPr>
              <a:t> </a:t>
            </a:r>
            <a:r>
              <a:rPr lang="en-US" sz="1800" u="sng">
                <a:solidFill>
                  <a:srgbClr val="000000"/>
                </a:solidFill>
                <a:latin typeface="Canva Sans Bold"/>
              </a:rPr>
              <a:t>purchase category</a:t>
            </a:r>
            <a:r>
              <a:rPr lang="en-US" sz="1800" u="sng">
                <a:solidFill>
                  <a:srgbClr val="000000"/>
                </a:solidFill>
                <a:latin typeface="Canva Sans"/>
              </a:rPr>
              <a:t> </a:t>
            </a:r>
            <a:r>
              <a:rPr lang="en-US" sz="1800">
                <a:solidFill>
                  <a:srgbClr val="000000"/>
                </a:solidFill>
                <a:latin typeface="Canva Sans"/>
              </a:rPr>
              <a:t>most likely to include fraud in the USA. </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 To identify </a:t>
            </a:r>
            <a:r>
              <a:rPr lang="en-US" sz="1800" u="sng">
                <a:solidFill>
                  <a:srgbClr val="000000"/>
                </a:solidFill>
                <a:latin typeface="Canva Sans Bold"/>
              </a:rPr>
              <a:t>target customers</a:t>
            </a:r>
            <a:r>
              <a:rPr lang="en-US" sz="1800">
                <a:solidFill>
                  <a:srgbClr val="000000"/>
                </a:solidFill>
                <a:latin typeface="Canva Sans"/>
              </a:rPr>
              <a:t> (whether old or new) who are significantly higher risk of falling victim to credit card fraud in various region of USA. </a:t>
            </a:r>
          </a:p>
          <a:p>
            <a:pPr algn="just">
              <a:lnSpc>
                <a:spcPts val="2520"/>
              </a:lnSpc>
            </a:pPr>
            <a:endParaRPr lang="en-US" sz="1800">
              <a:solidFill>
                <a:srgbClr val="000000"/>
              </a:solidFill>
              <a:latin typeface="Canva Sans"/>
            </a:endParaRPr>
          </a:p>
          <a:p>
            <a:pPr marL="388620" lvl="1" indent="-194310" algn="just">
              <a:lnSpc>
                <a:spcPts val="2520"/>
              </a:lnSpc>
              <a:buFont typeface="Arial"/>
              <a:buChar char="•"/>
            </a:pPr>
            <a:r>
              <a:rPr lang="en-US" sz="1800">
                <a:solidFill>
                  <a:srgbClr val="000000"/>
                </a:solidFill>
                <a:latin typeface="Canva Sans"/>
              </a:rPr>
              <a:t>To classify or predict</a:t>
            </a:r>
            <a:r>
              <a:rPr lang="en-US" sz="1800" u="sng">
                <a:solidFill>
                  <a:srgbClr val="000000"/>
                </a:solidFill>
                <a:latin typeface="Canva Sans Bold"/>
              </a:rPr>
              <a:t> the patterns and trends</a:t>
            </a:r>
            <a:r>
              <a:rPr lang="en-US" sz="1800">
                <a:solidFill>
                  <a:srgbClr val="000000"/>
                </a:solidFill>
                <a:latin typeface="Canva Sans"/>
              </a:rPr>
              <a:t> associated with fraudulent activities during the period in the United States by using data mining techniques.</a:t>
            </a:r>
          </a:p>
          <a:p>
            <a:pPr algn="just">
              <a:lnSpc>
                <a:spcPts val="2520"/>
              </a:lnSpc>
            </a:pPr>
            <a:r>
              <a:rPr lang="en-US" sz="1800">
                <a:solidFill>
                  <a:srgbClr val="000000"/>
                </a:solidFill>
                <a:latin typeface="Canva Sans"/>
              </a:rPr>
              <a:t>       Purchase Category</a:t>
            </a:r>
          </a:p>
          <a:p>
            <a:pPr algn="just">
              <a:lnSpc>
                <a:spcPts val="2520"/>
              </a:lnSpc>
            </a:pPr>
            <a:r>
              <a:rPr lang="en-US" sz="1800">
                <a:solidFill>
                  <a:srgbClr val="000000"/>
                </a:solidFill>
                <a:latin typeface="Canva Sans"/>
              </a:rPr>
              <a:t>       State </a:t>
            </a:r>
          </a:p>
          <a:p>
            <a:pPr algn="just">
              <a:lnSpc>
                <a:spcPts val="2520"/>
              </a:lnSpc>
            </a:pPr>
            <a:r>
              <a:rPr lang="en-US" sz="1800">
                <a:solidFill>
                  <a:srgbClr val="000000"/>
                </a:solidFill>
                <a:latin typeface="Canva Sans"/>
              </a:rPr>
              <a:t>       City </a:t>
            </a:r>
          </a:p>
          <a:p>
            <a:pPr algn="just">
              <a:lnSpc>
                <a:spcPts val="2520"/>
              </a:lnSpc>
            </a:pPr>
            <a:r>
              <a:rPr lang="en-US" sz="1800">
                <a:solidFill>
                  <a:srgbClr val="000000"/>
                </a:solidFill>
                <a:latin typeface="Canva Sans"/>
              </a:rPr>
              <a:t>       Merchant</a:t>
            </a:r>
          </a:p>
          <a:p>
            <a:pPr algn="just">
              <a:lnSpc>
                <a:spcPts val="2520"/>
              </a:lnSpc>
            </a:pPr>
            <a:r>
              <a:rPr lang="en-US" sz="1800">
                <a:solidFill>
                  <a:srgbClr val="000000"/>
                </a:solidFill>
                <a:latin typeface="Canva Sans"/>
              </a:rPr>
              <a:t>       Month and Year wise</a:t>
            </a:r>
          </a:p>
          <a:p>
            <a:pPr>
              <a:lnSpc>
                <a:spcPts val="2520"/>
              </a:lnSpc>
            </a:pPr>
            <a:r>
              <a:rPr lang="en-US" sz="1800">
                <a:solidFill>
                  <a:srgbClr val="000000"/>
                </a:solidFill>
                <a:latin typeface="Canva Sans"/>
              </a:rPr>
              <a:t> </a:t>
            </a:r>
          </a:p>
          <a:p>
            <a:pPr>
              <a:lnSpc>
                <a:spcPts val="2046"/>
              </a:lnSpc>
            </a:pPr>
            <a:r>
              <a:rPr lang="en-US" sz="1462">
                <a:solidFill>
                  <a:srgbClr val="000000"/>
                </a:solidFill>
                <a:latin typeface="Canva Sans"/>
              </a:rPr>
              <a:t>            </a:t>
            </a:r>
          </a:p>
          <a:p>
            <a:pPr>
              <a:lnSpc>
                <a:spcPts val="1853"/>
              </a:lnSpc>
            </a:pPr>
            <a:endParaRPr lang="en-US" sz="1462">
              <a:solidFill>
                <a:srgbClr val="000000"/>
              </a:solidFill>
              <a:latin typeface="Canva Sans"/>
            </a:endParaRPr>
          </a:p>
          <a:p>
            <a:pPr algn="l">
              <a:lnSpc>
                <a:spcPts val="1853"/>
              </a:lnSpc>
            </a:pPr>
            <a:endParaRPr lang="en-US" sz="1462">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Freeform 3"/>
          <p:cNvSpPr/>
          <p:nvPr/>
        </p:nvSpPr>
        <p:spPr>
          <a:xfrm>
            <a:off x="2070174" y="2411082"/>
            <a:ext cx="6344088" cy="3088680"/>
          </a:xfrm>
          <a:custGeom>
            <a:avLst/>
            <a:gdLst/>
            <a:ahLst/>
            <a:cxnLst/>
            <a:rect l="l" t="t" r="r" b="b"/>
            <a:pathLst>
              <a:path w="6344088" h="3088680">
                <a:moveTo>
                  <a:pt x="0" y="0"/>
                </a:moveTo>
                <a:lnTo>
                  <a:pt x="6344088" y="0"/>
                </a:lnTo>
                <a:lnTo>
                  <a:pt x="6344088" y="3088680"/>
                </a:lnTo>
                <a:lnTo>
                  <a:pt x="0" y="3088680"/>
                </a:lnTo>
                <a:lnTo>
                  <a:pt x="0" y="0"/>
                </a:lnTo>
                <a:close/>
              </a:path>
            </a:pathLst>
          </a:custGeom>
          <a:blipFill>
            <a:blip r:embed="rId3"/>
            <a:stretch>
              <a:fillRect b="-2368"/>
            </a:stretch>
          </a:blipFill>
        </p:spPr>
        <p:txBody>
          <a:bodyPr/>
          <a:lstStyle/>
          <a:p>
            <a:endParaRPr lang="en-GB"/>
          </a:p>
        </p:txBody>
      </p:sp>
      <p:sp>
        <p:nvSpPr>
          <p:cNvPr id="4" name="TextBox 4"/>
          <p:cNvSpPr txBox="1"/>
          <p:nvPr/>
        </p:nvSpPr>
        <p:spPr>
          <a:xfrm>
            <a:off x="416559" y="544879"/>
            <a:ext cx="3388063"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Dataset</a:t>
            </a:r>
          </a:p>
        </p:txBody>
      </p:sp>
      <p:sp>
        <p:nvSpPr>
          <p:cNvPr id="5" name="TextBox 5"/>
          <p:cNvSpPr txBox="1"/>
          <p:nvPr/>
        </p:nvSpPr>
        <p:spPr>
          <a:xfrm>
            <a:off x="272921" y="1478985"/>
            <a:ext cx="9480679" cy="1786990"/>
          </a:xfrm>
          <a:prstGeom prst="rect">
            <a:avLst/>
          </a:prstGeom>
        </p:spPr>
        <p:txBody>
          <a:bodyPr lIns="0" tIns="0" rIns="0" bIns="0" rtlCol="0" anchor="t">
            <a:spAutoFit/>
          </a:bodyPr>
          <a:lstStyle/>
          <a:p>
            <a:pPr marL="403959" lvl="1" indent="-201980">
              <a:lnSpc>
                <a:spcPts val="2619"/>
              </a:lnSpc>
              <a:buFont typeface="Arial"/>
              <a:buChar char="•"/>
            </a:pPr>
            <a:r>
              <a:rPr lang="en-US" sz="1871">
                <a:solidFill>
                  <a:srgbClr val="000000"/>
                </a:solidFill>
                <a:latin typeface="Canva Sans"/>
              </a:rPr>
              <a:t>The  dataset contains the information of the two years of credit card transaction data of western United States .</a:t>
            </a:r>
          </a:p>
          <a:p>
            <a:pPr>
              <a:lnSpc>
                <a:spcPts val="3039"/>
              </a:lnSpc>
            </a:pPr>
            <a:endParaRPr lang="en-US" sz="1871">
              <a:solidFill>
                <a:srgbClr val="000000"/>
              </a:solidFill>
              <a:latin typeface="Canva Sans"/>
            </a:endParaRPr>
          </a:p>
          <a:p>
            <a:pPr>
              <a:lnSpc>
                <a:spcPts val="3039"/>
              </a:lnSpc>
            </a:pPr>
            <a:endParaRPr lang="en-US" sz="1871">
              <a:solidFill>
                <a:srgbClr val="000000"/>
              </a:solidFill>
              <a:latin typeface="Canva Sans"/>
            </a:endParaRPr>
          </a:p>
          <a:p>
            <a:pPr algn="l">
              <a:lnSpc>
                <a:spcPts val="3039"/>
              </a:lnSpc>
            </a:pPr>
            <a:endParaRPr lang="en-US" sz="1871">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Freeform 3"/>
          <p:cNvSpPr/>
          <p:nvPr/>
        </p:nvSpPr>
        <p:spPr>
          <a:xfrm>
            <a:off x="416559" y="1490593"/>
            <a:ext cx="8950781" cy="4269829"/>
          </a:xfrm>
          <a:custGeom>
            <a:avLst/>
            <a:gdLst/>
            <a:ahLst/>
            <a:cxnLst/>
            <a:rect l="l" t="t" r="r" b="b"/>
            <a:pathLst>
              <a:path w="8950781" h="4269829">
                <a:moveTo>
                  <a:pt x="0" y="0"/>
                </a:moveTo>
                <a:lnTo>
                  <a:pt x="8950781" y="0"/>
                </a:lnTo>
                <a:lnTo>
                  <a:pt x="8950781" y="4269829"/>
                </a:lnTo>
                <a:lnTo>
                  <a:pt x="0" y="4269829"/>
                </a:lnTo>
                <a:lnTo>
                  <a:pt x="0" y="0"/>
                </a:lnTo>
                <a:close/>
              </a:path>
            </a:pathLst>
          </a:custGeom>
          <a:blipFill>
            <a:blip r:embed="rId3"/>
            <a:stretch>
              <a:fillRect l="-1707" t="-1118" b="-9257"/>
            </a:stretch>
          </a:blipFill>
        </p:spPr>
        <p:txBody>
          <a:bodyPr/>
          <a:lstStyle/>
          <a:p>
            <a:endParaRPr lang="en-GB"/>
          </a:p>
        </p:txBody>
      </p:sp>
      <p:sp>
        <p:nvSpPr>
          <p:cNvPr id="4" name="TextBox 4"/>
          <p:cNvSpPr txBox="1"/>
          <p:nvPr/>
        </p:nvSpPr>
        <p:spPr>
          <a:xfrm>
            <a:off x="416559" y="544879"/>
            <a:ext cx="9337041"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USA Credit Card Transaction Data CSV</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Freeform 3"/>
          <p:cNvSpPr/>
          <p:nvPr/>
        </p:nvSpPr>
        <p:spPr>
          <a:xfrm>
            <a:off x="416559" y="1412471"/>
            <a:ext cx="8745638" cy="4926739"/>
          </a:xfrm>
          <a:custGeom>
            <a:avLst/>
            <a:gdLst/>
            <a:ahLst/>
            <a:cxnLst/>
            <a:rect l="l" t="t" r="r" b="b"/>
            <a:pathLst>
              <a:path w="8745638" h="4926739">
                <a:moveTo>
                  <a:pt x="0" y="0"/>
                </a:moveTo>
                <a:lnTo>
                  <a:pt x="8745638" y="0"/>
                </a:lnTo>
                <a:lnTo>
                  <a:pt x="8745638" y="4926740"/>
                </a:lnTo>
                <a:lnTo>
                  <a:pt x="0" y="4926740"/>
                </a:lnTo>
                <a:lnTo>
                  <a:pt x="0" y="0"/>
                </a:lnTo>
                <a:close/>
              </a:path>
            </a:pathLst>
          </a:custGeom>
          <a:blipFill>
            <a:blip r:embed="rId3"/>
            <a:stretch>
              <a:fillRect/>
            </a:stretch>
          </a:blipFill>
        </p:spPr>
        <p:txBody>
          <a:bodyPr/>
          <a:lstStyle/>
          <a:p>
            <a:endParaRPr lang="en-GB"/>
          </a:p>
        </p:txBody>
      </p:sp>
      <p:sp>
        <p:nvSpPr>
          <p:cNvPr id="4" name="TextBox 4"/>
          <p:cNvSpPr txBox="1"/>
          <p:nvPr/>
        </p:nvSpPr>
        <p:spPr>
          <a:xfrm>
            <a:off x="416559" y="544879"/>
            <a:ext cx="4769104"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Power BI Dashboard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416559" y="544879"/>
            <a:ext cx="7207504"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Power BI Visuals</a:t>
            </a:r>
          </a:p>
        </p:txBody>
      </p:sp>
      <p:sp>
        <p:nvSpPr>
          <p:cNvPr id="4" name="TextBox 4"/>
          <p:cNvSpPr txBox="1"/>
          <p:nvPr/>
        </p:nvSpPr>
        <p:spPr>
          <a:xfrm>
            <a:off x="306786" y="1446357"/>
            <a:ext cx="8883209" cy="5841932"/>
          </a:xfrm>
          <a:prstGeom prst="rect">
            <a:avLst/>
          </a:prstGeom>
        </p:spPr>
        <p:txBody>
          <a:bodyPr lIns="0" tIns="0" rIns="0" bIns="0" rtlCol="0" anchor="t">
            <a:spAutoFit/>
          </a:bodyPr>
          <a:lstStyle/>
          <a:p>
            <a:pPr>
              <a:lnSpc>
                <a:spcPts val="2520"/>
              </a:lnSpc>
            </a:pPr>
            <a:r>
              <a:rPr lang="en-US" sz="1800">
                <a:solidFill>
                  <a:srgbClr val="000000"/>
                </a:solidFill>
                <a:latin typeface="Canva Sans Bold"/>
              </a:rPr>
              <a:t>Pie Chart: </a:t>
            </a:r>
          </a:p>
          <a:p>
            <a:pPr>
              <a:lnSpc>
                <a:spcPts val="2520"/>
              </a:lnSpc>
            </a:pPr>
            <a:r>
              <a:rPr lang="en-US" sz="1800">
                <a:solidFill>
                  <a:srgbClr val="000000"/>
                </a:solidFill>
                <a:latin typeface="Canva Sans"/>
              </a:rPr>
              <a:t>This chart depicts the details about the </a:t>
            </a:r>
            <a:r>
              <a:rPr lang="en-US" sz="1800">
                <a:solidFill>
                  <a:srgbClr val="000000"/>
                </a:solidFill>
                <a:latin typeface="Canva Sans Bold"/>
              </a:rPr>
              <a:t>various age group</a:t>
            </a:r>
            <a:r>
              <a:rPr lang="en-US" sz="1800">
                <a:solidFill>
                  <a:srgbClr val="000000"/>
                </a:solidFill>
                <a:latin typeface="Canva Sans"/>
              </a:rPr>
              <a:t> of the customers who are falling victim to credit card frauds in the USA during the period of two years.</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Bold"/>
              </a:rPr>
              <a:t>Tree Maps: </a:t>
            </a:r>
          </a:p>
          <a:p>
            <a:pPr>
              <a:lnSpc>
                <a:spcPts val="2520"/>
              </a:lnSpc>
            </a:pPr>
            <a:r>
              <a:rPr lang="en-US" sz="1800">
                <a:solidFill>
                  <a:srgbClr val="000000"/>
                </a:solidFill>
                <a:latin typeface="Canva Sans"/>
              </a:rPr>
              <a:t>The tree map  gives the information on the </a:t>
            </a:r>
            <a:r>
              <a:rPr lang="en-US" sz="1800">
                <a:solidFill>
                  <a:srgbClr val="000000"/>
                </a:solidFill>
                <a:latin typeface="Canva Sans Bold"/>
              </a:rPr>
              <a:t>distinct category</a:t>
            </a:r>
            <a:r>
              <a:rPr lang="en-US" sz="1800">
                <a:solidFill>
                  <a:srgbClr val="000000"/>
                </a:solidFill>
                <a:latin typeface="Canva Sans"/>
              </a:rPr>
              <a:t> affected by the credit card frauds in the shape of rectangles.</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Bold"/>
              </a:rPr>
              <a:t>Basic Map: </a:t>
            </a:r>
          </a:p>
          <a:p>
            <a:pPr>
              <a:lnSpc>
                <a:spcPts val="2520"/>
              </a:lnSpc>
            </a:pPr>
            <a:r>
              <a:rPr lang="en-US" sz="1800">
                <a:solidFill>
                  <a:srgbClr val="000000"/>
                </a:solidFill>
                <a:latin typeface="Canva Sans"/>
              </a:rPr>
              <a:t>The map represents the information on </a:t>
            </a:r>
            <a:r>
              <a:rPr lang="en-US" sz="1800">
                <a:solidFill>
                  <a:srgbClr val="000000"/>
                </a:solidFill>
                <a:latin typeface="Canva Sans Bold"/>
              </a:rPr>
              <a:t>different state</a:t>
            </a:r>
            <a:r>
              <a:rPr lang="en-US" sz="1800">
                <a:solidFill>
                  <a:srgbClr val="000000"/>
                </a:solidFill>
                <a:latin typeface="Canva Sans"/>
              </a:rPr>
              <a:t> wise frauds by using latitude and longitude of credit card holder’s state in the USA.</a:t>
            </a:r>
          </a:p>
          <a:p>
            <a:pPr>
              <a:lnSpc>
                <a:spcPts val="2520"/>
              </a:lnSpc>
            </a:pPr>
            <a:endParaRPr lang="en-US" sz="1800">
              <a:solidFill>
                <a:srgbClr val="000000"/>
              </a:solidFill>
              <a:latin typeface="Canva Sans"/>
            </a:endParaRPr>
          </a:p>
          <a:p>
            <a:pPr>
              <a:lnSpc>
                <a:spcPts val="2520"/>
              </a:lnSpc>
            </a:pPr>
            <a:r>
              <a:rPr lang="en-US" sz="1800">
                <a:solidFill>
                  <a:srgbClr val="000000"/>
                </a:solidFill>
                <a:latin typeface="Canva Sans Bold"/>
              </a:rPr>
              <a:t>Line Chart: </a:t>
            </a:r>
          </a:p>
          <a:p>
            <a:pPr>
              <a:lnSpc>
                <a:spcPts val="2520"/>
              </a:lnSpc>
            </a:pPr>
            <a:r>
              <a:rPr lang="en-US" sz="1800">
                <a:solidFill>
                  <a:srgbClr val="000000"/>
                </a:solidFill>
                <a:latin typeface="Canva Sans"/>
              </a:rPr>
              <a:t>The line graph shows th</a:t>
            </a:r>
            <a:r>
              <a:rPr lang="en-US" sz="1800">
                <a:solidFill>
                  <a:srgbClr val="000000"/>
                </a:solidFill>
                <a:latin typeface="Canva Sans Bold"/>
              </a:rPr>
              <a:t>e half yearly and year wise </a:t>
            </a:r>
            <a:r>
              <a:rPr lang="en-US" sz="1800">
                <a:solidFill>
                  <a:srgbClr val="000000"/>
                </a:solidFill>
                <a:latin typeface="Canva Sans"/>
              </a:rPr>
              <a:t>number of frauds &amp; fraud amount in the period of two years from 2019 to 2020.</a:t>
            </a:r>
          </a:p>
          <a:p>
            <a:pPr>
              <a:lnSpc>
                <a:spcPts val="1337"/>
              </a:lnSpc>
            </a:pPr>
            <a:endParaRPr lang="en-US" sz="1800">
              <a:solidFill>
                <a:srgbClr val="000000"/>
              </a:solidFill>
              <a:latin typeface="Canva Sans"/>
            </a:endParaRPr>
          </a:p>
          <a:p>
            <a:pPr>
              <a:lnSpc>
                <a:spcPts val="1337"/>
              </a:lnSpc>
            </a:pPr>
            <a:endParaRPr lang="en-US" sz="1800">
              <a:solidFill>
                <a:srgbClr val="000000"/>
              </a:solidFill>
              <a:latin typeface="Canva Sans"/>
            </a:endParaRPr>
          </a:p>
          <a:p>
            <a:pPr>
              <a:lnSpc>
                <a:spcPts val="1337"/>
              </a:lnSpc>
            </a:pPr>
            <a:endParaRPr lang="en-US" sz="1800">
              <a:solidFill>
                <a:srgbClr val="000000"/>
              </a:solidFill>
              <a:latin typeface="Canva Sans"/>
            </a:endParaRPr>
          </a:p>
          <a:p>
            <a:pPr>
              <a:lnSpc>
                <a:spcPts val="1337"/>
              </a:lnSpc>
            </a:pPr>
            <a:endParaRPr lang="en-US" sz="1800">
              <a:solidFill>
                <a:srgbClr val="000000"/>
              </a:solidFill>
              <a:latin typeface="Canva Sans"/>
            </a:endParaRPr>
          </a:p>
          <a:p>
            <a:pPr>
              <a:lnSpc>
                <a:spcPts val="1337"/>
              </a:lnSpc>
            </a:pPr>
            <a:endParaRPr lang="en-US" sz="1800">
              <a:solidFill>
                <a:srgbClr val="000000"/>
              </a:solidFill>
              <a:latin typeface="Canva Sans"/>
            </a:endParaRPr>
          </a:p>
          <a:p>
            <a:pPr>
              <a:lnSpc>
                <a:spcPts val="1337"/>
              </a:lnSpc>
            </a:pPr>
            <a:endParaRPr lang="en-US" sz="1800">
              <a:solidFill>
                <a:srgbClr val="000000"/>
              </a:solidFill>
              <a:latin typeface="Canva Sans"/>
            </a:endParaRPr>
          </a:p>
          <a:p>
            <a:pPr>
              <a:lnSpc>
                <a:spcPts val="1337"/>
              </a:lnSpc>
            </a:pPr>
            <a:endParaRPr lang="en-US" sz="180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010357"/>
            <a:ext cx="9753600" cy="304843"/>
          </a:xfrm>
          <a:custGeom>
            <a:avLst/>
            <a:gdLst/>
            <a:ahLst/>
            <a:cxnLst/>
            <a:rect l="l" t="t" r="r" b="b"/>
            <a:pathLst>
              <a:path w="9753600" h="304843">
                <a:moveTo>
                  <a:pt x="0" y="0"/>
                </a:moveTo>
                <a:lnTo>
                  <a:pt x="9753600" y="0"/>
                </a:lnTo>
                <a:lnTo>
                  <a:pt x="9753600" y="304843"/>
                </a:lnTo>
                <a:lnTo>
                  <a:pt x="0" y="304843"/>
                </a:lnTo>
                <a:lnTo>
                  <a:pt x="0" y="0"/>
                </a:lnTo>
                <a:close/>
              </a:path>
            </a:pathLst>
          </a:custGeom>
          <a:blipFill>
            <a:blip r:embed="rId2"/>
            <a:stretch>
              <a:fillRect l="-319" r="-319"/>
            </a:stretch>
          </a:blipFill>
        </p:spPr>
        <p:txBody>
          <a:bodyPr/>
          <a:lstStyle/>
          <a:p>
            <a:endParaRPr lang="en-GB"/>
          </a:p>
        </p:txBody>
      </p:sp>
      <p:sp>
        <p:nvSpPr>
          <p:cNvPr id="3" name="TextBox 3"/>
          <p:cNvSpPr txBox="1"/>
          <p:nvPr/>
        </p:nvSpPr>
        <p:spPr>
          <a:xfrm>
            <a:off x="1378134" y="5848025"/>
            <a:ext cx="6848029" cy="319786"/>
          </a:xfrm>
          <a:prstGeom prst="rect">
            <a:avLst/>
          </a:prstGeom>
        </p:spPr>
        <p:txBody>
          <a:bodyPr lIns="0" tIns="0" rIns="0" bIns="0" rtlCol="0" anchor="t">
            <a:spAutoFit/>
          </a:bodyPr>
          <a:lstStyle/>
          <a:p>
            <a:pPr algn="ctr">
              <a:lnSpc>
                <a:spcPts val="2411"/>
              </a:lnSpc>
              <a:spcBef>
                <a:spcPct val="0"/>
              </a:spcBef>
            </a:pPr>
            <a:r>
              <a:rPr lang="en-US" sz="2233" spc="20">
                <a:solidFill>
                  <a:srgbClr val="4F81BD"/>
                </a:solidFill>
                <a:latin typeface="TT Rounds Condensed Bold"/>
              </a:rPr>
              <a:t>SVM Classification  Before &amp; After SMOTE (Oversampling)</a:t>
            </a:r>
          </a:p>
        </p:txBody>
      </p:sp>
      <p:sp>
        <p:nvSpPr>
          <p:cNvPr id="4" name="Freeform 4"/>
          <p:cNvSpPr/>
          <p:nvPr/>
        </p:nvSpPr>
        <p:spPr>
          <a:xfrm>
            <a:off x="0" y="1849384"/>
            <a:ext cx="4802148" cy="3616432"/>
          </a:xfrm>
          <a:custGeom>
            <a:avLst/>
            <a:gdLst/>
            <a:ahLst/>
            <a:cxnLst/>
            <a:rect l="l" t="t" r="r" b="b"/>
            <a:pathLst>
              <a:path w="4802148" h="3616432">
                <a:moveTo>
                  <a:pt x="0" y="0"/>
                </a:moveTo>
                <a:lnTo>
                  <a:pt x="4802148" y="0"/>
                </a:lnTo>
                <a:lnTo>
                  <a:pt x="4802148" y="3616432"/>
                </a:lnTo>
                <a:lnTo>
                  <a:pt x="0" y="3616432"/>
                </a:lnTo>
                <a:lnTo>
                  <a:pt x="0" y="0"/>
                </a:lnTo>
                <a:close/>
              </a:path>
            </a:pathLst>
          </a:custGeom>
          <a:blipFill>
            <a:blip r:embed="rId3"/>
            <a:stretch>
              <a:fillRect/>
            </a:stretch>
          </a:blipFill>
        </p:spPr>
        <p:txBody>
          <a:bodyPr/>
          <a:lstStyle/>
          <a:p>
            <a:endParaRPr lang="en-GB"/>
          </a:p>
        </p:txBody>
      </p:sp>
      <p:sp>
        <p:nvSpPr>
          <p:cNvPr id="5" name="Freeform 5"/>
          <p:cNvSpPr/>
          <p:nvPr/>
        </p:nvSpPr>
        <p:spPr>
          <a:xfrm>
            <a:off x="4717832" y="1784730"/>
            <a:ext cx="5035768" cy="3745741"/>
          </a:xfrm>
          <a:custGeom>
            <a:avLst/>
            <a:gdLst/>
            <a:ahLst/>
            <a:cxnLst/>
            <a:rect l="l" t="t" r="r" b="b"/>
            <a:pathLst>
              <a:path w="5035768" h="3745741">
                <a:moveTo>
                  <a:pt x="0" y="0"/>
                </a:moveTo>
                <a:lnTo>
                  <a:pt x="5035768" y="0"/>
                </a:lnTo>
                <a:lnTo>
                  <a:pt x="5035768" y="3745740"/>
                </a:lnTo>
                <a:lnTo>
                  <a:pt x="0" y="3745740"/>
                </a:lnTo>
                <a:lnTo>
                  <a:pt x="0" y="0"/>
                </a:lnTo>
                <a:close/>
              </a:path>
            </a:pathLst>
          </a:custGeom>
          <a:blipFill>
            <a:blip r:embed="rId4"/>
            <a:stretch>
              <a:fillRect/>
            </a:stretch>
          </a:blipFill>
        </p:spPr>
        <p:txBody>
          <a:bodyPr/>
          <a:lstStyle/>
          <a:p>
            <a:endParaRPr lang="en-GB"/>
          </a:p>
        </p:txBody>
      </p:sp>
      <p:sp>
        <p:nvSpPr>
          <p:cNvPr id="6" name="TextBox 6"/>
          <p:cNvSpPr txBox="1"/>
          <p:nvPr/>
        </p:nvSpPr>
        <p:spPr>
          <a:xfrm>
            <a:off x="416559" y="544879"/>
            <a:ext cx="7207504" cy="523875"/>
          </a:xfrm>
          <a:prstGeom prst="rect">
            <a:avLst/>
          </a:prstGeom>
        </p:spPr>
        <p:txBody>
          <a:bodyPr lIns="0" tIns="0" rIns="0" bIns="0" rtlCol="0" anchor="t">
            <a:spAutoFit/>
          </a:bodyPr>
          <a:lstStyle/>
          <a:p>
            <a:pPr algn="l">
              <a:lnSpc>
                <a:spcPts val="4161"/>
              </a:lnSpc>
            </a:pPr>
            <a:r>
              <a:rPr lang="en-US" sz="3467" spc="32">
                <a:solidFill>
                  <a:srgbClr val="4F81BD"/>
                </a:solidFill>
                <a:latin typeface="B612 Italics"/>
              </a:rPr>
              <a:t>Model (SVM)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Custom</PresentationFormat>
  <Paragraphs>78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TT Rounds Condensed Bold</vt:lpstr>
      <vt:lpstr>TT Rounds Condensed</vt:lpstr>
      <vt:lpstr>Canva Sans</vt:lpstr>
      <vt:lpstr>B612 Italics</vt:lpstr>
      <vt:lpstr>Canva Sans Bold Italics</vt:lpstr>
      <vt:lpstr>Arial</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credit card fraud detection.pptx</dc:title>
  <dc:creator>meena damwani</dc:creator>
  <cp:lastModifiedBy>MEENA NIMESH MAKWANA</cp:lastModifiedBy>
  <cp:revision>4</cp:revision>
  <dcterms:created xsi:type="dcterms:W3CDTF">2006-08-16T00:00:00Z</dcterms:created>
  <dcterms:modified xsi:type="dcterms:W3CDTF">2024-12-03T17:37:36Z</dcterms:modified>
  <dc:identifier>DAF1T0fC2so</dc:identifier>
</cp:coreProperties>
</file>