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0" r:id="rId5"/>
    <p:sldId id="281"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14CD39-6DCC-41DA-9FC8-6CCBA36ED904}">
          <p14:sldIdLst>
            <p14:sldId id="256"/>
            <p14:sldId id="257"/>
            <p14:sldId id="263"/>
            <p14:sldId id="260"/>
            <p14:sldId id="281"/>
            <p14:sldId id="264"/>
            <p14:sldId id="265"/>
            <p14:sldId id="266"/>
            <p14:sldId id="267"/>
            <p14:sldId id="268"/>
            <p14:sldId id="269"/>
            <p14:sldId id="270"/>
            <p14:sldId id="271"/>
            <p14:sldId id="272"/>
            <p14:sldId id="273"/>
            <p14:sldId id="274"/>
            <p14:sldId id="275"/>
            <p14:sldId id="276"/>
            <p14:sldId id="277"/>
            <p14:sldId id="278"/>
            <p14:sldId id="279"/>
            <p14:sldId id="280"/>
          </p14:sldIdLst>
        </p14:section>
        <p14:section name="Untitled Section" id="{82A1D07A-3520-4207-B43E-D240F42C18E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586" autoAdjust="0"/>
  </p:normalViewPr>
  <p:slideViewPr>
    <p:cSldViewPr snapToGrid="0">
      <p:cViewPr varScale="1">
        <p:scale>
          <a:sx n="65" d="100"/>
          <a:sy n="65"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E0D08-49E7-433D-80B5-E2FF42DF81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3E8ECB-1153-4624-A72A-8CE42515D1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50F0F4-2C83-44EB-A0D1-BDC2B3D1A5C9}"/>
              </a:ext>
            </a:extLst>
          </p:cNvPr>
          <p:cNvSpPr>
            <a:spLocks noGrp="1"/>
          </p:cNvSpPr>
          <p:nvPr>
            <p:ph type="dt" sz="half" idx="10"/>
          </p:nvPr>
        </p:nvSpPr>
        <p:spPr/>
        <p:txBody>
          <a:bodyPr/>
          <a:lstStyle/>
          <a:p>
            <a:fld id="{78D4BB5D-5845-4FE7-98F2-08219CD9DFF3}" type="datetimeFigureOut">
              <a:rPr lang="en-IN" smtClean="0"/>
              <a:t>17-06-2020</a:t>
            </a:fld>
            <a:endParaRPr lang="en-IN"/>
          </a:p>
        </p:txBody>
      </p:sp>
      <p:sp>
        <p:nvSpPr>
          <p:cNvPr id="5" name="Footer Placeholder 4">
            <a:extLst>
              <a:ext uri="{FF2B5EF4-FFF2-40B4-BE49-F238E27FC236}">
                <a16:creationId xmlns:a16="http://schemas.microsoft.com/office/drawing/2014/main" id="{D0F54635-EE61-45D4-ABEF-4FEBDE94C7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1B274A-51D8-4F6A-BBA1-C989D7988ABE}"/>
              </a:ext>
            </a:extLst>
          </p:cNvPr>
          <p:cNvSpPr>
            <a:spLocks noGrp="1"/>
          </p:cNvSpPr>
          <p:nvPr>
            <p:ph type="sldNum" sz="quarter" idx="12"/>
          </p:nvPr>
        </p:nvSpPr>
        <p:spPr/>
        <p:txBody>
          <a:bodyPr/>
          <a:lstStyle/>
          <a:p>
            <a:fld id="{C47A6745-65FF-457C-9847-36FEB8CD0DDE}" type="slidenum">
              <a:rPr lang="en-IN" smtClean="0"/>
              <a:t>‹#›</a:t>
            </a:fld>
            <a:endParaRPr lang="en-IN"/>
          </a:p>
        </p:txBody>
      </p:sp>
    </p:spTree>
    <p:extLst>
      <p:ext uri="{BB962C8B-B14F-4D97-AF65-F5344CB8AC3E}">
        <p14:creationId xmlns:p14="http://schemas.microsoft.com/office/powerpoint/2010/main" val="31055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73E1-FECE-427B-A2CC-3A1A17EDC2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60E12C-A55F-4729-B263-3C5DCC67F0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3A1401-A2EC-48C4-8557-BA5CFFE1DB2C}"/>
              </a:ext>
            </a:extLst>
          </p:cNvPr>
          <p:cNvSpPr>
            <a:spLocks noGrp="1"/>
          </p:cNvSpPr>
          <p:nvPr>
            <p:ph type="dt" sz="half" idx="10"/>
          </p:nvPr>
        </p:nvSpPr>
        <p:spPr/>
        <p:txBody>
          <a:bodyPr/>
          <a:lstStyle/>
          <a:p>
            <a:fld id="{78D4BB5D-5845-4FE7-98F2-08219CD9DFF3}" type="datetimeFigureOut">
              <a:rPr lang="en-IN" smtClean="0"/>
              <a:t>17-06-2020</a:t>
            </a:fld>
            <a:endParaRPr lang="en-IN"/>
          </a:p>
        </p:txBody>
      </p:sp>
      <p:sp>
        <p:nvSpPr>
          <p:cNvPr id="5" name="Footer Placeholder 4">
            <a:extLst>
              <a:ext uri="{FF2B5EF4-FFF2-40B4-BE49-F238E27FC236}">
                <a16:creationId xmlns:a16="http://schemas.microsoft.com/office/drawing/2014/main" id="{37D0EB7F-B072-4314-B9F8-62445C02F2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BEDF2D-8B72-47F0-8036-745893031FF1}"/>
              </a:ext>
            </a:extLst>
          </p:cNvPr>
          <p:cNvSpPr>
            <a:spLocks noGrp="1"/>
          </p:cNvSpPr>
          <p:nvPr>
            <p:ph type="sldNum" sz="quarter" idx="12"/>
          </p:nvPr>
        </p:nvSpPr>
        <p:spPr/>
        <p:txBody>
          <a:bodyPr/>
          <a:lstStyle/>
          <a:p>
            <a:fld id="{C47A6745-65FF-457C-9847-36FEB8CD0DDE}" type="slidenum">
              <a:rPr lang="en-IN" smtClean="0"/>
              <a:t>‹#›</a:t>
            </a:fld>
            <a:endParaRPr lang="en-IN"/>
          </a:p>
        </p:txBody>
      </p:sp>
    </p:spTree>
    <p:extLst>
      <p:ext uri="{BB962C8B-B14F-4D97-AF65-F5344CB8AC3E}">
        <p14:creationId xmlns:p14="http://schemas.microsoft.com/office/powerpoint/2010/main" val="2264267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3B8423-2174-4FEA-8000-799A71638B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3E5753-CF37-4405-9B61-1596317489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01EF7-A3F4-4455-828C-DCE33FB49FBD}"/>
              </a:ext>
            </a:extLst>
          </p:cNvPr>
          <p:cNvSpPr>
            <a:spLocks noGrp="1"/>
          </p:cNvSpPr>
          <p:nvPr>
            <p:ph type="dt" sz="half" idx="10"/>
          </p:nvPr>
        </p:nvSpPr>
        <p:spPr/>
        <p:txBody>
          <a:bodyPr/>
          <a:lstStyle/>
          <a:p>
            <a:fld id="{78D4BB5D-5845-4FE7-98F2-08219CD9DFF3}" type="datetimeFigureOut">
              <a:rPr lang="en-IN" smtClean="0"/>
              <a:t>17-06-2020</a:t>
            </a:fld>
            <a:endParaRPr lang="en-IN"/>
          </a:p>
        </p:txBody>
      </p:sp>
      <p:sp>
        <p:nvSpPr>
          <p:cNvPr id="5" name="Footer Placeholder 4">
            <a:extLst>
              <a:ext uri="{FF2B5EF4-FFF2-40B4-BE49-F238E27FC236}">
                <a16:creationId xmlns:a16="http://schemas.microsoft.com/office/drawing/2014/main" id="{66C98182-5F8B-49A8-99F7-96004859EE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41C157-4A63-41FE-A2BC-E249384296A5}"/>
              </a:ext>
            </a:extLst>
          </p:cNvPr>
          <p:cNvSpPr>
            <a:spLocks noGrp="1"/>
          </p:cNvSpPr>
          <p:nvPr>
            <p:ph type="sldNum" sz="quarter" idx="12"/>
          </p:nvPr>
        </p:nvSpPr>
        <p:spPr/>
        <p:txBody>
          <a:bodyPr/>
          <a:lstStyle/>
          <a:p>
            <a:fld id="{C47A6745-65FF-457C-9847-36FEB8CD0DDE}" type="slidenum">
              <a:rPr lang="en-IN" smtClean="0"/>
              <a:t>‹#›</a:t>
            </a:fld>
            <a:endParaRPr lang="en-IN"/>
          </a:p>
        </p:txBody>
      </p:sp>
    </p:spTree>
    <p:extLst>
      <p:ext uri="{BB962C8B-B14F-4D97-AF65-F5344CB8AC3E}">
        <p14:creationId xmlns:p14="http://schemas.microsoft.com/office/powerpoint/2010/main" val="107904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B01EA-38FE-4711-9663-C11463315D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8A1835-5CAC-454C-906C-C9B037CB90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259301-61DE-4451-9890-36E2E0CC1AF8}"/>
              </a:ext>
            </a:extLst>
          </p:cNvPr>
          <p:cNvSpPr>
            <a:spLocks noGrp="1"/>
          </p:cNvSpPr>
          <p:nvPr>
            <p:ph type="dt" sz="half" idx="10"/>
          </p:nvPr>
        </p:nvSpPr>
        <p:spPr/>
        <p:txBody>
          <a:bodyPr/>
          <a:lstStyle/>
          <a:p>
            <a:fld id="{78D4BB5D-5845-4FE7-98F2-08219CD9DFF3}" type="datetimeFigureOut">
              <a:rPr lang="en-IN" smtClean="0"/>
              <a:t>17-06-2020</a:t>
            </a:fld>
            <a:endParaRPr lang="en-IN"/>
          </a:p>
        </p:txBody>
      </p:sp>
      <p:sp>
        <p:nvSpPr>
          <p:cNvPr id="5" name="Footer Placeholder 4">
            <a:extLst>
              <a:ext uri="{FF2B5EF4-FFF2-40B4-BE49-F238E27FC236}">
                <a16:creationId xmlns:a16="http://schemas.microsoft.com/office/drawing/2014/main" id="{20513C88-8403-4CCD-96B5-D2CE3BBA45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A8A216-59A2-4B20-BDBD-A5BB417FD79F}"/>
              </a:ext>
            </a:extLst>
          </p:cNvPr>
          <p:cNvSpPr>
            <a:spLocks noGrp="1"/>
          </p:cNvSpPr>
          <p:nvPr>
            <p:ph type="sldNum" sz="quarter" idx="12"/>
          </p:nvPr>
        </p:nvSpPr>
        <p:spPr/>
        <p:txBody>
          <a:bodyPr/>
          <a:lstStyle/>
          <a:p>
            <a:fld id="{C47A6745-65FF-457C-9847-36FEB8CD0DDE}" type="slidenum">
              <a:rPr lang="en-IN" smtClean="0"/>
              <a:t>‹#›</a:t>
            </a:fld>
            <a:endParaRPr lang="en-IN"/>
          </a:p>
        </p:txBody>
      </p:sp>
    </p:spTree>
    <p:extLst>
      <p:ext uri="{BB962C8B-B14F-4D97-AF65-F5344CB8AC3E}">
        <p14:creationId xmlns:p14="http://schemas.microsoft.com/office/powerpoint/2010/main" val="165008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DC6E-108C-4E8F-93D1-AC8D78237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8E3798-BE7D-4C08-BE7E-CD4616580D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B740C3-2545-4B40-A6E7-20BE91623CCB}"/>
              </a:ext>
            </a:extLst>
          </p:cNvPr>
          <p:cNvSpPr>
            <a:spLocks noGrp="1"/>
          </p:cNvSpPr>
          <p:nvPr>
            <p:ph type="dt" sz="half" idx="10"/>
          </p:nvPr>
        </p:nvSpPr>
        <p:spPr/>
        <p:txBody>
          <a:bodyPr/>
          <a:lstStyle/>
          <a:p>
            <a:fld id="{78D4BB5D-5845-4FE7-98F2-08219CD9DFF3}" type="datetimeFigureOut">
              <a:rPr lang="en-IN" smtClean="0"/>
              <a:t>17-06-2020</a:t>
            </a:fld>
            <a:endParaRPr lang="en-IN"/>
          </a:p>
        </p:txBody>
      </p:sp>
      <p:sp>
        <p:nvSpPr>
          <p:cNvPr id="5" name="Footer Placeholder 4">
            <a:extLst>
              <a:ext uri="{FF2B5EF4-FFF2-40B4-BE49-F238E27FC236}">
                <a16:creationId xmlns:a16="http://schemas.microsoft.com/office/drawing/2014/main" id="{2E709E02-33E2-49BA-AF12-372EDDA210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F1762E-D89B-45FA-B490-F56A44699AA1}"/>
              </a:ext>
            </a:extLst>
          </p:cNvPr>
          <p:cNvSpPr>
            <a:spLocks noGrp="1"/>
          </p:cNvSpPr>
          <p:nvPr>
            <p:ph type="sldNum" sz="quarter" idx="12"/>
          </p:nvPr>
        </p:nvSpPr>
        <p:spPr/>
        <p:txBody>
          <a:bodyPr/>
          <a:lstStyle/>
          <a:p>
            <a:fld id="{C47A6745-65FF-457C-9847-36FEB8CD0DDE}" type="slidenum">
              <a:rPr lang="en-IN" smtClean="0"/>
              <a:t>‹#›</a:t>
            </a:fld>
            <a:endParaRPr lang="en-IN"/>
          </a:p>
        </p:txBody>
      </p:sp>
    </p:spTree>
    <p:extLst>
      <p:ext uri="{BB962C8B-B14F-4D97-AF65-F5344CB8AC3E}">
        <p14:creationId xmlns:p14="http://schemas.microsoft.com/office/powerpoint/2010/main" val="184685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FE33-AB25-4651-836F-511694C9A9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F84175-77C2-4838-A549-9144585A31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211373-CB26-4AC4-855F-A17541C08C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F46A35-C0AE-4D2A-BA05-95695E0D2BCC}"/>
              </a:ext>
            </a:extLst>
          </p:cNvPr>
          <p:cNvSpPr>
            <a:spLocks noGrp="1"/>
          </p:cNvSpPr>
          <p:nvPr>
            <p:ph type="dt" sz="half" idx="10"/>
          </p:nvPr>
        </p:nvSpPr>
        <p:spPr/>
        <p:txBody>
          <a:bodyPr/>
          <a:lstStyle/>
          <a:p>
            <a:fld id="{78D4BB5D-5845-4FE7-98F2-08219CD9DFF3}" type="datetimeFigureOut">
              <a:rPr lang="en-IN" smtClean="0"/>
              <a:t>17-06-2020</a:t>
            </a:fld>
            <a:endParaRPr lang="en-IN"/>
          </a:p>
        </p:txBody>
      </p:sp>
      <p:sp>
        <p:nvSpPr>
          <p:cNvPr id="6" name="Footer Placeholder 5">
            <a:extLst>
              <a:ext uri="{FF2B5EF4-FFF2-40B4-BE49-F238E27FC236}">
                <a16:creationId xmlns:a16="http://schemas.microsoft.com/office/drawing/2014/main" id="{D8CAFBB1-7131-45F5-9B2B-3CD443AF32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0A4957-D270-4109-9750-46911487177A}"/>
              </a:ext>
            </a:extLst>
          </p:cNvPr>
          <p:cNvSpPr>
            <a:spLocks noGrp="1"/>
          </p:cNvSpPr>
          <p:nvPr>
            <p:ph type="sldNum" sz="quarter" idx="12"/>
          </p:nvPr>
        </p:nvSpPr>
        <p:spPr/>
        <p:txBody>
          <a:bodyPr/>
          <a:lstStyle/>
          <a:p>
            <a:fld id="{C47A6745-65FF-457C-9847-36FEB8CD0DDE}" type="slidenum">
              <a:rPr lang="en-IN" smtClean="0"/>
              <a:t>‹#›</a:t>
            </a:fld>
            <a:endParaRPr lang="en-IN"/>
          </a:p>
        </p:txBody>
      </p:sp>
    </p:spTree>
    <p:extLst>
      <p:ext uri="{BB962C8B-B14F-4D97-AF65-F5344CB8AC3E}">
        <p14:creationId xmlns:p14="http://schemas.microsoft.com/office/powerpoint/2010/main" val="417457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24DC-1FF4-467B-A798-FD623824C4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BA9583-E2FD-4A64-A9D5-4A7BC2E0C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123BE-7C20-4CF0-A584-F6EF5863A8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5B7832-2B61-485F-9EB8-AF6C470F9D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88C62F-C1BA-45D7-AA73-496267C642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D69C4C-64B7-4BCF-96C7-AD0A6B2FB57A}"/>
              </a:ext>
            </a:extLst>
          </p:cNvPr>
          <p:cNvSpPr>
            <a:spLocks noGrp="1"/>
          </p:cNvSpPr>
          <p:nvPr>
            <p:ph type="dt" sz="half" idx="10"/>
          </p:nvPr>
        </p:nvSpPr>
        <p:spPr/>
        <p:txBody>
          <a:bodyPr/>
          <a:lstStyle/>
          <a:p>
            <a:fld id="{78D4BB5D-5845-4FE7-98F2-08219CD9DFF3}" type="datetimeFigureOut">
              <a:rPr lang="en-IN" smtClean="0"/>
              <a:t>17-06-2020</a:t>
            </a:fld>
            <a:endParaRPr lang="en-IN"/>
          </a:p>
        </p:txBody>
      </p:sp>
      <p:sp>
        <p:nvSpPr>
          <p:cNvPr id="8" name="Footer Placeholder 7">
            <a:extLst>
              <a:ext uri="{FF2B5EF4-FFF2-40B4-BE49-F238E27FC236}">
                <a16:creationId xmlns:a16="http://schemas.microsoft.com/office/drawing/2014/main" id="{7BDE2CE6-7A32-4717-A64F-D6589C5F0D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64F744-F3A1-4DD4-A3F7-E27726D949A8}"/>
              </a:ext>
            </a:extLst>
          </p:cNvPr>
          <p:cNvSpPr>
            <a:spLocks noGrp="1"/>
          </p:cNvSpPr>
          <p:nvPr>
            <p:ph type="sldNum" sz="quarter" idx="12"/>
          </p:nvPr>
        </p:nvSpPr>
        <p:spPr/>
        <p:txBody>
          <a:bodyPr/>
          <a:lstStyle/>
          <a:p>
            <a:fld id="{C47A6745-65FF-457C-9847-36FEB8CD0DDE}" type="slidenum">
              <a:rPr lang="en-IN" smtClean="0"/>
              <a:t>‹#›</a:t>
            </a:fld>
            <a:endParaRPr lang="en-IN"/>
          </a:p>
        </p:txBody>
      </p:sp>
    </p:spTree>
    <p:extLst>
      <p:ext uri="{BB962C8B-B14F-4D97-AF65-F5344CB8AC3E}">
        <p14:creationId xmlns:p14="http://schemas.microsoft.com/office/powerpoint/2010/main" val="516984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26B8C-4336-463C-8EF0-380EF31C8B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CF25A2-5E51-4844-B932-CCA86E800E39}"/>
              </a:ext>
            </a:extLst>
          </p:cNvPr>
          <p:cNvSpPr>
            <a:spLocks noGrp="1"/>
          </p:cNvSpPr>
          <p:nvPr>
            <p:ph type="dt" sz="half" idx="10"/>
          </p:nvPr>
        </p:nvSpPr>
        <p:spPr/>
        <p:txBody>
          <a:bodyPr/>
          <a:lstStyle/>
          <a:p>
            <a:fld id="{78D4BB5D-5845-4FE7-98F2-08219CD9DFF3}" type="datetimeFigureOut">
              <a:rPr lang="en-IN" smtClean="0"/>
              <a:t>17-06-2020</a:t>
            </a:fld>
            <a:endParaRPr lang="en-IN"/>
          </a:p>
        </p:txBody>
      </p:sp>
      <p:sp>
        <p:nvSpPr>
          <p:cNvPr id="4" name="Footer Placeholder 3">
            <a:extLst>
              <a:ext uri="{FF2B5EF4-FFF2-40B4-BE49-F238E27FC236}">
                <a16:creationId xmlns:a16="http://schemas.microsoft.com/office/drawing/2014/main" id="{792144CF-959D-4F4F-8C56-288B7EB345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3151C0-DAD5-40C9-8F17-BA884146DEB1}"/>
              </a:ext>
            </a:extLst>
          </p:cNvPr>
          <p:cNvSpPr>
            <a:spLocks noGrp="1"/>
          </p:cNvSpPr>
          <p:nvPr>
            <p:ph type="sldNum" sz="quarter" idx="12"/>
          </p:nvPr>
        </p:nvSpPr>
        <p:spPr/>
        <p:txBody>
          <a:bodyPr/>
          <a:lstStyle/>
          <a:p>
            <a:fld id="{C47A6745-65FF-457C-9847-36FEB8CD0DDE}" type="slidenum">
              <a:rPr lang="en-IN" smtClean="0"/>
              <a:t>‹#›</a:t>
            </a:fld>
            <a:endParaRPr lang="en-IN"/>
          </a:p>
        </p:txBody>
      </p:sp>
    </p:spTree>
    <p:extLst>
      <p:ext uri="{BB962C8B-B14F-4D97-AF65-F5344CB8AC3E}">
        <p14:creationId xmlns:p14="http://schemas.microsoft.com/office/powerpoint/2010/main" val="2494890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F95971-2079-4811-99AB-797EEBDAA109}"/>
              </a:ext>
            </a:extLst>
          </p:cNvPr>
          <p:cNvSpPr>
            <a:spLocks noGrp="1"/>
          </p:cNvSpPr>
          <p:nvPr>
            <p:ph type="dt" sz="half" idx="10"/>
          </p:nvPr>
        </p:nvSpPr>
        <p:spPr/>
        <p:txBody>
          <a:bodyPr/>
          <a:lstStyle/>
          <a:p>
            <a:fld id="{78D4BB5D-5845-4FE7-98F2-08219CD9DFF3}" type="datetimeFigureOut">
              <a:rPr lang="en-IN" smtClean="0"/>
              <a:t>17-06-2020</a:t>
            </a:fld>
            <a:endParaRPr lang="en-IN"/>
          </a:p>
        </p:txBody>
      </p:sp>
      <p:sp>
        <p:nvSpPr>
          <p:cNvPr id="3" name="Footer Placeholder 2">
            <a:extLst>
              <a:ext uri="{FF2B5EF4-FFF2-40B4-BE49-F238E27FC236}">
                <a16:creationId xmlns:a16="http://schemas.microsoft.com/office/drawing/2014/main" id="{7FB5BCD6-7673-4444-A119-91DF1B2463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2B4C28-CC41-4EE8-A420-48ACFBD391EA}"/>
              </a:ext>
            </a:extLst>
          </p:cNvPr>
          <p:cNvSpPr>
            <a:spLocks noGrp="1"/>
          </p:cNvSpPr>
          <p:nvPr>
            <p:ph type="sldNum" sz="quarter" idx="12"/>
          </p:nvPr>
        </p:nvSpPr>
        <p:spPr/>
        <p:txBody>
          <a:bodyPr/>
          <a:lstStyle/>
          <a:p>
            <a:fld id="{C47A6745-65FF-457C-9847-36FEB8CD0DDE}" type="slidenum">
              <a:rPr lang="en-IN" smtClean="0"/>
              <a:t>‹#›</a:t>
            </a:fld>
            <a:endParaRPr lang="en-IN"/>
          </a:p>
        </p:txBody>
      </p:sp>
    </p:spTree>
    <p:extLst>
      <p:ext uri="{BB962C8B-B14F-4D97-AF65-F5344CB8AC3E}">
        <p14:creationId xmlns:p14="http://schemas.microsoft.com/office/powerpoint/2010/main" val="3282068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5BE6-1020-406E-AC3B-0A226A43A4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790841-26AB-4FEA-9F1C-29015405BB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80FB73-B7FC-45E8-B10A-2690210B8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0ACCA4-D20F-4C3E-AF74-33234FB7A568}"/>
              </a:ext>
            </a:extLst>
          </p:cNvPr>
          <p:cNvSpPr>
            <a:spLocks noGrp="1"/>
          </p:cNvSpPr>
          <p:nvPr>
            <p:ph type="dt" sz="half" idx="10"/>
          </p:nvPr>
        </p:nvSpPr>
        <p:spPr/>
        <p:txBody>
          <a:bodyPr/>
          <a:lstStyle/>
          <a:p>
            <a:fld id="{78D4BB5D-5845-4FE7-98F2-08219CD9DFF3}" type="datetimeFigureOut">
              <a:rPr lang="en-IN" smtClean="0"/>
              <a:t>17-06-2020</a:t>
            </a:fld>
            <a:endParaRPr lang="en-IN"/>
          </a:p>
        </p:txBody>
      </p:sp>
      <p:sp>
        <p:nvSpPr>
          <p:cNvPr id="6" name="Footer Placeholder 5">
            <a:extLst>
              <a:ext uri="{FF2B5EF4-FFF2-40B4-BE49-F238E27FC236}">
                <a16:creationId xmlns:a16="http://schemas.microsoft.com/office/drawing/2014/main" id="{24FDC1DB-CC1D-44E6-B84D-CD53AADEB3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82BDEF-3E43-4339-A9C8-34EB1058CF5C}"/>
              </a:ext>
            </a:extLst>
          </p:cNvPr>
          <p:cNvSpPr>
            <a:spLocks noGrp="1"/>
          </p:cNvSpPr>
          <p:nvPr>
            <p:ph type="sldNum" sz="quarter" idx="12"/>
          </p:nvPr>
        </p:nvSpPr>
        <p:spPr/>
        <p:txBody>
          <a:bodyPr/>
          <a:lstStyle/>
          <a:p>
            <a:fld id="{C47A6745-65FF-457C-9847-36FEB8CD0DDE}" type="slidenum">
              <a:rPr lang="en-IN" smtClean="0"/>
              <a:t>‹#›</a:t>
            </a:fld>
            <a:endParaRPr lang="en-IN"/>
          </a:p>
        </p:txBody>
      </p:sp>
    </p:spTree>
    <p:extLst>
      <p:ext uri="{BB962C8B-B14F-4D97-AF65-F5344CB8AC3E}">
        <p14:creationId xmlns:p14="http://schemas.microsoft.com/office/powerpoint/2010/main" val="3577335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0DD2-DBB7-4329-8D90-D29570697B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AC7324-974D-4FE8-8C2E-E3601A68C2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921F7E-8147-4872-B6DF-AEB487658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016F9C-F984-43B7-A89D-EA978C494F97}"/>
              </a:ext>
            </a:extLst>
          </p:cNvPr>
          <p:cNvSpPr>
            <a:spLocks noGrp="1"/>
          </p:cNvSpPr>
          <p:nvPr>
            <p:ph type="dt" sz="half" idx="10"/>
          </p:nvPr>
        </p:nvSpPr>
        <p:spPr/>
        <p:txBody>
          <a:bodyPr/>
          <a:lstStyle/>
          <a:p>
            <a:fld id="{78D4BB5D-5845-4FE7-98F2-08219CD9DFF3}" type="datetimeFigureOut">
              <a:rPr lang="en-IN" smtClean="0"/>
              <a:t>17-06-2020</a:t>
            </a:fld>
            <a:endParaRPr lang="en-IN"/>
          </a:p>
        </p:txBody>
      </p:sp>
      <p:sp>
        <p:nvSpPr>
          <p:cNvPr id="6" name="Footer Placeholder 5">
            <a:extLst>
              <a:ext uri="{FF2B5EF4-FFF2-40B4-BE49-F238E27FC236}">
                <a16:creationId xmlns:a16="http://schemas.microsoft.com/office/drawing/2014/main" id="{839B6315-76A9-4A8F-B288-69E76E22B8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7E33F6-BEC4-4C96-916C-50021C8EE244}"/>
              </a:ext>
            </a:extLst>
          </p:cNvPr>
          <p:cNvSpPr>
            <a:spLocks noGrp="1"/>
          </p:cNvSpPr>
          <p:nvPr>
            <p:ph type="sldNum" sz="quarter" idx="12"/>
          </p:nvPr>
        </p:nvSpPr>
        <p:spPr/>
        <p:txBody>
          <a:bodyPr/>
          <a:lstStyle/>
          <a:p>
            <a:fld id="{C47A6745-65FF-457C-9847-36FEB8CD0DDE}" type="slidenum">
              <a:rPr lang="en-IN" smtClean="0"/>
              <a:t>‹#›</a:t>
            </a:fld>
            <a:endParaRPr lang="en-IN"/>
          </a:p>
        </p:txBody>
      </p:sp>
    </p:spTree>
    <p:extLst>
      <p:ext uri="{BB962C8B-B14F-4D97-AF65-F5344CB8AC3E}">
        <p14:creationId xmlns:p14="http://schemas.microsoft.com/office/powerpoint/2010/main" val="1668396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029AA7-5D56-4917-9A47-C0224C650D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FF51B8-7838-4588-90C9-5A4279257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98B185-C778-4D8E-9A04-96F94F1A65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4BB5D-5845-4FE7-98F2-08219CD9DFF3}" type="datetimeFigureOut">
              <a:rPr lang="en-IN" smtClean="0"/>
              <a:t>17-06-2020</a:t>
            </a:fld>
            <a:endParaRPr lang="en-IN"/>
          </a:p>
        </p:txBody>
      </p:sp>
      <p:sp>
        <p:nvSpPr>
          <p:cNvPr id="5" name="Footer Placeholder 4">
            <a:extLst>
              <a:ext uri="{FF2B5EF4-FFF2-40B4-BE49-F238E27FC236}">
                <a16:creationId xmlns:a16="http://schemas.microsoft.com/office/drawing/2014/main" id="{03C9210A-0839-476A-A819-F3D85BA561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F45FDD-3F42-4DBD-B02F-F5CEAD2229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A6745-65FF-457C-9847-36FEB8CD0DDE}" type="slidenum">
              <a:rPr lang="en-IN" smtClean="0"/>
              <a:t>‹#›</a:t>
            </a:fld>
            <a:endParaRPr lang="en-IN"/>
          </a:p>
        </p:txBody>
      </p:sp>
    </p:spTree>
    <p:extLst>
      <p:ext uri="{BB962C8B-B14F-4D97-AF65-F5344CB8AC3E}">
        <p14:creationId xmlns:p14="http://schemas.microsoft.com/office/powerpoint/2010/main" val="3841185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09301895-3071-4242-84D6-647719807CEA}"/>
              </a:ext>
            </a:extLst>
          </p:cNvPr>
          <p:cNvSpPr>
            <a:spLocks noGrp="1"/>
          </p:cNvSpPr>
          <p:nvPr>
            <p:ph type="subTitle" idx="1"/>
          </p:nvPr>
        </p:nvSpPr>
        <p:spPr>
          <a:xfrm>
            <a:off x="6590966" y="1676400"/>
            <a:ext cx="4805691" cy="3936999"/>
          </a:xfrm>
        </p:spPr>
        <p:txBody>
          <a:bodyPr anchor="b">
            <a:normAutofit/>
          </a:bodyPr>
          <a:lstStyle/>
          <a:p>
            <a:r>
              <a:rPr lang="en-IN" b="1" dirty="0"/>
              <a:t>Internship Presentation</a:t>
            </a:r>
            <a:endParaRPr lang="en-IN" dirty="0"/>
          </a:p>
          <a:p>
            <a:r>
              <a:rPr lang="en-IN" b="1" dirty="0"/>
              <a:t>On</a:t>
            </a:r>
            <a:endParaRPr lang="en-IN" dirty="0"/>
          </a:p>
          <a:p>
            <a:r>
              <a:rPr lang="en-IN" b="1" dirty="0"/>
              <a:t>Statistical Arbitrage</a:t>
            </a:r>
            <a:endParaRPr lang="en-IN" dirty="0"/>
          </a:p>
          <a:p>
            <a:r>
              <a:rPr lang="en-IN" b="1" dirty="0"/>
              <a:t>  </a:t>
            </a:r>
            <a:r>
              <a:rPr lang="en-IN" dirty="0"/>
              <a:t>(</a:t>
            </a:r>
            <a:r>
              <a:rPr lang="en-IN" b="1" dirty="0"/>
              <a:t>using Machine Learning</a:t>
            </a:r>
            <a:r>
              <a:rPr lang="en-IN" dirty="0"/>
              <a:t>)</a:t>
            </a:r>
          </a:p>
          <a:p>
            <a:r>
              <a:rPr lang="en-IN" b="1" dirty="0"/>
              <a:t> </a:t>
            </a:r>
            <a:endParaRPr lang="en-IN" dirty="0"/>
          </a:p>
          <a:p>
            <a:r>
              <a:rPr lang="en-IN" b="1" dirty="0"/>
              <a:t>                       </a:t>
            </a:r>
          </a:p>
          <a:p>
            <a:r>
              <a:rPr lang="en-IN" b="1" dirty="0"/>
              <a:t>Submitted by:</a:t>
            </a:r>
          </a:p>
          <a:p>
            <a:r>
              <a:rPr lang="en-IN" b="1" dirty="0"/>
              <a:t> </a:t>
            </a:r>
            <a:r>
              <a:rPr lang="en-IN" b="1" dirty="0" err="1"/>
              <a:t>Devara</a:t>
            </a:r>
            <a:r>
              <a:rPr lang="en-IN" b="1" dirty="0"/>
              <a:t> Meenakshi </a:t>
            </a:r>
            <a:endParaRPr lang="en-IN" sz="1800" b="1" dirty="0">
              <a:solidFill>
                <a:srgbClr val="000000"/>
              </a:solidFill>
            </a:endParaRPr>
          </a:p>
        </p:txBody>
      </p:sp>
      <p:sp>
        <p:nvSpPr>
          <p:cNvPr id="3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7E965395-34BC-4A47-B66A-23A235F5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89587"/>
            <a:ext cx="5245100" cy="2317654"/>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22071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9F0E-FD8F-4D7D-A037-CB3D20723B41}"/>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Classification:</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975B5C-C482-4C22-BA8B-99699F3EA929}"/>
              </a:ext>
            </a:extLst>
          </p:cNvPr>
          <p:cNvSpPr>
            <a:spLocks noGrp="1"/>
          </p:cNvSpPr>
          <p:nvPr>
            <p:ph idx="1"/>
          </p:nvPr>
        </p:nvSpPr>
        <p:spPr>
          <a:xfrm>
            <a:off x="838200" y="1253613"/>
            <a:ext cx="10515600" cy="4923350"/>
          </a:xfrm>
        </p:spPr>
        <p:txBody>
          <a:bodyPr>
            <a:noAutofit/>
          </a:bodyPr>
          <a:lstStyle/>
          <a:p>
            <a:r>
              <a:rPr lang="en-IN" sz="2400" dirty="0">
                <a:latin typeface="Times New Roman" panose="02020603050405020304" pitchFamily="18" charset="0"/>
                <a:cs typeface="Times New Roman" panose="02020603050405020304" pitchFamily="18" charset="0"/>
              </a:rPr>
              <a:t>In machine learning and statistics, </a:t>
            </a:r>
            <a:r>
              <a:rPr lang="en-IN" sz="2400" b="1" dirty="0">
                <a:latin typeface="Times New Roman" panose="02020603050405020304" pitchFamily="18" charset="0"/>
                <a:cs typeface="Times New Roman" panose="02020603050405020304" pitchFamily="18" charset="0"/>
              </a:rPr>
              <a:t>classification</a:t>
            </a:r>
            <a:r>
              <a:rPr lang="en-IN" sz="2400" dirty="0">
                <a:latin typeface="Times New Roman" panose="02020603050405020304" pitchFamily="18" charset="0"/>
                <a:cs typeface="Times New Roman" panose="02020603050405020304" pitchFamily="18" charset="0"/>
              </a:rPr>
              <a:t> is the problem of identifying to which of a set of categories (sub-populations) a new observation belongs, on the basis of a training set of data containing observations (or instances) whose category membership is known. Examples are assigning a given email to the “spam” or “non-spam” class, and assigning a diagnosis to a given patient based on observed characteristics of the patient (sex, blood pressure, presence or absence of certain symptoms, etc.). Classification is an example of pattern recognition. </a:t>
            </a:r>
          </a:p>
          <a:p>
            <a:r>
              <a:rPr lang="en-IN" sz="2400" dirty="0">
                <a:latin typeface="Times New Roman" panose="02020603050405020304" pitchFamily="18" charset="0"/>
                <a:cs typeface="Times New Roman" panose="02020603050405020304" pitchFamily="18" charset="0"/>
              </a:rPr>
              <a:t>In the terminology of machine learning, classification is considered an instance of supervised learning, i.e., learning where a training set of correctly identified observations is available. The corresponding unsupervised procedure is known as clustering, and involves grouping data into categories based on some measure of inherent similarity or distance.</a:t>
            </a:r>
          </a:p>
        </p:txBody>
      </p:sp>
    </p:spTree>
    <p:extLst>
      <p:ext uri="{BB962C8B-B14F-4D97-AF65-F5344CB8AC3E}">
        <p14:creationId xmlns:p14="http://schemas.microsoft.com/office/powerpoint/2010/main" val="89411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2ABF3-75C3-439C-AAA2-E02F99F103EE}"/>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Classifier:</a:t>
            </a:r>
          </a:p>
        </p:txBody>
      </p:sp>
      <p:sp>
        <p:nvSpPr>
          <p:cNvPr id="3" name="Content Placeholder 2">
            <a:extLst>
              <a:ext uri="{FF2B5EF4-FFF2-40B4-BE49-F238E27FC236}">
                <a16:creationId xmlns:a16="http://schemas.microsoft.com/office/drawing/2014/main" id="{68D3AF62-562D-40A7-815A-1A07DE1057E3}"/>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An algorithm that implements classification, especially in a concrete implementation, is known as a </a:t>
            </a:r>
            <a:r>
              <a:rPr lang="en-IN" sz="2400" b="1" dirty="0">
                <a:latin typeface="Times New Roman" panose="02020603050405020304" pitchFamily="18" charset="0"/>
                <a:cs typeface="Times New Roman" panose="02020603050405020304" pitchFamily="18" charset="0"/>
              </a:rPr>
              <a:t>classifier</a:t>
            </a:r>
            <a:r>
              <a:rPr lang="en-IN" sz="2400" dirty="0">
                <a:latin typeface="Times New Roman" panose="02020603050405020304" pitchFamily="18" charset="0"/>
                <a:cs typeface="Times New Roman" panose="02020603050405020304" pitchFamily="18" charset="0"/>
              </a:rPr>
              <a:t>. The term "classifier" sometimes also refers to the mathematical function, implemented by a classification algorithm, that maps input data to a category.</a:t>
            </a:r>
          </a:p>
          <a:p>
            <a:r>
              <a:rPr lang="en-IN" sz="2400" dirty="0">
                <a:latin typeface="Times New Roman" panose="02020603050405020304" pitchFamily="18" charset="0"/>
                <a:cs typeface="Times New Roman" panose="02020603050405020304" pitchFamily="18" charset="0"/>
              </a:rPr>
              <a:t>Terminology across fields is quite varied. In statistics, where classification is often done with logistic regression or a similar procedure, the properties of observations are termed explanatory variables (or independent variables, regressors, etc.), and the categories to be predicted are known as outcomes, which are considered to be possible values of the dependent variable. In machine learning, the observations are often known as </a:t>
            </a:r>
            <a:r>
              <a:rPr lang="en-IN" sz="2400" i="1" dirty="0">
                <a:latin typeface="Times New Roman" panose="02020603050405020304" pitchFamily="18" charset="0"/>
                <a:cs typeface="Times New Roman" panose="02020603050405020304" pitchFamily="18" charset="0"/>
              </a:rPr>
              <a:t>instances</a:t>
            </a:r>
            <a:r>
              <a:rPr lang="en-IN" sz="2400" dirty="0">
                <a:latin typeface="Times New Roman" panose="02020603050405020304" pitchFamily="18" charset="0"/>
                <a:cs typeface="Times New Roman" panose="02020603050405020304" pitchFamily="18" charset="0"/>
              </a:rPr>
              <a:t>, the explanatory variables are termed </a:t>
            </a:r>
            <a:r>
              <a:rPr lang="en-IN" sz="2400" i="1" dirty="0">
                <a:latin typeface="Times New Roman" panose="02020603050405020304" pitchFamily="18" charset="0"/>
                <a:cs typeface="Times New Roman" panose="02020603050405020304" pitchFamily="18" charset="0"/>
              </a:rPr>
              <a:t>features</a:t>
            </a:r>
            <a:r>
              <a:rPr lang="en-IN" sz="2400" dirty="0">
                <a:latin typeface="Times New Roman" panose="02020603050405020304" pitchFamily="18" charset="0"/>
                <a:cs typeface="Times New Roman" panose="02020603050405020304" pitchFamily="18" charset="0"/>
              </a:rPr>
              <a:t> (grouped into a feature vector), and the possible categories to be predicted are </a:t>
            </a:r>
            <a:r>
              <a:rPr lang="en-IN" sz="2400" i="1" dirty="0">
                <a:latin typeface="Times New Roman" panose="02020603050405020304" pitchFamily="18" charset="0"/>
                <a:cs typeface="Times New Roman" panose="02020603050405020304" pitchFamily="18" charset="0"/>
              </a:rPr>
              <a:t>classes</a:t>
            </a:r>
            <a:r>
              <a:rPr lang="en-IN" sz="2400" dirty="0">
                <a:latin typeface="Times New Roman" panose="02020603050405020304" pitchFamily="18" charset="0"/>
                <a:cs typeface="Times New Roman" panose="02020603050405020304" pitchFamily="18" charset="0"/>
              </a:rPr>
              <a:t>. </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770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CD45-5222-4A8D-8B4C-BC82FFC1CFCD}"/>
              </a:ext>
            </a:extLst>
          </p:cNvPr>
          <p:cNvSpPr>
            <a:spLocks noGrp="1"/>
          </p:cNvSpPr>
          <p:nvPr>
            <p:ph type="title"/>
          </p:nvPr>
        </p:nvSpPr>
        <p:spPr>
          <a:xfrm>
            <a:off x="838200" y="365125"/>
            <a:ext cx="10515600" cy="854075"/>
          </a:xfrm>
        </p:spPr>
        <p:txBody>
          <a:bodyPr>
            <a:normAutofit/>
          </a:bodyPr>
          <a:lstStyle/>
          <a:p>
            <a:r>
              <a:rPr lang="en-IN" sz="3600" b="1" dirty="0">
                <a:latin typeface="Times New Roman" panose="02020603050405020304" pitchFamily="18" charset="0"/>
                <a:cs typeface="Times New Roman" panose="02020603050405020304" pitchFamily="18" charset="0"/>
              </a:rPr>
              <a:t>Prediction:</a:t>
            </a:r>
          </a:p>
        </p:txBody>
      </p:sp>
      <p:sp>
        <p:nvSpPr>
          <p:cNvPr id="3" name="Content Placeholder 2">
            <a:extLst>
              <a:ext uri="{FF2B5EF4-FFF2-40B4-BE49-F238E27FC236}">
                <a16:creationId xmlns:a16="http://schemas.microsoft.com/office/drawing/2014/main" id="{D04F1A9A-3994-4E59-968A-C6285003D8BD}"/>
              </a:ext>
            </a:extLst>
          </p:cNvPr>
          <p:cNvSpPr>
            <a:spLocks noGrp="1"/>
          </p:cNvSpPr>
          <p:nvPr>
            <p:ph idx="1"/>
          </p:nvPr>
        </p:nvSpPr>
        <p:spPr>
          <a:xfrm>
            <a:off x="838200" y="986972"/>
            <a:ext cx="10515600" cy="5050972"/>
          </a:xfrm>
        </p:spPr>
        <p:txBody>
          <a:bodyPr>
            <a:noAutofit/>
          </a:bodyPr>
          <a:lstStyle/>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“Prediction” refers to the output of an algorithm after it has been trained on a historical dataset and applied to new data when forecasting the likelihood of a particular outcome, such as whether or not a customer will churn in 30 days. The algorithm will generate probable values for an unknown variable for each record in the new data, allowing the model builder to identify what that value will most likely be.</a:t>
            </a:r>
          </a:p>
          <a:p>
            <a:r>
              <a:rPr lang="en-IN" sz="2400" dirty="0">
                <a:latin typeface="Times New Roman" panose="02020603050405020304" pitchFamily="18" charset="0"/>
                <a:cs typeface="Times New Roman" panose="02020603050405020304" pitchFamily="18" charset="0"/>
              </a:rPr>
              <a:t>The word “prediction” can be misleading. In some cases, it really does mean that you are predicting a future outcome, such as when you’re using machine learning to determine the next best action next best action in a marketing campaign. Other times, though, the “prediction” has to do with, for example, whether or not a transaction that already occurred was fraudulent. In that case, the transaction already happened, but you’re making an educated guess about whether or not it was legitimate, allowing you to take the appropriate action.</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520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E67F-89CA-4F03-8335-D197A349023F}"/>
              </a:ext>
            </a:extLst>
          </p:cNvPr>
          <p:cNvSpPr>
            <a:spLocks noGrp="1"/>
          </p:cNvSpPr>
          <p:nvPr>
            <p:ph type="title"/>
          </p:nvPr>
        </p:nvSpPr>
        <p:spPr>
          <a:xfrm>
            <a:off x="838200" y="317909"/>
            <a:ext cx="10515600" cy="726256"/>
          </a:xfrm>
        </p:spPr>
        <p:txBody>
          <a:bodyPr>
            <a:noAutofit/>
          </a:bodyPr>
          <a:lstStyle/>
          <a:p>
            <a:r>
              <a:rPr lang="en-IN" sz="3600" b="1" dirty="0">
                <a:latin typeface="Times New Roman" panose="02020603050405020304" pitchFamily="18" charset="0"/>
                <a:cs typeface="Times New Roman" panose="02020603050405020304" pitchFamily="18" charset="0"/>
              </a:rPr>
              <a:t>Implementation:</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EC9241-96A3-4804-85D4-228A36B301E3}"/>
              </a:ext>
            </a:extLst>
          </p:cNvPr>
          <p:cNvSpPr>
            <a:spLocks noGrp="1"/>
          </p:cNvSpPr>
          <p:nvPr>
            <p:ph idx="1"/>
          </p:nvPr>
        </p:nvSpPr>
        <p:spPr>
          <a:xfrm>
            <a:off x="838200" y="1044165"/>
            <a:ext cx="10515600" cy="5132798"/>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Libraries to be imported for this analysis:</a:t>
            </a:r>
          </a:p>
          <a:p>
            <a:r>
              <a:rPr lang="en-IN" sz="2400" dirty="0">
                <a:latin typeface="Times New Roman" panose="02020603050405020304" pitchFamily="18" charset="0"/>
                <a:cs typeface="Times New Roman" panose="02020603050405020304" pitchFamily="18" charset="0"/>
              </a:rPr>
              <a:t>import pandas as pd</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import </a:t>
            </a:r>
            <a:r>
              <a:rPr lang="en-IN" sz="2400" dirty="0" err="1">
                <a:latin typeface="Times New Roman" panose="02020603050405020304" pitchFamily="18" charset="0"/>
                <a:cs typeface="Times New Roman" panose="02020603050405020304" pitchFamily="18" charset="0"/>
              </a:rPr>
              <a:t>numpy</a:t>
            </a:r>
            <a:r>
              <a:rPr lang="en-IN" sz="2400" dirty="0">
                <a:latin typeface="Times New Roman" panose="02020603050405020304" pitchFamily="18" charset="0"/>
                <a:cs typeface="Times New Roman" panose="02020603050405020304" pitchFamily="18" charset="0"/>
              </a:rPr>
              <a:t> as </a:t>
            </a:r>
            <a:r>
              <a:rPr lang="en-IN" sz="2400" dirty="0" err="1">
                <a:latin typeface="Times New Roman" panose="02020603050405020304" pitchFamily="18" charset="0"/>
                <a:cs typeface="Times New Roman" panose="02020603050405020304" pitchFamily="18" charset="0"/>
              </a:rPr>
              <a:t>npfrom</a:t>
            </a:r>
            <a:r>
              <a:rPr lang="en-IN" sz="2400" dirty="0">
                <a:latin typeface="Times New Roman" panose="02020603050405020304" pitchFamily="18" charset="0"/>
                <a:cs typeface="Times New Roman" panose="02020603050405020304" pitchFamily="18" charset="0"/>
              </a:rPr>
              <a:t> datetime import datetime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#to plot within notebook</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import </a:t>
            </a:r>
            <a:r>
              <a:rPr lang="en-IN" sz="2400" dirty="0" err="1">
                <a:latin typeface="Times New Roman" panose="02020603050405020304" pitchFamily="18" charset="0"/>
                <a:cs typeface="Times New Roman" panose="02020603050405020304" pitchFamily="18" charset="0"/>
              </a:rPr>
              <a:t>matplotlib.pyplot</a:t>
            </a:r>
            <a:r>
              <a:rPr lang="en-IN" sz="2400" dirty="0">
                <a:latin typeface="Times New Roman" panose="02020603050405020304" pitchFamily="18" charset="0"/>
                <a:cs typeface="Times New Roman" panose="02020603050405020304" pitchFamily="18" charset="0"/>
              </a:rPr>
              <a:t> as </a:t>
            </a:r>
            <a:r>
              <a:rPr lang="en-IN" sz="2400" dirty="0" err="1">
                <a:latin typeface="Times New Roman" panose="02020603050405020304" pitchFamily="18" charset="0"/>
                <a:cs typeface="Times New Roman" panose="02020603050405020304" pitchFamily="18" charset="0"/>
              </a:rPr>
              <a:t>plt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from matplotlib import style</a:t>
            </a:r>
            <a:br>
              <a:rPr lang="en-IN" sz="2400" dirty="0">
                <a:latin typeface="Times New Roman" panose="02020603050405020304" pitchFamily="18" charset="0"/>
                <a:cs typeface="Times New Roman" panose="02020603050405020304" pitchFamily="18" charset="0"/>
              </a:rPr>
            </a:br>
            <a:r>
              <a:rPr lang="en-IN" sz="2400" dirty="0" err="1">
                <a:latin typeface="Times New Roman" panose="02020603050405020304" pitchFamily="18" charset="0"/>
                <a:cs typeface="Times New Roman" panose="02020603050405020304" pitchFamily="18" charset="0"/>
              </a:rPr>
              <a:t>style.use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ggplot</a:t>
            </a:r>
            <a:r>
              <a:rPr lang="en-IN" sz="2400" dirty="0">
                <a:latin typeface="Times New Roman" panose="02020603050405020304" pitchFamily="18" charset="0"/>
                <a:cs typeface="Times New Roman" panose="02020603050405020304" pitchFamily="18" charset="0"/>
              </a:rPr>
              <a: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##%matplotlib </a:t>
            </a:r>
            <a:r>
              <a:rPr lang="en-IN" sz="2400" dirty="0" err="1">
                <a:latin typeface="Times New Roman" panose="02020603050405020304" pitchFamily="18" charset="0"/>
                <a:cs typeface="Times New Roman" panose="02020603050405020304" pitchFamily="18" charset="0"/>
              </a:rPr>
              <a:t>inline#for</a:t>
            </a:r>
            <a:r>
              <a:rPr lang="en-IN" sz="2400" dirty="0">
                <a:latin typeface="Times New Roman" panose="02020603050405020304" pitchFamily="18" charset="0"/>
                <a:cs typeface="Times New Roman" panose="02020603050405020304" pitchFamily="18" charset="0"/>
              </a:rPr>
              <a:t> normalizing data</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from </a:t>
            </a:r>
            <a:r>
              <a:rPr lang="en-IN" sz="2400" dirty="0" err="1">
                <a:latin typeface="Times New Roman" panose="02020603050405020304" pitchFamily="18" charset="0"/>
                <a:cs typeface="Times New Roman" panose="02020603050405020304" pitchFamily="18" charset="0"/>
              </a:rPr>
              <a:t>sklearn.preprocessing</a:t>
            </a:r>
            <a:r>
              <a:rPr lang="en-IN" sz="2400" dirty="0">
                <a:latin typeface="Times New Roman" panose="02020603050405020304" pitchFamily="18" charset="0"/>
                <a:cs typeface="Times New Roman" panose="02020603050405020304" pitchFamily="18" charset="0"/>
              </a:rPr>
              <a:t> import </a:t>
            </a:r>
            <a:r>
              <a:rPr lang="en-IN" sz="2400" dirty="0" err="1">
                <a:latin typeface="Times New Roman" panose="02020603050405020304" pitchFamily="18" charset="0"/>
                <a:cs typeface="Times New Roman" panose="02020603050405020304" pitchFamily="18" charset="0"/>
              </a:rPr>
              <a:t>MinMaxScaler</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scaler = </a:t>
            </a:r>
            <a:r>
              <a:rPr lang="en-IN" sz="2400" dirty="0" err="1">
                <a:latin typeface="Times New Roman" panose="02020603050405020304" pitchFamily="18" charset="0"/>
                <a:cs typeface="Times New Roman" panose="02020603050405020304" pitchFamily="18" charset="0"/>
              </a:rPr>
              <a:t>MinMaxScaler</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feature_range</a:t>
            </a:r>
            <a:r>
              <a:rPr lang="en-IN" sz="2400" dirty="0">
                <a:latin typeface="Times New Roman" panose="02020603050405020304" pitchFamily="18" charset="0"/>
                <a:cs typeface="Times New Roman" panose="02020603050405020304" pitchFamily="18" charset="0"/>
              </a:rPr>
              <a:t>=(0, 1))</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from </a:t>
            </a:r>
            <a:r>
              <a:rPr lang="en-IN" sz="2400" dirty="0" err="1">
                <a:latin typeface="Times New Roman" panose="02020603050405020304" pitchFamily="18" charset="0"/>
                <a:cs typeface="Times New Roman" panose="02020603050405020304" pitchFamily="18" charset="0"/>
              </a:rPr>
              <a:t>sklearn.feature_extraction</a:t>
            </a:r>
            <a:r>
              <a:rPr lang="en-IN" sz="2400" dirty="0">
                <a:latin typeface="Times New Roman" panose="02020603050405020304" pitchFamily="18" charset="0"/>
                <a:cs typeface="Times New Roman" panose="02020603050405020304" pitchFamily="18" charset="0"/>
              </a:rPr>
              <a:t> import </a:t>
            </a:r>
            <a:r>
              <a:rPr lang="en-IN" sz="2400" dirty="0" err="1">
                <a:latin typeface="Times New Roman" panose="02020603050405020304" pitchFamily="18" charset="0"/>
                <a:cs typeface="Times New Roman" panose="02020603050405020304" pitchFamily="18" charset="0"/>
              </a:rPr>
              <a:t>DictVectorizer</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from </a:t>
            </a:r>
            <a:r>
              <a:rPr lang="en-IN" sz="2400" dirty="0" err="1">
                <a:latin typeface="Times New Roman" panose="02020603050405020304" pitchFamily="18" charset="0"/>
                <a:cs typeface="Times New Roman" panose="02020603050405020304" pitchFamily="18" charset="0"/>
              </a:rPr>
              <a:t>sklearn.model_selection</a:t>
            </a:r>
            <a:r>
              <a:rPr lang="en-IN" sz="2400" dirty="0">
                <a:latin typeface="Times New Roman" panose="02020603050405020304" pitchFamily="18" charset="0"/>
                <a:cs typeface="Times New Roman" panose="02020603050405020304" pitchFamily="18" charset="0"/>
              </a:rPr>
              <a:t> import </a:t>
            </a:r>
            <a:r>
              <a:rPr lang="en-IN" sz="2400" dirty="0" err="1">
                <a:latin typeface="Times New Roman" panose="02020603050405020304" pitchFamily="18" charset="0"/>
                <a:cs typeface="Times New Roman" panose="02020603050405020304" pitchFamily="18" charset="0"/>
              </a:rPr>
              <a:t>train_test_splitfrom</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sklearn.linear_model</a:t>
            </a:r>
            <a:r>
              <a:rPr lang="en-IN" sz="2400" dirty="0">
                <a:latin typeface="Times New Roman" panose="02020603050405020304" pitchFamily="18" charset="0"/>
                <a:cs typeface="Times New Roman" panose="02020603050405020304" pitchFamily="18" charset="0"/>
              </a:rPr>
              <a:t> import </a:t>
            </a:r>
            <a:r>
              <a:rPr lang="en-IN" sz="2400" dirty="0" err="1">
                <a:latin typeface="Times New Roman" panose="02020603050405020304" pitchFamily="18" charset="0"/>
                <a:cs typeface="Times New Roman" panose="02020603050405020304" pitchFamily="18" charset="0"/>
              </a:rPr>
              <a:t>LinearRegressionfrom</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sklearn.metrics</a:t>
            </a:r>
            <a:r>
              <a:rPr lang="en-IN" sz="2400" dirty="0">
                <a:latin typeface="Times New Roman" panose="02020603050405020304" pitchFamily="18" charset="0"/>
                <a:cs typeface="Times New Roman" panose="02020603050405020304" pitchFamily="18" charset="0"/>
              </a:rPr>
              <a:t> import </a:t>
            </a:r>
            <a:r>
              <a:rPr lang="en-IN" sz="2400" dirty="0" err="1">
                <a:latin typeface="Times New Roman" panose="02020603050405020304" pitchFamily="18" charset="0"/>
                <a:cs typeface="Times New Roman" panose="02020603050405020304" pitchFamily="18" charset="0"/>
              </a:rPr>
              <a:t>recall_score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precision_score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from </a:t>
            </a:r>
            <a:r>
              <a:rPr lang="en-IN" sz="2400" dirty="0" err="1">
                <a:latin typeface="Times New Roman" panose="02020603050405020304" pitchFamily="18" charset="0"/>
                <a:cs typeface="Times New Roman" panose="02020603050405020304" pitchFamily="18" charset="0"/>
              </a:rPr>
              <a:t>mlxtend.plotting</a:t>
            </a:r>
            <a:r>
              <a:rPr lang="en-IN" sz="2400" dirty="0">
                <a:latin typeface="Times New Roman" panose="02020603050405020304" pitchFamily="18" charset="0"/>
                <a:cs typeface="Times New Roman" panose="02020603050405020304" pitchFamily="18" charset="0"/>
              </a:rPr>
              <a:t> import </a:t>
            </a:r>
            <a:r>
              <a:rPr lang="en-IN" sz="2400" dirty="0" err="1">
                <a:latin typeface="Times New Roman" panose="02020603050405020304" pitchFamily="18" charset="0"/>
                <a:cs typeface="Times New Roman" panose="02020603050405020304" pitchFamily="18" charset="0"/>
              </a:rPr>
              <a:t>plot_decision_regions</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065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1A53-537E-4DA5-B266-F7BA6F2FD6E1}"/>
              </a:ext>
            </a:extLst>
          </p:cNvPr>
          <p:cNvSpPr>
            <a:spLocks noGrp="1"/>
          </p:cNvSpPr>
          <p:nvPr>
            <p:ph type="title"/>
          </p:nvPr>
        </p:nvSpPr>
        <p:spPr>
          <a:xfrm>
            <a:off x="838200" y="365125"/>
            <a:ext cx="10515600" cy="1640656"/>
          </a:xfrm>
        </p:spPr>
        <p:txBody>
          <a:bodyPr>
            <a:noAutofit/>
          </a:bodyPr>
          <a:lstStyle/>
          <a:p>
            <a:r>
              <a:rPr lang="en-IN" sz="2400" dirty="0">
                <a:latin typeface="Times New Roman" panose="02020603050405020304" pitchFamily="18" charset="0"/>
                <a:cs typeface="Times New Roman" panose="02020603050405020304" pitchFamily="18" charset="0"/>
              </a:rPr>
              <a:t>To begin with data processing, feature and target selection is important. In NSE data the given features are [ </a:t>
            </a:r>
            <a:r>
              <a:rPr lang="en-IN" sz="2400" i="1" dirty="0">
                <a:latin typeface="Times New Roman" panose="02020603050405020304" pitchFamily="18" charset="0"/>
                <a:cs typeface="Times New Roman" panose="02020603050405020304" pitchFamily="18" charset="0"/>
              </a:rPr>
              <a:t>‘OPEN’, ‘HIGH’, ‘LOW’, ‘TOTTRDQTY’, ‘Date’, ‘PREVCLOSE’, ‘TOTTRDVAL’, ‘TOTALTRADES’ ] and the labels are their corresponding [ ‘CLOSE’ ] values.</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07B29D0C-4E76-4234-AD5B-3D6EA9A707C7}"/>
              </a:ext>
            </a:extLst>
          </p:cNvPr>
          <p:cNvSpPr>
            <a:spLocks noGrp="1" noChangeArrowheads="1"/>
          </p:cNvSpPr>
          <p:nvPr>
            <p:ph idx="1"/>
          </p:nvPr>
        </p:nvSpPr>
        <p:spPr bwMode="auto">
          <a:xfrm>
            <a:off x="604684" y="2214223"/>
            <a:ext cx="10749116" cy="189282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#Read data</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stocks = </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pd.read_csv</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('nse_data_new.csv')</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print(</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stocks.head</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stocks = stocks[[‘OPEN’, ‘HIGH’, ‘LOW’, ‘CLOSE’, ‘TOTTRDQTY’, ‘Date’, ‘PREVCLOSE’, ‘TOTTRDVAL’, ‘TOTALTRADES’]]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95064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0D97-6147-42C1-8A6B-7F6F8BAEC623}"/>
              </a:ext>
            </a:extLst>
          </p:cNvPr>
          <p:cNvSpPr>
            <a:spLocks noGrp="1"/>
          </p:cNvSpPr>
          <p:nvPr>
            <p:ph type="title"/>
          </p:nvPr>
        </p:nvSpPr>
        <p:spPr>
          <a:xfrm>
            <a:off x="838200" y="365125"/>
            <a:ext cx="10515600" cy="1345688"/>
          </a:xfrm>
        </p:spPr>
        <p:txBody>
          <a:bodyPr>
            <a:noAutofit/>
          </a:bodyPr>
          <a:lstStyle/>
          <a:p>
            <a:r>
              <a:rPr lang="en-IN" sz="2400" dirty="0">
                <a:latin typeface="Times New Roman" panose="02020603050405020304" pitchFamily="18" charset="0"/>
                <a:cs typeface="Times New Roman" panose="02020603050405020304" pitchFamily="18" charset="0"/>
              </a:rPr>
              <a:t>For dimensionality reduction, we need to take common feature from High and Low values which is HL_PCT = ( [ HIGH — LOW ] / LOW ) * 100 and replaced both HIGH and LOW features with HL_PCT.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B8E212B-1436-4DCF-A6D9-108E69ADEC0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11116" y="1471752"/>
            <a:ext cx="8311658" cy="2775784"/>
          </a:xfrm>
          <a:prstGeom prst="rect">
            <a:avLst/>
          </a:prstGeom>
        </p:spPr>
      </p:pic>
      <p:sp>
        <p:nvSpPr>
          <p:cNvPr id="7" name="Rectangle 6">
            <a:extLst>
              <a:ext uri="{FF2B5EF4-FFF2-40B4-BE49-F238E27FC236}">
                <a16:creationId xmlns:a16="http://schemas.microsoft.com/office/drawing/2014/main" id="{219E5B74-6A0D-4BC0-A58E-8DAE82C5F1F4}"/>
              </a:ext>
            </a:extLst>
          </p:cNvPr>
          <p:cNvSpPr/>
          <p:nvPr/>
        </p:nvSpPr>
        <p:spPr>
          <a:xfrm>
            <a:off x="838199" y="4247536"/>
            <a:ext cx="9559413" cy="2241960"/>
          </a:xfrm>
          <a:prstGeom prst="rect">
            <a:avLst/>
          </a:prstGeom>
        </p:spPr>
        <p:txBody>
          <a:bodyPr wrap="square">
            <a:spAutoFit/>
          </a:bodyPr>
          <a:lstStyle/>
          <a:p>
            <a:pPr>
              <a:lnSpc>
                <a:spcPct val="150000"/>
              </a:lnSpc>
              <a:spcBef>
                <a:spcPts val="1200"/>
              </a:spcBef>
              <a:spcAft>
                <a:spcPts val="1200"/>
              </a:spcAft>
            </a:pPr>
            <a:r>
              <a:rPr lang="en-IN" sz="2400" spc="-2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stocks[‘HL_PCT’] = (stocks[‘HIGH’] — stocks[‘LOW’]) / stocks[‘LOW’] * 100.0</a:t>
            </a:r>
            <a:br>
              <a:rPr lang="en-IN" sz="2400" spc="-2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br>
            <a:r>
              <a:rPr lang="en-IN" sz="2400" spc="-2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stocks = stocks[[‘OPEN’, ‘HL_PCT’, ‘CLOSE’, ‘TOTTRDQTY’, ‘Date’, ‘PREVCLOSE’, ‘TOTTRDVAL’, ‘TOTALTRADES’]]</a:t>
            </a: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314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B0F6E-9633-4265-8F18-D27070A3AAF9}"/>
              </a:ext>
            </a:extLst>
          </p:cNvPr>
          <p:cNvSpPr>
            <a:spLocks noGrp="1"/>
          </p:cNvSpPr>
          <p:nvPr>
            <p:ph type="title"/>
          </p:nvPr>
        </p:nvSpPr>
        <p:spPr/>
        <p:txBody>
          <a:bodyPr>
            <a:noAutofit/>
          </a:bodyPr>
          <a:lstStyle/>
          <a:p>
            <a:r>
              <a:rPr lang="en-IN" sz="3600" dirty="0">
                <a:latin typeface="Times New Roman" panose="02020603050405020304" pitchFamily="18" charset="0"/>
                <a:cs typeface="Times New Roman" panose="02020603050405020304" pitchFamily="18" charset="0"/>
              </a:rPr>
              <a:t>We need to perform time series analysis to separate test from train data.</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2FD7D18-9736-4388-91A7-F950711641A7}"/>
              </a:ext>
            </a:extLst>
          </p:cNvPr>
          <p:cNvSpPr>
            <a:spLocks noGrp="1" noChangeArrowheads="1"/>
          </p:cNvSpPr>
          <p:nvPr>
            <p:ph idx="1"/>
          </p:nvPr>
        </p:nvSpPr>
        <p:spPr bwMode="auto">
          <a:xfrm>
            <a:off x="838200" y="2500884"/>
            <a:ext cx="10515600" cy="300082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#Time Series Analysis</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start16 = datetime(2016, 1, 1)</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end16 = datetime(2016, 12, 31)</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stamp16 = </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pd.date_range</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(start16, end16)start17 = datetime(2017, 1, 1)</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end17 = datetime(2017, 12, 31)</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stamp17 = </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pd.date_range</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(start17, end17)stocks['Date'] = </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pd.to_datetime</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stocks.TIMESTAMP,format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='%Y-%m-%d')</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stocks.index</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 stocks['Date']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1738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9C66E7-188C-4711-8695-7FF8715DD586}"/>
              </a:ext>
            </a:extLst>
          </p:cNvPr>
          <p:cNvSpPr>
            <a:spLocks noGrp="1"/>
          </p:cNvSpPr>
          <p:nvPr>
            <p:ph type="title"/>
          </p:nvPr>
        </p:nvSpPr>
        <p:spPr/>
        <p:txBody>
          <a:bodyPr>
            <a:noAutofit/>
          </a:bodyPr>
          <a:lstStyle/>
          <a:p>
            <a:r>
              <a:rPr lang="en-IN" sz="3600" dirty="0">
                <a:latin typeface="Times New Roman" panose="02020603050405020304" pitchFamily="18" charset="0"/>
                <a:cs typeface="Times New Roman" panose="02020603050405020304" pitchFamily="18" charset="0"/>
              </a:rPr>
              <a:t>All the 2016 reports are placed in train dataset and 2017 reports are placed in test dataset.</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0214C6E9-D646-4EB9-A22F-0872D89F366B}"/>
              </a:ext>
            </a:extLst>
          </p:cNvPr>
          <p:cNvSpPr>
            <a:spLocks noGrp="1" noChangeArrowheads="1"/>
          </p:cNvSpPr>
          <p:nvPr>
            <p:ph idx="1"/>
          </p:nvPr>
        </p:nvSpPr>
        <p:spPr bwMode="auto">
          <a:xfrm>
            <a:off x="838200" y="2500884"/>
            <a:ext cx="10395795" cy="300082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train = []</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test = []</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for index, rows in </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stocks.iterrows</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if index in stamp16:</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train.append</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(list(rows))</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if index in stamp17:</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test.append</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(list(rows))train = </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pd.DataFrame</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(train, columns = </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stocks.columns</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test = </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pd.DataFrame</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(test, columns = </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stocks.columns</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00583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3C03-74F2-4CE6-84EB-9CC3EF7590FA}"/>
              </a:ext>
            </a:extLst>
          </p:cNvPr>
          <p:cNvSpPr>
            <a:spLocks noGrp="1"/>
          </p:cNvSpPr>
          <p:nvPr>
            <p:ph type="title"/>
          </p:nvPr>
        </p:nvSpPr>
        <p:spPr>
          <a:xfrm>
            <a:off x="838200" y="365126"/>
            <a:ext cx="10515600" cy="814746"/>
          </a:xfrm>
        </p:spPr>
        <p:txBody>
          <a:bodyPr>
            <a:normAutofit/>
          </a:bodyPr>
          <a:lstStyle/>
          <a:p>
            <a:r>
              <a:rPr lang="en-IN" sz="3600" b="1" dirty="0">
                <a:latin typeface="Times New Roman" panose="02020603050405020304" pitchFamily="18" charset="0"/>
                <a:cs typeface="Times New Roman" panose="02020603050405020304" pitchFamily="18" charset="0"/>
              </a:rPr>
              <a:t>Pre-Processing the Train Data:</a:t>
            </a:r>
          </a:p>
        </p:txBody>
      </p:sp>
      <p:sp>
        <p:nvSpPr>
          <p:cNvPr id="4" name="Rectangle 1">
            <a:extLst>
              <a:ext uri="{FF2B5EF4-FFF2-40B4-BE49-F238E27FC236}">
                <a16:creationId xmlns:a16="http://schemas.microsoft.com/office/drawing/2014/main" id="{172E6556-4D45-48D5-95BF-6FDAF9C3CBA7}"/>
              </a:ext>
            </a:extLst>
          </p:cNvPr>
          <p:cNvSpPr>
            <a:spLocks noGrp="1" noChangeArrowheads="1"/>
          </p:cNvSpPr>
          <p:nvPr>
            <p:ph idx="1"/>
          </p:nvPr>
        </p:nvSpPr>
        <p:spPr bwMode="auto">
          <a:xfrm>
            <a:off x="838201" y="1392888"/>
            <a:ext cx="10886768" cy="521681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X_train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 train[['HL_PCT', 'OPEN', 'TOTTRDQTY', 'TOTTRDVAL', 'TOTALTRADES']]</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x_train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X_train.to_dict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(orient='records')</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vec</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DictVectorizer</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X = </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vec.fit_transform</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x_train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toarray</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Y = </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np.asarray</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train.CLOSE</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Y = </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Y.astype</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('int')#Pre-Processing Test data</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X_test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 test[['HL_PCT', 'OPEN', 'TOTTRDQTY', 'TOTTRDVAL', 'TOTALTRADES']]</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x_test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X_test.to_dict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(orient='records')</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vec</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DictVectorizer</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x = </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vec.fit_transform</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x_test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toarray</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y = </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np.asarray</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test.CLOSE</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y = </a:t>
            </a:r>
            <a:r>
              <a:rPr kumimoji="0" lang="en-US" altLang="en-US" sz="24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y.astype</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5687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B9BC-DE4E-4E84-A372-A99184A17D63}"/>
              </a:ext>
            </a:extLst>
          </p:cNvPr>
          <p:cNvSpPr>
            <a:spLocks noGrp="1"/>
          </p:cNvSpPr>
          <p:nvPr>
            <p:ph type="title"/>
          </p:nvPr>
        </p:nvSpPr>
        <p:spPr>
          <a:xfrm>
            <a:off x="838200" y="365125"/>
            <a:ext cx="10515600" cy="1579789"/>
          </a:xfrm>
        </p:spPr>
        <p:txBody>
          <a:bodyPr>
            <a:normAutofit/>
          </a:bodyPr>
          <a:lstStyle/>
          <a:p>
            <a:r>
              <a:rPr lang="en-IN" sz="2800" dirty="0">
                <a:latin typeface="Times New Roman" panose="02020603050405020304" pitchFamily="18" charset="0"/>
                <a:cs typeface="Times New Roman" panose="02020603050405020304" pitchFamily="18" charset="0"/>
              </a:rPr>
              <a:t>Let’s move to building our Machine Learning - regression model to predict those Closing values using training features. </a:t>
            </a:r>
            <a:r>
              <a:rPr lang="en-IN" sz="2800" dirty="0" err="1">
                <a:latin typeface="Times New Roman" panose="02020603050405020304" pitchFamily="18" charset="0"/>
                <a:cs typeface="Times New Roman" panose="02020603050405020304" pitchFamily="18" charset="0"/>
              </a:rPr>
              <a:t>TheilSen</a:t>
            </a:r>
            <a:r>
              <a:rPr lang="en-IN" sz="2800" dirty="0">
                <a:latin typeface="Times New Roman" panose="02020603050405020304" pitchFamily="18" charset="0"/>
                <a:cs typeface="Times New Roman" panose="02020603050405020304" pitchFamily="18" charset="0"/>
              </a:rPr>
              <a:t> Regressor is one of the best regression classifier for our data.</a:t>
            </a:r>
          </a:p>
        </p:txBody>
      </p:sp>
      <p:sp>
        <p:nvSpPr>
          <p:cNvPr id="3" name="Content Placeholder 2">
            <a:extLst>
              <a:ext uri="{FF2B5EF4-FFF2-40B4-BE49-F238E27FC236}">
                <a16:creationId xmlns:a16="http://schemas.microsoft.com/office/drawing/2014/main" id="{6E2197EB-B8C2-43E4-A9B6-C4F6FE3BE33F}"/>
              </a:ext>
            </a:extLst>
          </p:cNvPr>
          <p:cNvSpPr>
            <a:spLocks noGrp="1"/>
          </p:cNvSpPr>
          <p:nvPr>
            <p:ph idx="1"/>
          </p:nvPr>
        </p:nvSpPr>
        <p:spPr>
          <a:xfrm>
            <a:off x="838200" y="2467429"/>
            <a:ext cx="10515600" cy="3709533"/>
          </a:xfrm>
        </p:spPr>
        <p:txBody>
          <a:bodyPr/>
          <a:lstStyle/>
          <a:p>
            <a:pPr marL="0" indent="0">
              <a:buNone/>
            </a:pPr>
            <a:r>
              <a:rPr lang="en-IN" dirty="0"/>
              <a:t>#Classifier</a:t>
            </a:r>
            <a:br>
              <a:rPr lang="en-IN" dirty="0"/>
            </a:br>
            <a:r>
              <a:rPr lang="en-IN" dirty="0"/>
              <a:t>from </a:t>
            </a:r>
            <a:r>
              <a:rPr lang="en-IN" dirty="0" err="1"/>
              <a:t>sklearn.linear_model</a:t>
            </a:r>
            <a:r>
              <a:rPr lang="en-IN" dirty="0"/>
              <a:t> import </a:t>
            </a:r>
            <a:r>
              <a:rPr lang="en-IN" dirty="0" err="1"/>
              <a:t>TheilSenRegressor</a:t>
            </a:r>
            <a:br>
              <a:rPr lang="en-IN" dirty="0"/>
            </a:br>
            <a:r>
              <a:rPr lang="en-IN" dirty="0" err="1"/>
              <a:t>clf</a:t>
            </a:r>
            <a:r>
              <a:rPr lang="en-IN" dirty="0"/>
              <a:t> = </a:t>
            </a:r>
            <a:r>
              <a:rPr lang="en-IN" dirty="0" err="1"/>
              <a:t>TheilSenRegressor</a:t>
            </a:r>
            <a:r>
              <a:rPr lang="en-IN" dirty="0"/>
              <a:t>()</a:t>
            </a:r>
            <a:br>
              <a:rPr lang="en-IN" dirty="0"/>
            </a:br>
            <a:r>
              <a:rPr lang="en-IN" dirty="0" err="1"/>
              <a:t>clf.fit</a:t>
            </a:r>
            <a:r>
              <a:rPr lang="en-IN" dirty="0"/>
              <a:t>(X, Y) </a:t>
            </a:r>
            <a:br>
              <a:rPr lang="en-IN" dirty="0"/>
            </a:br>
            <a:r>
              <a:rPr lang="en-IN" dirty="0"/>
              <a:t>print("Accuracy of this Statistical Arbitrage model is: ",</a:t>
            </a:r>
            <a:r>
              <a:rPr lang="en-IN" dirty="0" err="1"/>
              <a:t>clf.score</a:t>
            </a:r>
            <a:r>
              <a:rPr lang="en-IN" dirty="0"/>
              <a:t>(</a:t>
            </a:r>
            <a:r>
              <a:rPr lang="en-IN" dirty="0" err="1"/>
              <a:t>x,y</a:t>
            </a:r>
            <a:r>
              <a:rPr lang="en-IN" dirty="0"/>
              <a:t>))</a:t>
            </a:r>
            <a:br>
              <a:rPr lang="en-IN" dirty="0"/>
            </a:br>
            <a:r>
              <a:rPr lang="en-IN" dirty="0"/>
              <a:t>predict = </a:t>
            </a:r>
            <a:r>
              <a:rPr lang="en-IN" dirty="0" err="1"/>
              <a:t>clf.predict</a:t>
            </a:r>
            <a:r>
              <a:rPr lang="en-IN" dirty="0"/>
              <a:t>(x)</a:t>
            </a:r>
            <a:br>
              <a:rPr lang="en-IN" dirty="0"/>
            </a:br>
            <a:r>
              <a:rPr lang="en-IN" dirty="0"/>
              <a:t>test['predict'] = predict</a:t>
            </a:r>
          </a:p>
          <a:p>
            <a:pPr marL="0" indent="0">
              <a:buNone/>
            </a:pPr>
            <a:endParaRPr lang="en-IN" dirty="0"/>
          </a:p>
        </p:txBody>
      </p:sp>
    </p:spTree>
    <p:extLst>
      <p:ext uri="{BB962C8B-B14F-4D97-AF65-F5344CB8AC3E}">
        <p14:creationId xmlns:p14="http://schemas.microsoft.com/office/powerpoint/2010/main" val="394150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569396B-C487-498B-93EA-23FA3E71C4D8}"/>
              </a:ext>
            </a:extLst>
          </p:cNvPr>
          <p:cNvSpPr/>
          <p:nvPr/>
        </p:nvSpPr>
        <p:spPr>
          <a:xfrm>
            <a:off x="709684" y="395784"/>
            <a:ext cx="10740788" cy="2820772"/>
          </a:xfrm>
          <a:prstGeom prst="rect">
            <a:avLst/>
          </a:prstGeom>
        </p:spPr>
        <p:txBody>
          <a:bodyPr wrap="square">
            <a:spAutoFit/>
          </a:bodyPr>
          <a:lstStyle/>
          <a:p>
            <a:pPr>
              <a:lnSpc>
                <a:spcPct val="107000"/>
              </a:lnSpc>
              <a:spcAft>
                <a:spcPts val="800"/>
              </a:spcAft>
            </a:pPr>
            <a:r>
              <a:rPr lang="en-IN" sz="3600" b="1" dirty="0">
                <a:latin typeface="Times New Roman" panose="02020603050405020304" pitchFamily="18" charset="0"/>
                <a:ea typeface="Calibri" panose="020F0502020204030204" pitchFamily="34" charset="0"/>
                <a:cs typeface="Times New Roman" panose="02020603050405020304" pitchFamily="18" charset="0"/>
              </a:rPr>
              <a:t>Topic:</a:t>
            </a: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Statistical Arbitrage: For a family of stocks, generally belonging to the same sector or industry, there exists a correlation between prices of each of the stocks. There, though, exist anomalous times when for a small period of time, the correlation is broken. But the market self corrects in some time and the correlation is re-established. During this small window of time when correlation is anomalous, there exists a money-making opportunity for quantitative traders.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8652A0FF-7CDB-4882-97AB-FFE889F4D502}"/>
              </a:ext>
            </a:extLst>
          </p:cNvPr>
          <p:cNvSpPr/>
          <p:nvPr/>
        </p:nvSpPr>
        <p:spPr>
          <a:xfrm>
            <a:off x="709683" y="2987236"/>
            <a:ext cx="10454185" cy="2652008"/>
          </a:xfrm>
          <a:prstGeom prst="rect">
            <a:avLst/>
          </a:prstGeom>
        </p:spPr>
        <p:txBody>
          <a:bodyPr wrap="square">
            <a:spAutoFit/>
          </a:bodyPr>
          <a:lstStyle/>
          <a:p>
            <a:pPr>
              <a:lnSpc>
                <a:spcPct val="150000"/>
              </a:lnSpc>
              <a:spcAft>
                <a:spcPts val="800"/>
              </a:spcAft>
            </a:pPr>
            <a:r>
              <a:rPr lang="en-IN" sz="3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For a family of stocks, generally belonging to the same sector or industry, there exists a correlation between prices of each of the stocks. There, though, exist anomalous times when for a small period of time, the correlation is broken. But the market self corrects in some time and the correlation is re-established.</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Calibri" panose="020F0502020204030204" pitchFamily="34" charset="0"/>
                <a:ea typeface="Calibri" panose="020F0502020204030204" pitchFamily="34" charset="0"/>
                <a:cs typeface="Times New Roman" panose="02020603050405020304" pitchFamily="18" charset="0"/>
              </a:rPr>
              <a:t>“Develop Machine Learning Algorithm to predict statistical arbitrage”. </a:t>
            </a:r>
            <a:endParaRPr lang="en-IN" dirty="0"/>
          </a:p>
        </p:txBody>
      </p:sp>
    </p:spTree>
    <p:extLst>
      <p:ext uri="{BB962C8B-B14F-4D97-AF65-F5344CB8AC3E}">
        <p14:creationId xmlns:p14="http://schemas.microsoft.com/office/powerpoint/2010/main" val="21678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4093B-1997-4077-BA40-82FE4949EBA4}"/>
              </a:ext>
            </a:extLst>
          </p:cNvPr>
          <p:cNvSpPr>
            <a:spLocks noGrp="1"/>
          </p:cNvSpPr>
          <p:nvPr>
            <p:ph type="title"/>
          </p:nvPr>
        </p:nvSpPr>
        <p:spPr/>
        <p:txBody>
          <a:bodyPr>
            <a:noAutofit/>
          </a:bodyPr>
          <a:lstStyle/>
          <a:p>
            <a:r>
              <a:rPr lang="en-IN" sz="3600" dirty="0">
                <a:latin typeface="Times New Roman" panose="02020603050405020304" pitchFamily="18" charset="0"/>
                <a:cs typeface="Times New Roman" panose="02020603050405020304" pitchFamily="18" charset="0"/>
              </a:rPr>
              <a:t>Accuracy score of our model is 98.8% which is decent for a yearly predictions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65B659BB-A381-414C-9AC7-A10847E3DF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2200" y="1825625"/>
            <a:ext cx="8978899" cy="4667250"/>
          </a:xfrm>
        </p:spPr>
      </p:pic>
    </p:spTree>
    <p:extLst>
      <p:ext uri="{BB962C8B-B14F-4D97-AF65-F5344CB8AC3E}">
        <p14:creationId xmlns:p14="http://schemas.microsoft.com/office/powerpoint/2010/main" val="326479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E531-C9B8-49BB-9A05-C58AA16EB530}"/>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To plot the prediction results:</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D3373C-6BC3-4A64-B4B8-1B2482C21EA4}"/>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#Ploting </a:t>
            </a:r>
            <a:br>
              <a:rPr lang="en-IN" sz="2400" dirty="0">
                <a:latin typeface="Times New Roman" panose="02020603050405020304" pitchFamily="18" charset="0"/>
                <a:cs typeface="Times New Roman" panose="02020603050405020304" pitchFamily="18" charset="0"/>
              </a:rPr>
            </a:br>
            <a:r>
              <a:rPr lang="en-IN" sz="2400" dirty="0" err="1">
                <a:latin typeface="Times New Roman" panose="02020603050405020304" pitchFamily="18" charset="0"/>
                <a:cs typeface="Times New Roman" panose="02020603050405020304" pitchFamily="18" charset="0"/>
              </a:rPr>
              <a:t>train.index</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train.Date</a:t>
            </a:r>
            <a:br>
              <a:rPr lang="en-IN" sz="2400" dirty="0">
                <a:latin typeface="Times New Roman" panose="02020603050405020304" pitchFamily="18" charset="0"/>
                <a:cs typeface="Times New Roman" panose="02020603050405020304" pitchFamily="18" charset="0"/>
              </a:rPr>
            </a:br>
            <a:r>
              <a:rPr lang="en-IN" sz="2400" dirty="0" err="1">
                <a:latin typeface="Times New Roman" panose="02020603050405020304" pitchFamily="18" charset="0"/>
                <a:cs typeface="Times New Roman" panose="02020603050405020304" pitchFamily="18" charset="0"/>
              </a:rPr>
              <a:t>test.index</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test.Date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train['CLOSE'].plot()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test['CLOSE'].plot()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test['predict'].plot()</a:t>
            </a:r>
            <a:br>
              <a:rPr lang="en-IN" sz="2400" dirty="0">
                <a:latin typeface="Times New Roman" panose="02020603050405020304" pitchFamily="18" charset="0"/>
                <a:cs typeface="Times New Roman" panose="02020603050405020304" pitchFamily="18" charset="0"/>
              </a:rPr>
            </a:br>
            <a:r>
              <a:rPr lang="en-IN" sz="2400" dirty="0" err="1">
                <a:latin typeface="Times New Roman" panose="02020603050405020304" pitchFamily="18" charset="0"/>
                <a:cs typeface="Times New Roman" panose="02020603050405020304" pitchFamily="18" charset="0"/>
              </a:rPr>
              <a:t>plt.legend</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loc</a:t>
            </a:r>
            <a:r>
              <a:rPr lang="en-IN" sz="2400" dirty="0">
                <a:latin typeface="Times New Roman" panose="02020603050405020304" pitchFamily="18" charset="0"/>
                <a:cs typeface="Times New Roman" panose="02020603050405020304" pitchFamily="18" charset="0"/>
              </a:rPr>
              <a:t>='best')</a:t>
            </a:r>
            <a:br>
              <a:rPr lang="en-IN" sz="2400" dirty="0">
                <a:latin typeface="Times New Roman" panose="02020603050405020304" pitchFamily="18" charset="0"/>
                <a:cs typeface="Times New Roman" panose="02020603050405020304" pitchFamily="18" charset="0"/>
              </a:rPr>
            </a:br>
            <a:r>
              <a:rPr lang="en-IN" sz="2400" dirty="0" err="1">
                <a:latin typeface="Times New Roman" panose="02020603050405020304" pitchFamily="18" charset="0"/>
                <a:cs typeface="Times New Roman" panose="02020603050405020304" pitchFamily="18" charset="0"/>
              </a:rPr>
              <a:t>plt.xlabel</a:t>
            </a:r>
            <a:r>
              <a:rPr lang="en-IN" sz="2400" dirty="0">
                <a:latin typeface="Times New Roman" panose="02020603050405020304" pitchFamily="18" charset="0"/>
                <a:cs typeface="Times New Roman" panose="02020603050405020304" pitchFamily="18" charset="0"/>
              </a:rPr>
              <a:t>('Date')</a:t>
            </a:r>
            <a:br>
              <a:rPr lang="en-IN" sz="2400" dirty="0">
                <a:latin typeface="Times New Roman" panose="02020603050405020304" pitchFamily="18" charset="0"/>
                <a:cs typeface="Times New Roman" panose="02020603050405020304" pitchFamily="18" charset="0"/>
              </a:rPr>
            </a:br>
            <a:r>
              <a:rPr lang="en-IN" sz="2400" dirty="0" err="1">
                <a:latin typeface="Times New Roman" panose="02020603050405020304" pitchFamily="18" charset="0"/>
                <a:cs typeface="Times New Roman" panose="02020603050405020304" pitchFamily="18" charset="0"/>
              </a:rPr>
              <a:t>plt.ylabel</a:t>
            </a:r>
            <a:r>
              <a:rPr lang="en-IN" sz="2400" dirty="0">
                <a:latin typeface="Times New Roman" panose="02020603050405020304" pitchFamily="18" charset="0"/>
                <a:cs typeface="Times New Roman" panose="02020603050405020304" pitchFamily="18" charset="0"/>
              </a:rPr>
              <a:t>('Price')</a:t>
            </a:r>
          </a:p>
          <a:p>
            <a:r>
              <a:rPr lang="en-IN" sz="2400" dirty="0" err="1">
                <a:latin typeface="Times New Roman" panose="02020603050405020304" pitchFamily="18" charset="0"/>
                <a:cs typeface="Times New Roman" panose="02020603050405020304" pitchFamily="18" charset="0"/>
              </a:rPr>
              <a:t>Plt.title</a:t>
            </a:r>
            <a:r>
              <a:rPr lang="en-IN" sz="2400" dirty="0">
                <a:latin typeface="Times New Roman" panose="02020603050405020304" pitchFamily="18" charset="0"/>
                <a:cs typeface="Times New Roman" panose="02020603050405020304" pitchFamily="18" charset="0"/>
              </a:rPr>
              <a:t>(‘plot between Date and Price’) </a:t>
            </a:r>
            <a:br>
              <a:rPr lang="en-IN" sz="2400" dirty="0">
                <a:latin typeface="Times New Roman" panose="02020603050405020304" pitchFamily="18" charset="0"/>
                <a:cs typeface="Times New Roman" panose="02020603050405020304" pitchFamily="18" charset="0"/>
              </a:rPr>
            </a:br>
            <a:r>
              <a:rPr lang="en-IN" sz="2400" dirty="0" err="1">
                <a:latin typeface="Times New Roman" panose="02020603050405020304" pitchFamily="18" charset="0"/>
                <a:cs typeface="Times New Roman" panose="02020603050405020304" pitchFamily="18" charset="0"/>
              </a:rPr>
              <a:t>plt.show</a:t>
            </a:r>
            <a:r>
              <a:rPr lang="en-IN" sz="2400" dirty="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5770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D703B-3885-4DFC-AB9D-352AAA8BC8F4}"/>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The graph plotted between stock values and date along with prediction over 2017 dataset:</a:t>
            </a:r>
          </a:p>
        </p:txBody>
      </p:sp>
      <p:pic>
        <p:nvPicPr>
          <p:cNvPr id="4" name="Content Placeholder 3">
            <a:extLst>
              <a:ext uri="{FF2B5EF4-FFF2-40B4-BE49-F238E27FC236}">
                <a16:creationId xmlns:a16="http://schemas.microsoft.com/office/drawing/2014/main" id="{57772A3C-0AF0-4CEB-8C3D-C8EA92D4790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81100" y="1825625"/>
            <a:ext cx="9083664" cy="4351338"/>
          </a:xfrm>
          <a:prstGeom prst="rect">
            <a:avLst/>
          </a:prstGeom>
        </p:spPr>
      </p:pic>
    </p:spTree>
    <p:extLst>
      <p:ext uri="{BB962C8B-B14F-4D97-AF65-F5344CB8AC3E}">
        <p14:creationId xmlns:p14="http://schemas.microsoft.com/office/powerpoint/2010/main" val="336054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FFEA4B1-28EA-4D2F-B2CB-32EB569FCE29}"/>
              </a:ext>
            </a:extLst>
          </p:cNvPr>
          <p:cNvSpPr>
            <a:spLocks noChangeArrowheads="1"/>
          </p:cNvSpPr>
          <p:nvPr/>
        </p:nvSpPr>
        <p:spPr bwMode="auto">
          <a:xfrm>
            <a:off x="0" y="111824"/>
            <a:ext cx="1209191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1"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Statistical Arbitrage Model</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49" name="Picture 2">
            <a:extLst>
              <a:ext uri="{FF2B5EF4-FFF2-40B4-BE49-F238E27FC236}">
                <a16:creationId xmlns:a16="http://schemas.microsoft.com/office/drawing/2014/main" id="{8FA32118-D4AD-4FB5-95B9-1488A9EAE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40" y="804321"/>
            <a:ext cx="10270486" cy="21845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2A2EA93-09F9-4B4B-8BA1-5D29D21173F8}"/>
              </a:ext>
            </a:extLst>
          </p:cNvPr>
          <p:cNvSpPr>
            <a:spLocks noChangeArrowheads="1"/>
          </p:cNvSpPr>
          <p:nvPr/>
        </p:nvSpPr>
        <p:spPr bwMode="auto">
          <a:xfrm>
            <a:off x="384411" y="3244332"/>
            <a:ext cx="11423178" cy="33496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What is Statistical Arbitrage?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In the world of finance, statistical arbitrage (or Stat Arb) refers to a group of trading strategies which utilize mean reversion analyses to invest in diverse portfolios of up to thousands of securities for a very short period of time, often only a few seconds but up to multiple days. Known as a deeply quantitative, analytical approach to trading, Stat Arb aims to reduce exposure to beta as much as possible across two phases: "scoring" provides a ranking to each available stock according to investment desirability, and "risk reduction" combines desirable stocks into a specifically-designed portfolio aiming to lower risk.</a:t>
            </a:r>
            <a:endParaRPr kumimoji="0" lang="en-US" altLang="en-US" sz="2400" b="0" i="0" u="none" strike="noStrike" cap="none" normalizeH="0" baseline="0" dirty="0">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10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092C-4447-49B3-AFE2-809D5CD0FC8A}"/>
              </a:ext>
            </a:extLst>
          </p:cNvPr>
          <p:cNvSpPr>
            <a:spLocks noGrp="1"/>
          </p:cNvSpPr>
          <p:nvPr>
            <p:ph type="title"/>
          </p:nvPr>
        </p:nvSpPr>
        <p:spPr>
          <a:xfrm>
            <a:off x="627798" y="614148"/>
            <a:ext cx="4144228" cy="1443251"/>
          </a:xfrm>
        </p:spPr>
        <p:txBody>
          <a:bodyPr>
            <a:normAutofit/>
          </a:bodyPr>
          <a:lstStyle/>
          <a:p>
            <a:r>
              <a:rPr lang="en-IN" sz="2400" b="1" dirty="0">
                <a:latin typeface="Times New Roman" panose="02020603050405020304" pitchFamily="18" charset="0"/>
                <a:cs typeface="Times New Roman" panose="02020603050405020304" pitchFamily="18" charset="0"/>
              </a:rPr>
              <a:t>Understanding Statistical Arbitrage:</a:t>
            </a:r>
            <a:endParaRPr lang="en-IN" sz="24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B72F2A5-3F59-4C68-90D7-E0D7238535C5}"/>
              </a:ext>
            </a:extLst>
          </p:cNvPr>
          <p:cNvSpPr>
            <a:spLocks noGrp="1"/>
          </p:cNvSpPr>
          <p:nvPr>
            <p:ph type="body" sz="half" idx="2"/>
          </p:nvPr>
        </p:nvSpPr>
        <p:spPr>
          <a:xfrm>
            <a:off x="627797" y="2279176"/>
            <a:ext cx="4144228" cy="3581874"/>
          </a:xfrm>
        </p:spPr>
        <p:txBody>
          <a:bodyPr>
            <a:noAutofit/>
          </a:bodyPr>
          <a:lstStyle/>
          <a:p>
            <a:pPr>
              <a:lnSpc>
                <a:spcPct val="100000"/>
              </a:lnSpc>
            </a:pPr>
            <a:r>
              <a:rPr lang="en-IN" sz="2000" dirty="0">
                <a:latin typeface="Times New Roman" panose="02020603050405020304" pitchFamily="18" charset="0"/>
                <a:cs typeface="Times New Roman" panose="02020603050405020304" pitchFamily="18" charset="0"/>
              </a:rPr>
              <a:t>Statistical arbitrage strategies are market neutral because they involve opening both a long position and short position simultaneously to take advantage of inefficient pricing in correlated securities. For example, if a fund manager believes Coca-Cola is overvalued and Pepsi is undervalued, he or she would open a long position in Coca-Cola, and at the same time, open and short position in Pepsi. Investors often refer to statistical arbitrage as “pairs trading”.</a:t>
            </a:r>
          </a:p>
          <a:p>
            <a:pPr>
              <a:lnSpc>
                <a:spcPct val="100000"/>
              </a:lnSpc>
            </a:pPr>
            <a:endParaRPr lang="en-IN" sz="2000" dirty="0">
              <a:latin typeface="Times New Roman" panose="02020603050405020304" pitchFamily="18" charset="0"/>
              <a:cs typeface="Times New Roman" panose="02020603050405020304" pitchFamily="18" charset="0"/>
            </a:endParaRPr>
          </a:p>
        </p:txBody>
      </p:sp>
      <p:pic>
        <p:nvPicPr>
          <p:cNvPr id="10" name="Picture Placeholder 9">
            <a:extLst>
              <a:ext uri="{FF2B5EF4-FFF2-40B4-BE49-F238E27FC236}">
                <a16:creationId xmlns:a16="http://schemas.microsoft.com/office/drawing/2014/main" id="{18075AC2-EE8E-4744-A1D5-45A8118B961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9605" r="19605"/>
          <a:stretch>
            <a:fillRect/>
          </a:stretch>
        </p:blipFill>
        <p:spPr/>
      </p:pic>
    </p:spTree>
    <p:extLst>
      <p:ext uri="{BB962C8B-B14F-4D97-AF65-F5344CB8AC3E}">
        <p14:creationId xmlns:p14="http://schemas.microsoft.com/office/powerpoint/2010/main" val="62586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1D56C-30ED-4309-B704-518EAF5556FD}"/>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Here is the plot of reports from NSE:2016 &amp; 2017 stocks closing data</a:t>
            </a:r>
            <a:endParaRPr lang="en-IN" sz="36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C0BF218-4A00-469C-8960-DF18AF93529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15742" y="1690688"/>
            <a:ext cx="9291587" cy="4486275"/>
          </a:xfrm>
          <a:prstGeom prst="rect">
            <a:avLst/>
          </a:prstGeom>
        </p:spPr>
      </p:pic>
    </p:spTree>
    <p:extLst>
      <p:ext uri="{BB962C8B-B14F-4D97-AF65-F5344CB8AC3E}">
        <p14:creationId xmlns:p14="http://schemas.microsoft.com/office/powerpoint/2010/main" val="194140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D7EC4-D3F1-4403-9739-21A7B93BFD1A}"/>
              </a:ext>
            </a:extLst>
          </p:cNvPr>
          <p:cNvSpPr>
            <a:spLocks noGrp="1"/>
          </p:cNvSpPr>
          <p:nvPr>
            <p:ph type="title"/>
          </p:nvPr>
        </p:nvSpPr>
        <p:spPr/>
        <p:txBody>
          <a:bodyPr>
            <a:noAutofit/>
          </a:bodyPr>
          <a:lstStyle/>
          <a:p>
            <a:r>
              <a:rPr lang="en-IN" sz="3200" b="1" dirty="0">
                <a:latin typeface="Times New Roman" panose="02020603050405020304" pitchFamily="18" charset="0"/>
                <a:cs typeface="Times New Roman" panose="02020603050405020304" pitchFamily="18" charset="0"/>
              </a:rPr>
              <a:t>Machine Learning Algorithm to predict Statistical Arbitrage:</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18235E-A772-41B3-B430-DC4E2C46A84C}"/>
              </a:ext>
            </a:extLst>
          </p:cNvPr>
          <p:cNvSpPr>
            <a:spLocks noGrp="1"/>
          </p:cNvSpPr>
          <p:nvPr>
            <p:ph idx="1"/>
          </p:nvPr>
        </p:nvSpPr>
        <p:spPr>
          <a:xfrm>
            <a:off x="838200" y="1690688"/>
            <a:ext cx="10515600" cy="4486275"/>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In order to build a model, we need to follow some steps:</a:t>
            </a:r>
          </a:p>
          <a:p>
            <a:r>
              <a:rPr lang="en-IN" dirty="0">
                <a:latin typeface="Times New Roman" panose="02020603050405020304" pitchFamily="18" charset="0"/>
                <a:cs typeface="Times New Roman" panose="02020603050405020304" pitchFamily="18" charset="0"/>
              </a:rPr>
              <a:t>1.Pre-Processing</a:t>
            </a:r>
          </a:p>
          <a:p>
            <a:r>
              <a:rPr lang="en-IN" dirty="0">
                <a:latin typeface="Times New Roman" panose="02020603050405020304" pitchFamily="18" charset="0"/>
                <a:cs typeface="Times New Roman" panose="02020603050405020304" pitchFamily="18" charset="0"/>
              </a:rPr>
              <a:t>2.Time series Analysis</a:t>
            </a:r>
          </a:p>
          <a:p>
            <a:r>
              <a:rPr lang="en-IN" dirty="0">
                <a:latin typeface="Times New Roman" panose="02020603050405020304" pitchFamily="18" charset="0"/>
                <a:cs typeface="Times New Roman" panose="02020603050405020304" pitchFamily="18" charset="0"/>
              </a:rPr>
              <a:t>3.Classification</a:t>
            </a:r>
          </a:p>
          <a:p>
            <a:r>
              <a:rPr lang="en-IN" dirty="0">
                <a:latin typeface="Times New Roman" panose="02020603050405020304" pitchFamily="18" charset="0"/>
                <a:cs typeface="Times New Roman" panose="02020603050405020304" pitchFamily="18" charset="0"/>
              </a:rPr>
              <a:t>4.Prediction</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88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1FF9-084F-48F1-96C9-E3F3AA0E07E3}"/>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Pre-processing:</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A2B5C0-F9B2-400B-808A-D46BB26D7206}"/>
              </a:ext>
            </a:extLst>
          </p:cNvPr>
          <p:cNvSpPr>
            <a:spLocks noGrp="1"/>
          </p:cNvSpPr>
          <p:nvPr>
            <p:ph idx="1"/>
          </p:nvPr>
        </p:nvSpPr>
        <p:spPr>
          <a:xfrm>
            <a:off x="838200" y="1446663"/>
            <a:ext cx="10515600" cy="4762408"/>
          </a:xfrm>
        </p:spPr>
        <p:txBody>
          <a:bodyPr>
            <a:normAutofit/>
          </a:bodyPr>
          <a:lstStyle/>
          <a:p>
            <a:r>
              <a:rPr lang="en-IN" sz="2400" dirty="0">
                <a:latin typeface="Times New Roman" panose="02020603050405020304" pitchFamily="18" charset="0"/>
                <a:cs typeface="Times New Roman" panose="02020603050405020304" pitchFamily="18" charset="0"/>
              </a:rPr>
              <a:t>Data pre-processing is a process of preparing the raw data and making it suitable for a machine learning model. It is the first and crucial step while creating a machine learning model.</a:t>
            </a:r>
          </a:p>
          <a:p>
            <a:r>
              <a:rPr lang="en-IN" sz="2400" dirty="0">
                <a:latin typeface="Times New Roman" panose="02020603050405020304" pitchFamily="18" charset="0"/>
                <a:cs typeface="Times New Roman" panose="02020603050405020304" pitchFamily="18" charset="0"/>
              </a:rPr>
              <a:t>When creating a machine learning project, it is not always a case that we come across the clean and formatted data. And while doing any operation with data, it is mandatory to clean it and put in a formatted way. So, for this, we use data pre-processing task.</a:t>
            </a:r>
          </a:p>
          <a:p>
            <a:r>
              <a:rPr lang="en-IN" sz="2400" dirty="0">
                <a:latin typeface="Times New Roman" panose="02020603050405020304" pitchFamily="18" charset="0"/>
                <a:cs typeface="Times New Roman" panose="02020603050405020304" pitchFamily="18" charset="0"/>
              </a:rPr>
              <a:t>A real-world data generally contains noises, missing values, and maybe in an unusable format which cannot be directly used for machine learning models. Data pre-processing is required tasks for cleaning the data and making it suitable for a machine learning model which also increases the accuracy and efficiency of a machine learning model.</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3083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F58A-75B9-4B3C-B5EC-BC21804D4B61}"/>
              </a:ext>
            </a:extLst>
          </p:cNvPr>
          <p:cNvSpPr>
            <a:spLocks noGrp="1"/>
          </p:cNvSpPr>
          <p:nvPr>
            <p:ph type="title"/>
          </p:nvPr>
        </p:nvSpPr>
        <p:spPr>
          <a:xfrm>
            <a:off x="838200" y="365126"/>
            <a:ext cx="10515600" cy="947480"/>
          </a:xfrm>
        </p:spPr>
        <p:txBody>
          <a:bodyPr>
            <a:normAutofit/>
          </a:bodyPr>
          <a:lstStyle/>
          <a:p>
            <a:r>
              <a:rPr lang="en-IN" sz="3600" b="1" dirty="0">
                <a:latin typeface="Times New Roman" panose="02020603050405020304" pitchFamily="18" charset="0"/>
                <a:cs typeface="Times New Roman" panose="02020603050405020304" pitchFamily="18" charset="0"/>
              </a:rPr>
              <a:t>Time series Analysis: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570E21-61D0-4613-9B61-D9F1C05B7C9E}"/>
              </a:ext>
            </a:extLst>
          </p:cNvPr>
          <p:cNvSpPr>
            <a:spLocks noGrp="1"/>
          </p:cNvSpPr>
          <p:nvPr>
            <p:ph idx="1"/>
          </p:nvPr>
        </p:nvSpPr>
        <p:spPr>
          <a:xfrm>
            <a:off x="820994" y="1312606"/>
            <a:ext cx="10515600" cy="4675239"/>
          </a:xfrm>
        </p:spPr>
        <p:txBody>
          <a:bodyPr>
            <a:noAutofit/>
          </a:bodyPr>
          <a:lstStyle/>
          <a:p>
            <a:pPr marL="0" indent="0">
              <a:lnSpc>
                <a:spcPct val="150000"/>
              </a:lnSpc>
              <a:buNone/>
            </a:pPr>
            <a:r>
              <a:rPr lang="en-IN" sz="2400" dirty="0">
                <a:latin typeface="Times New Roman" panose="02020603050405020304" pitchFamily="18" charset="0"/>
                <a:cs typeface="Times New Roman" panose="02020603050405020304" pitchFamily="18" charset="0"/>
              </a:rPr>
              <a:t>A time series is a sequence of data in chronological order, with each datapoint attributed to a specific point in time. The simplest example would be temperature over time, with seasonal variation in line with changing climates. Predicting future variables in these datasets, known as time series forecasting, is an important objective that machine learning aims to full fill. This has several real-world applications, including weather forecasting, earthquake prediction, statistics, and perhaps most useful for business — market forecasting</a:t>
            </a:r>
          </a:p>
        </p:txBody>
      </p:sp>
    </p:spTree>
    <p:extLst>
      <p:ext uri="{BB962C8B-B14F-4D97-AF65-F5344CB8AC3E}">
        <p14:creationId xmlns:p14="http://schemas.microsoft.com/office/powerpoint/2010/main" val="4135946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AD0FA-C51F-40AF-8ADB-E3698A00DBDA}"/>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Main types:</a:t>
            </a:r>
          </a:p>
        </p:txBody>
      </p:sp>
      <p:sp>
        <p:nvSpPr>
          <p:cNvPr id="3" name="Content Placeholder 2">
            <a:extLst>
              <a:ext uri="{FF2B5EF4-FFF2-40B4-BE49-F238E27FC236}">
                <a16:creationId xmlns:a16="http://schemas.microsoft.com/office/drawing/2014/main" id="{7D61497F-68D9-48E0-A547-89EF898DDD85}"/>
              </a:ext>
            </a:extLst>
          </p:cNvPr>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When it comes to time series analysis, there are two main types of datasets: univariate and multivariate.</a:t>
            </a:r>
          </a:p>
          <a:p>
            <a:r>
              <a:rPr lang="en-IN" sz="2400" dirty="0">
                <a:latin typeface="Times New Roman" panose="02020603050405020304" pitchFamily="18" charset="0"/>
                <a:cs typeface="Times New Roman" panose="02020603050405020304" pitchFamily="18" charset="0"/>
              </a:rPr>
              <a:t> 1. A </a:t>
            </a:r>
            <a:r>
              <a:rPr lang="en-IN" sz="2400" b="1" dirty="0">
                <a:latin typeface="Times New Roman" panose="02020603050405020304" pitchFamily="18" charset="0"/>
                <a:cs typeface="Times New Roman" panose="02020603050405020304" pitchFamily="18" charset="0"/>
              </a:rPr>
              <a:t>univariate time series</a:t>
            </a:r>
            <a:r>
              <a:rPr lang="en-IN" sz="2400" dirty="0">
                <a:latin typeface="Times New Roman" panose="02020603050405020304" pitchFamily="18" charset="0"/>
                <a:cs typeface="Times New Roman" panose="02020603050405020304" pitchFamily="18" charset="0"/>
              </a:rPr>
              <a:t> involves time and one other variable, for example   temperature. An analysis of the temperature at each time point can give a clue   as to what the result will be in future</a:t>
            </a:r>
          </a:p>
          <a:p>
            <a:r>
              <a:rPr lang="en-IN" sz="2400" dirty="0">
                <a:latin typeface="Times New Roman" panose="02020603050405020304" pitchFamily="18" charset="0"/>
                <a:cs typeface="Times New Roman" panose="02020603050405020304" pitchFamily="18" charset="0"/>
              </a:rPr>
              <a:t>2.A </a:t>
            </a:r>
            <a:r>
              <a:rPr lang="en-IN" sz="2400" b="1" dirty="0">
                <a:latin typeface="Times New Roman" panose="02020603050405020304" pitchFamily="18" charset="0"/>
                <a:cs typeface="Times New Roman" panose="02020603050405020304" pitchFamily="18" charset="0"/>
              </a:rPr>
              <a:t>multivariate time series</a:t>
            </a:r>
            <a:r>
              <a:rPr lang="en-IN" sz="2400" dirty="0">
                <a:latin typeface="Times New Roman" panose="02020603050405020304" pitchFamily="18" charset="0"/>
                <a:cs typeface="Times New Roman" panose="02020603050405020304" pitchFamily="18" charset="0"/>
              </a:rPr>
              <a:t> accounts for other factors that may influence that variable, for instance wind speed, pressure, and rainfall.</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1718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298</TotalTime>
  <Words>2195</Words>
  <Application>Microsoft Office PowerPoint</Application>
  <PresentationFormat>Widescreen</PresentationFormat>
  <Paragraphs>67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PowerPoint Presentation</vt:lpstr>
      <vt:lpstr>PowerPoint Presentation</vt:lpstr>
      <vt:lpstr>Understanding Statistical Arbitrage:</vt:lpstr>
      <vt:lpstr>Here is the plot of reports from NSE:2016 &amp; 2017 stocks closing data</vt:lpstr>
      <vt:lpstr>Machine Learning Algorithm to predict Statistical Arbitrage: </vt:lpstr>
      <vt:lpstr>Pre-processing: </vt:lpstr>
      <vt:lpstr>Time series Analysis:</vt:lpstr>
      <vt:lpstr>Main types:</vt:lpstr>
      <vt:lpstr>Classification: </vt:lpstr>
      <vt:lpstr>Classifier:</vt:lpstr>
      <vt:lpstr>Prediction:</vt:lpstr>
      <vt:lpstr>Implementation: </vt:lpstr>
      <vt:lpstr>To begin with data processing, feature and target selection is important. In NSE data the given features are [ ‘OPEN’, ‘HIGH’, ‘LOW’, ‘TOTTRDQTY’, ‘Date’, ‘PREVCLOSE’, ‘TOTTRDVAL’, ‘TOTALTRADES’ ] and the labels are their corresponding [ ‘CLOSE’ ] values. </vt:lpstr>
      <vt:lpstr>For dimensionality reduction, we need to take common feature from High and Low values which is HL_PCT = ( [ HIGH — LOW ] / LOW ) * 100 and replaced both HIGH and LOW features with HL_PCT.  </vt:lpstr>
      <vt:lpstr>We need to perform time series analysis to separate test from train data. </vt:lpstr>
      <vt:lpstr>All the 2016 reports are placed in train dataset and 2017 reports are placed in test dataset. </vt:lpstr>
      <vt:lpstr>Pre-Processing the Train Data:</vt:lpstr>
      <vt:lpstr>Let’s move to building our Machine Learning - regression model to predict those Closing values using training features. TheilSen Regressor is one of the best regression classifier for our data.</vt:lpstr>
      <vt:lpstr>Accuracy score of our model is 98.8% which is decent for a yearly predictions  </vt:lpstr>
      <vt:lpstr>To plot the prediction results: </vt:lpstr>
      <vt:lpstr>The graph plotted between stock values and date along with prediction over 2017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Meena Goud</dc:creator>
  <cp:lastModifiedBy>Meena Goud</cp:lastModifiedBy>
  <cp:revision>21</cp:revision>
  <dcterms:created xsi:type="dcterms:W3CDTF">2020-06-15T10:25:15Z</dcterms:created>
  <dcterms:modified xsi:type="dcterms:W3CDTF">2020-06-17T10:34:48Z</dcterms:modified>
</cp:coreProperties>
</file>