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8"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220A9DE-8BCA-4BD6-A330-93A7C4C7DF5B}" type="datetimeFigureOut">
              <a:rPr lang="en-US" smtClean="0"/>
              <a:t>10/5/2022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2952308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20A9DE-8BCA-4BD6-A330-93A7C4C7DF5B}"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165715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20A9DE-8BCA-4BD6-A330-93A7C4C7DF5B}"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546818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20A9DE-8BCA-4BD6-A330-93A7C4C7DF5B}"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4C7-E37F-4DA1-AB37-AD37EC9667F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5885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20A9DE-8BCA-4BD6-A330-93A7C4C7DF5B}"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2842020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20A9DE-8BCA-4BD6-A330-93A7C4C7DF5B}" type="datetimeFigureOut">
              <a:rPr lang="en-US" smtClean="0"/>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1329587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20A9DE-8BCA-4BD6-A330-93A7C4C7DF5B}" type="datetimeFigureOut">
              <a:rPr lang="en-US" smtClean="0"/>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2425350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0A9DE-8BCA-4BD6-A330-93A7C4C7DF5B}"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3182174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0A9DE-8BCA-4BD6-A330-93A7C4C7DF5B}"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426182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0A9DE-8BCA-4BD6-A330-93A7C4C7DF5B}"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35367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0A9DE-8BCA-4BD6-A330-93A7C4C7DF5B}"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53955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20A9DE-8BCA-4BD6-A330-93A7C4C7DF5B}"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187755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20A9DE-8BCA-4BD6-A330-93A7C4C7DF5B}" type="datetimeFigureOut">
              <a:rPr lang="en-US" smtClean="0"/>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354824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20A9DE-8BCA-4BD6-A330-93A7C4C7DF5B}" type="datetimeFigureOut">
              <a:rPr lang="en-US" smtClean="0"/>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52369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0A9DE-8BCA-4BD6-A330-93A7C4C7DF5B}" type="datetimeFigureOut">
              <a:rPr lang="en-US" smtClean="0"/>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400047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20A9DE-8BCA-4BD6-A330-93A7C4C7DF5B}"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181030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20A9DE-8BCA-4BD6-A330-93A7C4C7DF5B}"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238305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20A9DE-8BCA-4BD6-A330-93A7C4C7DF5B}" type="datetimeFigureOut">
              <a:rPr lang="en-US" smtClean="0"/>
              <a:t>10/5/2022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19F4C7-E37F-4DA1-AB37-AD37EC9667FD}" type="slidenum">
              <a:rPr lang="en-US" smtClean="0"/>
              <a:t>‹#›</a:t>
            </a:fld>
            <a:endParaRPr lang="en-US"/>
          </a:p>
        </p:txBody>
      </p:sp>
    </p:spTree>
    <p:extLst>
      <p:ext uri="{BB962C8B-B14F-4D97-AF65-F5344CB8AC3E}">
        <p14:creationId xmlns:p14="http://schemas.microsoft.com/office/powerpoint/2010/main" val="26683235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en/photo/879925"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BEC9-8C07-4B0E-457B-BC22B8E1C44E}"/>
              </a:ext>
            </a:extLst>
          </p:cNvPr>
          <p:cNvSpPr>
            <a:spLocks noGrp="1"/>
          </p:cNvSpPr>
          <p:nvPr>
            <p:ph type="ctrTitle"/>
          </p:nvPr>
        </p:nvSpPr>
        <p:spPr>
          <a:xfrm>
            <a:off x="1876424" y="1041400"/>
            <a:ext cx="8791575" cy="2387600"/>
          </a:xfrm>
        </p:spPr>
        <p:txBody>
          <a:bodyPr/>
          <a:lstStyle/>
          <a:p>
            <a:r>
              <a:rPr lang="en-US" b="1" dirty="0">
                <a:latin typeface="Times New Roman" panose="02020603050405020304" pitchFamily="18" charset="0"/>
                <a:cs typeface="Times New Roman" panose="02020603050405020304" pitchFamily="18" charset="0"/>
              </a:rPr>
              <a:t>Airline Safety-Executive summary</a:t>
            </a:r>
          </a:p>
        </p:txBody>
      </p:sp>
      <p:sp>
        <p:nvSpPr>
          <p:cNvPr id="3" name="Subtitle 2">
            <a:extLst>
              <a:ext uri="{FF2B5EF4-FFF2-40B4-BE49-F238E27FC236}">
                <a16:creationId xmlns:a16="http://schemas.microsoft.com/office/drawing/2014/main" id="{7E21EFBA-B4D8-56F2-FCCF-17326FD7668E}"/>
              </a:ext>
            </a:extLst>
          </p:cNvPr>
          <p:cNvSpPr>
            <a:spLocks noGrp="1"/>
          </p:cNvSpPr>
          <p:nvPr>
            <p:ph type="subTitle" idx="1"/>
          </p:nvPr>
        </p:nvSpPr>
        <p:spPr/>
        <p:txBody>
          <a:bodyPr/>
          <a:lstStyle/>
          <a:p>
            <a:pPr algn="r"/>
            <a:r>
              <a:rPr lang="en-US" b="1" dirty="0">
                <a:latin typeface="Times New Roman" panose="02020603050405020304" pitchFamily="18" charset="0"/>
                <a:cs typeface="Times New Roman" panose="02020603050405020304" pitchFamily="18" charset="0"/>
              </a:rPr>
              <a:t>-Meena Madhavi Gummadi</a:t>
            </a:r>
          </a:p>
        </p:txBody>
      </p:sp>
    </p:spTree>
    <p:extLst>
      <p:ext uri="{BB962C8B-B14F-4D97-AF65-F5344CB8AC3E}">
        <p14:creationId xmlns:p14="http://schemas.microsoft.com/office/powerpoint/2010/main" val="2171586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1141413" y="618518"/>
            <a:ext cx="9905998" cy="1478570"/>
          </a:xfrm>
        </p:spPr>
        <p:txBody>
          <a:bodyPr anchor="ctr">
            <a:normAutofit/>
          </a:bodyPr>
          <a:lstStyle/>
          <a:p>
            <a:pPr algn="ctr"/>
            <a:r>
              <a:rPr lang="en-US" b="1" dirty="0">
                <a:latin typeface="Times New Roman" panose="02020603050405020304" pitchFamily="18" charset="0"/>
                <a:cs typeface="Times New Roman" panose="02020603050405020304" pitchFamily="18" charset="0"/>
              </a:rPr>
              <a:t>Auto vs airline deaths</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1141410" y="2249486"/>
            <a:ext cx="4878389" cy="3541714"/>
          </a:xfrm>
        </p:spPr>
        <p:txBody>
          <a:bodyPr>
            <a:normAutofit/>
          </a:bodyPr>
          <a:lstStyle/>
          <a:p>
            <a:pPr marL="0" indent="0">
              <a:buNone/>
            </a:pPr>
            <a:r>
              <a:rPr lang="en-US" sz="2200" dirty="0">
                <a:effectLst/>
                <a:latin typeface="Times New Roman" panose="02020603050405020304" pitchFamily="18" charset="0"/>
                <a:cs typeface="Times New Roman" panose="02020603050405020304" pitchFamily="18" charset="0"/>
              </a:rPr>
              <a:t>The graph displays all deaths, including those of airline passengers, over the two time periods of 85-99 and 00-14. The graph shows that there are more auto fatalities than there are fatalities from airlines.</a:t>
            </a: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3CCDA2-D2E1-9935-A32F-B877D8CA80DC}"/>
              </a:ext>
            </a:extLst>
          </p:cNvPr>
          <p:cNvPicPr>
            <a:picLocks noChangeAspect="1"/>
          </p:cNvPicPr>
          <p:nvPr/>
        </p:nvPicPr>
        <p:blipFill>
          <a:blip r:embed="rId2"/>
          <a:stretch>
            <a:fillRect/>
          </a:stretch>
        </p:blipFill>
        <p:spPr>
          <a:xfrm>
            <a:off x="6850965" y="2249486"/>
            <a:ext cx="4726832" cy="2810267"/>
          </a:xfrm>
          <a:prstGeom prst="rect">
            <a:avLst/>
          </a:prstGeom>
        </p:spPr>
      </p:pic>
    </p:spTree>
    <p:extLst>
      <p:ext uri="{BB962C8B-B14F-4D97-AF65-F5344CB8AC3E}">
        <p14:creationId xmlns:p14="http://schemas.microsoft.com/office/powerpoint/2010/main" val="137060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1141413" y="618518"/>
            <a:ext cx="9905998" cy="1478570"/>
          </a:xfrm>
        </p:spPr>
        <p:txBody>
          <a:bodyPr anchor="ctr">
            <a:normAutofit/>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1141410" y="2249485"/>
            <a:ext cx="10025354" cy="3860369"/>
          </a:xfrm>
        </p:spPr>
        <p:txBody>
          <a:bodyPr>
            <a:normAutofit lnSpcReduction="10000"/>
          </a:bodyPr>
          <a:lstStyle/>
          <a:p>
            <a:r>
              <a:rPr lang="en-US" sz="2200" dirty="0">
                <a:effectLst/>
                <a:latin typeface="Times New Roman" panose="02020603050405020304" pitchFamily="18" charset="0"/>
                <a:cs typeface="Times New Roman" panose="02020603050405020304" pitchFamily="18" charset="0"/>
              </a:rPr>
              <a:t>Most travelers who are familiar with the airline industry think that flying is safe. But when something unusual happens that we can't explain, any of us may become frightened very quickly.</a:t>
            </a:r>
          </a:p>
          <a:p>
            <a:r>
              <a:rPr lang="en-US" sz="2200" dirty="0">
                <a:effectLst/>
                <a:latin typeface="Times New Roman" panose="02020603050405020304" pitchFamily="18" charset="0"/>
                <a:cs typeface="Times New Roman" panose="02020603050405020304" pitchFamily="18" charset="0"/>
              </a:rPr>
              <a:t>All the statistics shows that airline travel still safer and can be considered without any doubt.</a:t>
            </a:r>
          </a:p>
          <a:p>
            <a:r>
              <a:rPr lang="en-US" sz="2200" dirty="0">
                <a:effectLst/>
                <a:latin typeface="Times New Roman" panose="02020603050405020304" pitchFamily="18" charset="0"/>
                <a:cs typeface="Times New Roman" panose="02020603050405020304" pitchFamily="18" charset="0"/>
              </a:rPr>
              <a:t>Despite a fifty percent increase in passengers during the past ten years, there was a forty percent decrease in the number of fatal accidents and a twenty-five percent decrease in the number of fatalities, according to accident statistics provided by the National Transportation Safety Board.</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98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1141413" y="618518"/>
            <a:ext cx="9905998" cy="1478570"/>
          </a:xfrm>
        </p:spPr>
        <p:txBody>
          <a:bodyPr anchor="ctr">
            <a:normAutofit/>
          </a:bodyPr>
          <a:lstStyle/>
          <a:p>
            <a:pPr algn="ctr"/>
            <a:r>
              <a:rPr lang="en-US"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1141410" y="2249485"/>
            <a:ext cx="4878389" cy="4137459"/>
          </a:xfrm>
        </p:spPr>
        <p:txBody>
          <a:bodyPr>
            <a:normAutofit fontScale="92500" lnSpcReduction="10000"/>
          </a:bodyPr>
          <a:lstStyle/>
          <a:p>
            <a:r>
              <a:rPr lang="en-US" sz="2200" dirty="0">
                <a:latin typeface="Times New Roman" panose="02020603050405020304" pitchFamily="18" charset="0"/>
                <a:cs typeface="Times New Roman" panose="02020603050405020304" pitchFamily="18" charset="0"/>
              </a:rPr>
              <a:t>Introduction</a:t>
            </a:r>
          </a:p>
          <a:p>
            <a:r>
              <a:rPr lang="en-US" sz="2200" dirty="0">
                <a:latin typeface="Times New Roman" panose="02020603050405020304" pitchFamily="18" charset="0"/>
                <a:cs typeface="Times New Roman" panose="02020603050405020304" pitchFamily="18" charset="0"/>
              </a:rPr>
              <a:t>Airline Revenue</a:t>
            </a:r>
          </a:p>
          <a:p>
            <a:r>
              <a:rPr lang="en-US" sz="2200" dirty="0">
                <a:latin typeface="Times New Roman" panose="02020603050405020304" pitchFamily="18" charset="0"/>
                <a:cs typeface="Times New Roman" panose="02020603050405020304" pitchFamily="18" charset="0"/>
              </a:rPr>
              <a:t>Airline Fatalities</a:t>
            </a:r>
          </a:p>
          <a:p>
            <a:r>
              <a:rPr lang="en-US" sz="2200" dirty="0">
                <a:latin typeface="Times New Roman" panose="02020603050405020304" pitchFamily="18" charset="0"/>
                <a:cs typeface="Times New Roman" panose="02020603050405020304" pitchFamily="18" charset="0"/>
              </a:rPr>
              <a:t>Airline Incidents</a:t>
            </a:r>
          </a:p>
          <a:p>
            <a:r>
              <a:rPr lang="en-US" sz="2200" dirty="0">
                <a:latin typeface="Times New Roman" panose="02020603050405020304" pitchFamily="18" charset="0"/>
                <a:cs typeface="Times New Roman" panose="02020603050405020304" pitchFamily="18" charset="0"/>
              </a:rPr>
              <a:t>Airline Hijackings</a:t>
            </a:r>
          </a:p>
          <a:p>
            <a:r>
              <a:rPr lang="en-US" sz="2200" dirty="0">
                <a:latin typeface="Times New Roman" panose="02020603050405020304" pitchFamily="18" charset="0"/>
                <a:cs typeface="Times New Roman" panose="02020603050405020304" pitchFamily="18" charset="0"/>
              </a:rPr>
              <a:t>Top 5 Airline Incidents</a:t>
            </a:r>
          </a:p>
          <a:p>
            <a:r>
              <a:rPr lang="en-US" sz="2200" dirty="0">
                <a:latin typeface="Times New Roman" panose="02020603050405020304" pitchFamily="18" charset="0"/>
                <a:cs typeface="Times New Roman" panose="02020603050405020304" pitchFamily="18" charset="0"/>
              </a:rPr>
              <a:t>Total airline crashes </a:t>
            </a:r>
          </a:p>
          <a:p>
            <a:r>
              <a:rPr lang="en-US" sz="2200" dirty="0">
                <a:latin typeface="Times New Roman" panose="02020603050405020304" pitchFamily="18" charset="0"/>
                <a:cs typeface="Times New Roman" panose="02020603050405020304" pitchFamily="18" charset="0"/>
              </a:rPr>
              <a:t>Auto deaths vs Airline deaths</a:t>
            </a:r>
          </a:p>
          <a:p>
            <a:r>
              <a:rPr lang="en-US" sz="22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17834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1141413" y="618518"/>
            <a:ext cx="9905998" cy="1478570"/>
          </a:xfrm>
        </p:spPr>
        <p:txBody>
          <a:bodyPr anchor="ctr">
            <a:normAutofit/>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1141410" y="2249486"/>
            <a:ext cx="4878389" cy="3541714"/>
          </a:xfrm>
        </p:spPr>
        <p:txBody>
          <a:bodyPr>
            <a:normAutofit/>
          </a:bodyPr>
          <a:lstStyle/>
          <a:p>
            <a:r>
              <a:rPr lang="en-US" sz="2200" dirty="0">
                <a:effectLst/>
                <a:latin typeface="Times New Roman" panose="02020603050405020304" pitchFamily="18" charset="0"/>
                <a:cs typeface="Times New Roman" panose="02020603050405020304" pitchFamily="18" charset="0"/>
              </a:rPr>
              <a:t>Airline passengers may feel strongly about </a:t>
            </a:r>
            <a:r>
              <a:rPr lang="en-US" sz="2200" dirty="0">
                <a:latin typeface="Times New Roman" panose="02020603050405020304" pitchFamily="18" charset="0"/>
                <a:cs typeface="Times New Roman" panose="02020603050405020304" pitchFamily="18" charset="0"/>
              </a:rPr>
              <a:t>airline safety</a:t>
            </a:r>
            <a:r>
              <a:rPr lang="en-US" sz="2200" dirty="0">
                <a:effectLst/>
                <a:latin typeface="Times New Roman" panose="02020603050405020304" pitchFamily="18" charset="0"/>
                <a:cs typeface="Times New Roman" panose="02020603050405020304" pitchFamily="18" charset="0"/>
              </a:rPr>
              <a:t>, so we think they should receive 100% accuracy. Any single, comprehensive measurement of airline safety must offer precisely that - a single rating format without any gaps due to variations in how safety incidents may or may not be reported.</a:t>
            </a:r>
          </a:p>
          <a:p>
            <a:endParaRPr lang="en-US" sz="2200" dirty="0">
              <a:latin typeface="Times New Roman" panose="02020603050405020304" pitchFamily="18" charset="0"/>
              <a:cs typeface="Times New Roman" panose="02020603050405020304" pitchFamily="18" charset="0"/>
            </a:endParaRPr>
          </a:p>
        </p:txBody>
      </p:sp>
      <p:pic>
        <p:nvPicPr>
          <p:cNvPr id="5" name="Picture 4" descr="A large airplane flying in the sky&#10;&#10;Description automatically generated with medium confidence">
            <a:extLst>
              <a:ext uri="{FF2B5EF4-FFF2-40B4-BE49-F238E27FC236}">
                <a16:creationId xmlns:a16="http://schemas.microsoft.com/office/drawing/2014/main" id="{F2742D54-A160-6FB3-5215-53632A4B570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2269" b="1"/>
          <a:stretch/>
        </p:blipFill>
        <p:spPr>
          <a:xfrm>
            <a:off x="7022666" y="2249486"/>
            <a:ext cx="4024745" cy="3292330"/>
          </a:xfrm>
          <a:prstGeom prst="rect">
            <a:avLst/>
          </a:prstGeom>
          <a:noFill/>
        </p:spPr>
      </p:pic>
    </p:spTree>
    <p:extLst>
      <p:ext uri="{BB962C8B-B14F-4D97-AF65-F5344CB8AC3E}">
        <p14:creationId xmlns:p14="http://schemas.microsoft.com/office/powerpoint/2010/main" val="279976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1141413" y="618518"/>
            <a:ext cx="9905998" cy="1478570"/>
          </a:xfrm>
        </p:spPr>
        <p:txBody>
          <a:bodyPr anchor="ctr">
            <a:normAutofit/>
          </a:bodyPr>
          <a:lstStyle/>
          <a:p>
            <a:pPr algn="ctr"/>
            <a:r>
              <a:rPr lang="en-US" b="1" dirty="0">
                <a:latin typeface="Times New Roman" panose="02020603050405020304" pitchFamily="18" charset="0"/>
                <a:cs typeface="Times New Roman" panose="02020603050405020304" pitchFamily="18" charset="0"/>
              </a:rPr>
              <a:t>Airline revenue 1995 vs 2014</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1141410" y="2249486"/>
            <a:ext cx="4878389" cy="3541714"/>
          </a:xfrm>
        </p:spPr>
        <p:txBody>
          <a:bodyPr>
            <a:normAutofit/>
          </a:bodyPr>
          <a:lstStyle/>
          <a:p>
            <a:pPr marL="0" indent="0">
              <a:buNone/>
            </a:pPr>
            <a:r>
              <a:rPr lang="en-US" sz="2200" dirty="0">
                <a:effectLst/>
                <a:latin typeface="Times New Roman" panose="02020603050405020304" pitchFamily="18" charset="0"/>
                <a:cs typeface="Times New Roman" panose="02020603050405020304" pitchFamily="18" charset="0"/>
              </a:rPr>
              <a:t>The graph depicts that airline revenue has drastically increased from 1995 to 2014, which means the number of passengers has increased from 1995 to 2014. This indicates that people are believing airline travel is safe and comfortable.</a:t>
            </a: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6407D3E-87D9-3DE6-1FDA-D0430445686E}"/>
              </a:ext>
            </a:extLst>
          </p:cNvPr>
          <p:cNvPicPr>
            <a:picLocks noChangeAspect="1"/>
          </p:cNvPicPr>
          <p:nvPr/>
        </p:nvPicPr>
        <p:blipFill>
          <a:blip r:embed="rId2"/>
          <a:stretch>
            <a:fillRect/>
          </a:stretch>
        </p:blipFill>
        <p:spPr>
          <a:xfrm>
            <a:off x="7538377" y="2245962"/>
            <a:ext cx="3645437" cy="2830575"/>
          </a:xfrm>
          <a:prstGeom prst="rect">
            <a:avLst/>
          </a:prstGeom>
        </p:spPr>
      </p:pic>
    </p:spTree>
    <p:extLst>
      <p:ext uri="{BB962C8B-B14F-4D97-AF65-F5344CB8AC3E}">
        <p14:creationId xmlns:p14="http://schemas.microsoft.com/office/powerpoint/2010/main" val="137270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1141413" y="618518"/>
            <a:ext cx="9905998" cy="1478570"/>
          </a:xfrm>
        </p:spPr>
        <p:txBody>
          <a:bodyPr anchor="ctr">
            <a:normAutofit/>
          </a:bodyPr>
          <a:lstStyle/>
          <a:p>
            <a:pPr algn="ctr"/>
            <a:r>
              <a:rPr lang="en-US" b="1" dirty="0">
                <a:latin typeface="Times New Roman" panose="02020603050405020304" pitchFamily="18" charset="0"/>
                <a:cs typeface="Times New Roman" panose="02020603050405020304" pitchFamily="18" charset="0"/>
              </a:rPr>
              <a:t>Airline fatalities</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1141410" y="2249486"/>
            <a:ext cx="4878389" cy="3541714"/>
          </a:xfrm>
        </p:spPr>
        <p:txBody>
          <a:bodyPr>
            <a:normAutofit lnSpcReduction="10000"/>
          </a:bodyPr>
          <a:lstStyle/>
          <a:p>
            <a:pPr marL="0" indent="0">
              <a:buNone/>
            </a:pPr>
            <a:r>
              <a:rPr lang="en-US" sz="2200" dirty="0">
                <a:effectLst/>
                <a:latin typeface="Times New Roman" panose="02020603050405020304" pitchFamily="18" charset="0"/>
                <a:cs typeface="Times New Roman" panose="02020603050405020304" pitchFamily="18" charset="0"/>
              </a:rPr>
              <a:t>The graph displays the number of airline fatalities from 1985 to 1999 and from 2000 to 2014. Since there is no harm to the passenger health, in the 2000 period new airlines </a:t>
            </a:r>
            <a:r>
              <a:rPr lang="en-US" sz="2200" dirty="0">
                <a:latin typeface="Times New Roman" panose="02020603050405020304" pitchFamily="18" charset="0"/>
                <a:cs typeface="Times New Roman" panose="02020603050405020304" pitchFamily="18" charset="0"/>
              </a:rPr>
              <a:t>got started and running successfully. </a:t>
            </a:r>
            <a:r>
              <a:rPr lang="en-US" sz="2200" dirty="0">
                <a:effectLst/>
                <a:latin typeface="Times New Roman" panose="02020603050405020304" pitchFamily="18" charset="0"/>
                <a:cs typeface="Times New Roman" panose="02020603050405020304" pitchFamily="18" charset="0"/>
              </a:rPr>
              <a:t>Over the following period, the airlines with the highest fatality rates have decreased gradually and showing successful travel history.</a:t>
            </a: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2860FD3-8D5D-998D-3585-372108BA7CDC}"/>
              </a:ext>
            </a:extLst>
          </p:cNvPr>
          <p:cNvPicPr>
            <a:picLocks noChangeAspect="1"/>
          </p:cNvPicPr>
          <p:nvPr/>
        </p:nvPicPr>
        <p:blipFill>
          <a:blip r:embed="rId2"/>
          <a:stretch>
            <a:fillRect/>
          </a:stretch>
        </p:blipFill>
        <p:spPr>
          <a:xfrm>
            <a:off x="6330461" y="2249486"/>
            <a:ext cx="5013065" cy="2905530"/>
          </a:xfrm>
          <a:prstGeom prst="rect">
            <a:avLst/>
          </a:prstGeom>
        </p:spPr>
      </p:pic>
    </p:spTree>
    <p:extLst>
      <p:ext uri="{BB962C8B-B14F-4D97-AF65-F5344CB8AC3E}">
        <p14:creationId xmlns:p14="http://schemas.microsoft.com/office/powerpoint/2010/main" val="224119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1141413" y="618518"/>
            <a:ext cx="9905998" cy="1478570"/>
          </a:xfrm>
        </p:spPr>
        <p:txBody>
          <a:bodyPr anchor="ctr">
            <a:normAutofit/>
          </a:bodyPr>
          <a:lstStyle/>
          <a:p>
            <a:pPr algn="ctr"/>
            <a:r>
              <a:rPr lang="en-US" b="1" dirty="0">
                <a:latin typeface="Times New Roman" panose="02020603050405020304" pitchFamily="18" charset="0"/>
                <a:cs typeface="Times New Roman" panose="02020603050405020304" pitchFamily="18" charset="0"/>
              </a:rPr>
              <a:t>Airline Incidents</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1141410" y="2249485"/>
            <a:ext cx="6035245" cy="3791097"/>
          </a:xfrm>
        </p:spPr>
        <p:txBody>
          <a:bodyPr>
            <a:noAutofit/>
          </a:bodyPr>
          <a:lstStyle/>
          <a:p>
            <a:pPr marL="0" indent="0">
              <a:buNone/>
            </a:pPr>
            <a:r>
              <a:rPr lang="en-US" sz="2200" dirty="0">
                <a:effectLst/>
                <a:latin typeface="Times New Roman" panose="02020603050405020304" pitchFamily="18" charset="0"/>
                <a:cs typeface="Times New Roman" panose="02020603050405020304" pitchFamily="18" charset="0"/>
              </a:rPr>
              <a:t>The statistics shows the trend for each airline incidents over two time periods (1985- 1999 and 2000-2014). We can observe that the incidents got drastically reduced. The most incidents were reported by Aeroflot Airlines (76) between the years of 1985 and 1999, and only 6 between the years of 2000 and 2014. The number of incidents reported all other airlines are very minimal and it shows air travel</a:t>
            </a:r>
            <a:r>
              <a:rPr lang="en-US" sz="2200" dirty="0">
                <a:latin typeface="Times New Roman" panose="02020603050405020304" pitchFamily="18" charset="0"/>
                <a:cs typeface="Times New Roman" panose="02020603050405020304" pitchFamily="18" charset="0"/>
              </a:rPr>
              <a:t> is safe.</a:t>
            </a:r>
          </a:p>
        </p:txBody>
      </p:sp>
      <p:pic>
        <p:nvPicPr>
          <p:cNvPr id="6" name="Picture 5">
            <a:extLst>
              <a:ext uri="{FF2B5EF4-FFF2-40B4-BE49-F238E27FC236}">
                <a16:creationId xmlns:a16="http://schemas.microsoft.com/office/drawing/2014/main" id="{F7979277-B3C5-3ECD-BCB2-78C685B6B9D3}"/>
              </a:ext>
            </a:extLst>
          </p:cNvPr>
          <p:cNvPicPr>
            <a:picLocks noChangeAspect="1"/>
          </p:cNvPicPr>
          <p:nvPr/>
        </p:nvPicPr>
        <p:blipFill>
          <a:blip r:embed="rId2"/>
          <a:stretch>
            <a:fillRect/>
          </a:stretch>
        </p:blipFill>
        <p:spPr>
          <a:xfrm>
            <a:off x="7570976" y="2249485"/>
            <a:ext cx="4070530" cy="3082169"/>
          </a:xfrm>
          <a:prstGeom prst="rect">
            <a:avLst/>
          </a:prstGeom>
        </p:spPr>
      </p:pic>
    </p:spTree>
    <p:extLst>
      <p:ext uri="{BB962C8B-B14F-4D97-AF65-F5344CB8AC3E}">
        <p14:creationId xmlns:p14="http://schemas.microsoft.com/office/powerpoint/2010/main" val="101260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1141413" y="618518"/>
            <a:ext cx="9905998" cy="1478570"/>
          </a:xfrm>
        </p:spPr>
        <p:txBody>
          <a:bodyPr anchor="ctr">
            <a:normAutofit/>
          </a:bodyPr>
          <a:lstStyle/>
          <a:p>
            <a:pPr algn="ctr"/>
            <a:r>
              <a:rPr lang="en-US" b="1" dirty="0">
                <a:latin typeface="Times New Roman" panose="02020603050405020304" pitchFamily="18" charset="0"/>
                <a:cs typeface="Times New Roman" panose="02020603050405020304" pitchFamily="18" charset="0"/>
              </a:rPr>
              <a:t>Airline hijack </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1141410" y="2249486"/>
            <a:ext cx="4878389" cy="3541714"/>
          </a:xfrm>
        </p:spPr>
        <p:txBody>
          <a:bodyPr>
            <a:normAutofit/>
          </a:bodyPr>
          <a:lstStyle/>
          <a:p>
            <a:r>
              <a:rPr lang="en-US" sz="2200" dirty="0">
                <a:effectLst/>
                <a:latin typeface="Times New Roman" panose="02020603050405020304" pitchFamily="18" charset="0"/>
                <a:cs typeface="Times New Roman" panose="02020603050405020304" pitchFamily="18" charset="0"/>
              </a:rPr>
              <a:t>The graph for fatalities and hijackings shows how both numbers dramatically decreased after the 9/11 terrorist attack in 2001. This demonstrates that over the last 20 years, flying has gotten safer.</a:t>
            </a: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8F6273D-A176-0495-79A1-D0A835E14CF8}"/>
              </a:ext>
            </a:extLst>
          </p:cNvPr>
          <p:cNvPicPr>
            <a:picLocks noChangeAspect="1"/>
          </p:cNvPicPr>
          <p:nvPr/>
        </p:nvPicPr>
        <p:blipFill>
          <a:blip r:embed="rId2"/>
          <a:stretch>
            <a:fillRect/>
          </a:stretch>
        </p:blipFill>
        <p:spPr>
          <a:xfrm>
            <a:off x="7232072" y="2249486"/>
            <a:ext cx="4308764" cy="2915057"/>
          </a:xfrm>
          <a:prstGeom prst="rect">
            <a:avLst/>
          </a:prstGeom>
        </p:spPr>
      </p:pic>
    </p:spTree>
    <p:extLst>
      <p:ext uri="{BB962C8B-B14F-4D97-AF65-F5344CB8AC3E}">
        <p14:creationId xmlns:p14="http://schemas.microsoft.com/office/powerpoint/2010/main" val="233628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1141413" y="618518"/>
            <a:ext cx="9905998" cy="1478570"/>
          </a:xfrm>
        </p:spPr>
        <p:txBody>
          <a:bodyPr anchor="ctr">
            <a:normAutofit/>
          </a:bodyPr>
          <a:lstStyle/>
          <a:p>
            <a:pPr algn="ctr"/>
            <a:r>
              <a:rPr lang="en-US" b="1" dirty="0">
                <a:latin typeface="Times New Roman" panose="02020603050405020304" pitchFamily="18" charset="0"/>
                <a:cs typeface="Times New Roman" panose="02020603050405020304" pitchFamily="18" charset="0"/>
              </a:rPr>
              <a:t>Top airline incidents</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1141410" y="2249486"/>
            <a:ext cx="4878389" cy="3541714"/>
          </a:xfrm>
        </p:spPr>
        <p:txBody>
          <a:bodyPr>
            <a:normAutofit lnSpcReduction="10000"/>
          </a:bodyPr>
          <a:lstStyle/>
          <a:p>
            <a:pPr marL="0" indent="0">
              <a:buNone/>
            </a:pPr>
            <a:r>
              <a:rPr lang="en-US" sz="2200" dirty="0">
                <a:latin typeface="Times New Roman" panose="02020603050405020304" pitchFamily="18" charset="0"/>
                <a:cs typeface="Times New Roman" panose="02020603050405020304" pitchFamily="18" charset="0"/>
              </a:rPr>
              <a:t>The most reports came from Aeroflot, then Ethiopian Airlines. Which airlines are the worst offenders is abundantly clear from the updated data. Some of the media reports may be made clearer by these graphs. When they release raw data, US carriers come across as dangerous. When adjusted for ASK, they are demonstrated to be significantly safer.</a:t>
            </a:r>
          </a:p>
        </p:txBody>
      </p:sp>
      <p:pic>
        <p:nvPicPr>
          <p:cNvPr id="5" name="Picture 4">
            <a:extLst>
              <a:ext uri="{FF2B5EF4-FFF2-40B4-BE49-F238E27FC236}">
                <a16:creationId xmlns:a16="http://schemas.microsoft.com/office/drawing/2014/main" id="{9CC88510-3502-4D67-3DE1-48E93D3F1537}"/>
              </a:ext>
            </a:extLst>
          </p:cNvPr>
          <p:cNvPicPr>
            <a:picLocks noChangeAspect="1"/>
          </p:cNvPicPr>
          <p:nvPr/>
        </p:nvPicPr>
        <p:blipFill>
          <a:blip r:embed="rId2"/>
          <a:stretch>
            <a:fillRect/>
          </a:stretch>
        </p:blipFill>
        <p:spPr>
          <a:xfrm>
            <a:off x="7061982" y="2249486"/>
            <a:ext cx="4434072" cy="2876951"/>
          </a:xfrm>
          <a:prstGeom prst="rect">
            <a:avLst/>
          </a:prstGeom>
        </p:spPr>
      </p:pic>
    </p:spTree>
    <p:extLst>
      <p:ext uri="{BB962C8B-B14F-4D97-AF65-F5344CB8AC3E}">
        <p14:creationId xmlns:p14="http://schemas.microsoft.com/office/powerpoint/2010/main" val="5491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1141413" y="618518"/>
            <a:ext cx="9905998" cy="1478570"/>
          </a:xfrm>
        </p:spPr>
        <p:txBody>
          <a:bodyPr anchor="ctr">
            <a:normAutofit/>
          </a:bodyPr>
          <a:lstStyle/>
          <a:p>
            <a:pPr algn="ctr"/>
            <a:r>
              <a:rPr lang="en-US" b="1" dirty="0">
                <a:latin typeface="Times New Roman" panose="02020603050405020304" pitchFamily="18" charset="0"/>
                <a:cs typeface="Times New Roman" panose="02020603050405020304" pitchFamily="18" charset="0"/>
              </a:rPr>
              <a:t>Airline crashes </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1141410" y="2249486"/>
            <a:ext cx="4878389" cy="3541714"/>
          </a:xfrm>
        </p:spPr>
        <p:txBody>
          <a:bodyPr>
            <a:normAutofit/>
          </a:bodyPr>
          <a:lstStyle/>
          <a:p>
            <a:pPr marL="0" indent="0">
              <a:buNone/>
            </a:pPr>
            <a:r>
              <a:rPr lang="en-US" sz="2200" dirty="0">
                <a:effectLst/>
                <a:latin typeface="Times New Roman" panose="02020603050405020304" pitchFamily="18" charset="0"/>
                <a:cs typeface="Times New Roman" panose="02020603050405020304" pitchFamily="18" charset="0"/>
              </a:rPr>
              <a:t>By examining the percentage of crashes in the graph over the past few years, </a:t>
            </a:r>
            <a:r>
              <a:rPr lang="en-US" sz="2200" dirty="0">
                <a:latin typeface="Times New Roman" panose="02020603050405020304" pitchFamily="18" charset="0"/>
                <a:cs typeface="Times New Roman" panose="02020603050405020304" pitchFamily="18" charset="0"/>
              </a:rPr>
              <a:t>the</a:t>
            </a:r>
            <a:r>
              <a:rPr lang="en-US" sz="2200" dirty="0">
                <a:effectLst/>
                <a:latin typeface="Times New Roman" panose="02020603050405020304" pitchFamily="18" charset="0"/>
                <a:cs typeface="Times New Roman" panose="02020603050405020304" pitchFamily="18" charset="0"/>
              </a:rPr>
              <a:t> number has decreased, demonstrating the safety of air travel.</a:t>
            </a: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1887D0-79AC-0233-06ED-C651031D2E6A}"/>
              </a:ext>
            </a:extLst>
          </p:cNvPr>
          <p:cNvPicPr>
            <a:picLocks noChangeAspect="1"/>
          </p:cNvPicPr>
          <p:nvPr/>
        </p:nvPicPr>
        <p:blipFill>
          <a:blip r:embed="rId2"/>
          <a:stretch>
            <a:fillRect/>
          </a:stretch>
        </p:blipFill>
        <p:spPr>
          <a:xfrm>
            <a:off x="7589353" y="2249486"/>
            <a:ext cx="3458058" cy="2705478"/>
          </a:xfrm>
          <a:prstGeom prst="rect">
            <a:avLst/>
          </a:prstGeom>
        </p:spPr>
      </p:pic>
    </p:spTree>
    <p:extLst>
      <p:ext uri="{BB962C8B-B14F-4D97-AF65-F5344CB8AC3E}">
        <p14:creationId xmlns:p14="http://schemas.microsoft.com/office/powerpoint/2010/main" val="1906234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Theme1" id="{65CF475A-238C-4A2B-B6F8-8A5C4FCC1D57}" vid="{012922F2-76F9-489C-9FDF-AC5AF8F30E44}"/>
    </a:ext>
  </a:extLst>
</a:theme>
</file>

<file path=docProps/app.xml><?xml version="1.0" encoding="utf-8"?>
<Properties xmlns="http://schemas.openxmlformats.org/officeDocument/2006/extended-properties" xmlns:vt="http://schemas.openxmlformats.org/officeDocument/2006/docPropsVTypes">
  <Template>Theme1</Template>
  <TotalTime>105</TotalTime>
  <Words>546</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Tw Cen MT</vt:lpstr>
      <vt:lpstr>Theme1</vt:lpstr>
      <vt:lpstr>Airline Safety-Executive summary</vt:lpstr>
      <vt:lpstr>contents</vt:lpstr>
      <vt:lpstr>Introduction</vt:lpstr>
      <vt:lpstr>Airline revenue 1995 vs 2014</vt:lpstr>
      <vt:lpstr>Airline fatalities</vt:lpstr>
      <vt:lpstr>Airline Incidents</vt:lpstr>
      <vt:lpstr>Airline hijack </vt:lpstr>
      <vt:lpstr>Top airline incidents</vt:lpstr>
      <vt:lpstr>Airline crashes </vt:lpstr>
      <vt:lpstr>Auto vs airline deaths</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Safety-Executive summary</dc:title>
  <dc:creator>Meena Madhavi Gummadi</dc:creator>
  <cp:lastModifiedBy>Meena Madhavi Gummadi</cp:lastModifiedBy>
  <cp:revision>13</cp:revision>
  <dcterms:created xsi:type="dcterms:W3CDTF">2022-10-05T21:12:10Z</dcterms:created>
  <dcterms:modified xsi:type="dcterms:W3CDTF">2022-10-05T23:23:36Z</dcterms:modified>
</cp:coreProperties>
</file>