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4" r:id="rId5"/>
    <p:sldId id="260" r:id="rId6"/>
    <p:sldId id="262" r:id="rId7"/>
    <p:sldId id="261" r:id="rId8"/>
    <p:sldId id="259" r:id="rId9"/>
    <p:sldId id="264" r:id="rId10"/>
    <p:sldId id="265" r:id="rId11"/>
    <p:sldId id="266" r:id="rId12"/>
    <p:sldId id="267" r:id="rId13"/>
    <p:sldId id="268" r:id="rId14"/>
    <p:sldId id="269" r:id="rId15"/>
    <p:sldId id="270" r:id="rId16"/>
    <p:sldId id="271" r:id="rId17"/>
    <p:sldId id="272" r:id="rId18"/>
    <p:sldId id="273" r:id="rId19"/>
    <p:sldId id="276"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AB26364-E704-4E50-B359-4096379B06A6}" type="datetimeFigureOut">
              <a:rPr lang="en-US" smtClean="0"/>
              <a:t>6/4/2022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263732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6364-E704-4E50-B359-4096379B06A6}"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4177729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6364-E704-4E50-B359-4096379B06A6}"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1744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6364-E704-4E50-B359-4096379B06A6}"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7CC8-0555-40BC-89E1-1AC210E4DBC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6438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6364-E704-4E50-B359-4096379B06A6}"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2168848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B26364-E704-4E50-B359-4096379B06A6}" type="datetimeFigureOut">
              <a:rPr lang="en-US" smtClean="0"/>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212916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B26364-E704-4E50-B359-4096379B06A6}" type="datetimeFigureOut">
              <a:rPr lang="en-US" smtClean="0"/>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2815112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26364-E704-4E50-B359-4096379B06A6}"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3148941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26364-E704-4E50-B359-4096379B06A6}"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23924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26364-E704-4E50-B359-4096379B06A6}"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38150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B26364-E704-4E50-B359-4096379B06A6}"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424371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B26364-E704-4E50-B359-4096379B06A6}"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140129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B26364-E704-4E50-B359-4096379B06A6}" type="datetimeFigureOut">
              <a:rPr lang="en-US" smtClean="0"/>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2377268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B26364-E704-4E50-B359-4096379B06A6}" type="datetimeFigureOut">
              <a:rPr lang="en-US" smtClean="0"/>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64847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26364-E704-4E50-B359-4096379B06A6}" type="datetimeFigureOut">
              <a:rPr lang="en-US" smtClean="0"/>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2739616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6364-E704-4E50-B359-4096379B06A6}"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86643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26364-E704-4E50-B359-4096379B06A6}"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7CC8-0555-40BC-89E1-1AC210E4DBC6}" type="slidenum">
              <a:rPr lang="en-US" smtClean="0"/>
              <a:t>‹#›</a:t>
            </a:fld>
            <a:endParaRPr lang="en-US"/>
          </a:p>
        </p:txBody>
      </p:sp>
    </p:spTree>
    <p:extLst>
      <p:ext uri="{BB962C8B-B14F-4D97-AF65-F5344CB8AC3E}">
        <p14:creationId xmlns:p14="http://schemas.microsoft.com/office/powerpoint/2010/main" val="392919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B26364-E704-4E50-B359-4096379B06A6}" type="datetimeFigureOut">
              <a:rPr lang="en-US" smtClean="0"/>
              <a:t>6/4/2022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187CC8-0555-40BC-89E1-1AC210E4DBC6}" type="slidenum">
              <a:rPr lang="en-US" smtClean="0"/>
              <a:t>‹#›</a:t>
            </a:fld>
            <a:endParaRPr lang="en-US"/>
          </a:p>
        </p:txBody>
      </p:sp>
    </p:spTree>
    <p:extLst>
      <p:ext uri="{BB962C8B-B14F-4D97-AF65-F5344CB8AC3E}">
        <p14:creationId xmlns:p14="http://schemas.microsoft.com/office/powerpoint/2010/main" val="26872260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code/kanncaa1/statistical-learning-tutorial-for-beginners/notebook" TargetMode="External"/><Relationship Id="rId2" Type="http://schemas.openxmlformats.org/officeDocument/2006/relationships/hyperlink" Target="https://www.kaggle.com/datasets/uciml/breast-cancer-wisconsin-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BDC4-C015-81F7-623D-07712CA3AE5D}"/>
              </a:ext>
            </a:extLst>
          </p:cNvPr>
          <p:cNvSpPr>
            <a:spLocks noGrp="1"/>
          </p:cNvSpPr>
          <p:nvPr>
            <p:ph type="ctrTitle"/>
          </p:nvPr>
        </p:nvSpPr>
        <p:spPr>
          <a:xfrm>
            <a:off x="1876424" y="1122363"/>
            <a:ext cx="9216297" cy="2387600"/>
          </a:xfrm>
        </p:spPr>
        <p:txBody>
          <a:bodyPr/>
          <a:lstStyle/>
          <a:p>
            <a:r>
              <a:rPr lang="en-US" dirty="0">
                <a:latin typeface="Times New Roman" panose="02020603050405020304" pitchFamily="18" charset="0"/>
                <a:cs typeface="Times New Roman" panose="02020603050405020304" pitchFamily="18" charset="0"/>
              </a:rPr>
              <a:t>Breast Cancer prediction</a:t>
            </a:r>
            <a:br>
              <a:rPr lang="en-US" b="1" i="0" dirty="0">
                <a:solidFill>
                  <a:srgbClr val="202124"/>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4FA6A16-0BBF-1B46-1E1D-95971AD75170}"/>
              </a:ext>
            </a:extLst>
          </p:cNvPr>
          <p:cNvSpPr>
            <a:spLocks noGrp="1"/>
          </p:cNvSpPr>
          <p:nvPr>
            <p:ph type="subTitle" idx="1"/>
          </p:nvPr>
        </p:nvSpPr>
        <p:spPr/>
        <p:txBody>
          <a:bodyPr>
            <a:noAutofit/>
          </a:bodyPr>
          <a:lstStyle/>
          <a:p>
            <a:pPr algn="r"/>
            <a:endParaRPr lang="en-US" sz="2400" dirty="0">
              <a:latin typeface="Times New Roman" panose="02020603050405020304" pitchFamily="18" charset="0"/>
              <a:cs typeface="Times New Roman" panose="02020603050405020304" pitchFamily="18" charset="0"/>
            </a:endParaRPr>
          </a:p>
          <a:p>
            <a:pPr algn="r"/>
            <a:endParaRPr lang="en-US" sz="2400" dirty="0">
              <a:latin typeface="Times New Roman" panose="02020603050405020304" pitchFamily="18" charset="0"/>
              <a:cs typeface="Times New Roman" panose="02020603050405020304" pitchFamily="18" charset="0"/>
            </a:endParaRPr>
          </a:p>
          <a:p>
            <a:pPr algn="r"/>
            <a:endParaRPr lang="en-US" sz="2400" dirty="0">
              <a:latin typeface="Times New Roman" panose="02020603050405020304" pitchFamily="18" charset="0"/>
              <a:cs typeface="Times New Roman" panose="02020603050405020304" pitchFamily="18" charset="0"/>
            </a:endParaRPr>
          </a:p>
          <a:p>
            <a:pPr algn="r"/>
            <a:r>
              <a:rPr lang="en-US" sz="2400" dirty="0">
                <a:latin typeface="Times New Roman" panose="02020603050405020304" pitchFamily="18" charset="0"/>
                <a:cs typeface="Times New Roman" panose="02020603050405020304" pitchFamily="18" charset="0"/>
              </a:rPr>
              <a:t>-Meena Madhavi </a:t>
            </a:r>
            <a:r>
              <a:rPr lang="en-US" sz="2400" dirty="0" err="1">
                <a:latin typeface="Times New Roman" panose="02020603050405020304" pitchFamily="18" charset="0"/>
                <a:cs typeface="Times New Roman" panose="02020603050405020304" pitchFamily="18" charset="0"/>
              </a:rPr>
              <a:t>gummadi</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763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C7AF-1F4F-B8C8-A970-EE15B26383F4}"/>
              </a:ext>
            </a:extLst>
          </p:cNvPr>
          <p:cNvSpPr>
            <a:spLocks noGrp="1"/>
          </p:cNvSpPr>
          <p:nvPr>
            <p:ph type="title"/>
          </p:nvPr>
        </p:nvSpPr>
        <p:spPr>
          <a:xfrm>
            <a:off x="1143001" y="618518"/>
            <a:ext cx="9905998" cy="1478570"/>
          </a:xfrm>
        </p:spPr>
        <p:txBody>
          <a:bodyPr/>
          <a:lstStyle/>
          <a:p>
            <a:pPr algn="ctr"/>
            <a:r>
              <a:rPr lang="en-US" dirty="0">
                <a:latin typeface="Times New Roman" panose="02020603050405020304" pitchFamily="18" charset="0"/>
                <a:cs typeface="Times New Roman" panose="02020603050405020304" pitchFamily="18" charset="0"/>
              </a:rPr>
              <a:t>Gaussian distribution</a:t>
            </a:r>
          </a:p>
        </p:txBody>
      </p:sp>
      <p:pic>
        <p:nvPicPr>
          <p:cNvPr id="5" name="Content Placeholder 4">
            <a:extLst>
              <a:ext uri="{FF2B5EF4-FFF2-40B4-BE49-F238E27FC236}">
                <a16:creationId xmlns:a16="http://schemas.microsoft.com/office/drawing/2014/main" id="{308915B3-18C9-14D0-BACC-78C1140A9907}"/>
              </a:ext>
            </a:extLst>
          </p:cNvPr>
          <p:cNvPicPr>
            <a:picLocks noGrp="1" noChangeAspect="1"/>
          </p:cNvPicPr>
          <p:nvPr>
            <p:ph idx="1"/>
          </p:nvPr>
        </p:nvPicPr>
        <p:blipFill>
          <a:blip r:embed="rId2"/>
          <a:stretch>
            <a:fillRect/>
          </a:stretch>
        </p:blipFill>
        <p:spPr>
          <a:xfrm>
            <a:off x="7344923" y="2267915"/>
            <a:ext cx="4003280" cy="3761703"/>
          </a:xfrm>
        </p:spPr>
      </p:pic>
      <p:sp>
        <p:nvSpPr>
          <p:cNvPr id="7" name="TextBox 6">
            <a:extLst>
              <a:ext uri="{FF2B5EF4-FFF2-40B4-BE49-F238E27FC236}">
                <a16:creationId xmlns:a16="http://schemas.microsoft.com/office/drawing/2014/main" id="{1FD97101-6B9A-AB73-D7BD-73FFEC207BC6}"/>
              </a:ext>
            </a:extLst>
          </p:cNvPr>
          <p:cNvSpPr txBox="1"/>
          <p:nvPr/>
        </p:nvSpPr>
        <p:spPr>
          <a:xfrm>
            <a:off x="539645" y="1964353"/>
            <a:ext cx="6460761"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As it can be seen from histogram most of the people are cumulated near to 12 that is mean of our normal distribution. Malignant tumors are distributed more towards right side and the benign tumors distributed on the left side of the graph. Here the average radius is 12.146524 and standard deviation is 1.780512. There are few people who are malignant,  and their radius of cell is higher than 12. It can be 16-20. Also, there are few people who are benign, and their radius is lower than 12. It can be 6-8.</a:t>
            </a:r>
            <a:endParaRPr lang="en-US" sz="2400" dirty="0"/>
          </a:p>
        </p:txBody>
      </p:sp>
    </p:spTree>
    <p:extLst>
      <p:ext uri="{BB962C8B-B14F-4D97-AF65-F5344CB8AC3E}">
        <p14:creationId xmlns:p14="http://schemas.microsoft.com/office/powerpoint/2010/main" val="268710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4C8B0-7333-6F2C-6272-92B8A8AF180E}"/>
              </a:ext>
            </a:extLst>
          </p:cNvPr>
          <p:cNvSpPr>
            <a:spLocks noGrp="1"/>
          </p:cNvSpPr>
          <p:nvPr>
            <p:ph type="title"/>
          </p:nvPr>
        </p:nvSpPr>
        <p:spPr>
          <a:xfrm>
            <a:off x="103342" y="327514"/>
            <a:ext cx="11982137" cy="1478570"/>
          </a:xfrm>
        </p:spPr>
        <p:txBody>
          <a:bodyPr>
            <a:normAutofit fontScale="90000"/>
          </a:bodyPr>
          <a:lstStyle/>
          <a:p>
            <a:pPr algn="ctr"/>
            <a:r>
              <a:rPr lang="en-US" b="1" i="0" dirty="0">
                <a:effectLst/>
                <a:latin typeface="Times New Roman" panose="02020603050405020304" pitchFamily="18" charset="0"/>
                <a:cs typeface="Times New Roman" panose="02020603050405020304" pitchFamily="18" charset="0"/>
              </a:rPr>
              <a:t>Scatter Plots</a:t>
            </a:r>
            <a:br>
              <a:rPr lang="en-US" b="1" i="0" dirty="0">
                <a:effectLst/>
                <a:latin typeface="Times New Roman" panose="02020603050405020304" pitchFamily="18" charset="0"/>
                <a:cs typeface="Times New Roman" panose="02020603050405020304" pitchFamily="18" charset="0"/>
              </a:rPr>
            </a:br>
            <a:br>
              <a:rPr lang="en-US" b="1"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9A2A6C-00B3-6EC5-7DDB-C62FE9F8B1C7}"/>
              </a:ext>
            </a:extLst>
          </p:cNvPr>
          <p:cNvSpPr>
            <a:spLocks noGrp="1"/>
          </p:cNvSpPr>
          <p:nvPr>
            <p:ph idx="1"/>
          </p:nvPr>
        </p:nvSpPr>
        <p:spPr/>
        <p:txBody>
          <a:bodyPr/>
          <a:lstStyle/>
          <a:p>
            <a:r>
              <a:rPr lang="en-US" b="0" i="0" dirty="0">
                <a:effectLst/>
                <a:latin typeface="Inter"/>
              </a:rPr>
              <a:t>We can say that two variables are related with each other, if one of them gives information about others</a:t>
            </a:r>
          </a:p>
          <a:p>
            <a:r>
              <a:rPr lang="en-US" b="0" i="0" dirty="0">
                <a:effectLst/>
                <a:latin typeface="Inter"/>
              </a:rPr>
              <a:t>Scatter </a:t>
            </a:r>
            <a:r>
              <a:rPr lang="en-US" dirty="0">
                <a:latin typeface="Inter"/>
              </a:rPr>
              <a:t>plots are s</a:t>
            </a:r>
            <a:r>
              <a:rPr lang="en-US" b="0" i="0" dirty="0">
                <a:effectLst/>
                <a:latin typeface="Inter"/>
              </a:rPr>
              <a:t>implest way to check relationship between two variables</a:t>
            </a:r>
          </a:p>
          <a:p>
            <a:r>
              <a:rPr lang="en-US" dirty="0">
                <a:latin typeface="Inter"/>
              </a:rPr>
              <a:t>I have plotted radius vs area and radius vs perimeter.</a:t>
            </a:r>
            <a:endParaRPr lang="en-US" b="0" i="0" dirty="0">
              <a:effectLst/>
              <a:latin typeface="Inter"/>
            </a:endParaRPr>
          </a:p>
          <a:p>
            <a:endParaRPr lang="en-US" dirty="0"/>
          </a:p>
        </p:txBody>
      </p:sp>
    </p:spTree>
    <p:extLst>
      <p:ext uri="{BB962C8B-B14F-4D97-AF65-F5344CB8AC3E}">
        <p14:creationId xmlns:p14="http://schemas.microsoft.com/office/powerpoint/2010/main" val="3027272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02BC-D4DB-E662-7F3C-3E6E8CD55166}"/>
              </a:ext>
            </a:extLst>
          </p:cNvPr>
          <p:cNvSpPr>
            <a:spLocks noGrp="1"/>
          </p:cNvSpPr>
          <p:nvPr>
            <p:ph type="title"/>
          </p:nvPr>
        </p:nvSpPr>
        <p:spPr>
          <a:xfrm>
            <a:off x="1084887" y="123842"/>
            <a:ext cx="9905998" cy="1478570"/>
          </a:xfrm>
        </p:spPr>
        <p:txBody>
          <a:bodyPr/>
          <a:lstStyle/>
          <a:p>
            <a:pPr algn="ctr"/>
            <a:r>
              <a:rPr lang="en-US" dirty="0">
                <a:latin typeface="Times New Roman" panose="02020603050405020304" pitchFamily="18" charset="0"/>
                <a:cs typeface="Times New Roman" panose="02020603050405020304" pitchFamily="18" charset="0"/>
              </a:rPr>
              <a:t>Scatter plots</a:t>
            </a:r>
          </a:p>
        </p:txBody>
      </p:sp>
      <p:pic>
        <p:nvPicPr>
          <p:cNvPr id="4" name="Content Placeholder 3">
            <a:extLst>
              <a:ext uri="{FF2B5EF4-FFF2-40B4-BE49-F238E27FC236}">
                <a16:creationId xmlns:a16="http://schemas.microsoft.com/office/drawing/2014/main" id="{87068150-FE6A-7BFF-04FC-B2D7436D4596}"/>
              </a:ext>
            </a:extLst>
          </p:cNvPr>
          <p:cNvPicPr>
            <a:picLocks noGrp="1" noChangeAspect="1"/>
          </p:cNvPicPr>
          <p:nvPr>
            <p:ph idx="1"/>
          </p:nvPr>
        </p:nvPicPr>
        <p:blipFill>
          <a:blip r:embed="rId2"/>
          <a:stretch>
            <a:fillRect/>
          </a:stretch>
        </p:blipFill>
        <p:spPr>
          <a:xfrm>
            <a:off x="975560" y="1379095"/>
            <a:ext cx="3776322" cy="3340307"/>
          </a:xfrm>
          <a:prstGeom prst="rect">
            <a:avLst/>
          </a:prstGeom>
        </p:spPr>
      </p:pic>
      <p:sp>
        <p:nvSpPr>
          <p:cNvPr id="7" name="TextBox 6">
            <a:extLst>
              <a:ext uri="{FF2B5EF4-FFF2-40B4-BE49-F238E27FC236}">
                <a16:creationId xmlns:a16="http://schemas.microsoft.com/office/drawing/2014/main" id="{46D674FD-2A9A-3847-C84B-6217F54FF3EF}"/>
              </a:ext>
            </a:extLst>
          </p:cNvPr>
          <p:cNvSpPr txBox="1"/>
          <p:nvPr/>
        </p:nvSpPr>
        <p:spPr>
          <a:xfrm>
            <a:off x="1084887" y="4871802"/>
            <a:ext cx="10637421"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From the above scatter plots, we can observe that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radius mean increases, area mean also increases. Therefore, they are positively correlated with each other and </a:t>
            </a:r>
            <a:r>
              <a:rPr lang="en-US" sz="2000" dirty="0" err="1">
                <a:latin typeface="Times New Roman" panose="02020603050405020304" pitchFamily="18" charset="0"/>
                <a:cs typeface="Times New Roman" panose="02020603050405020304" pitchFamily="18" charset="0"/>
              </a:rPr>
              <a:t>area_mean</a:t>
            </a:r>
            <a:r>
              <a:rPr lang="en-US" sz="2000" dirty="0">
                <a:latin typeface="Times New Roman" panose="02020603050405020304" pitchFamily="18" charset="0"/>
                <a:cs typeface="Times New Roman" panose="02020603050405020304" pitchFamily="18" charset="0"/>
              </a:rPr>
              <a:t> is caused by </a:t>
            </a:r>
            <a:r>
              <a:rPr lang="en-US" sz="2000" dirty="0" err="1">
                <a:latin typeface="Times New Roman" panose="02020603050405020304" pitchFamily="18" charset="0"/>
                <a:cs typeface="Times New Roman" panose="02020603050405020304" pitchFamily="18" charset="0"/>
              </a:rPr>
              <a:t>radius_mean</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radius mean increases, perimeter mean also increases. Therefore, they are positively correlated with each other and </a:t>
            </a:r>
            <a:r>
              <a:rPr lang="en-US" sz="2000" dirty="0" err="1">
                <a:latin typeface="Times New Roman" panose="02020603050405020304" pitchFamily="18" charset="0"/>
                <a:cs typeface="Times New Roman" panose="02020603050405020304" pitchFamily="18" charset="0"/>
              </a:rPr>
              <a:t>perimeter_mean</a:t>
            </a:r>
            <a:r>
              <a:rPr lang="en-US" sz="2000" dirty="0">
                <a:latin typeface="Times New Roman" panose="02020603050405020304" pitchFamily="18" charset="0"/>
                <a:cs typeface="Times New Roman" panose="02020603050405020304" pitchFamily="18" charset="0"/>
              </a:rPr>
              <a:t> is caused by </a:t>
            </a:r>
            <a:r>
              <a:rPr lang="en-US" sz="2000" dirty="0" err="1">
                <a:latin typeface="Times New Roman" panose="02020603050405020304" pitchFamily="18" charset="0"/>
                <a:cs typeface="Times New Roman" panose="02020603050405020304" pitchFamily="18" charset="0"/>
              </a:rPr>
              <a:t>radius_mean</a:t>
            </a:r>
            <a:r>
              <a:rPr lang="en-US" sz="2000" dirty="0">
                <a:latin typeface="Times New Roman" panose="02020603050405020304" pitchFamily="18" charset="0"/>
                <a:cs typeface="Times New Roman" panose="02020603050405020304" pitchFamily="18" charset="0"/>
              </a:rPr>
              <a:t>.</a:t>
            </a:r>
          </a:p>
        </p:txBody>
      </p:sp>
      <p:pic>
        <p:nvPicPr>
          <p:cNvPr id="9" name="Picture 8" descr="Chart&#10;&#10;Description automatically generated">
            <a:extLst>
              <a:ext uri="{FF2B5EF4-FFF2-40B4-BE49-F238E27FC236}">
                <a16:creationId xmlns:a16="http://schemas.microsoft.com/office/drawing/2014/main" id="{BEB6F289-ACE2-673A-DFF0-BEBD08164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597" y="1379095"/>
            <a:ext cx="4449282" cy="3340307"/>
          </a:xfrm>
          <a:prstGeom prst="rect">
            <a:avLst/>
          </a:prstGeom>
        </p:spPr>
      </p:pic>
    </p:spTree>
    <p:extLst>
      <p:ext uri="{BB962C8B-B14F-4D97-AF65-F5344CB8AC3E}">
        <p14:creationId xmlns:p14="http://schemas.microsoft.com/office/powerpoint/2010/main" val="177206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4FAD-18AF-3FE0-3430-241701B922CF}"/>
              </a:ext>
            </a:extLst>
          </p:cNvPr>
          <p:cNvSpPr>
            <a:spLocks noGrp="1"/>
          </p:cNvSpPr>
          <p:nvPr>
            <p:ph type="title"/>
          </p:nvPr>
        </p:nvSpPr>
        <p:spPr>
          <a:xfrm>
            <a:off x="1143001" y="129127"/>
            <a:ext cx="9905998" cy="1478570"/>
          </a:xfrm>
        </p:spPr>
        <p:txBody>
          <a:bodyPr/>
          <a:lstStyle/>
          <a:p>
            <a:pPr algn="ctr"/>
            <a:r>
              <a:rPr lang="en-US" dirty="0">
                <a:latin typeface="Times New Roman" panose="02020603050405020304" pitchFamily="18" charset="0"/>
                <a:cs typeface="Times New Roman" panose="02020603050405020304" pitchFamily="18" charset="0"/>
              </a:rPr>
              <a:t>Correlation</a:t>
            </a:r>
          </a:p>
        </p:txBody>
      </p:sp>
      <p:sp>
        <p:nvSpPr>
          <p:cNvPr id="3" name="Content Placeholder 2">
            <a:extLst>
              <a:ext uri="{FF2B5EF4-FFF2-40B4-BE49-F238E27FC236}">
                <a16:creationId xmlns:a16="http://schemas.microsoft.com/office/drawing/2014/main" id="{EE66942D-F3C6-AC7D-0808-9C6FA4D1A114}"/>
              </a:ext>
            </a:extLst>
          </p:cNvPr>
          <p:cNvSpPr>
            <a:spLocks noGrp="1"/>
          </p:cNvSpPr>
          <p:nvPr>
            <p:ph idx="1"/>
          </p:nvPr>
        </p:nvSpPr>
        <p:spPr>
          <a:xfrm>
            <a:off x="389744" y="1618938"/>
            <a:ext cx="7628745" cy="5109935"/>
          </a:xfrm>
        </p:spPr>
        <p:txBody>
          <a:bodyPr>
            <a:normAutofit fontScale="85000" lnSpcReduction="10000"/>
          </a:bodyPr>
          <a:lstStyle/>
          <a:p>
            <a:r>
              <a:rPr lang="en-US" b="0" i="0" dirty="0">
                <a:effectLst/>
                <a:latin typeface="Times New Roman" panose="02020603050405020304" pitchFamily="18" charset="0"/>
                <a:cs typeface="Times New Roman" panose="02020603050405020304" pitchFamily="18" charset="0"/>
              </a:rPr>
              <a:t>Strength of the relationship between two variables.</a:t>
            </a:r>
          </a:p>
          <a:p>
            <a:r>
              <a:rPr lang="en-US" dirty="0">
                <a:latin typeface="Times New Roman" panose="02020603050405020304" pitchFamily="18" charset="0"/>
                <a:cs typeface="Times New Roman" panose="02020603050405020304" pitchFamily="18" charset="0"/>
              </a:rPr>
              <a:t>This is the correlation or heat map for all the features of my project ranging </a:t>
            </a:r>
            <a:r>
              <a:rPr lang="en-US" b="0" i="0" dirty="0">
                <a:effectLst/>
                <a:latin typeface="Inter"/>
              </a:rPr>
              <a:t>values from -1 to 1</a:t>
            </a:r>
          </a:p>
          <a:p>
            <a:r>
              <a:rPr lang="en-US" b="0" i="0" dirty="0">
                <a:effectLst/>
                <a:latin typeface="Inter"/>
              </a:rPr>
              <a:t>Meaning of 1 is two variable are positively correlated with each other.</a:t>
            </a:r>
          </a:p>
          <a:p>
            <a:r>
              <a:rPr lang="en-US" b="0" i="0" dirty="0">
                <a:effectLst/>
                <a:latin typeface="Inter"/>
              </a:rPr>
              <a:t>As it can be seen in map heat figure </a:t>
            </a:r>
            <a:r>
              <a:rPr lang="en-US" b="0" i="0" dirty="0" err="1">
                <a:effectLst/>
                <a:latin typeface="Inter"/>
              </a:rPr>
              <a:t>radius_mean</a:t>
            </a:r>
            <a:r>
              <a:rPr lang="en-US" b="0" i="0" dirty="0">
                <a:effectLst/>
                <a:latin typeface="Inter"/>
              </a:rPr>
              <a:t>, </a:t>
            </a:r>
            <a:r>
              <a:rPr lang="en-US" b="0" i="0" dirty="0" err="1">
                <a:effectLst/>
                <a:latin typeface="Inter"/>
              </a:rPr>
              <a:t>perimeter_mean</a:t>
            </a:r>
            <a:r>
              <a:rPr lang="en-US" b="0" i="0" dirty="0">
                <a:effectLst/>
                <a:latin typeface="Inter"/>
              </a:rPr>
              <a:t> and </a:t>
            </a:r>
            <a:r>
              <a:rPr lang="en-US" b="0" i="0" dirty="0" err="1">
                <a:effectLst/>
                <a:latin typeface="Inter"/>
              </a:rPr>
              <a:t>area_mean</a:t>
            </a:r>
            <a:r>
              <a:rPr lang="en-US" b="0" i="0" dirty="0">
                <a:effectLst/>
                <a:latin typeface="Inter"/>
              </a:rPr>
              <a:t> are correlated with each other  </a:t>
            </a:r>
            <a:r>
              <a:rPr lang="en-US" b="0" i="0" dirty="0" err="1">
                <a:effectLst/>
                <a:latin typeface="Inter"/>
              </a:rPr>
              <a:t>Compactness_mean</a:t>
            </a:r>
            <a:r>
              <a:rPr lang="en-US" b="0" i="0" dirty="0">
                <a:effectLst/>
                <a:latin typeface="Inter"/>
              </a:rPr>
              <a:t>, </a:t>
            </a:r>
            <a:r>
              <a:rPr lang="en-US" b="0" i="0" dirty="0" err="1">
                <a:effectLst/>
                <a:latin typeface="Inter"/>
              </a:rPr>
              <a:t>concavity_mean</a:t>
            </a:r>
            <a:r>
              <a:rPr lang="en-US" b="0" i="0" dirty="0">
                <a:effectLst/>
                <a:latin typeface="Inter"/>
              </a:rPr>
              <a:t> and concave </a:t>
            </a:r>
            <a:r>
              <a:rPr lang="en-US" b="0" i="0" dirty="0" err="1">
                <a:effectLst/>
                <a:latin typeface="Inter"/>
              </a:rPr>
              <a:t>points_mean</a:t>
            </a:r>
            <a:r>
              <a:rPr lang="en-US" b="0" i="0" dirty="0">
                <a:effectLst/>
                <a:latin typeface="Inter"/>
              </a:rPr>
              <a:t> are correlated with each other. Apart from these, </a:t>
            </a:r>
            <a:r>
              <a:rPr lang="en-US" b="0" i="0" dirty="0" err="1">
                <a:effectLst/>
                <a:latin typeface="Inter"/>
              </a:rPr>
              <a:t>radius_se</a:t>
            </a:r>
            <a:r>
              <a:rPr lang="en-US" b="0" i="0" dirty="0">
                <a:effectLst/>
                <a:latin typeface="Inter"/>
              </a:rPr>
              <a:t>, </a:t>
            </a:r>
            <a:r>
              <a:rPr lang="en-US" b="0" i="0" dirty="0" err="1">
                <a:effectLst/>
                <a:latin typeface="Inter"/>
              </a:rPr>
              <a:t>perimeter_se</a:t>
            </a:r>
            <a:r>
              <a:rPr lang="en-US" b="0" i="0" dirty="0">
                <a:effectLst/>
                <a:latin typeface="Inter"/>
              </a:rPr>
              <a:t> and </a:t>
            </a:r>
            <a:r>
              <a:rPr lang="en-US" b="0" i="0" dirty="0" err="1">
                <a:effectLst/>
                <a:latin typeface="Inter"/>
              </a:rPr>
              <a:t>area_se</a:t>
            </a:r>
            <a:r>
              <a:rPr lang="en-US" b="0" i="0" dirty="0">
                <a:effectLst/>
                <a:latin typeface="Inter"/>
              </a:rPr>
              <a:t> are correlated. </a:t>
            </a:r>
            <a:r>
              <a:rPr lang="en-US" b="0" i="0" dirty="0" err="1">
                <a:effectLst/>
                <a:latin typeface="Inter"/>
              </a:rPr>
              <a:t>radius_worst</a:t>
            </a:r>
            <a:r>
              <a:rPr lang="en-US" b="0" i="0" dirty="0">
                <a:effectLst/>
                <a:latin typeface="Inter"/>
              </a:rPr>
              <a:t>, </a:t>
            </a:r>
            <a:r>
              <a:rPr lang="en-US" b="0" i="0" dirty="0" err="1">
                <a:effectLst/>
                <a:latin typeface="Inter"/>
              </a:rPr>
              <a:t>perimeter_worst</a:t>
            </a:r>
            <a:r>
              <a:rPr lang="en-US" b="0" i="0" dirty="0">
                <a:effectLst/>
                <a:latin typeface="Inter"/>
              </a:rPr>
              <a:t> and </a:t>
            </a:r>
            <a:r>
              <a:rPr lang="en-US" b="0" i="0" dirty="0" err="1">
                <a:effectLst/>
                <a:latin typeface="Inter"/>
              </a:rPr>
              <a:t>area_worst</a:t>
            </a:r>
            <a:r>
              <a:rPr lang="en-US" b="0" i="0" dirty="0">
                <a:effectLst/>
                <a:latin typeface="Inter"/>
              </a:rPr>
              <a:t> are correlated </a:t>
            </a:r>
            <a:r>
              <a:rPr lang="en-US" b="0" i="0" dirty="0" err="1">
                <a:effectLst/>
                <a:latin typeface="Inter"/>
              </a:rPr>
              <a:t>Compactness_worst</a:t>
            </a:r>
            <a:r>
              <a:rPr lang="en-US" b="0" i="0" dirty="0">
                <a:effectLst/>
                <a:latin typeface="Inter"/>
              </a:rPr>
              <a:t>, </a:t>
            </a:r>
            <a:r>
              <a:rPr lang="en-US" b="0" i="0" dirty="0" err="1">
                <a:effectLst/>
                <a:latin typeface="Inter"/>
              </a:rPr>
              <a:t>concavity_worst</a:t>
            </a:r>
            <a:r>
              <a:rPr lang="en-US" b="0" i="0" dirty="0">
                <a:effectLst/>
                <a:latin typeface="Inter"/>
              </a:rPr>
              <a:t> and concave </a:t>
            </a:r>
            <a:r>
              <a:rPr lang="en-US" b="0" i="0" dirty="0" err="1">
                <a:effectLst/>
                <a:latin typeface="Inter"/>
              </a:rPr>
              <a:t>points_worst</a:t>
            </a:r>
            <a:r>
              <a:rPr lang="en-US" b="0" i="0" dirty="0">
                <a:effectLst/>
                <a:latin typeface="Inter"/>
              </a:rPr>
              <a:t> are correlated. </a:t>
            </a:r>
            <a:r>
              <a:rPr lang="en-US" b="0" i="0" dirty="0" err="1">
                <a:effectLst/>
                <a:latin typeface="Inter"/>
              </a:rPr>
              <a:t>Compactness_se</a:t>
            </a:r>
            <a:r>
              <a:rPr lang="en-US" b="0" i="0" dirty="0">
                <a:effectLst/>
                <a:latin typeface="Inter"/>
              </a:rPr>
              <a:t>, </a:t>
            </a:r>
            <a:r>
              <a:rPr lang="en-US" b="0" i="0" dirty="0" err="1">
                <a:effectLst/>
                <a:latin typeface="Inter"/>
              </a:rPr>
              <a:t>concavity_se</a:t>
            </a:r>
            <a:r>
              <a:rPr lang="en-US" b="0" i="0" dirty="0">
                <a:effectLst/>
                <a:latin typeface="Inter"/>
              </a:rPr>
              <a:t> and concave </a:t>
            </a:r>
            <a:r>
              <a:rPr lang="en-US" b="0" i="0" dirty="0" err="1">
                <a:effectLst/>
                <a:latin typeface="Inter"/>
              </a:rPr>
              <a:t>points_se</a:t>
            </a:r>
            <a:r>
              <a:rPr lang="en-US" b="0" i="0" dirty="0">
                <a:effectLst/>
                <a:latin typeface="Inter"/>
              </a:rPr>
              <a:t> are correlated. </a:t>
            </a:r>
            <a:r>
              <a:rPr lang="en-US" b="0" i="0" dirty="0" err="1">
                <a:effectLst/>
                <a:latin typeface="Inter"/>
              </a:rPr>
              <a:t>texture_mean</a:t>
            </a:r>
            <a:r>
              <a:rPr lang="en-US" b="0" i="0" dirty="0">
                <a:effectLst/>
                <a:latin typeface="Inter"/>
              </a:rPr>
              <a:t> and </a:t>
            </a:r>
            <a:r>
              <a:rPr lang="en-US" b="0" i="0" dirty="0" err="1">
                <a:effectLst/>
                <a:latin typeface="Inter"/>
              </a:rPr>
              <a:t>texture_worst</a:t>
            </a:r>
            <a:r>
              <a:rPr lang="en-US" b="0" i="0" dirty="0">
                <a:effectLst/>
                <a:latin typeface="Inter"/>
              </a:rPr>
              <a:t> are correlated. </a:t>
            </a:r>
            <a:r>
              <a:rPr lang="en-US" b="0" i="0" dirty="0" err="1">
                <a:effectLst/>
                <a:latin typeface="Inter"/>
              </a:rPr>
              <a:t>area_worst</a:t>
            </a:r>
            <a:r>
              <a:rPr lang="en-US" b="0" i="0" dirty="0">
                <a:effectLst/>
                <a:latin typeface="Inter"/>
              </a:rPr>
              <a:t> and </a:t>
            </a:r>
            <a:r>
              <a:rPr lang="en-US" b="0" i="0" dirty="0" err="1">
                <a:effectLst/>
                <a:latin typeface="Inter"/>
              </a:rPr>
              <a:t>area_mean</a:t>
            </a:r>
            <a:r>
              <a:rPr lang="en-US" b="0" i="0" dirty="0">
                <a:effectLst/>
                <a:latin typeface="Inter"/>
              </a:rPr>
              <a:t> are correlated.</a:t>
            </a:r>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descr="A picture containing text&#10;&#10;Description automatically generated">
            <a:extLst>
              <a:ext uri="{FF2B5EF4-FFF2-40B4-BE49-F238E27FC236}">
                <a16:creationId xmlns:a16="http://schemas.microsoft.com/office/drawing/2014/main" id="{C711B8C9-C25F-741C-A89D-B5CEF00FA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489" y="1417763"/>
            <a:ext cx="3613879" cy="4479388"/>
          </a:xfrm>
          <a:prstGeom prst="rect">
            <a:avLst/>
          </a:prstGeom>
        </p:spPr>
      </p:pic>
    </p:spTree>
    <p:extLst>
      <p:ext uri="{BB962C8B-B14F-4D97-AF65-F5344CB8AC3E}">
        <p14:creationId xmlns:p14="http://schemas.microsoft.com/office/powerpoint/2010/main" val="1888591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D9A9-8E5C-6D1A-835B-89957CA99D0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covariance</a:t>
            </a:r>
          </a:p>
        </p:txBody>
      </p:sp>
      <p:sp>
        <p:nvSpPr>
          <p:cNvPr id="3" name="Content Placeholder 2">
            <a:extLst>
              <a:ext uri="{FF2B5EF4-FFF2-40B4-BE49-F238E27FC236}">
                <a16:creationId xmlns:a16="http://schemas.microsoft.com/office/drawing/2014/main" id="{90D3ABE8-3BA3-5EEE-1DCE-5462E7F357F5}"/>
              </a:ext>
            </a:extLst>
          </p:cNvPr>
          <p:cNvSpPr>
            <a:spLocks noGrp="1"/>
          </p:cNvSpPr>
          <p:nvPr>
            <p:ph idx="1"/>
          </p:nvPr>
        </p:nvSpPr>
        <p:spPr>
          <a:xfrm>
            <a:off x="1141412" y="1618938"/>
            <a:ext cx="9905999" cy="4781862"/>
          </a:xfrm>
        </p:spPr>
        <p:txBody>
          <a:bodyPr/>
          <a:lstStyle/>
          <a:p>
            <a:pPr algn="l">
              <a:buFont typeface="Arial" panose="020B0604020202020204" pitchFamily="34" charset="0"/>
              <a:buChar char="•"/>
            </a:pPr>
            <a:r>
              <a:rPr lang="en-US" b="0" i="0" dirty="0">
                <a:effectLst/>
                <a:latin typeface="Inter"/>
              </a:rPr>
              <a:t>Covariance is a measure of how likely two variables are to vary together.</a:t>
            </a:r>
          </a:p>
          <a:p>
            <a:pPr algn="l">
              <a:buFont typeface="Arial" panose="020B0604020202020204" pitchFamily="34" charset="0"/>
              <a:buChar char="•"/>
            </a:pPr>
            <a:r>
              <a:rPr lang="en-US" b="0" i="0" dirty="0">
                <a:effectLst/>
                <a:latin typeface="Inter"/>
              </a:rPr>
              <a:t>Covariance is maximum when two vectors are identical.</a:t>
            </a:r>
          </a:p>
          <a:p>
            <a:pPr algn="l">
              <a:buFont typeface="Arial" panose="020B0604020202020204" pitchFamily="34" charset="0"/>
              <a:buChar char="•"/>
            </a:pPr>
            <a:r>
              <a:rPr lang="en-US" b="0" i="0" dirty="0">
                <a:effectLst/>
                <a:latin typeface="Inter"/>
              </a:rPr>
              <a:t>If they are orthogonal, covariance is zero</a:t>
            </a:r>
          </a:p>
          <a:p>
            <a:pPr algn="l">
              <a:buFont typeface="Arial" panose="020B0604020202020204" pitchFamily="34" charset="0"/>
              <a:buChar char="•"/>
            </a:pPr>
            <a:r>
              <a:rPr lang="en-US" b="0" i="0" dirty="0">
                <a:effectLst/>
                <a:latin typeface="Inter"/>
              </a:rPr>
              <a:t>If they point in opposite directions, covariance is negative.</a:t>
            </a:r>
          </a:p>
          <a:p>
            <a:pPr algn="l">
              <a:buFont typeface="Arial" panose="020B0604020202020204" pitchFamily="34" charset="0"/>
              <a:buChar char="•"/>
            </a:pPr>
            <a:r>
              <a:rPr lang="en-US" dirty="0">
                <a:latin typeface="Inter"/>
              </a:rPr>
              <a:t>I have calculated covariance between </a:t>
            </a:r>
            <a:r>
              <a:rPr lang="en-US" dirty="0" err="1">
                <a:latin typeface="Inter"/>
              </a:rPr>
              <a:t>radius_mean</a:t>
            </a:r>
            <a:r>
              <a:rPr lang="en-US" dirty="0">
                <a:latin typeface="Inter"/>
              </a:rPr>
              <a:t> and </a:t>
            </a:r>
            <a:r>
              <a:rPr lang="en-US" dirty="0" err="1">
                <a:latin typeface="Inter"/>
              </a:rPr>
              <a:t>perimeter_mean</a:t>
            </a:r>
            <a:r>
              <a:rPr lang="en-US" dirty="0">
                <a:latin typeface="Inter"/>
              </a:rPr>
              <a:t>, </a:t>
            </a:r>
            <a:r>
              <a:rPr lang="en-US" dirty="0" err="1">
                <a:latin typeface="Inter"/>
              </a:rPr>
              <a:t>radius_mean</a:t>
            </a:r>
            <a:r>
              <a:rPr lang="en-US" dirty="0">
                <a:latin typeface="Inter"/>
              </a:rPr>
              <a:t> and </a:t>
            </a:r>
            <a:r>
              <a:rPr lang="en-US" dirty="0" err="1">
                <a:latin typeface="Inter"/>
              </a:rPr>
              <a:t>area_mean</a:t>
            </a:r>
            <a:r>
              <a:rPr lang="en-US" dirty="0">
                <a:latin typeface="Inter"/>
              </a:rPr>
              <a:t>.</a:t>
            </a:r>
          </a:p>
          <a:p>
            <a:pPr algn="l">
              <a:buFont typeface="Arial" panose="020B0604020202020204" pitchFamily="34" charset="0"/>
              <a:buChar char="•"/>
            </a:pPr>
            <a:r>
              <a:rPr lang="en-US" b="0" i="0" dirty="0">
                <a:effectLst/>
                <a:latin typeface="Inter"/>
              </a:rPr>
              <a:t>Covariance between radius mean and area mean:  1224.4 </a:t>
            </a:r>
          </a:p>
          <a:p>
            <a:pPr algn="l">
              <a:buFont typeface="Arial" panose="020B0604020202020204" pitchFamily="34" charset="0"/>
              <a:buChar char="•"/>
            </a:pPr>
            <a:r>
              <a:rPr lang="en-US" b="0" i="0" dirty="0">
                <a:effectLst/>
                <a:latin typeface="Inter"/>
              </a:rPr>
              <a:t>Covariance between radius mean and perimeter mean:  85.4</a:t>
            </a:r>
            <a:endParaRPr lang="en-US" dirty="0"/>
          </a:p>
        </p:txBody>
      </p:sp>
    </p:spTree>
    <p:extLst>
      <p:ext uri="{BB962C8B-B14F-4D97-AF65-F5344CB8AC3E}">
        <p14:creationId xmlns:p14="http://schemas.microsoft.com/office/powerpoint/2010/main" val="203691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13C2-0BBB-B49B-26E9-D87BD21AFC3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Pearson’s correlation</a:t>
            </a:r>
          </a:p>
        </p:txBody>
      </p:sp>
      <p:sp>
        <p:nvSpPr>
          <p:cNvPr id="3" name="Content Placeholder 2">
            <a:extLst>
              <a:ext uri="{FF2B5EF4-FFF2-40B4-BE49-F238E27FC236}">
                <a16:creationId xmlns:a16="http://schemas.microsoft.com/office/drawing/2014/main" id="{728B1383-9026-A8E3-6738-5E7A16BC4B84}"/>
              </a:ext>
            </a:extLst>
          </p:cNvPr>
          <p:cNvSpPr>
            <a:spLocks noGrp="1"/>
          </p:cNvSpPr>
          <p:nvPr>
            <p:ph idx="1"/>
          </p:nvPr>
        </p:nvSpPr>
        <p:spPr>
          <a:xfrm>
            <a:off x="1141412" y="2249486"/>
            <a:ext cx="9905999" cy="4331195"/>
          </a:xfrm>
        </p:spPr>
        <p:txBody>
          <a:bodyPr>
            <a:normAutofit fontScale="92500" lnSpcReduction="20000"/>
          </a:bodyPr>
          <a:lstStyle/>
          <a:p>
            <a:pPr algn="l">
              <a:buFont typeface="Arial" panose="020B0604020202020204" pitchFamily="34" charset="0"/>
              <a:buChar char="•"/>
            </a:pPr>
            <a:r>
              <a:rPr lang="en-US" b="0" i="0" dirty="0">
                <a:effectLst/>
                <a:latin typeface="Inter"/>
              </a:rPr>
              <a:t>Division of covariance by standard deviation of variables</a:t>
            </a:r>
          </a:p>
          <a:p>
            <a:pPr algn="l">
              <a:buFont typeface="Arial" panose="020B0604020202020204" pitchFamily="34" charset="0"/>
              <a:buChar char="•"/>
            </a:pPr>
            <a:r>
              <a:rPr lang="en-US" dirty="0">
                <a:latin typeface="Inter"/>
              </a:rPr>
              <a:t>I have calculated </a:t>
            </a:r>
            <a:r>
              <a:rPr lang="en-US" b="0" i="0" dirty="0" err="1">
                <a:effectLst/>
                <a:latin typeface="Inter"/>
              </a:rPr>
              <a:t>pearson’s</a:t>
            </a:r>
            <a:r>
              <a:rPr lang="en-US" b="0" i="0" dirty="0">
                <a:effectLst/>
                <a:latin typeface="Inter"/>
              </a:rPr>
              <a:t> correlation between radius mean and area mean, radius mean and perimeter mean</a:t>
            </a:r>
          </a:p>
          <a:p>
            <a:pPr algn="l">
              <a:buFont typeface="Arial" panose="020B0604020202020204" pitchFamily="34" charset="0"/>
              <a:buChar char="•"/>
            </a:pPr>
            <a:r>
              <a:rPr lang="en-US" b="0" i="0" dirty="0">
                <a:effectLst/>
                <a:latin typeface="Inter"/>
              </a:rPr>
              <a:t>Pearson’s correlation between </a:t>
            </a:r>
            <a:r>
              <a:rPr lang="en-US" b="0" i="0" dirty="0" err="1">
                <a:effectLst/>
                <a:latin typeface="Inter"/>
              </a:rPr>
              <a:t>area_mean</a:t>
            </a:r>
            <a:r>
              <a:rPr lang="en-US" b="0" i="0" dirty="0">
                <a:effectLst/>
                <a:latin typeface="Inter"/>
              </a:rPr>
              <a:t> and </a:t>
            </a:r>
            <a:r>
              <a:rPr lang="en-US" b="0" i="0" dirty="0" err="1">
                <a:effectLst/>
                <a:latin typeface="Inter"/>
              </a:rPr>
              <a:t>area_mean</a:t>
            </a:r>
            <a:r>
              <a:rPr lang="en-US" b="0" i="0" dirty="0">
                <a:effectLst/>
                <a:latin typeface="Inter"/>
              </a:rPr>
              <a:t> , </a:t>
            </a:r>
            <a:r>
              <a:rPr lang="en-US" b="0" i="0" dirty="0" err="1">
                <a:effectLst/>
                <a:latin typeface="Inter"/>
              </a:rPr>
              <a:t>perimeter_mean</a:t>
            </a:r>
            <a:r>
              <a:rPr lang="en-US" b="0" i="0" dirty="0">
                <a:effectLst/>
                <a:latin typeface="Inter"/>
              </a:rPr>
              <a:t> and </a:t>
            </a:r>
            <a:r>
              <a:rPr lang="en-US" b="0" i="0" dirty="0" err="1">
                <a:effectLst/>
                <a:latin typeface="Inter"/>
              </a:rPr>
              <a:t>perimeter_mean</a:t>
            </a:r>
            <a:r>
              <a:rPr lang="en-US" b="0" i="0" dirty="0">
                <a:effectLst/>
                <a:latin typeface="Inter"/>
              </a:rPr>
              <a:t> is 1 that means that they are same distribution</a:t>
            </a:r>
          </a:p>
          <a:p>
            <a:pPr algn="l">
              <a:buFont typeface="Arial" panose="020B0604020202020204" pitchFamily="34" charset="0"/>
              <a:buChar char="•"/>
            </a:pPr>
            <a:r>
              <a:rPr lang="en-US" b="0" i="0" dirty="0">
                <a:effectLst/>
                <a:latin typeface="Inter"/>
              </a:rPr>
              <a:t>Also </a:t>
            </a:r>
            <a:r>
              <a:rPr lang="en-US" b="0" i="0" dirty="0" err="1">
                <a:effectLst/>
                <a:latin typeface="Inter"/>
              </a:rPr>
              <a:t>pearson</a:t>
            </a:r>
            <a:r>
              <a:rPr lang="en-US" b="0" i="0" dirty="0">
                <a:effectLst/>
                <a:latin typeface="Inter"/>
              </a:rPr>
              <a:t> correlation between </a:t>
            </a:r>
            <a:r>
              <a:rPr lang="en-US" b="0" i="0" dirty="0" err="1">
                <a:effectLst/>
                <a:latin typeface="Inter"/>
              </a:rPr>
              <a:t>area_mean</a:t>
            </a:r>
            <a:r>
              <a:rPr lang="en-US" b="0" i="0" dirty="0">
                <a:effectLst/>
                <a:latin typeface="Inter"/>
              </a:rPr>
              <a:t> and </a:t>
            </a:r>
            <a:r>
              <a:rPr lang="en-US" b="0" i="0" dirty="0" err="1">
                <a:effectLst/>
                <a:latin typeface="Inter"/>
              </a:rPr>
              <a:t>radius_mean</a:t>
            </a:r>
            <a:r>
              <a:rPr lang="en-US" b="0" i="0" dirty="0">
                <a:effectLst/>
                <a:latin typeface="Inter"/>
              </a:rPr>
              <a:t> is 0.98 that means that they are positively correlated with each other and relationship between </a:t>
            </a:r>
            <a:r>
              <a:rPr lang="en-US" dirty="0">
                <a:latin typeface="Inter"/>
              </a:rPr>
              <a:t>them </a:t>
            </a:r>
            <a:r>
              <a:rPr lang="en-US" b="0" i="0" dirty="0">
                <a:effectLst/>
                <a:latin typeface="Inter"/>
              </a:rPr>
              <a:t>is very high.</a:t>
            </a:r>
          </a:p>
          <a:p>
            <a:r>
              <a:rPr lang="en-US" b="0" i="0" dirty="0">
                <a:effectLst/>
                <a:latin typeface="Inter"/>
              </a:rPr>
              <a:t>Also </a:t>
            </a:r>
            <a:r>
              <a:rPr lang="en-US" b="0" i="0" dirty="0" err="1">
                <a:effectLst/>
                <a:latin typeface="Inter"/>
              </a:rPr>
              <a:t>pearson</a:t>
            </a:r>
            <a:r>
              <a:rPr lang="en-US" b="0" i="0" dirty="0">
                <a:effectLst/>
                <a:latin typeface="Inter"/>
              </a:rPr>
              <a:t> correlation between </a:t>
            </a:r>
            <a:r>
              <a:rPr lang="en-US" b="0" i="0" dirty="0" err="1">
                <a:effectLst/>
                <a:latin typeface="Inter"/>
              </a:rPr>
              <a:t>perimeter_mean</a:t>
            </a:r>
            <a:r>
              <a:rPr lang="en-US" b="0" i="0" dirty="0">
                <a:effectLst/>
                <a:latin typeface="Inter"/>
              </a:rPr>
              <a:t> and </a:t>
            </a:r>
            <a:r>
              <a:rPr lang="en-US" b="0" i="0" dirty="0" err="1">
                <a:effectLst/>
                <a:latin typeface="Inter"/>
              </a:rPr>
              <a:t>radius_mean</a:t>
            </a:r>
            <a:r>
              <a:rPr lang="en-US" b="0" i="0" dirty="0">
                <a:effectLst/>
                <a:latin typeface="Inter"/>
              </a:rPr>
              <a:t> is 0.99 that means, they are positively correlated with each other and relationship between </a:t>
            </a:r>
            <a:r>
              <a:rPr lang="en-US" dirty="0">
                <a:latin typeface="Inter"/>
              </a:rPr>
              <a:t>them </a:t>
            </a:r>
            <a:r>
              <a:rPr lang="en-US" b="0" i="0" dirty="0">
                <a:effectLst/>
                <a:latin typeface="Inter"/>
              </a:rPr>
              <a:t>is very high.</a:t>
            </a:r>
          </a:p>
          <a:p>
            <a:pPr algn="l">
              <a:buFont typeface="Arial" panose="020B0604020202020204" pitchFamily="34" charset="0"/>
              <a:buChar char="•"/>
            </a:pPr>
            <a:endParaRPr lang="en-US" b="0" i="0" dirty="0">
              <a:effectLst/>
              <a:latin typeface="Inter"/>
            </a:endParaRPr>
          </a:p>
          <a:p>
            <a:pPr algn="l">
              <a:buFont typeface="Arial" panose="020B0604020202020204" pitchFamily="34" charset="0"/>
              <a:buChar char="•"/>
            </a:pPr>
            <a:endParaRPr lang="en-US" b="0" i="0" dirty="0">
              <a:effectLst/>
              <a:latin typeface="Inter"/>
            </a:endParaRPr>
          </a:p>
          <a:p>
            <a:endParaRPr lang="en-US" dirty="0"/>
          </a:p>
        </p:txBody>
      </p:sp>
    </p:spTree>
    <p:extLst>
      <p:ext uri="{BB962C8B-B14F-4D97-AF65-F5344CB8AC3E}">
        <p14:creationId xmlns:p14="http://schemas.microsoft.com/office/powerpoint/2010/main" val="2289158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F386-5C8F-10C0-AB92-AD52B2CB0AD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Non-linear relationships</a:t>
            </a:r>
          </a:p>
        </p:txBody>
      </p:sp>
      <p:sp>
        <p:nvSpPr>
          <p:cNvPr id="7" name="Content Placeholder 6">
            <a:extLst>
              <a:ext uri="{FF2B5EF4-FFF2-40B4-BE49-F238E27FC236}">
                <a16:creationId xmlns:a16="http://schemas.microsoft.com/office/drawing/2014/main" id="{18B69679-74DA-15C8-6D02-6B3B2E1B54F2}"/>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If relationship between distributions are non-linear, spearman's correlation tends to better estimate the strength of relationship.</a:t>
            </a:r>
          </a:p>
          <a:p>
            <a:r>
              <a:rPr lang="en-US" dirty="0">
                <a:latin typeface="Times New Roman" panose="02020603050405020304" pitchFamily="18" charset="0"/>
                <a:cs typeface="Times New Roman" panose="02020603050405020304" pitchFamily="18" charset="0"/>
              </a:rPr>
              <a:t>To calculate spearman's correlation, we must first compute the rank of each item.</a:t>
            </a:r>
          </a:p>
          <a:p>
            <a:r>
              <a:rPr lang="en-US" dirty="0">
                <a:latin typeface="Times New Roman" panose="02020603050405020304" pitchFamily="18" charset="0"/>
                <a:cs typeface="Times New Roman" panose="02020603050405020304" pitchFamily="18" charset="0"/>
              </a:rPr>
              <a:t>Spearman's correlation: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area_mean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radius_mean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area_mean</a:t>
            </a:r>
            <a:r>
              <a:rPr lang="en-US" dirty="0">
                <a:latin typeface="Times New Roman" panose="02020603050405020304" pitchFamily="18" charset="0"/>
                <a:cs typeface="Times New Roman" panose="02020603050405020304" pitchFamily="18" charset="0"/>
              </a:rPr>
              <a:t>     1.000000     0.999602</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radius_mean</a:t>
            </a:r>
            <a:r>
              <a:rPr lang="en-US" dirty="0">
                <a:latin typeface="Times New Roman" panose="02020603050405020304" pitchFamily="18" charset="0"/>
                <a:cs typeface="Times New Roman" panose="02020603050405020304" pitchFamily="18" charset="0"/>
              </a:rPr>
              <a:t>   0.999602     1.000000</a:t>
            </a:r>
          </a:p>
          <a:p>
            <a:r>
              <a:rPr lang="en-US" dirty="0">
                <a:latin typeface="Times New Roman" panose="02020603050405020304" pitchFamily="18" charset="0"/>
                <a:cs typeface="Times New Roman" panose="02020603050405020304" pitchFamily="18" charset="0"/>
              </a:rPr>
              <a:t>Spearman's correlation is little higher than Pearson’s correlation</a:t>
            </a:r>
          </a:p>
        </p:txBody>
      </p:sp>
    </p:spTree>
    <p:extLst>
      <p:ext uri="{BB962C8B-B14F-4D97-AF65-F5344CB8AC3E}">
        <p14:creationId xmlns:p14="http://schemas.microsoft.com/office/powerpoint/2010/main" val="212627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1E4F-D5F2-7168-5B85-BA21561E14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Classical hypothesis testing</a:t>
            </a:r>
          </a:p>
        </p:txBody>
      </p:sp>
      <p:sp>
        <p:nvSpPr>
          <p:cNvPr id="3" name="Content Placeholder 2">
            <a:extLst>
              <a:ext uri="{FF2B5EF4-FFF2-40B4-BE49-F238E27FC236}">
                <a16:creationId xmlns:a16="http://schemas.microsoft.com/office/drawing/2014/main" id="{FD9C015B-4FF1-1A59-F2B7-04367915CE48}"/>
              </a:ext>
            </a:extLst>
          </p:cNvPr>
          <p:cNvSpPr>
            <a:spLocks noGrp="1"/>
          </p:cNvSpPr>
          <p:nvPr>
            <p:ph idx="1"/>
          </p:nvPr>
        </p:nvSpPr>
        <p:spPr/>
        <p:txBody>
          <a:bodyPr/>
          <a:lstStyle/>
          <a:p>
            <a:r>
              <a:rPr lang="en-US" dirty="0"/>
              <a:t>I'm curious in the relationship between radius mean and area mean. My null hypothesis states that "the association between radius mean and area mean in tumor population is </a:t>
            </a:r>
            <a:r>
              <a:rPr lang="en-US" dirty="0" err="1"/>
              <a:t>zero."To</a:t>
            </a:r>
            <a:r>
              <a:rPr lang="en-US" dirty="0"/>
              <a:t> establish that radius mean and area mean are connected, we must first invalidate the null hypothesis.</a:t>
            </a:r>
          </a:p>
          <a:p>
            <a:r>
              <a:rPr lang="en-US" b="0" i="0" dirty="0">
                <a:effectLst/>
                <a:latin typeface="Inter"/>
              </a:rPr>
              <a:t>Let’s find p-value (probability value)</a:t>
            </a:r>
          </a:p>
          <a:p>
            <a:r>
              <a:rPr lang="en-US" dirty="0"/>
              <a:t>p-value:  1.5253492492559045e-184</a:t>
            </a:r>
          </a:p>
          <a:p>
            <a:r>
              <a:rPr lang="en-US" dirty="0"/>
              <a:t>P value is almost zero so we can reject null hypothesis.</a:t>
            </a:r>
          </a:p>
        </p:txBody>
      </p:sp>
    </p:spTree>
    <p:extLst>
      <p:ext uri="{BB962C8B-B14F-4D97-AF65-F5344CB8AC3E}">
        <p14:creationId xmlns:p14="http://schemas.microsoft.com/office/powerpoint/2010/main" val="577897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770B-4C42-C2DA-4AF5-C0565E01EE7B}"/>
              </a:ext>
            </a:extLst>
          </p:cNvPr>
          <p:cNvSpPr>
            <a:spLocks noGrp="1"/>
          </p:cNvSpPr>
          <p:nvPr>
            <p:ph type="title"/>
          </p:nvPr>
        </p:nvSpPr>
        <p:spPr/>
        <p:txBody>
          <a:bodyPr/>
          <a:lstStyle/>
          <a:p>
            <a:pPr algn="ctr"/>
            <a:r>
              <a:rPr lang="en-US" b="1" i="0" dirty="0">
                <a:effectLst/>
                <a:latin typeface="Helvetica Neue"/>
              </a:rPr>
              <a:t>Logistic Regression model</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DD45AD4-49FB-704A-DEC6-E3BBC184CAC1}"/>
              </a:ext>
            </a:extLst>
          </p:cNvPr>
          <p:cNvSpPr txBox="1"/>
          <p:nvPr/>
        </p:nvSpPr>
        <p:spPr>
          <a:xfrm>
            <a:off x="974361" y="2668248"/>
            <a:ext cx="6220918"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may safely hypothesize that the cancer diagnosis is dependent on the mean cell radius, mean perimeter, mean area, mean texture, and mean smoothness points based on the data in the histogram plots. Using those features, I have done a logistic regression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model accuracy </a:t>
            </a:r>
            <a:r>
              <a:rPr lang="en-US" sz="2400">
                <a:latin typeface="Times New Roman" panose="02020603050405020304" pitchFamily="18" charset="0"/>
                <a:cs typeface="Times New Roman" panose="02020603050405020304" pitchFamily="18" charset="0"/>
              </a:rPr>
              <a:t>is 93%</a:t>
            </a:r>
            <a:endParaRPr lang="en-US" sz="24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BD9C5BF0-F88D-CD0C-DD93-C0B3549A3E65}"/>
              </a:ext>
            </a:extLst>
          </p:cNvPr>
          <p:cNvPicPr>
            <a:picLocks noChangeAspect="1"/>
          </p:cNvPicPr>
          <p:nvPr/>
        </p:nvPicPr>
        <p:blipFill>
          <a:blip r:embed="rId2"/>
          <a:stretch>
            <a:fillRect/>
          </a:stretch>
        </p:blipFill>
        <p:spPr>
          <a:xfrm>
            <a:off x="7393866" y="2048370"/>
            <a:ext cx="4118580" cy="3840791"/>
          </a:xfrm>
          <a:prstGeom prst="rect">
            <a:avLst/>
          </a:prstGeom>
        </p:spPr>
      </p:pic>
    </p:spTree>
    <p:extLst>
      <p:ext uri="{BB962C8B-B14F-4D97-AF65-F5344CB8AC3E}">
        <p14:creationId xmlns:p14="http://schemas.microsoft.com/office/powerpoint/2010/main" val="2448804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11CE-12DF-FCC7-D748-0B2FDDB6CEB7}"/>
              </a:ext>
            </a:extLst>
          </p:cNvPr>
          <p:cNvSpPr>
            <a:spLocks noGrp="1"/>
          </p:cNvSpPr>
          <p:nvPr>
            <p:ph type="title"/>
          </p:nvPr>
        </p:nvSpPr>
        <p:spPr>
          <a:xfrm>
            <a:off x="1006502" y="168813"/>
            <a:ext cx="9905998" cy="1478570"/>
          </a:xfrm>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0AB88FB-7FD7-ECB9-6255-B0A590A6C374}"/>
              </a:ext>
            </a:extLst>
          </p:cNvPr>
          <p:cNvSpPr>
            <a:spLocks noGrp="1"/>
          </p:cNvSpPr>
          <p:nvPr>
            <p:ph idx="1"/>
          </p:nvPr>
        </p:nvSpPr>
        <p:spPr>
          <a:xfrm>
            <a:off x="1141412" y="1349115"/>
            <a:ext cx="9905999" cy="5340072"/>
          </a:xfrm>
        </p:spPr>
        <p:txBody>
          <a:bodyPr>
            <a:noAutofit/>
          </a:bodyPr>
          <a:lstStyle/>
          <a:p>
            <a:r>
              <a:rPr lang="en-US" dirty="0">
                <a:latin typeface="Times New Roman" panose="02020603050405020304" pitchFamily="18" charset="0"/>
                <a:cs typeface="Times New Roman" panose="02020603050405020304" pitchFamily="18" charset="0"/>
              </a:rPr>
              <a:t>62.7%  are not affected by cancer, and 37.3%  are affected by cancer.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Most of the tumors are benign and have low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mean_radius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Most of the tumors lie in size range of (12,15).</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Radius_mean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and texture mean for the malignant tumor are higher than for benign tumor.</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compactness_mean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smoothness_mean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both are higher for Benign tumors.</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Spearman's correlation is a little higher than Pearson's correlation.</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 logistic regression model accuracy is 93%.</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878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A3A-57CC-7189-151F-1BFCA0112A3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Goal of the project</a:t>
            </a:r>
          </a:p>
        </p:txBody>
      </p:sp>
      <p:sp>
        <p:nvSpPr>
          <p:cNvPr id="3" name="Content Placeholder 2">
            <a:extLst>
              <a:ext uri="{FF2B5EF4-FFF2-40B4-BE49-F238E27FC236}">
                <a16:creationId xmlns:a16="http://schemas.microsoft.com/office/drawing/2014/main" id="{C1BF8B0B-7FEA-D822-CA5C-7E84C3F432CC}"/>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Find whether the tumor cell is malignant(cancer cell) or benign (non-cancerous cell)</a:t>
            </a:r>
          </a:p>
          <a:p>
            <a:r>
              <a:rPr lang="en-US" dirty="0">
                <a:latin typeface="Times New Roman" panose="02020603050405020304" pitchFamily="18" charset="0"/>
                <a:cs typeface="Times New Roman" panose="02020603050405020304" pitchFamily="18" charset="0"/>
              </a:rPr>
              <a:t>Study the attributes using  plots</a:t>
            </a:r>
          </a:p>
          <a:p>
            <a:r>
              <a:rPr lang="en-US" dirty="0">
                <a:latin typeface="Times New Roman" panose="02020603050405020304" pitchFamily="18" charset="0"/>
                <a:cs typeface="Times New Roman" panose="02020603050405020304" pitchFamily="18" charset="0"/>
              </a:rPr>
              <a:t>Impact to the different attributes of the data for malignant and benign cells</a:t>
            </a:r>
          </a:p>
          <a:p>
            <a:r>
              <a:rPr lang="en-US" dirty="0">
                <a:latin typeface="Times New Roman" panose="02020603050405020304" pitchFamily="18" charset="0"/>
                <a:cs typeface="Times New Roman" panose="02020603050405020304" pitchFamily="18" charset="0"/>
              </a:rPr>
              <a:t>Predicting the tumor cell based on the value of the attributes.</a:t>
            </a:r>
          </a:p>
          <a:p>
            <a:r>
              <a:rPr lang="en-US" dirty="0">
                <a:latin typeface="Times New Roman" panose="02020603050405020304" pitchFamily="18" charset="0"/>
                <a:cs typeface="Times New Roman" panose="02020603050405020304" pitchFamily="18" charset="0"/>
              </a:rPr>
              <a:t>Relation between the variables.</a:t>
            </a:r>
          </a:p>
          <a:p>
            <a:r>
              <a:rPr lang="en-US" dirty="0">
                <a:latin typeface="Times New Roman" panose="02020603050405020304" pitchFamily="18" charset="0"/>
                <a:cs typeface="Times New Roman" panose="02020603050405020304" pitchFamily="18" charset="0"/>
              </a:rPr>
              <a:t>Find accuracy of the model</a:t>
            </a:r>
          </a:p>
        </p:txBody>
      </p:sp>
    </p:spTree>
    <p:extLst>
      <p:ext uri="{BB962C8B-B14F-4D97-AF65-F5344CB8AC3E}">
        <p14:creationId xmlns:p14="http://schemas.microsoft.com/office/powerpoint/2010/main" val="1810703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3B80-46B2-4998-7477-969D82ECEC4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A3F468B-9B2C-4537-F127-D324D7008877}"/>
              </a:ext>
            </a:extLst>
          </p:cNvPr>
          <p:cNvSpPr>
            <a:spLocks noGrp="1"/>
          </p:cNvSpPr>
          <p:nvPr>
            <p:ph idx="1"/>
          </p:nvPr>
        </p:nvSpPr>
        <p:spPr/>
        <p:txBody>
          <a:bodyPr>
            <a:normAutofit/>
          </a:bodyPr>
          <a:lstStyle/>
          <a:p>
            <a:r>
              <a:rPr lang="en-US" dirty="0">
                <a:effectLst/>
                <a:latin typeface="Times New Roman" panose="02020603050405020304" pitchFamily="18" charset="0"/>
                <a:cs typeface="Times New Roman" panose="02020603050405020304" pitchFamily="18" charset="0"/>
              </a:rPr>
              <a:t>Learning, U. C. I. M. (2016, September 25). </a:t>
            </a:r>
            <a:r>
              <a:rPr lang="en-US" i="1" dirty="0">
                <a:effectLst/>
                <a:latin typeface="Times New Roman" panose="02020603050405020304" pitchFamily="18" charset="0"/>
                <a:cs typeface="Times New Roman" panose="02020603050405020304" pitchFamily="18" charset="0"/>
              </a:rPr>
              <a:t>Breast cancer </a:t>
            </a:r>
            <a:r>
              <a:rPr lang="en-US" i="1" dirty="0" err="1">
                <a:effectLst/>
                <a:latin typeface="Times New Roman" panose="02020603050405020304" pitchFamily="18" charset="0"/>
                <a:cs typeface="Times New Roman" panose="02020603050405020304" pitchFamily="18" charset="0"/>
              </a:rPr>
              <a:t>wisconsin</a:t>
            </a:r>
            <a:r>
              <a:rPr lang="en-US" i="1" dirty="0">
                <a:effectLst/>
                <a:latin typeface="Times New Roman" panose="02020603050405020304" pitchFamily="18" charset="0"/>
                <a:cs typeface="Times New Roman" panose="02020603050405020304" pitchFamily="18" charset="0"/>
              </a:rPr>
              <a:t> (Diagnostic) data set</a:t>
            </a:r>
            <a:r>
              <a:rPr lang="en-US" dirty="0">
                <a:effectLst/>
                <a:latin typeface="Times New Roman" panose="02020603050405020304" pitchFamily="18" charset="0"/>
                <a:cs typeface="Times New Roman" panose="02020603050405020304" pitchFamily="18" charset="0"/>
              </a:rPr>
              <a:t>. Kaggle. Retrieved June 4, 2022, from </a:t>
            </a:r>
            <a:r>
              <a:rPr lang="en-US" dirty="0">
                <a:effectLst/>
                <a:latin typeface="Times New Roman" panose="02020603050405020304" pitchFamily="18" charset="0"/>
                <a:cs typeface="Times New Roman" panose="02020603050405020304" pitchFamily="18" charset="0"/>
                <a:hlinkClick r:id="rId2"/>
              </a:rPr>
              <a:t>https://www.kaggle.com/datasets/uciml/breast-cancer-wisconsin-data</a:t>
            </a:r>
            <a:endParaRPr lang="en-US" dirty="0">
              <a:effectLst/>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kanncaa1. (2018, September 9). </a:t>
            </a:r>
            <a:r>
              <a:rPr lang="en-US" i="1" dirty="0">
                <a:effectLst/>
                <a:latin typeface="Times New Roman" panose="02020603050405020304" pitchFamily="18" charset="0"/>
                <a:cs typeface="Times New Roman" panose="02020603050405020304" pitchFamily="18" charset="0"/>
              </a:rPr>
              <a:t>Statistical learning tutorial for beginners</a:t>
            </a:r>
            <a:r>
              <a:rPr lang="en-US" dirty="0">
                <a:effectLst/>
                <a:latin typeface="Times New Roman" panose="02020603050405020304" pitchFamily="18" charset="0"/>
                <a:cs typeface="Times New Roman" panose="02020603050405020304" pitchFamily="18" charset="0"/>
              </a:rPr>
              <a:t>. Kaggle. Retrieved June 4, 2022, from </a:t>
            </a:r>
            <a:r>
              <a:rPr lang="en-US" dirty="0">
                <a:effectLst/>
                <a:latin typeface="Times New Roman" panose="02020603050405020304" pitchFamily="18" charset="0"/>
                <a:cs typeface="Times New Roman" panose="02020603050405020304" pitchFamily="18" charset="0"/>
                <a:hlinkClick r:id="rId3"/>
              </a:rPr>
              <a:t>https://www.kaggle.com/code/kanncaa1/statistical-learning-tutorial-for-beginners/notebook</a:t>
            </a:r>
            <a:endParaRPr lang="en-US"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67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1010-A286-91BC-C459-B96B83A4F80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variables used</a:t>
            </a:r>
          </a:p>
        </p:txBody>
      </p:sp>
      <p:sp>
        <p:nvSpPr>
          <p:cNvPr id="3" name="Content Placeholder 2">
            <a:extLst>
              <a:ext uri="{FF2B5EF4-FFF2-40B4-BE49-F238E27FC236}">
                <a16:creationId xmlns:a16="http://schemas.microsoft.com/office/drawing/2014/main" id="{78ECE467-8C61-FF8D-D78E-81F01B797EA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diagnosis – target factor, indicates cancer cell or not.</a:t>
            </a:r>
          </a:p>
          <a:p>
            <a:r>
              <a:rPr lang="en-US" b="0" i="0" dirty="0" err="1">
                <a:effectLst/>
                <a:latin typeface="Times New Roman" panose="02020603050405020304" pitchFamily="18" charset="0"/>
                <a:cs typeface="Times New Roman" panose="02020603050405020304" pitchFamily="18" charset="0"/>
              </a:rPr>
              <a:t>radius_mean</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mean of distances from center to points on the perimeter)</a:t>
            </a:r>
          </a:p>
          <a:p>
            <a:r>
              <a:rPr lang="en-US" b="0" i="0" dirty="0" err="1">
                <a:effectLst/>
                <a:latin typeface="Times New Roman" panose="02020603050405020304" pitchFamily="18" charset="0"/>
                <a:cs typeface="Times New Roman" panose="02020603050405020304" pitchFamily="18" charset="0"/>
              </a:rPr>
              <a:t>texture_mean</a:t>
            </a:r>
            <a:r>
              <a:rPr lang="en-US" b="0" i="0" dirty="0">
                <a:effectLst/>
                <a:latin typeface="Times New Roman" panose="02020603050405020304" pitchFamily="18" charset="0"/>
                <a:cs typeface="Times New Roman" panose="02020603050405020304" pitchFamily="18" charset="0"/>
              </a:rPr>
              <a:t>: Surface texture and standard deviation of gray-scale values</a:t>
            </a:r>
          </a:p>
          <a:p>
            <a:r>
              <a:rPr lang="en-US" dirty="0" err="1">
                <a:latin typeface="Times New Roman" panose="02020603050405020304" pitchFamily="18" charset="0"/>
                <a:cs typeface="Times New Roman" panose="02020603050405020304" pitchFamily="18" charset="0"/>
              </a:rPr>
              <a:t>p</a:t>
            </a:r>
            <a:r>
              <a:rPr lang="en-US" b="0" i="0" dirty="0" err="1">
                <a:effectLst/>
                <a:latin typeface="Times New Roman" panose="02020603050405020304" pitchFamily="18" charset="0"/>
                <a:cs typeface="Times New Roman" panose="02020603050405020304" pitchFamily="18" charset="0"/>
              </a:rPr>
              <a:t>erimeter_mean</a:t>
            </a:r>
            <a:r>
              <a:rPr lang="en-US" b="0" i="0" dirty="0">
                <a:effectLst/>
                <a:latin typeface="Times New Roman" panose="02020603050405020304" pitchFamily="18" charset="0"/>
                <a:cs typeface="Times New Roman" panose="02020603050405020304" pitchFamily="18" charset="0"/>
              </a:rPr>
              <a:t>: outer perimeter of the lobes</a:t>
            </a:r>
          </a:p>
          <a:p>
            <a:r>
              <a:rPr lang="en-US" dirty="0" err="1">
                <a:latin typeface="Times New Roman" panose="02020603050405020304" pitchFamily="18" charset="0"/>
                <a:cs typeface="Times New Roman" panose="02020603050405020304" pitchFamily="18" charset="0"/>
              </a:rPr>
              <a:t>a</a:t>
            </a:r>
            <a:r>
              <a:rPr lang="en-US" b="0" i="0" dirty="0" err="1">
                <a:effectLst/>
                <a:latin typeface="Times New Roman" panose="02020603050405020304" pitchFamily="18" charset="0"/>
                <a:cs typeface="Times New Roman" panose="02020603050405020304" pitchFamily="18" charset="0"/>
              </a:rPr>
              <a:t>rea_mean</a:t>
            </a:r>
            <a:r>
              <a:rPr lang="en-US" b="0" i="0" dirty="0">
                <a:effectLst/>
                <a:latin typeface="Times New Roman" panose="02020603050405020304" pitchFamily="18" charset="0"/>
                <a:cs typeface="Times New Roman" panose="02020603050405020304" pitchFamily="18" charset="0"/>
              </a:rPr>
              <a:t>:  area of the lobes</a:t>
            </a:r>
          </a:p>
          <a:p>
            <a:r>
              <a:rPr lang="en-US" b="0" i="0" dirty="0" err="1">
                <a:effectLst/>
                <a:latin typeface="Times New Roman" panose="02020603050405020304" pitchFamily="18" charset="0"/>
                <a:cs typeface="Times New Roman" panose="02020603050405020304" pitchFamily="18" charset="0"/>
              </a:rPr>
              <a:t>Smoothness_mean</a:t>
            </a:r>
            <a:r>
              <a:rPr lang="en-US" b="0" i="0" dirty="0">
                <a:effectLst/>
                <a:latin typeface="Times New Roman" panose="02020603050405020304" pitchFamily="18" charset="0"/>
                <a:cs typeface="Times New Roman" panose="02020603050405020304" pitchFamily="18" charset="0"/>
              </a:rPr>
              <a:t>: local variation in radius lengths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329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3A20-7DDB-4BCF-42EE-D6EC1C5C1961}"/>
              </a:ext>
            </a:extLst>
          </p:cNvPr>
          <p:cNvSpPr>
            <a:spLocks noGrp="1"/>
          </p:cNvSpPr>
          <p:nvPr>
            <p:ph type="title"/>
          </p:nvPr>
        </p:nvSpPr>
        <p:spPr/>
        <p:txBody>
          <a:bodyPr/>
          <a:lstStyle/>
          <a:p>
            <a:pPr algn="ctr"/>
            <a:r>
              <a:rPr lang="en-US"/>
              <a:t>Histograms</a:t>
            </a:r>
            <a:endParaRPr lang="en-US" dirty="0"/>
          </a:p>
        </p:txBody>
      </p:sp>
      <p:pic>
        <p:nvPicPr>
          <p:cNvPr id="5" name="Picture 4">
            <a:extLst>
              <a:ext uri="{FF2B5EF4-FFF2-40B4-BE49-F238E27FC236}">
                <a16:creationId xmlns:a16="http://schemas.microsoft.com/office/drawing/2014/main" id="{309054B7-0374-374F-17E5-A597EFD32D0D}"/>
              </a:ext>
            </a:extLst>
          </p:cNvPr>
          <p:cNvPicPr>
            <a:picLocks noChangeAspect="1"/>
          </p:cNvPicPr>
          <p:nvPr/>
        </p:nvPicPr>
        <p:blipFill>
          <a:blip r:embed="rId2"/>
          <a:stretch>
            <a:fillRect/>
          </a:stretch>
        </p:blipFill>
        <p:spPr>
          <a:xfrm>
            <a:off x="479352" y="435077"/>
            <a:ext cx="3657933" cy="2676899"/>
          </a:xfrm>
          <a:prstGeom prst="rect">
            <a:avLst/>
          </a:prstGeom>
        </p:spPr>
      </p:pic>
      <p:pic>
        <p:nvPicPr>
          <p:cNvPr id="7" name="Picture 6">
            <a:extLst>
              <a:ext uri="{FF2B5EF4-FFF2-40B4-BE49-F238E27FC236}">
                <a16:creationId xmlns:a16="http://schemas.microsoft.com/office/drawing/2014/main" id="{CFF9E711-AE08-9A34-E793-DCFC40C56034}"/>
              </a:ext>
            </a:extLst>
          </p:cNvPr>
          <p:cNvPicPr>
            <a:picLocks noChangeAspect="1"/>
          </p:cNvPicPr>
          <p:nvPr/>
        </p:nvPicPr>
        <p:blipFill>
          <a:blip r:embed="rId3"/>
          <a:stretch>
            <a:fillRect/>
          </a:stretch>
        </p:blipFill>
        <p:spPr>
          <a:xfrm>
            <a:off x="479351" y="3457464"/>
            <a:ext cx="3683709" cy="2638793"/>
          </a:xfrm>
          <a:prstGeom prst="rect">
            <a:avLst/>
          </a:prstGeom>
        </p:spPr>
      </p:pic>
      <p:pic>
        <p:nvPicPr>
          <p:cNvPr id="9" name="Picture 8">
            <a:extLst>
              <a:ext uri="{FF2B5EF4-FFF2-40B4-BE49-F238E27FC236}">
                <a16:creationId xmlns:a16="http://schemas.microsoft.com/office/drawing/2014/main" id="{37B5FF50-D90B-4281-C292-6FC4F9E28A8E}"/>
              </a:ext>
            </a:extLst>
          </p:cNvPr>
          <p:cNvPicPr>
            <a:picLocks noChangeAspect="1"/>
          </p:cNvPicPr>
          <p:nvPr/>
        </p:nvPicPr>
        <p:blipFill>
          <a:blip r:embed="rId4"/>
          <a:stretch>
            <a:fillRect/>
          </a:stretch>
        </p:blipFill>
        <p:spPr>
          <a:xfrm>
            <a:off x="4376626" y="1780975"/>
            <a:ext cx="3683709" cy="2662001"/>
          </a:xfrm>
          <a:prstGeom prst="rect">
            <a:avLst/>
          </a:prstGeom>
        </p:spPr>
      </p:pic>
      <p:pic>
        <p:nvPicPr>
          <p:cNvPr id="11" name="Picture 10">
            <a:extLst>
              <a:ext uri="{FF2B5EF4-FFF2-40B4-BE49-F238E27FC236}">
                <a16:creationId xmlns:a16="http://schemas.microsoft.com/office/drawing/2014/main" id="{B9B67781-BC8E-E418-3A16-361BAB656CAD}"/>
              </a:ext>
            </a:extLst>
          </p:cNvPr>
          <p:cNvPicPr>
            <a:picLocks noChangeAspect="1"/>
          </p:cNvPicPr>
          <p:nvPr/>
        </p:nvPicPr>
        <p:blipFill>
          <a:blip r:embed="rId5"/>
          <a:stretch>
            <a:fillRect/>
          </a:stretch>
        </p:blipFill>
        <p:spPr>
          <a:xfrm>
            <a:off x="8317116" y="435076"/>
            <a:ext cx="3657933" cy="2676899"/>
          </a:xfrm>
          <a:prstGeom prst="rect">
            <a:avLst/>
          </a:prstGeom>
        </p:spPr>
      </p:pic>
      <p:pic>
        <p:nvPicPr>
          <p:cNvPr id="13" name="Picture 12">
            <a:extLst>
              <a:ext uri="{FF2B5EF4-FFF2-40B4-BE49-F238E27FC236}">
                <a16:creationId xmlns:a16="http://schemas.microsoft.com/office/drawing/2014/main" id="{329BC3BB-29F3-E9DA-0466-835CF2B1C92B}"/>
              </a:ext>
            </a:extLst>
          </p:cNvPr>
          <p:cNvPicPr>
            <a:picLocks noChangeAspect="1"/>
          </p:cNvPicPr>
          <p:nvPr/>
        </p:nvPicPr>
        <p:blipFill>
          <a:blip r:embed="rId6"/>
          <a:stretch>
            <a:fillRect/>
          </a:stretch>
        </p:blipFill>
        <p:spPr>
          <a:xfrm>
            <a:off x="8381126" y="3457464"/>
            <a:ext cx="3683708" cy="2638793"/>
          </a:xfrm>
          <a:prstGeom prst="rect">
            <a:avLst/>
          </a:prstGeom>
        </p:spPr>
      </p:pic>
      <p:sp>
        <p:nvSpPr>
          <p:cNvPr id="14" name="TextBox 13">
            <a:extLst>
              <a:ext uri="{FF2B5EF4-FFF2-40B4-BE49-F238E27FC236}">
                <a16:creationId xmlns:a16="http://schemas.microsoft.com/office/drawing/2014/main" id="{AA0AB7A6-8E65-F618-151E-8F51F9E7DBC0}"/>
              </a:ext>
            </a:extLst>
          </p:cNvPr>
          <p:cNvSpPr txBox="1"/>
          <p:nvPr/>
        </p:nvSpPr>
        <p:spPr>
          <a:xfrm>
            <a:off x="4527030" y="4776860"/>
            <a:ext cx="3352919" cy="1754326"/>
          </a:xfrm>
          <a:prstGeom prst="rect">
            <a:avLst/>
          </a:prstGeom>
          <a:noFill/>
        </p:spPr>
        <p:txBody>
          <a:bodyPr wrap="square" rtlCol="0">
            <a:spAutoFit/>
          </a:bodyPr>
          <a:lstStyle/>
          <a:p>
            <a:r>
              <a:rPr lang="en-US" dirty="0"/>
              <a:t>From the above plots, I can say that for radius, texture, perimeter and area, the values are higher for malignant than benign. For Smoothness, benign has higher values.</a:t>
            </a:r>
          </a:p>
        </p:txBody>
      </p:sp>
    </p:spTree>
    <p:extLst>
      <p:ext uri="{BB962C8B-B14F-4D97-AF65-F5344CB8AC3E}">
        <p14:creationId xmlns:p14="http://schemas.microsoft.com/office/powerpoint/2010/main" val="255733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BF7668F-B3A6-C693-18B4-A223B70DDBA2}"/>
              </a:ext>
            </a:extLst>
          </p:cNvPr>
          <p:cNvSpPr>
            <a:spLocks noGrp="1"/>
          </p:cNvSpPr>
          <p:nvPr>
            <p:ph type="title"/>
          </p:nvPr>
        </p:nvSpPr>
        <p:spPr>
          <a:xfrm>
            <a:off x="1141414" y="95397"/>
            <a:ext cx="9905998" cy="1478570"/>
          </a:xfrm>
        </p:spPr>
        <p:txBody>
          <a:bodyPr/>
          <a:lstStyle/>
          <a:p>
            <a:pPr algn="ctr"/>
            <a:r>
              <a:rPr lang="en-US" dirty="0">
                <a:latin typeface="Times New Roman" panose="02020603050405020304" pitchFamily="18" charset="0"/>
                <a:cs typeface="Times New Roman" panose="02020603050405020304" pitchFamily="18" charset="0"/>
              </a:rPr>
              <a:t>Outliers</a:t>
            </a:r>
          </a:p>
        </p:txBody>
      </p:sp>
      <p:sp>
        <p:nvSpPr>
          <p:cNvPr id="11" name="Content Placeholder 10">
            <a:extLst>
              <a:ext uri="{FF2B5EF4-FFF2-40B4-BE49-F238E27FC236}">
                <a16:creationId xmlns:a16="http://schemas.microsoft.com/office/drawing/2014/main" id="{55B34C02-D1E4-106C-C0ED-6968B3F98E57}"/>
              </a:ext>
            </a:extLst>
          </p:cNvPr>
          <p:cNvSpPr>
            <a:spLocks noGrp="1"/>
          </p:cNvSpPr>
          <p:nvPr>
            <p:ph idx="1"/>
          </p:nvPr>
        </p:nvSpPr>
        <p:spPr>
          <a:xfrm>
            <a:off x="674558" y="1573967"/>
            <a:ext cx="10372854" cy="5081666"/>
          </a:xfrm>
        </p:spPr>
        <p:txBody>
          <a:bodyPr>
            <a:noAutofit/>
          </a:bodyPr>
          <a:lstStyle/>
          <a:p>
            <a:pPr marL="0" indent="0">
              <a:buNone/>
            </a:pPr>
            <a:r>
              <a:rPr lang="en-US" b="0" i="0" dirty="0">
                <a:effectLst/>
                <a:latin typeface="Times New Roman" panose="02020603050405020304" pitchFamily="18" charset="0"/>
                <a:cs typeface="Times New Roman" panose="02020603050405020304" pitchFamily="18" charset="0"/>
              </a:rPr>
              <a:t>Looking at the histograms above, I see several unusual numbers in the benign and malignant distributions. These values could be errors or rare occurrences. Outliers are errors or unusual occurrences. </a:t>
            </a:r>
          </a:p>
          <a:p>
            <a:pPr marL="0" indent="0">
              <a:buNone/>
            </a:pPr>
            <a:r>
              <a:rPr lang="en-US" b="1" i="0" dirty="0">
                <a:effectLst/>
                <a:latin typeface="Times New Roman" panose="02020603050405020304" pitchFamily="18" charset="0"/>
                <a:cs typeface="Times New Roman" panose="02020603050405020304" pitchFamily="18" charset="0"/>
              </a:rPr>
              <a:t>Calculating outliers: </a:t>
            </a:r>
          </a:p>
          <a:p>
            <a:pPr marL="0" indent="0">
              <a:buNone/>
            </a:pPr>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ompute the first quartile (Q1- 25%) and third quartile (Q3- 75%),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a:t>
            </a:r>
            <a:r>
              <a:rPr lang="en-US" b="0" i="0" dirty="0">
                <a:effectLst/>
                <a:latin typeface="Times New Roman" panose="02020603050405020304" pitchFamily="18" charset="0"/>
                <a:cs typeface="Times New Roman" panose="02020603050405020304" pitchFamily="18" charset="0"/>
              </a:rPr>
              <a:t>et the IQR (inter quartile range) = Q3-Q1, and </a:t>
            </a:r>
          </a:p>
          <a:p>
            <a:r>
              <a:rPr lang="en-US" b="0" i="0" dirty="0">
                <a:effectLst/>
                <a:latin typeface="Times New Roman" panose="02020603050405020304" pitchFamily="18" charset="0"/>
                <a:cs typeface="Times New Roman" panose="02020603050405020304" pitchFamily="18" charset="0"/>
              </a:rPr>
              <a:t>lastly compute Q1 - 1.5*IQR and Q3 + 1.5*IQR. Anything outside of this range is considered an Outlier. </a:t>
            </a:r>
          </a:p>
          <a:p>
            <a:r>
              <a:rPr lang="en-US" b="0" i="0" dirty="0">
                <a:effectLst/>
                <a:latin typeface="Times New Roman" panose="02020603050405020304" pitchFamily="18" charset="0"/>
                <a:cs typeface="Times New Roman" panose="02020603050405020304" pitchFamily="18" charset="0"/>
              </a:rPr>
              <a:t>The identified outliers can be eliminated or replaced with another appropriate value.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43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4C85-E7C1-627D-C8F8-6E6B2E3EC34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Identified outliers</a:t>
            </a:r>
          </a:p>
        </p:txBody>
      </p:sp>
      <p:sp>
        <p:nvSpPr>
          <p:cNvPr id="3" name="Content Placeholder 2">
            <a:extLst>
              <a:ext uri="{FF2B5EF4-FFF2-40B4-BE49-F238E27FC236}">
                <a16:creationId xmlns:a16="http://schemas.microsoft.com/office/drawing/2014/main" id="{75AEF9C5-D432-33B8-8EEF-87ABF3051FFE}"/>
              </a:ext>
            </a:extLst>
          </p:cNvPr>
          <p:cNvSpPr>
            <a:spLocks noGrp="1"/>
          </p:cNvSpPr>
          <p:nvPr>
            <p:ph idx="1"/>
          </p:nvPr>
        </p:nvSpPr>
        <p:spPr>
          <a:xfrm>
            <a:off x="976520" y="1829762"/>
            <a:ext cx="9905999" cy="4765910"/>
          </a:xfrm>
        </p:spPr>
        <p:txBody>
          <a:bodyPr>
            <a:noAutofit/>
          </a:bodyPr>
          <a:lstStyle/>
          <a:p>
            <a:r>
              <a:rPr lang="en-US" sz="1800" dirty="0">
                <a:latin typeface="Times New Roman" panose="02020603050405020304" pitchFamily="18" charset="0"/>
                <a:cs typeface="Times New Roman" panose="02020603050405020304" pitchFamily="18" charset="0"/>
              </a:rPr>
              <a:t>Anything outside this range is Benign outlier: ( 7.6 , 16.8 )</a:t>
            </a:r>
          </a:p>
          <a:p>
            <a:r>
              <a:rPr lang="en-US" sz="1800" dirty="0">
                <a:latin typeface="Times New Roman" panose="02020603050405020304" pitchFamily="18" charset="0"/>
                <a:cs typeface="Times New Roman" panose="02020603050405020304" pitchFamily="18" charset="0"/>
              </a:rPr>
              <a:t>Anything outside this range is Malignant outlier: ( 8.3 , 26.3 )</a:t>
            </a:r>
          </a:p>
          <a:p>
            <a:r>
              <a:rPr lang="en-US" sz="1800" dirty="0">
                <a:latin typeface="Times New Roman" panose="02020603050405020304" pitchFamily="18" charset="0"/>
                <a:cs typeface="Times New Roman" panose="02020603050405020304" pitchFamily="18" charset="0"/>
              </a:rPr>
              <a:t>Anything outside this range is benign outlier: ( 8.2, 26.6 )</a:t>
            </a:r>
          </a:p>
          <a:p>
            <a:r>
              <a:rPr lang="en-US" sz="1800" dirty="0">
                <a:latin typeface="Times New Roman" panose="02020603050405020304" pitchFamily="18" charset="0"/>
                <a:cs typeface="Times New Roman" panose="02020603050405020304" pitchFamily="18" charset="0"/>
              </a:rPr>
              <a:t>Anything outside this range is Malignant outlier: ( 12.6 , 30.4 )</a:t>
            </a:r>
          </a:p>
          <a:p>
            <a:r>
              <a:rPr lang="en-US" sz="1800" dirty="0">
                <a:latin typeface="Times New Roman" panose="02020603050405020304" pitchFamily="18" charset="0"/>
                <a:cs typeface="Times New Roman" panose="02020603050405020304" pitchFamily="18" charset="0"/>
              </a:rPr>
              <a:t>Anything outside this range is benign outlier: ( 48.0 , 108.9)</a:t>
            </a:r>
          </a:p>
          <a:p>
            <a:r>
              <a:rPr lang="en-US" sz="1800" dirty="0">
                <a:latin typeface="Times New Roman" panose="02020603050405020304" pitchFamily="18" charset="0"/>
                <a:cs typeface="Times New Roman" panose="02020603050405020304" pitchFamily="18" charset="0"/>
              </a:rPr>
              <a:t>Anything outside this range is Malignant outlier: ( 51.9 , 176.6)</a:t>
            </a:r>
          </a:p>
          <a:p>
            <a:r>
              <a:rPr lang="en-US" sz="1800" dirty="0">
                <a:latin typeface="Times New Roman" panose="02020603050405020304" pitchFamily="18" charset="0"/>
                <a:cs typeface="Times New Roman" panose="02020603050405020304" pitchFamily="18" charset="0"/>
              </a:rPr>
              <a:t>Anything outside this range is benign outlier: ( 118.8 , 810.4 )</a:t>
            </a:r>
          </a:p>
          <a:p>
            <a:r>
              <a:rPr lang="en-US" sz="1800" dirty="0">
                <a:latin typeface="Times New Roman" panose="02020603050405020304" pitchFamily="18" charset="0"/>
                <a:cs typeface="Times New Roman" panose="02020603050405020304" pitchFamily="18" charset="0"/>
              </a:rPr>
              <a:t>Anything outside this range is Malignant outlier: ( -42.3, 1951.42)</a:t>
            </a:r>
          </a:p>
          <a:p>
            <a:r>
              <a:rPr lang="en-US" sz="1800" dirty="0">
                <a:latin typeface="Times New Roman" panose="02020603050405020304" pitchFamily="18" charset="0"/>
                <a:cs typeface="Times New Roman" panose="02020603050405020304" pitchFamily="18" charset="0"/>
              </a:rPr>
              <a:t>Anything outside this range is benign outlier: ( 0.05, 0.12 )</a:t>
            </a:r>
          </a:p>
          <a:p>
            <a:r>
              <a:rPr lang="en-US" sz="1800" dirty="0">
                <a:latin typeface="Times New Roman" panose="02020603050405020304" pitchFamily="18" charset="0"/>
                <a:cs typeface="Times New Roman" panose="02020603050405020304" pitchFamily="18" charset="0"/>
              </a:rPr>
              <a:t>Anything outside this range is Malignant outlier: ( 0.068, 0.13 )</a:t>
            </a:r>
          </a:p>
        </p:txBody>
      </p:sp>
    </p:spTree>
    <p:extLst>
      <p:ext uri="{BB962C8B-B14F-4D97-AF65-F5344CB8AC3E}">
        <p14:creationId xmlns:p14="http://schemas.microsoft.com/office/powerpoint/2010/main" val="370211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7E6C-0378-46C3-5981-841C98686F6E}"/>
              </a:ext>
            </a:extLst>
          </p:cNvPr>
          <p:cNvSpPr>
            <a:spLocks noGrp="1"/>
          </p:cNvSpPr>
          <p:nvPr>
            <p:ph type="title"/>
          </p:nvPr>
        </p:nvSpPr>
        <p:spPr/>
        <p:txBody>
          <a:bodyPr/>
          <a:lstStyle/>
          <a:p>
            <a:pPr algn="ctr"/>
            <a:r>
              <a:rPr lang="en-US" b="0" i="0" dirty="0">
                <a:effectLst/>
                <a:latin typeface="Times New Roman" panose="02020603050405020304" pitchFamily="18" charset="0"/>
                <a:cs typeface="Times New Roman" panose="02020603050405020304" pitchFamily="18" charset="0"/>
              </a:rPr>
              <a:t>Mean, Mode, Spread, and Tails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A01A7F-A950-0F42-BA3C-EEA6506BC91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Mean is calculated by mean() function</a:t>
            </a:r>
          </a:p>
          <a:p>
            <a:r>
              <a:rPr lang="en-US" dirty="0">
                <a:latin typeface="Times New Roman" panose="02020603050405020304" pitchFamily="18" charset="0"/>
                <a:cs typeface="Times New Roman" panose="02020603050405020304" pitchFamily="18" charset="0"/>
              </a:rPr>
              <a:t>Mode is calculated by mode() function</a:t>
            </a:r>
          </a:p>
          <a:p>
            <a:r>
              <a:rPr lang="en-US" dirty="0">
                <a:latin typeface="Times New Roman" panose="02020603050405020304" pitchFamily="18" charset="0"/>
                <a:cs typeface="Times New Roman" panose="02020603050405020304" pitchFamily="18" charset="0"/>
              </a:rPr>
              <a:t>Spread is a standard variation, can be calculated by var() function</a:t>
            </a:r>
          </a:p>
          <a:p>
            <a:r>
              <a:rPr lang="en-US" dirty="0">
                <a:latin typeface="Times New Roman" panose="02020603050405020304" pitchFamily="18" charset="0"/>
                <a:cs typeface="Times New Roman" panose="02020603050405020304" pitchFamily="18" charset="0"/>
              </a:rPr>
              <a:t>Tails can be calculated by tail() function.</a:t>
            </a:r>
          </a:p>
          <a:p>
            <a:r>
              <a:rPr lang="en-US" dirty="0">
                <a:latin typeface="Times New Roman" panose="02020603050405020304" pitchFamily="18" charset="0"/>
                <a:cs typeface="Times New Roman" panose="02020603050405020304" pitchFamily="18" charset="0"/>
              </a:rPr>
              <a:t>Alternatively, we can use describe() function to get them.</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Dataframe.column.describe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9912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E01C-38E3-E187-A8B1-FED7DD356181}"/>
              </a:ext>
            </a:extLst>
          </p:cNvPr>
          <p:cNvSpPr>
            <a:spLocks noGrp="1"/>
          </p:cNvSpPr>
          <p:nvPr>
            <p:ph type="title"/>
          </p:nvPr>
        </p:nvSpPr>
        <p:spPr>
          <a:xfrm>
            <a:off x="1143002" y="-135757"/>
            <a:ext cx="9905998" cy="1478570"/>
          </a:xfrm>
        </p:spPr>
        <p:txBody>
          <a:bodyPr/>
          <a:lstStyle/>
          <a:p>
            <a:pPr algn="ctr"/>
            <a:r>
              <a:rPr lang="en-US" dirty="0">
                <a:latin typeface="Times New Roman" panose="02020603050405020304" pitchFamily="18" charset="0"/>
                <a:cs typeface="Times New Roman" panose="02020603050405020304" pitchFamily="18" charset="0"/>
              </a:rPr>
              <a:t>PMF</a:t>
            </a:r>
          </a:p>
        </p:txBody>
      </p:sp>
      <p:pic>
        <p:nvPicPr>
          <p:cNvPr id="5" name="Content Placeholder 4">
            <a:extLst>
              <a:ext uri="{FF2B5EF4-FFF2-40B4-BE49-F238E27FC236}">
                <a16:creationId xmlns:a16="http://schemas.microsoft.com/office/drawing/2014/main" id="{53B322B6-CAEC-6A67-D34E-7CDCC567393A}"/>
              </a:ext>
            </a:extLst>
          </p:cNvPr>
          <p:cNvPicPr>
            <a:picLocks noGrp="1" noChangeAspect="1"/>
          </p:cNvPicPr>
          <p:nvPr>
            <p:ph idx="1"/>
          </p:nvPr>
        </p:nvPicPr>
        <p:blipFill>
          <a:blip r:embed="rId2"/>
          <a:stretch>
            <a:fillRect/>
          </a:stretch>
        </p:blipFill>
        <p:spPr>
          <a:xfrm>
            <a:off x="235781" y="886738"/>
            <a:ext cx="3772426" cy="2600688"/>
          </a:xfrm>
        </p:spPr>
      </p:pic>
      <p:pic>
        <p:nvPicPr>
          <p:cNvPr id="7" name="Picture 6">
            <a:extLst>
              <a:ext uri="{FF2B5EF4-FFF2-40B4-BE49-F238E27FC236}">
                <a16:creationId xmlns:a16="http://schemas.microsoft.com/office/drawing/2014/main" id="{0024B262-1BC2-29AD-4F71-102EE84151A1}"/>
              </a:ext>
            </a:extLst>
          </p:cNvPr>
          <p:cNvPicPr>
            <a:picLocks noChangeAspect="1"/>
          </p:cNvPicPr>
          <p:nvPr/>
        </p:nvPicPr>
        <p:blipFill>
          <a:blip r:embed="rId3"/>
          <a:stretch>
            <a:fillRect/>
          </a:stretch>
        </p:blipFill>
        <p:spPr>
          <a:xfrm>
            <a:off x="254833" y="3879706"/>
            <a:ext cx="3753374" cy="2610214"/>
          </a:xfrm>
          <a:prstGeom prst="rect">
            <a:avLst/>
          </a:prstGeom>
        </p:spPr>
      </p:pic>
      <p:pic>
        <p:nvPicPr>
          <p:cNvPr id="11" name="Content Placeholder 4">
            <a:extLst>
              <a:ext uri="{FF2B5EF4-FFF2-40B4-BE49-F238E27FC236}">
                <a16:creationId xmlns:a16="http://schemas.microsoft.com/office/drawing/2014/main" id="{C79DE495-6FCE-97A0-49C1-90A17F7FEED0}"/>
              </a:ext>
            </a:extLst>
          </p:cNvPr>
          <p:cNvPicPr>
            <a:picLocks noChangeAspect="1"/>
          </p:cNvPicPr>
          <p:nvPr/>
        </p:nvPicPr>
        <p:blipFill>
          <a:blip r:embed="rId4"/>
          <a:stretch>
            <a:fillRect/>
          </a:stretch>
        </p:blipFill>
        <p:spPr>
          <a:xfrm>
            <a:off x="4217695" y="1212333"/>
            <a:ext cx="3896269" cy="2648320"/>
          </a:xfrm>
          <a:prstGeom prst="rect">
            <a:avLst/>
          </a:prstGeom>
        </p:spPr>
      </p:pic>
      <p:pic>
        <p:nvPicPr>
          <p:cNvPr id="12" name="Picture 11">
            <a:extLst>
              <a:ext uri="{FF2B5EF4-FFF2-40B4-BE49-F238E27FC236}">
                <a16:creationId xmlns:a16="http://schemas.microsoft.com/office/drawing/2014/main" id="{5B9A6CD2-22E1-E951-96F6-54CCB4F50848}"/>
              </a:ext>
            </a:extLst>
          </p:cNvPr>
          <p:cNvPicPr>
            <a:picLocks noChangeAspect="1"/>
          </p:cNvPicPr>
          <p:nvPr/>
        </p:nvPicPr>
        <p:blipFill>
          <a:blip r:embed="rId5"/>
          <a:stretch>
            <a:fillRect/>
          </a:stretch>
        </p:blipFill>
        <p:spPr>
          <a:xfrm>
            <a:off x="8183795" y="618518"/>
            <a:ext cx="3734321" cy="2629267"/>
          </a:xfrm>
          <a:prstGeom prst="rect">
            <a:avLst/>
          </a:prstGeom>
        </p:spPr>
      </p:pic>
      <p:pic>
        <p:nvPicPr>
          <p:cNvPr id="13" name="Picture 12">
            <a:extLst>
              <a:ext uri="{FF2B5EF4-FFF2-40B4-BE49-F238E27FC236}">
                <a16:creationId xmlns:a16="http://schemas.microsoft.com/office/drawing/2014/main" id="{0D7A4470-BAC5-78E5-D25E-CB1130D00B89}"/>
              </a:ext>
            </a:extLst>
          </p:cNvPr>
          <p:cNvPicPr>
            <a:picLocks noChangeAspect="1"/>
          </p:cNvPicPr>
          <p:nvPr/>
        </p:nvPicPr>
        <p:blipFill>
          <a:blip r:embed="rId6"/>
          <a:stretch>
            <a:fillRect/>
          </a:stretch>
        </p:blipFill>
        <p:spPr>
          <a:xfrm>
            <a:off x="8520051" y="3879706"/>
            <a:ext cx="3417116" cy="2543530"/>
          </a:xfrm>
          <a:prstGeom prst="rect">
            <a:avLst/>
          </a:prstGeom>
        </p:spPr>
      </p:pic>
      <p:sp>
        <p:nvSpPr>
          <p:cNvPr id="14" name="TextBox 13">
            <a:extLst>
              <a:ext uri="{FF2B5EF4-FFF2-40B4-BE49-F238E27FC236}">
                <a16:creationId xmlns:a16="http://schemas.microsoft.com/office/drawing/2014/main" id="{089E3F9E-AB85-A98C-0C60-71FAF4E4498F}"/>
              </a:ext>
            </a:extLst>
          </p:cNvPr>
          <p:cNvSpPr txBox="1"/>
          <p:nvPr/>
        </p:nvSpPr>
        <p:spPr>
          <a:xfrm>
            <a:off x="4457271" y="4616971"/>
            <a:ext cx="3417116"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From the above plots, I can conclude that the malignant tumor has high radius, good </a:t>
            </a:r>
            <a:r>
              <a:rPr lang="en-US" dirty="0" err="1">
                <a:latin typeface="Times New Roman" panose="02020603050405020304" pitchFamily="18" charset="0"/>
                <a:cs typeface="Times New Roman" panose="02020603050405020304" pitchFamily="18" charset="0"/>
              </a:rPr>
              <a:t>textute</a:t>
            </a:r>
            <a:r>
              <a:rPr lang="en-US" dirty="0">
                <a:latin typeface="Times New Roman" panose="02020603050405020304" pitchFamily="18" charset="0"/>
                <a:cs typeface="Times New Roman" panose="02020603050405020304" pitchFamily="18" charset="0"/>
              </a:rPr>
              <a:t>, more perimeter, more area and less smoothness.</a:t>
            </a:r>
          </a:p>
        </p:txBody>
      </p:sp>
    </p:spTree>
    <p:extLst>
      <p:ext uri="{BB962C8B-B14F-4D97-AF65-F5344CB8AC3E}">
        <p14:creationId xmlns:p14="http://schemas.microsoft.com/office/powerpoint/2010/main" val="91517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FB3E-B024-632C-C280-7D75360C43CF}"/>
              </a:ext>
            </a:extLst>
          </p:cNvPr>
          <p:cNvSpPr>
            <a:spLocks noGrp="1"/>
          </p:cNvSpPr>
          <p:nvPr>
            <p:ph type="title"/>
          </p:nvPr>
        </p:nvSpPr>
        <p:spPr>
          <a:xfrm>
            <a:off x="855519" y="494605"/>
            <a:ext cx="10477785" cy="1478570"/>
          </a:xfrm>
        </p:spPr>
        <p:txBody>
          <a:bodyPr/>
          <a:lstStyle/>
          <a:p>
            <a:pPr algn="ctr"/>
            <a:r>
              <a:rPr lang="en-US" dirty="0">
                <a:latin typeface="Times New Roman" panose="02020603050405020304" pitchFamily="18" charset="0"/>
                <a:cs typeface="Times New Roman" panose="02020603050405020304" pitchFamily="18" charset="0"/>
              </a:rPr>
              <a:t>Cumulative Distribution function(CDF)</a:t>
            </a:r>
          </a:p>
        </p:txBody>
      </p:sp>
      <p:pic>
        <p:nvPicPr>
          <p:cNvPr id="5" name="Content Placeholder 4">
            <a:extLst>
              <a:ext uri="{FF2B5EF4-FFF2-40B4-BE49-F238E27FC236}">
                <a16:creationId xmlns:a16="http://schemas.microsoft.com/office/drawing/2014/main" id="{09FDECF6-BE82-0750-3C03-E50EA9EB9E9C}"/>
              </a:ext>
            </a:extLst>
          </p:cNvPr>
          <p:cNvPicPr>
            <a:picLocks noGrp="1" noChangeAspect="1"/>
          </p:cNvPicPr>
          <p:nvPr>
            <p:ph idx="1"/>
          </p:nvPr>
        </p:nvPicPr>
        <p:blipFill>
          <a:blip r:embed="rId2"/>
          <a:stretch>
            <a:fillRect/>
          </a:stretch>
        </p:blipFill>
        <p:spPr>
          <a:xfrm>
            <a:off x="6634725" y="1788939"/>
            <a:ext cx="4412686" cy="2971974"/>
          </a:xfrm>
        </p:spPr>
      </p:pic>
      <p:pic>
        <p:nvPicPr>
          <p:cNvPr id="7" name="Picture 6">
            <a:extLst>
              <a:ext uri="{FF2B5EF4-FFF2-40B4-BE49-F238E27FC236}">
                <a16:creationId xmlns:a16="http://schemas.microsoft.com/office/drawing/2014/main" id="{BE71604F-9E92-54AC-1408-29292599EC26}"/>
              </a:ext>
            </a:extLst>
          </p:cNvPr>
          <p:cNvPicPr>
            <a:picLocks noChangeAspect="1"/>
          </p:cNvPicPr>
          <p:nvPr/>
        </p:nvPicPr>
        <p:blipFill>
          <a:blip r:embed="rId3"/>
          <a:stretch>
            <a:fillRect/>
          </a:stretch>
        </p:blipFill>
        <p:spPr>
          <a:xfrm>
            <a:off x="959487" y="1788939"/>
            <a:ext cx="4184705" cy="2971974"/>
          </a:xfrm>
          <a:prstGeom prst="rect">
            <a:avLst/>
          </a:prstGeom>
        </p:spPr>
      </p:pic>
      <p:sp>
        <p:nvSpPr>
          <p:cNvPr id="8" name="TextBox 7">
            <a:extLst>
              <a:ext uri="{FF2B5EF4-FFF2-40B4-BE49-F238E27FC236}">
                <a16:creationId xmlns:a16="http://schemas.microsoft.com/office/drawing/2014/main" id="{8F169F39-A1FB-7210-08CF-3618C793C608}"/>
              </a:ext>
            </a:extLst>
          </p:cNvPr>
          <p:cNvSpPr txBox="1"/>
          <p:nvPr/>
        </p:nvSpPr>
        <p:spPr>
          <a:xfrm>
            <a:off x="346934" y="4986435"/>
            <a:ext cx="11494956"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From the above CDF graphs, as the radius mean of the tumor increases the chance of turning benign cancer cell to malignant cell is increasing. Radius mean value of 15 is the highest point for benign tumor cell where as, it is the starting stage for the malignant cancer cell. From this, we can determine the radius of the cell that should be to detect as a cancer cell.</a:t>
            </a:r>
          </a:p>
        </p:txBody>
      </p:sp>
    </p:spTree>
    <p:extLst>
      <p:ext uri="{BB962C8B-B14F-4D97-AF65-F5344CB8AC3E}">
        <p14:creationId xmlns:p14="http://schemas.microsoft.com/office/powerpoint/2010/main" val="3602906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954</TotalTime>
  <Words>1547</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Helvetica Neue</vt:lpstr>
      <vt:lpstr>Inter</vt:lpstr>
      <vt:lpstr>Times New Roman</vt:lpstr>
      <vt:lpstr>Tw Cen MT</vt:lpstr>
      <vt:lpstr>Circuit</vt:lpstr>
      <vt:lpstr>Breast Cancer prediction </vt:lpstr>
      <vt:lpstr>Goal of the project</vt:lpstr>
      <vt:lpstr>variables used</vt:lpstr>
      <vt:lpstr>Histograms</vt:lpstr>
      <vt:lpstr>Outliers</vt:lpstr>
      <vt:lpstr>Identified outliers</vt:lpstr>
      <vt:lpstr>Mean, Mode, Spread, and Tails</vt:lpstr>
      <vt:lpstr>PMF</vt:lpstr>
      <vt:lpstr>Cumulative Distribution function(CDF)</vt:lpstr>
      <vt:lpstr>Gaussian distribution</vt:lpstr>
      <vt:lpstr>Scatter Plots  </vt:lpstr>
      <vt:lpstr>Scatter plots</vt:lpstr>
      <vt:lpstr>Correlation</vt:lpstr>
      <vt:lpstr>covariance</vt:lpstr>
      <vt:lpstr>Pearson’s correlation</vt:lpstr>
      <vt:lpstr>Non-linear relationships</vt:lpstr>
      <vt:lpstr>Classical hypothesis testing</vt:lpstr>
      <vt:lpstr>Logistic Regression model</vt:lpstr>
      <vt:lpstr>Conclusion</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Cancer-Malignant vs Benign Tumor </dc:title>
  <dc:creator>Meena Madhavi Gummadi</dc:creator>
  <cp:lastModifiedBy>Meena Madhavi Gummadi</cp:lastModifiedBy>
  <cp:revision>125</cp:revision>
  <dcterms:created xsi:type="dcterms:W3CDTF">2022-06-04T03:50:59Z</dcterms:created>
  <dcterms:modified xsi:type="dcterms:W3CDTF">2022-06-05T00:21:55Z</dcterms:modified>
</cp:coreProperties>
</file>