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D8D8-8A58-2DDB-FCBA-86AC7061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F5D1A-3B73-34D2-5E64-DABEFDBF3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71C12-FE7B-BF14-93F4-C72AB2D8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9B78-15CD-DA65-05B8-4218983D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B224-BE85-C34D-8C8B-9231758B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40705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61F4-9ABA-593F-CF1E-91026077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19A2-1013-FC0F-8DF3-C353D464C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0C5D-43A4-C02D-DCF0-C8C22E24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0C67-559D-FE28-E872-E823878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79130-DB85-ECCB-6AE7-50BEA5EE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69068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B6B55-B6BF-161D-E210-38E95430A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C5E43-D830-E268-7FF6-B0CCCCA46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B515-0C5A-F61E-3948-89726DBF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33B5-FEEC-BE76-DCF4-FE53DA22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883-BBC1-B566-287D-E3D58815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0400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881-607D-0C56-2946-005CF62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74D2-633D-63A3-111F-90D94645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F22B-BA56-8D4F-F149-2A41DFA6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44C8-3369-151F-1546-AEE7DBE3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29A7-3CBD-3438-0B6D-BA3B607E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9143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8F2F-1C04-CC70-896B-A308E43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8D565-B4E9-15C3-89D7-540BE4FC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70D9-1A28-1FAB-7A06-1AB19430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84DA-FB8E-76C5-1392-E0AE473B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EE53-68FC-C8D1-2C3F-807E54EA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5074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3249-E03B-1747-8CC5-2FCB920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BEF1-8437-5E96-7423-141FD0FE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77D7B-B7CF-ED6B-5179-F97C371B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9893A-3633-31E9-A4D8-9AD2D800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6E21-9E5A-693F-5F64-7216590F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E3618-3A54-A370-141A-260623D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561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41FD-31B8-F604-24DE-21D4689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4AD7B-24A9-00ED-6345-2282519AF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A8BB-1406-F826-84F8-3A3E61AA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95F29-1C59-BB03-8023-8F5E782FF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83A99-CF36-67E6-8DBA-AC5BD75E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3184-CA21-2EE4-A3EB-ECE2C12B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ADFFC-9F4A-9330-3D27-958DC70D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09C29-4722-F582-41E9-76EBFB8D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2338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D519-2681-A52F-866A-8A0402F3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B651B-37F3-C22B-90D4-A966B416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75E52-68B6-6B46-49B8-E100E941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B5244-15C0-40FA-991C-2FB429BD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1849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F2D0F-7F24-01A0-44E0-2FD232FB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588EC-CEE0-02FA-4BE9-934A3B77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6FD1-8972-5BEE-E6B8-270F138B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15251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6A1A-02BB-E4DB-B503-E116AED7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8007-6FF3-A962-AE49-059358D7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FDC5C-DEE4-6DA2-A1A5-C85BDF256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5683-2BA9-E7D3-4683-79E3128E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33CF-4F09-620E-9919-37F10F5E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A2CA-22B3-E235-B583-B6E963D7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186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C12-CA7E-95C5-4649-663834EC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CC145-9852-AC8E-3B1A-8592B67FE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92B8-851A-5B75-B792-898E95F6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2B75-1C0B-AC9B-E8BA-6B6575F5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BC85-80D8-0A0D-F863-F1EBDF4A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9716-4C7E-A4DD-F0E1-37E6C155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7227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807D-6019-3024-5B99-B88A1DCC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E48B9-64B5-D19C-0476-653E3DFB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83DF-5A1B-BF04-8CED-9E7E9B85B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A0D3-C6FD-3844-B2F8-CDA77304F56D}" type="datetimeFigureOut">
              <a:rPr lang="en-OM" smtClean="0"/>
              <a:t>04/05/2022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4F2E-47A1-C83C-C7D5-FCB1A5D67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D58D-473B-4CFB-6BE6-40AB693C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8AB9-DB4E-CF48-BF47-BA3BF9932699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1324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F9C7CA7-F2F5-15AF-FE56-E8ECD6CF1FC1}"/>
              </a:ext>
            </a:extLst>
          </p:cNvPr>
          <p:cNvSpPr/>
          <p:nvPr/>
        </p:nvSpPr>
        <p:spPr>
          <a:xfrm>
            <a:off x="7628469" y="156986"/>
            <a:ext cx="4319631" cy="6602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OM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9A1D73-F24F-DD25-5554-CC5312F708DA}"/>
              </a:ext>
            </a:extLst>
          </p:cNvPr>
          <p:cNvSpPr/>
          <p:nvPr/>
        </p:nvSpPr>
        <p:spPr>
          <a:xfrm>
            <a:off x="243902" y="156986"/>
            <a:ext cx="4319631" cy="6602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OM" sz="12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0EA9A8A-DE15-BE21-D0B8-2CB20EDC3B09}"/>
              </a:ext>
            </a:extLst>
          </p:cNvPr>
          <p:cNvSpPr/>
          <p:nvPr/>
        </p:nvSpPr>
        <p:spPr>
          <a:xfrm>
            <a:off x="419100" y="1699260"/>
            <a:ext cx="181737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ML Experiment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2D5654-F219-2376-3B95-19A72551560C}"/>
              </a:ext>
            </a:extLst>
          </p:cNvPr>
          <p:cNvSpPr/>
          <p:nvPr/>
        </p:nvSpPr>
        <p:spPr>
          <a:xfrm>
            <a:off x="1605915" y="3099436"/>
            <a:ext cx="163068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Trial…n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DD74D0-47AD-2487-5F92-6B63E204DC3E}"/>
              </a:ext>
            </a:extLst>
          </p:cNvPr>
          <p:cNvSpPr/>
          <p:nvPr/>
        </p:nvSpPr>
        <p:spPr>
          <a:xfrm>
            <a:off x="1916430" y="3288030"/>
            <a:ext cx="163068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5169F4A-6082-653C-5DC9-F40D7E2F9DE5}"/>
              </a:ext>
            </a:extLst>
          </p:cNvPr>
          <p:cNvSpPr/>
          <p:nvPr/>
        </p:nvSpPr>
        <p:spPr>
          <a:xfrm>
            <a:off x="2185034" y="3491746"/>
            <a:ext cx="163068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Trial 1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EDE1450-0521-FDC4-4D2E-E201CC6FF8A4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957262" y="2831783"/>
            <a:ext cx="1019176" cy="2781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B406FF-F5E8-03F0-94C0-722EC20C4742}"/>
              </a:ext>
            </a:extLst>
          </p:cNvPr>
          <p:cNvSpPr txBox="1"/>
          <p:nvPr/>
        </p:nvSpPr>
        <p:spPr>
          <a:xfrm>
            <a:off x="1466850" y="1237595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A ML experiment is focussed on solving a business problem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DF72D-F9DE-37B8-99B7-C8B6B9387510}"/>
              </a:ext>
            </a:extLst>
          </p:cNvPr>
          <p:cNvSpPr txBox="1"/>
          <p:nvPr/>
        </p:nvSpPr>
        <p:spPr>
          <a:xfrm>
            <a:off x="1316876" y="2577762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A trial is a combination of Algos, Hyper parameteres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30D0D62-7C7C-52F1-AE63-C587360BF73A}"/>
              </a:ext>
            </a:extLst>
          </p:cNvPr>
          <p:cNvSpPr/>
          <p:nvPr/>
        </p:nvSpPr>
        <p:spPr>
          <a:xfrm>
            <a:off x="7847651" y="1648064"/>
            <a:ext cx="181737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Responsible ML Models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1008BB6-B8D1-1CAB-0A62-F7066C0D40E0}"/>
              </a:ext>
            </a:extLst>
          </p:cNvPr>
          <p:cNvSpPr/>
          <p:nvPr/>
        </p:nvSpPr>
        <p:spPr>
          <a:xfrm>
            <a:off x="9100275" y="2912386"/>
            <a:ext cx="163068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Trial…n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AAF1E1A-74F4-0A46-5CFF-4DCB38AB9297}"/>
              </a:ext>
            </a:extLst>
          </p:cNvPr>
          <p:cNvSpPr/>
          <p:nvPr/>
        </p:nvSpPr>
        <p:spPr>
          <a:xfrm>
            <a:off x="9410790" y="3100980"/>
            <a:ext cx="163068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234550C-017D-D454-1447-C5FAFD66C1B7}"/>
              </a:ext>
            </a:extLst>
          </p:cNvPr>
          <p:cNvSpPr/>
          <p:nvPr/>
        </p:nvSpPr>
        <p:spPr>
          <a:xfrm>
            <a:off x="9679394" y="3304696"/>
            <a:ext cx="163068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ResponsibleML Model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DE9DEF1-7306-018E-52C0-5E845E19F1CA}"/>
              </a:ext>
            </a:extLst>
          </p:cNvPr>
          <p:cNvSpPr/>
          <p:nvPr/>
        </p:nvSpPr>
        <p:spPr>
          <a:xfrm>
            <a:off x="419100" y="447794"/>
            <a:ext cx="181737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Business Problem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960713F-1599-56A6-46A9-DCE8107A385A}"/>
              </a:ext>
            </a:extLst>
          </p:cNvPr>
          <p:cNvCxnSpPr>
            <a:stCxn id="66" idx="2"/>
            <a:endCxn id="2" idx="0"/>
          </p:cNvCxnSpPr>
          <p:nvPr/>
        </p:nvCxnSpPr>
        <p:spPr>
          <a:xfrm>
            <a:off x="1327785" y="1209794"/>
            <a:ext cx="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AB97463-9EF4-DCDD-0871-8861FE3BCA16}"/>
              </a:ext>
            </a:extLst>
          </p:cNvPr>
          <p:cNvSpPr/>
          <p:nvPr/>
        </p:nvSpPr>
        <p:spPr>
          <a:xfrm>
            <a:off x="1930008" y="5306553"/>
            <a:ext cx="163068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Performant 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E3FFAD-C2F6-B158-0477-B57CE5A5AC59}"/>
              </a:ext>
            </a:extLst>
          </p:cNvPr>
          <p:cNvCxnSpPr/>
          <p:nvPr/>
        </p:nvCxnSpPr>
        <p:spPr>
          <a:xfrm>
            <a:off x="2813927" y="4419045"/>
            <a:ext cx="0" cy="7882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0996C97-2106-6F16-243F-B7DB207CE198}"/>
              </a:ext>
            </a:extLst>
          </p:cNvPr>
          <p:cNvSpPr txBox="1"/>
          <p:nvPr/>
        </p:nvSpPr>
        <p:spPr>
          <a:xfrm>
            <a:off x="1089037" y="4294582"/>
            <a:ext cx="172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Best model based on performance – Objective metric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E33EC-B372-E6B7-D761-108626A6B0A9}"/>
              </a:ext>
            </a:extLst>
          </p:cNvPr>
          <p:cNvCxnSpPr>
            <a:cxnSpLocks/>
          </p:cNvCxnSpPr>
          <p:nvPr/>
        </p:nvCxnSpPr>
        <p:spPr>
          <a:xfrm>
            <a:off x="4045538" y="2082931"/>
            <a:ext cx="373557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2DF9AB-920E-E56F-9A6A-859C1118E9DF}"/>
              </a:ext>
            </a:extLst>
          </p:cNvPr>
          <p:cNvCxnSpPr>
            <a:cxnSpLocks/>
          </p:cNvCxnSpPr>
          <p:nvPr/>
        </p:nvCxnSpPr>
        <p:spPr>
          <a:xfrm>
            <a:off x="4153979" y="3611012"/>
            <a:ext cx="381975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34D4C09-A96C-33F7-8C55-69EE0782F986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486644" y="2679755"/>
            <a:ext cx="883322" cy="3439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B565F48-14D6-319D-13B1-D21BF040C702}"/>
              </a:ext>
            </a:extLst>
          </p:cNvPr>
          <p:cNvSpPr/>
          <p:nvPr/>
        </p:nvSpPr>
        <p:spPr>
          <a:xfrm>
            <a:off x="9410790" y="5249942"/>
            <a:ext cx="163068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tx1"/>
                </a:solidFill>
              </a:rPr>
              <a:t>Responsible Model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B35E04-9E93-1007-C942-6290F136D636}"/>
              </a:ext>
            </a:extLst>
          </p:cNvPr>
          <p:cNvCxnSpPr/>
          <p:nvPr/>
        </p:nvCxnSpPr>
        <p:spPr>
          <a:xfrm>
            <a:off x="10226130" y="4156926"/>
            <a:ext cx="0" cy="867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6B96CEF-49B6-D15F-A28D-AC9A997CA2AB}"/>
              </a:ext>
            </a:extLst>
          </p:cNvPr>
          <p:cNvSpPr txBox="1"/>
          <p:nvPr/>
        </p:nvSpPr>
        <p:spPr>
          <a:xfrm>
            <a:off x="7801962" y="447794"/>
            <a:ext cx="321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2000" i="1" u="sng" dirty="0"/>
              <a:t>Responsible AI Framework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94C28C-F86F-575D-6136-C60C5A8E9866}"/>
              </a:ext>
            </a:extLst>
          </p:cNvPr>
          <p:cNvSpPr txBox="1"/>
          <p:nvPr/>
        </p:nvSpPr>
        <p:spPr>
          <a:xfrm>
            <a:off x="9531820" y="2437135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3.  Calculate a Responsible AI index for each trial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6043020-82B0-1442-6D53-FDAF0CACE442}"/>
              </a:ext>
            </a:extLst>
          </p:cNvPr>
          <p:cNvSpPr txBox="1"/>
          <p:nvPr/>
        </p:nvSpPr>
        <p:spPr>
          <a:xfrm>
            <a:off x="10226130" y="4213383"/>
            <a:ext cx="179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4.  Select the best model based on Responsible AI Indec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6DC3B854-E269-20AF-3D82-8FCD2E1BCFC0}"/>
              </a:ext>
            </a:extLst>
          </p:cNvPr>
          <p:cNvSpPr/>
          <p:nvPr/>
        </p:nvSpPr>
        <p:spPr>
          <a:xfrm>
            <a:off x="5226487" y="5249942"/>
            <a:ext cx="1935480" cy="76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600" i="1" dirty="0">
                <a:solidFill>
                  <a:schemeClr val="bg1"/>
                </a:solidFill>
              </a:rPr>
              <a:t>Performant &amp; Responsible M</a:t>
            </a:r>
            <a:r>
              <a:rPr lang="en-US" sz="1600" i="1" dirty="0">
                <a:solidFill>
                  <a:schemeClr val="bg1"/>
                </a:solidFill>
              </a:rPr>
              <a:t>o</a:t>
            </a:r>
            <a:r>
              <a:rPr lang="en-OM" sz="1600" i="1" dirty="0">
                <a:solidFill>
                  <a:schemeClr val="bg1"/>
                </a:solidFill>
              </a:rPr>
              <a:t>del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4B9192E-A671-23B9-907F-E2A81157CB4E}"/>
              </a:ext>
            </a:extLst>
          </p:cNvPr>
          <p:cNvCxnSpPr>
            <a:cxnSpLocks/>
          </p:cNvCxnSpPr>
          <p:nvPr/>
        </p:nvCxnSpPr>
        <p:spPr>
          <a:xfrm>
            <a:off x="3472458" y="5687553"/>
            <a:ext cx="175402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7D12EDF-1E53-276E-797E-52C5A58C82A9}"/>
              </a:ext>
            </a:extLst>
          </p:cNvPr>
          <p:cNvCxnSpPr>
            <a:cxnSpLocks/>
          </p:cNvCxnSpPr>
          <p:nvPr/>
        </p:nvCxnSpPr>
        <p:spPr>
          <a:xfrm flipH="1">
            <a:off x="7283023" y="5630942"/>
            <a:ext cx="194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990A1E-BCB8-B0E4-F96C-1D239B8B1817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94227" y="6011942"/>
            <a:ext cx="0" cy="657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08EBA2-023A-D4B6-55E1-DD15B98E66BF}"/>
              </a:ext>
            </a:extLst>
          </p:cNvPr>
          <p:cNvSpPr txBox="1"/>
          <p:nvPr/>
        </p:nvSpPr>
        <p:spPr>
          <a:xfrm>
            <a:off x="6393648" y="6110060"/>
            <a:ext cx="140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5.  Deploy to Production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3AE5CE-E227-D5D7-17C1-FC51A10E2FFA}"/>
              </a:ext>
            </a:extLst>
          </p:cNvPr>
          <p:cNvSpPr txBox="1"/>
          <p:nvPr/>
        </p:nvSpPr>
        <p:spPr>
          <a:xfrm>
            <a:off x="4824079" y="1664098"/>
            <a:ext cx="23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1.  Map a ML Experiment with a Resposible ML Model List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F9A302-0A9F-734A-6383-2627603008A3}"/>
              </a:ext>
            </a:extLst>
          </p:cNvPr>
          <p:cNvSpPr txBox="1"/>
          <p:nvPr/>
        </p:nvSpPr>
        <p:spPr>
          <a:xfrm>
            <a:off x="4927057" y="3148306"/>
            <a:ext cx="23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200" dirty="0">
                <a:solidFill>
                  <a:schemeClr val="accent1">
                    <a:lumMod val="75000"/>
                  </a:schemeClr>
                </a:solidFill>
              </a:rPr>
              <a:t>2.  Map a ML Experiment Trial to a Resposible ML Model</a:t>
            </a:r>
          </a:p>
        </p:txBody>
      </p:sp>
    </p:spTree>
    <p:extLst>
      <p:ext uri="{BB962C8B-B14F-4D97-AF65-F5344CB8AC3E}">
        <p14:creationId xmlns:p14="http://schemas.microsoft.com/office/powerpoint/2010/main" val="96465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2022-04-25T16:38:37Z</dcterms:created>
  <dcterms:modified xsi:type="dcterms:W3CDTF">2022-05-04T14:45:04Z</dcterms:modified>
</cp:coreProperties>
</file>