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5" r:id="rId7"/>
  </p:sldIdLst>
  <p:sldSz cx="18288000" cy="10287000"/>
  <p:notesSz cx="6858000" cy="9144000"/>
  <p:embeddedFontLst>
    <p:embeddedFont>
      <p:font typeface="Anton" pitchFamily="2" charset="0"/>
      <p:regular r:id="rId8"/>
    </p:embeddedFont>
    <p:embeddedFont>
      <p:font typeface="Montserrat Bold" panose="020B0604020202020204" charset="0"/>
      <p:regular r:id="rId9"/>
    </p:embeddedFont>
    <p:embeddedFont>
      <p:font typeface="Open Sans" panose="020B0606030504020204" pitchFamily="34" charset="0"/>
      <p:regular r:id="rId10"/>
    </p:embeddedFont>
    <p:embeddedFont>
      <p:font typeface="Open Sans Bold" panose="020B0806030504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4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02366" y="4554754"/>
            <a:ext cx="15989576" cy="2933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111"/>
              </a:lnSpc>
            </a:pPr>
            <a:r>
              <a:rPr lang="en-US" sz="1925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BLIN</a:t>
            </a:r>
            <a:r>
              <a:rPr lang="en-US" sz="19259">
                <a:solidFill>
                  <a:srgbClr val="548235"/>
                </a:solidFill>
                <a:latin typeface="Anton"/>
                <a:ea typeface="Anton"/>
                <a:cs typeface="Anton"/>
                <a:sym typeface="Anton"/>
              </a:rPr>
              <a:t>KIT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02366" y="7421779"/>
            <a:ext cx="4661977" cy="605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3535" b="1" spc="22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USING MS EXCEL</a:t>
            </a:r>
            <a:r>
              <a:rPr lang="en-US" sz="3535" b="1" spc="22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241813" y="8802151"/>
            <a:ext cx="3086100" cy="30861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241813" y="8440825"/>
            <a:ext cx="1191540" cy="119154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28916" y="9058516"/>
            <a:ext cx="399568" cy="39956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6241813" y="1882401"/>
            <a:ext cx="712885" cy="712885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0430299" y="9121762"/>
            <a:ext cx="5272294" cy="605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24"/>
              </a:lnSpc>
            </a:pPr>
            <a:r>
              <a:rPr lang="en-US" sz="3589" b="1" spc="22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MEENAA SURUTHI 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344595" y="5143500"/>
            <a:ext cx="10588001" cy="1058800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144000" y="7727421"/>
            <a:ext cx="1038609" cy="103860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837583" y="1599948"/>
            <a:ext cx="399568" cy="399568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425910" y="443078"/>
            <a:ext cx="1218224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75"/>
              </a:lnSpc>
            </a:pPr>
            <a:r>
              <a:rPr lang="en-US" sz="939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BUSINESS REQUIREMENTS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2342482"/>
            <a:ext cx="16208451" cy="3365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99"/>
              </a:lnSpc>
              <a:spcBef>
                <a:spcPct val="0"/>
              </a:spcBef>
            </a:pPr>
            <a:r>
              <a:rPr lang="en-US" sz="3999">
                <a:solidFill>
                  <a:srgbClr val="545454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To conduct a comprehensive analysis of Blinkit’s sales performance, customer satisfaction and inventory distribution to identify key insights and opportunities for optimization using various KPI’s and visualizations in MS EXCEL.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935019" y="7480254"/>
            <a:ext cx="247168" cy="24716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35348" y="-1752872"/>
            <a:ext cx="5823391" cy="582339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222949" y="8925787"/>
            <a:ext cx="3086100" cy="30861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870060" y="897307"/>
            <a:ext cx="389240" cy="38924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828156" y="887782"/>
            <a:ext cx="11720240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5"/>
              </a:lnSpc>
            </a:pPr>
            <a:r>
              <a:rPr lang="en-US" sz="939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KPI REQUIREMENTS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70970" y="3333637"/>
            <a:ext cx="15995028" cy="4154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598" lvl="1" indent="-421299" algn="l">
              <a:lnSpc>
                <a:spcPts val="6634"/>
              </a:lnSpc>
              <a:buFont typeface="Arial"/>
              <a:buChar char="•"/>
            </a:pPr>
            <a:r>
              <a:rPr lang="en-US" sz="3902" b="1">
                <a:solidFill>
                  <a:srgbClr val="548235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TOTAL SALES:</a:t>
            </a:r>
            <a:r>
              <a:rPr lang="en-US" sz="3902">
                <a:solidFill>
                  <a:srgbClr val="545454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The overall revenue generated from all items sold.</a:t>
            </a:r>
          </a:p>
          <a:p>
            <a:pPr marL="842598" lvl="1" indent="-421299" algn="l">
              <a:lnSpc>
                <a:spcPts val="6634"/>
              </a:lnSpc>
              <a:buFont typeface="Arial"/>
              <a:buChar char="•"/>
            </a:pPr>
            <a:r>
              <a:rPr lang="en-US" sz="3902" b="1">
                <a:solidFill>
                  <a:srgbClr val="548235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AVERAGE SALES:</a:t>
            </a:r>
            <a:r>
              <a:rPr lang="en-US" sz="3902">
                <a:solidFill>
                  <a:srgbClr val="545454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The average revenue per sale.</a:t>
            </a:r>
          </a:p>
          <a:p>
            <a:pPr marL="842598" lvl="1" indent="-421299" algn="l">
              <a:lnSpc>
                <a:spcPts val="6634"/>
              </a:lnSpc>
              <a:buFont typeface="Arial"/>
              <a:buChar char="•"/>
            </a:pPr>
            <a:r>
              <a:rPr lang="en-US" sz="3902" b="1">
                <a:solidFill>
                  <a:srgbClr val="548235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Number of Items:</a:t>
            </a:r>
            <a:r>
              <a:rPr lang="en-US" sz="3902">
                <a:solidFill>
                  <a:srgbClr val="545454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The total count of different items sold.</a:t>
            </a:r>
          </a:p>
          <a:p>
            <a:pPr marL="842598" lvl="1" indent="-421299" algn="l">
              <a:lnSpc>
                <a:spcPts val="6634"/>
              </a:lnSpc>
              <a:buFont typeface="Arial"/>
              <a:buChar char="•"/>
            </a:pPr>
            <a:r>
              <a:rPr lang="en-US" sz="3902" b="1">
                <a:solidFill>
                  <a:srgbClr val="548235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AVERAGE RATING:</a:t>
            </a:r>
            <a:r>
              <a:rPr lang="en-US" sz="3902">
                <a:solidFill>
                  <a:srgbClr val="545454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The avg customer rating for items sold.</a:t>
            </a:r>
          </a:p>
          <a:p>
            <a:pPr marL="0" lvl="0" indent="0" algn="l">
              <a:lnSpc>
                <a:spcPts val="6634"/>
              </a:lnSpc>
              <a:spcBef>
                <a:spcPct val="0"/>
              </a:spcBef>
            </a:pPr>
            <a:endParaRPr lang="en-US" sz="3902">
              <a:solidFill>
                <a:srgbClr val="545454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222949" y="8925787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77515" y="2516299"/>
            <a:ext cx="378001" cy="37800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403020" y="561241"/>
            <a:ext cx="14237963" cy="143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5"/>
              </a:lnSpc>
            </a:pPr>
            <a:r>
              <a:rPr lang="en-US" sz="9396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CHARTS REQUIREMENTS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10915" y="2468674"/>
            <a:ext cx="6733085" cy="1001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98"/>
              </a:lnSpc>
            </a:pPr>
            <a:r>
              <a:rPr lang="en-US" sz="2927" b="1" spc="187">
                <a:solidFill>
                  <a:srgbClr val="5482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Total Sales by Fat Content</a:t>
            </a:r>
          </a:p>
          <a:p>
            <a:pPr algn="just">
              <a:lnSpc>
                <a:spcPts val="4098"/>
              </a:lnSpc>
            </a:pPr>
            <a:endParaRPr lang="en-US" sz="2927" b="1" spc="187">
              <a:solidFill>
                <a:srgbClr val="548235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317893" y="3099046"/>
            <a:ext cx="6826107" cy="3436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4"/>
              </a:lnSpc>
            </a:pPr>
            <a:r>
              <a:rPr lang="en-US" sz="2437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2437" b="1">
                <a:solidFill>
                  <a:srgbClr val="000000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Objective</a:t>
            </a:r>
            <a:r>
              <a:rPr lang="en-US" sz="2437">
                <a:solidFill>
                  <a:srgbClr val="000000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US" sz="2437">
                <a:solidFill>
                  <a:srgbClr val="545454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Analyze the impact of fat content on total sales.</a:t>
            </a:r>
          </a:p>
          <a:p>
            <a:pPr algn="l">
              <a:lnSpc>
                <a:spcPts val="4144"/>
              </a:lnSpc>
            </a:pPr>
            <a:r>
              <a:rPr lang="en-US" sz="2437">
                <a:solidFill>
                  <a:srgbClr val="545454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2437" b="1">
                <a:solidFill>
                  <a:srgbClr val="000000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Additional KPI Metrics</a:t>
            </a:r>
            <a:r>
              <a:rPr lang="en-US" sz="2437">
                <a:solidFill>
                  <a:srgbClr val="545454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: Assess how other KPIs (Average Sales, Number of Items, Average Rating) vary with fat content.</a:t>
            </a:r>
          </a:p>
          <a:p>
            <a:pPr algn="l">
              <a:lnSpc>
                <a:spcPts val="4144"/>
              </a:lnSpc>
            </a:pPr>
            <a:r>
              <a:rPr lang="en-US" sz="2437">
                <a:solidFill>
                  <a:srgbClr val="545454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2437" b="1">
                <a:solidFill>
                  <a:srgbClr val="000000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Chart Type</a:t>
            </a:r>
            <a:r>
              <a:rPr lang="en-US" sz="2437">
                <a:solidFill>
                  <a:srgbClr val="000000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437">
                <a:solidFill>
                  <a:srgbClr val="545454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Donut Chart.</a:t>
            </a:r>
          </a:p>
          <a:p>
            <a:pPr marL="0" lvl="0" indent="0" algn="l">
              <a:lnSpc>
                <a:spcPts val="2485"/>
              </a:lnSpc>
              <a:spcBef>
                <a:spcPct val="0"/>
              </a:spcBef>
            </a:pPr>
            <a:endParaRPr lang="en-US" sz="2437">
              <a:solidFill>
                <a:srgbClr val="545454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0057813" y="2516299"/>
            <a:ext cx="389240" cy="38924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980453" y="2505851"/>
            <a:ext cx="6733085" cy="487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 b="1" spc="187">
                <a:solidFill>
                  <a:srgbClr val="5482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Total Sales by Item Type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057813" y="3099046"/>
            <a:ext cx="7201487" cy="3437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5"/>
              </a:lnSpc>
            </a:pPr>
            <a:r>
              <a:rPr lang="en-US" sz="2461" b="1">
                <a:solidFill>
                  <a:srgbClr val="000000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•Objective:</a:t>
            </a:r>
            <a:r>
              <a:rPr lang="en-US" sz="2461">
                <a:solidFill>
                  <a:srgbClr val="545454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Identify the performance of different item types in terms of total sales.</a:t>
            </a:r>
          </a:p>
          <a:p>
            <a:pPr algn="l">
              <a:lnSpc>
                <a:spcPts val="4185"/>
              </a:lnSpc>
            </a:pPr>
            <a:r>
              <a:rPr lang="en-US" sz="2461" b="1">
                <a:solidFill>
                  <a:srgbClr val="000000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•Additional KPI Metrics:</a:t>
            </a:r>
            <a:r>
              <a:rPr lang="en-US" sz="2461">
                <a:solidFill>
                  <a:srgbClr val="545454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Assess how other KPIs (Average Sales, Number of Items, Average Rating) vary with item type.</a:t>
            </a:r>
          </a:p>
          <a:p>
            <a:pPr algn="l">
              <a:lnSpc>
                <a:spcPts val="4185"/>
              </a:lnSpc>
            </a:pPr>
            <a:r>
              <a:rPr lang="en-US" sz="2461" b="1">
                <a:solidFill>
                  <a:srgbClr val="000000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•Chart Type:</a:t>
            </a:r>
            <a:r>
              <a:rPr lang="en-US" sz="2461">
                <a:solidFill>
                  <a:srgbClr val="545454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Bar Chart.</a:t>
            </a:r>
          </a:p>
          <a:p>
            <a:pPr marL="0" lvl="0" indent="0" algn="l">
              <a:lnSpc>
                <a:spcPts val="2485"/>
              </a:lnSpc>
              <a:spcBef>
                <a:spcPct val="0"/>
              </a:spcBef>
            </a:pPr>
            <a:endParaRPr lang="en-US" sz="2461">
              <a:solidFill>
                <a:srgbClr val="545454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317893" y="6488370"/>
            <a:ext cx="7739921" cy="447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8"/>
              </a:lnSpc>
            </a:pPr>
            <a:r>
              <a:rPr lang="en-US" sz="2627" b="1" spc="168">
                <a:solidFill>
                  <a:srgbClr val="5482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Fat Content by Outlet for Total Sales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746018" y="6635166"/>
            <a:ext cx="378001" cy="378001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0057813" y="6635166"/>
            <a:ext cx="389240" cy="389240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0980453" y="6587541"/>
            <a:ext cx="5242496" cy="1001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8"/>
              </a:lnSpc>
            </a:pPr>
            <a:r>
              <a:rPr lang="en-US" sz="2927" b="1" spc="187">
                <a:solidFill>
                  <a:srgbClr val="54823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Total Sales by Outlet Establishment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057813" y="7780012"/>
            <a:ext cx="7201487" cy="2043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5"/>
              </a:lnSpc>
            </a:pPr>
            <a:r>
              <a:rPr lang="en-US" sz="2461">
                <a:solidFill>
                  <a:srgbClr val="545454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2461" b="1">
                <a:solidFill>
                  <a:srgbClr val="000000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Objective</a:t>
            </a:r>
            <a:r>
              <a:rPr lang="en-US" sz="2461">
                <a:solidFill>
                  <a:srgbClr val="000000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US" sz="2461">
                <a:solidFill>
                  <a:srgbClr val="545454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Evaluate how the age or type of outlet establishment influences total sales.</a:t>
            </a:r>
          </a:p>
          <a:p>
            <a:pPr algn="l">
              <a:lnSpc>
                <a:spcPts val="4185"/>
              </a:lnSpc>
            </a:pPr>
            <a:r>
              <a:rPr lang="en-US" sz="2461">
                <a:solidFill>
                  <a:srgbClr val="000000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2461" b="1">
                <a:solidFill>
                  <a:srgbClr val="000000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Chart Type</a:t>
            </a:r>
            <a:r>
              <a:rPr lang="en-US" sz="2461">
                <a:solidFill>
                  <a:srgbClr val="000000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461">
                <a:solidFill>
                  <a:srgbClr val="545454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Line Chart.</a:t>
            </a:r>
          </a:p>
          <a:p>
            <a:pPr marL="0" lvl="0" indent="0" algn="l">
              <a:lnSpc>
                <a:spcPts val="4185"/>
              </a:lnSpc>
              <a:spcBef>
                <a:spcPct val="0"/>
              </a:spcBef>
            </a:pPr>
            <a:endParaRPr lang="en-US" sz="2461">
              <a:solidFill>
                <a:srgbClr val="545454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2317893" y="7024396"/>
            <a:ext cx="6496880" cy="3198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46"/>
              </a:lnSpc>
            </a:pPr>
            <a:r>
              <a:rPr lang="en-US" sz="2262">
                <a:solidFill>
                  <a:srgbClr val="000000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2262" b="1">
                <a:solidFill>
                  <a:srgbClr val="000000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Objective: </a:t>
            </a:r>
            <a:r>
              <a:rPr lang="en-US" sz="2262">
                <a:solidFill>
                  <a:srgbClr val="545454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Compare total sales across different outlets segmented by fat content.</a:t>
            </a:r>
          </a:p>
          <a:p>
            <a:pPr algn="l">
              <a:lnSpc>
                <a:spcPts val="3846"/>
              </a:lnSpc>
            </a:pPr>
            <a:r>
              <a:rPr lang="en-US" sz="2262">
                <a:solidFill>
                  <a:srgbClr val="545454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•</a:t>
            </a:r>
            <a:r>
              <a:rPr lang="en-US" sz="2262" b="1">
                <a:solidFill>
                  <a:srgbClr val="000000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Additional KPI Metrics:</a:t>
            </a:r>
            <a:r>
              <a:rPr lang="en-US" sz="2262" b="1">
                <a:solidFill>
                  <a:srgbClr val="545454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2262">
                <a:solidFill>
                  <a:srgbClr val="545454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Assess how other KPIs (Average Sales, Number of Items, Average Rating) vary with fat content.</a:t>
            </a:r>
          </a:p>
          <a:p>
            <a:pPr algn="l">
              <a:lnSpc>
                <a:spcPts val="3846"/>
              </a:lnSpc>
            </a:pPr>
            <a:r>
              <a:rPr lang="en-US" sz="2262" b="1">
                <a:solidFill>
                  <a:srgbClr val="000000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•Chart Type: </a:t>
            </a:r>
            <a:r>
              <a:rPr lang="en-US" sz="2262">
                <a:solidFill>
                  <a:srgbClr val="545454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Stacked Column Chart.</a:t>
            </a:r>
          </a:p>
          <a:p>
            <a:pPr marL="0" lvl="0" indent="0" algn="l">
              <a:lnSpc>
                <a:spcPts val="2365"/>
              </a:lnSpc>
              <a:spcBef>
                <a:spcPct val="0"/>
              </a:spcBef>
            </a:pPr>
            <a:endParaRPr lang="en-US" sz="2262">
              <a:solidFill>
                <a:srgbClr val="545454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5121D6-1C28-5E06-4F69-767F98D15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5B4A2DC-DAC0-A8F7-F14A-374156CF9D79}"/>
              </a:ext>
            </a:extLst>
          </p:cNvPr>
          <p:cNvGrpSpPr/>
          <p:nvPr/>
        </p:nvGrpSpPr>
        <p:grpSpPr>
          <a:xfrm>
            <a:off x="16222949" y="8925787"/>
            <a:ext cx="3086100" cy="3086100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EEEC796-BCE0-A1A0-A50B-B02607177CF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9128F6F-9F8F-89BF-735F-AB64D3910243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15B7337D-076D-DC68-3FE3-4D168533C7ED}"/>
              </a:ext>
            </a:extLst>
          </p:cNvPr>
          <p:cNvSpPr txBox="1"/>
          <p:nvPr/>
        </p:nvSpPr>
        <p:spPr>
          <a:xfrm>
            <a:off x="2317893" y="3099046"/>
            <a:ext cx="6826107" cy="84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4"/>
              </a:lnSpc>
            </a:pPr>
            <a:r>
              <a:rPr lang="en-US" sz="2437" dirty="0">
                <a:solidFill>
                  <a:srgbClr val="545454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l">
              <a:lnSpc>
                <a:spcPts val="2485"/>
              </a:lnSpc>
              <a:spcBef>
                <a:spcPct val="0"/>
              </a:spcBef>
            </a:pPr>
            <a:endParaRPr lang="en-US" sz="2437" dirty="0">
              <a:solidFill>
                <a:srgbClr val="545454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CFD16CF3-6AFD-16E6-055D-6E97AD4B6D9D}"/>
              </a:ext>
            </a:extLst>
          </p:cNvPr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0F56E83-556B-178C-2AFE-019172FA442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E25E9BAF-A029-CBAF-3A8C-F02B19786263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17F17662-C2FA-1F76-F862-03AC6FDAF0E3}"/>
              </a:ext>
            </a:extLst>
          </p:cNvPr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227AD52E-E1EB-9748-1792-20AD6D7F8B8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C9542F24-88B9-AAA3-0CC4-57154F1D4BDE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DE1DD742-5628-74AF-92A2-20BF76400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718" y="1286631"/>
            <a:ext cx="14577252" cy="774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357611" y="-1286368"/>
            <a:ext cx="3086100" cy="30861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885863" y="3538238"/>
            <a:ext cx="14516274" cy="391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66"/>
              </a:lnSpc>
            </a:pPr>
            <a:r>
              <a:rPr lang="en-US" sz="2572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THA</a:t>
            </a:r>
            <a:r>
              <a:rPr lang="en-US" sz="25721">
                <a:solidFill>
                  <a:srgbClr val="548235"/>
                </a:solidFill>
                <a:latin typeface="Anton"/>
                <a:ea typeface="Anton"/>
                <a:cs typeface="Anton"/>
                <a:sym typeface="Anton"/>
              </a:rPr>
              <a:t>NK</a:t>
            </a:r>
            <a:r>
              <a:rPr lang="en-US" sz="25721">
                <a:solidFill>
                  <a:srgbClr val="FF4454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25721">
                <a:solidFill>
                  <a:srgbClr val="548235"/>
                </a:solidFill>
                <a:latin typeface="Anton"/>
                <a:ea typeface="Anton"/>
                <a:cs typeface="Anton"/>
                <a:sym typeface="Anton"/>
              </a:rPr>
              <a:t>YOU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43479" y="690861"/>
            <a:ext cx="1191540" cy="119154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241813" y="8802151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241813" y="8440825"/>
            <a:ext cx="1191540" cy="119154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28916" y="9058516"/>
            <a:ext cx="399568" cy="3995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6402137" y="1525959"/>
            <a:ext cx="712885" cy="71288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8235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278</Words>
  <Application>Microsoft Office PowerPoint</Application>
  <PresentationFormat>Custom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Open Sans Bold</vt:lpstr>
      <vt:lpstr>Anton</vt:lpstr>
      <vt:lpstr>Montserrat Bold</vt:lpstr>
      <vt:lpstr>Open Sans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Red Modern Bold Data Analysis Presentation</dc:title>
  <dc:creator>HP</dc:creator>
  <cp:lastModifiedBy>meenaa suruthis</cp:lastModifiedBy>
  <cp:revision>3</cp:revision>
  <dcterms:created xsi:type="dcterms:W3CDTF">2006-08-16T00:00:00Z</dcterms:created>
  <dcterms:modified xsi:type="dcterms:W3CDTF">2025-03-15T16:19:19Z</dcterms:modified>
  <dc:identifier>DAGgyPH0cIg</dc:identifier>
</cp:coreProperties>
</file>