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Sniglet" charset="1" panose="04070505030100020000"/>
      <p:regular r:id="rId26"/>
    </p:embeddedFont>
    <p:embeddedFont>
      <p:font typeface="ไอติม" charset="1" panose="00000500000000000000"/>
      <p:regular r:id="rId27"/>
    </p:embeddedFont>
    <p:embeddedFont>
      <p:font typeface="Atkinson Hyperlegible" charset="1" panose="00000000000000000000"/>
      <p:regular r:id="rId31"/>
    </p:embeddedFont>
    <p:embeddedFont>
      <p:font typeface="Atkinson Hyperlegible Bold" charset="1" panose="00000000000000000000"/>
      <p:regular r:id="rId4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notesMasters/notesMaster1.xml" Type="http://schemas.openxmlformats.org/officeDocument/2006/relationships/notesMaster"/><Relationship Id="rId29" Target="theme/theme2.xml" Type="http://schemas.openxmlformats.org/officeDocument/2006/relationships/theme"/><Relationship Id="rId3" Target="viewProps.xml" Type="http://schemas.openxmlformats.org/officeDocument/2006/relationships/viewProps"/><Relationship Id="rId30" Target="notesSlides/notesSlide1.xml" Type="http://schemas.openxmlformats.org/officeDocument/2006/relationships/notesSlide"/><Relationship Id="rId31" Target="fonts/font31.fntdata" Type="http://schemas.openxmlformats.org/officeDocument/2006/relationships/font"/><Relationship Id="rId32" Target="notesSlides/notesSlide2.xml" Type="http://schemas.openxmlformats.org/officeDocument/2006/relationships/notesSlide"/><Relationship Id="rId33" Target="notesSlides/notesSlide3.xml" Type="http://schemas.openxmlformats.org/officeDocument/2006/relationships/notesSlide"/><Relationship Id="rId34" Target="notesSlides/notesSlide4.xml" Type="http://schemas.openxmlformats.org/officeDocument/2006/relationships/notesSlide"/><Relationship Id="rId35" Target="notesSlides/notesSlide5.xml" Type="http://schemas.openxmlformats.org/officeDocument/2006/relationships/notesSlide"/><Relationship Id="rId36" Target="notesSlides/notesSlide6.xml" Type="http://schemas.openxmlformats.org/officeDocument/2006/relationships/notesSlide"/><Relationship Id="rId37" Target="notesSlides/notesSlide7.xml" Type="http://schemas.openxmlformats.org/officeDocument/2006/relationships/notesSlide"/><Relationship Id="rId38" Target="notesSlides/notesSlide8.xml" Type="http://schemas.openxmlformats.org/officeDocument/2006/relationships/notesSlide"/><Relationship Id="rId39" Target="notesSlides/notesSlide9.xml" Type="http://schemas.openxmlformats.org/officeDocument/2006/relationships/notesSlide"/><Relationship Id="rId4" Target="theme/theme1.xml" Type="http://schemas.openxmlformats.org/officeDocument/2006/relationships/theme"/><Relationship Id="rId40" Target="notesSlides/notesSlide10.xml" Type="http://schemas.openxmlformats.org/officeDocument/2006/relationships/notesSlide"/><Relationship Id="rId41" Target="notesSlides/notesSlide11.xml" Type="http://schemas.openxmlformats.org/officeDocument/2006/relationships/notesSlide"/><Relationship Id="rId42" Target="notesSlides/notesSlide12.xml" Type="http://schemas.openxmlformats.org/officeDocument/2006/relationships/notesSlide"/><Relationship Id="rId43" Target="fonts/font43.fntdata" Type="http://schemas.openxmlformats.org/officeDocument/2006/relationships/font"/><Relationship Id="rId44" Target="notesSlides/notesSlide13.xml" Type="http://schemas.openxmlformats.org/officeDocument/2006/relationships/notesSlide"/><Relationship Id="rId45" Target="notesSlides/notesSlide14.xml" Type="http://schemas.openxmlformats.org/officeDocument/2006/relationships/notesSlide"/><Relationship Id="rId46" Target="notesSlides/notesSlide15.xml" Type="http://schemas.openxmlformats.org/officeDocument/2006/relationships/notesSlide"/><Relationship Id="rId47" Target="notesSlides/notesSlide16.xml" Type="http://schemas.openxmlformats.org/officeDocument/2006/relationships/notesSlide"/><Relationship Id="rId48" Target="notesSlides/notesSlide17.xml" Type="http://schemas.openxmlformats.org/officeDocument/2006/relationships/notesSlide"/><Relationship Id="rId49" Target="notesSlides/notesSlide18.xml" Type="http://schemas.openxmlformats.org/officeDocument/2006/relationships/notesSlide"/><Relationship Id="rId5" Target="tableStyles.xml" Type="http://schemas.openxmlformats.org/officeDocument/2006/relationships/tableStyles"/><Relationship Id="rId50" Target="notesSlides/notesSlide19.xml" Type="http://schemas.openxmlformats.org/officeDocument/2006/relationships/notesSlide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1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5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6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7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8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9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767362" y="3027673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60239" y="-12695243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24325" y="3966278"/>
            <a:ext cx="12039349" cy="1699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98"/>
              </a:lnSpc>
            </a:pPr>
            <a:r>
              <a:rPr lang="en-US" sz="13194">
                <a:solidFill>
                  <a:srgbClr val="2F3954"/>
                </a:solidFill>
                <a:latin typeface="Sniglet"/>
                <a:ea typeface="Sniglet"/>
                <a:cs typeface="Sniglet"/>
                <a:sym typeface="Sniglet"/>
              </a:rPr>
              <a:t>PYTHON BASICS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38410" y="5840404"/>
            <a:ext cx="10211181" cy="865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5"/>
              </a:lnSpc>
            </a:pPr>
            <a:r>
              <a:rPr lang="en-US" sz="5831">
                <a:solidFill>
                  <a:srgbClr val="2F3954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DAY-1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57396" y="283265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7635" y="-1265353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94612" y="663044"/>
            <a:ext cx="14206682" cy="123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75"/>
              </a:lnSpc>
              <a:spcBef>
                <a:spcPct val="0"/>
              </a:spcBef>
            </a:pPr>
            <a:r>
              <a:rPr lang="en-US" sz="7268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Purely Object-Oriented Language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6398" y="2756457"/>
            <a:ext cx="16635203" cy="271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In a purely object-oriented language, everything is treated as an object, including basic data types like numbers and functions.</a:t>
            </a:r>
          </a:p>
          <a:p>
            <a:pPr algn="l">
              <a:lnSpc>
                <a:spcPts val="5443"/>
              </a:lnSpc>
              <a:spcBef>
                <a:spcPct val="0"/>
              </a:spcBef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You cannot write procedural code separately — everything must be inside a class or object.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57396" y="283265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7635" y="-1265353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40659" y="895350"/>
            <a:ext cx="14206682" cy="123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75"/>
              </a:lnSpc>
              <a:spcBef>
                <a:spcPct val="0"/>
              </a:spcBef>
            </a:pPr>
            <a:r>
              <a:rPr lang="en-US" sz="7268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Modular Programming Language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6398" y="2612312"/>
            <a:ext cx="16635203" cy="6127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 modular programming language allows you to break a large program into smaller, independent modules.</a:t>
            </a:r>
          </a:p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Each module performs a specific task and can be developed, tested, and reused separately.</a:t>
            </a:r>
          </a:p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This approach improves:</a:t>
            </a:r>
          </a:p>
          <a:p>
            <a:pPr algn="l" marL="839389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Code organization</a:t>
            </a:r>
          </a:p>
          <a:p>
            <a:pPr algn="l" marL="839389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Reusability</a:t>
            </a:r>
          </a:p>
          <a:p>
            <a:pPr algn="l" marL="839389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Debugging and maintenance</a:t>
            </a:r>
          </a:p>
          <a:p>
            <a:pPr algn="l">
              <a:lnSpc>
                <a:spcPts val="54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57396" y="283265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7635" y="-1265353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85404" y="885825"/>
            <a:ext cx="14206682" cy="127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5"/>
              </a:lnSpc>
              <a:spcBef>
                <a:spcPct val="0"/>
              </a:spcBef>
            </a:pPr>
            <a:r>
              <a:rPr lang="en-US" sz="7468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General Purpose Language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6398" y="2612312"/>
            <a:ext cx="16635203" cy="6811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 general-purpose language is designed to build a wide variety of applications, not limited to a specific domain.</a:t>
            </a:r>
          </a:p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It can be used for:</a:t>
            </a:r>
          </a:p>
          <a:p>
            <a:pPr algn="l" marL="839389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Web development</a:t>
            </a:r>
          </a:p>
          <a:p>
            <a:pPr algn="l" marL="839389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 analysis</a:t>
            </a:r>
          </a:p>
          <a:p>
            <a:pPr algn="l" marL="839389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Automation</a:t>
            </a:r>
          </a:p>
          <a:p>
            <a:pPr algn="l" marL="839389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Game development</a:t>
            </a:r>
          </a:p>
          <a:p>
            <a:pPr algn="l" marL="839389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Machine learning</a:t>
            </a:r>
          </a:p>
          <a:p>
            <a:pPr algn="l" marL="839389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Scientific computing</a:t>
            </a:r>
          </a:p>
          <a:p>
            <a:pPr algn="l">
              <a:lnSpc>
                <a:spcPts val="54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57396" y="283265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7635" y="-1265353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40659" y="741681"/>
            <a:ext cx="14206682" cy="127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5"/>
              </a:lnSpc>
              <a:spcBef>
                <a:spcPct val="0"/>
              </a:spcBef>
            </a:pPr>
            <a:r>
              <a:rPr lang="en-US" sz="7468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Applications developed In Python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428091"/>
            <a:ext cx="16635203" cy="7004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2"/>
              </a:lnSpc>
            </a:pPr>
            <a:r>
              <a:rPr lang="en-US" sz="4787" b="true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1. Web Development</a:t>
            </a:r>
            <a:r>
              <a:rPr lang="en-US" sz="47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</a:t>
            </a:r>
            <a:r>
              <a:rPr lang="en-US" sz="4787" b="true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-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Python is widely used in web development thanks to powerful frameworks like Django and Flask.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These frameworks offer built-in tools for: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Routing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Templating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Database management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Popular companies using Python for web development:</a:t>
            </a:r>
          </a:p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      </a:t>
            </a: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Instagram, Pinterest, Spotify</a:t>
            </a:r>
          </a:p>
          <a:p>
            <a:pPr algn="l">
              <a:lnSpc>
                <a:spcPts val="54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57396" y="283265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7635" y="-1265353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40659" y="693633"/>
            <a:ext cx="14206682" cy="127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5"/>
              </a:lnSpc>
              <a:spcBef>
                <a:spcPct val="0"/>
              </a:spcBef>
            </a:pPr>
            <a:r>
              <a:rPr lang="en-US" sz="7468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Applications developed In Python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6398" y="2449118"/>
            <a:ext cx="16635203" cy="7690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2"/>
              </a:lnSpc>
            </a:pPr>
            <a:r>
              <a:rPr lang="en-US" sz="4787" b="true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2. Scientific &amp; Numeric Computing -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Python is a top choice in scientific computing and mathematics.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Key libraries: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NumPy – numerical computing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SciPy – scientific calculations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Pandas – data analysis and manipulation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Used for: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Statistical analysis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Complex computations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Data visualization</a:t>
            </a:r>
          </a:p>
          <a:p>
            <a:pPr algn="l">
              <a:lnSpc>
                <a:spcPts val="54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57396" y="283265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7635" y="-1265353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40659" y="693633"/>
            <a:ext cx="14206682" cy="127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5"/>
              </a:lnSpc>
              <a:spcBef>
                <a:spcPct val="0"/>
              </a:spcBef>
            </a:pPr>
            <a:r>
              <a:rPr lang="en-US" sz="7468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Applications developed In Python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68242"/>
            <a:ext cx="16635203" cy="7004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2"/>
              </a:lnSpc>
            </a:pPr>
            <a:r>
              <a:rPr lang="en-US" sz="4787" b="true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3. Data Science, Machine Learning &amp; AI -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Python dominates the world of Data Science, ML, and AI.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Top libraries include: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TensorFlow, Keras, PyTorch – for deep learning and model training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Scikit-learn – for machine learning algorithms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Applications: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Image recognition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Predictive modeling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Natural language processing (NLP)</a:t>
            </a:r>
          </a:p>
          <a:p>
            <a:pPr algn="l">
              <a:lnSpc>
                <a:spcPts val="54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57396" y="283265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7635" y="-1265353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40659" y="693633"/>
            <a:ext cx="14206682" cy="127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5"/>
              </a:lnSpc>
              <a:spcBef>
                <a:spcPct val="0"/>
              </a:spcBef>
            </a:pPr>
            <a:r>
              <a:rPr lang="en-US" sz="7468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Applications developed In Python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37407"/>
            <a:ext cx="16635203" cy="5633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2"/>
              </a:lnSpc>
            </a:pPr>
            <a:r>
              <a:rPr lang="en-US" sz="4787" b="true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4. Business Applications -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Python is great for building business tools, such as: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Financial applications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Inventory management systems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Reporting &amp; dashboards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Also used to automate repetitive tasks and handle large-scale data processing.</a:t>
            </a:r>
          </a:p>
          <a:p>
            <a:pPr algn="l">
              <a:lnSpc>
                <a:spcPts val="54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57396" y="283265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7635" y="-1265353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40659" y="693633"/>
            <a:ext cx="14206682" cy="127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5"/>
              </a:lnSpc>
              <a:spcBef>
                <a:spcPct val="0"/>
              </a:spcBef>
            </a:pPr>
            <a:r>
              <a:rPr lang="en-US" sz="7468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Applications developed In Python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37407"/>
            <a:ext cx="16635203" cy="4412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2"/>
              </a:lnSpc>
            </a:pPr>
            <a:r>
              <a:rPr lang="en-US" sz="4787" b="true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5. Game Development-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Python can be used for basic 2D games using libraries like: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Pygame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Ideal for learning and prototyping, though less common in high-end game development.</a:t>
            </a:r>
          </a:p>
          <a:p>
            <a:pPr algn="l">
              <a:lnSpc>
                <a:spcPts val="670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57396" y="283265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7635" y="-1265353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40659" y="693633"/>
            <a:ext cx="14206682" cy="127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5"/>
              </a:lnSpc>
              <a:spcBef>
                <a:spcPct val="0"/>
              </a:spcBef>
            </a:pPr>
            <a:r>
              <a:rPr lang="en-US" sz="7468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Applications developed In Python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46932"/>
            <a:ext cx="16635203" cy="5106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2"/>
              </a:lnSpc>
            </a:pPr>
            <a:r>
              <a:rPr lang="en-US" sz="4887" b="true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6. Scripting &amp; Automation -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Python is a powerful scripting language for: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Automating repetitive tasks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File system operations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System administration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Helps boost productivity and efficiency.</a:t>
            </a:r>
          </a:p>
          <a:p>
            <a:pPr algn="l">
              <a:lnSpc>
                <a:spcPts val="670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57396" y="283265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7635" y="-1265353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40659" y="693633"/>
            <a:ext cx="14206682" cy="127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5"/>
              </a:lnSpc>
              <a:spcBef>
                <a:spcPct val="0"/>
              </a:spcBef>
            </a:pPr>
            <a:r>
              <a:rPr lang="en-US" sz="7468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Applications developed In Python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6398" y="2721264"/>
            <a:ext cx="16635203" cy="5124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2"/>
              </a:lnSpc>
            </a:pPr>
            <a:r>
              <a:rPr lang="en-US" sz="4887" b="true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7. Desktop Applications -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Python supports GUI-based application development.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Popular frameworks: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Tkinter (built-in GUI toolkit)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PyQt, Kivy – for more complex apps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Can be used to build calculators, media players, editors, etc.</a:t>
            </a:r>
          </a:p>
          <a:p>
            <a:pPr algn="l">
              <a:lnSpc>
                <a:spcPts val="684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035510" y="2978919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11485" y="-12792752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52664" y="331102"/>
            <a:ext cx="7582673" cy="1352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25"/>
              </a:lnSpc>
              <a:spcBef>
                <a:spcPct val="0"/>
              </a:spcBef>
            </a:pPr>
            <a:r>
              <a:rPr lang="en-US" sz="7875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WHAT IS PYTHON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851206"/>
            <a:ext cx="16230600" cy="889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3893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Python is a most popular general - purpose programming language.</a:t>
            </a:r>
          </a:p>
          <a:p>
            <a:pPr algn="l" marL="840562" indent="-420281" lvl="1">
              <a:lnSpc>
                <a:spcPts val="5450"/>
              </a:lnSpc>
              <a:buFont typeface="Arial"/>
              <a:buChar char="•"/>
            </a:pPr>
            <a:r>
              <a:rPr lang="en-US" sz="3893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Scripting language</a:t>
            </a:r>
          </a:p>
          <a:p>
            <a:pPr algn="l" marL="840562" indent="-420281" lvl="1">
              <a:lnSpc>
                <a:spcPts val="5450"/>
              </a:lnSpc>
              <a:buFont typeface="Arial"/>
              <a:buChar char="•"/>
            </a:pPr>
            <a:r>
              <a:rPr lang="en-US" sz="3893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High Level Language</a:t>
            </a:r>
          </a:p>
          <a:p>
            <a:pPr algn="l" marL="840562" indent="-420281" lvl="1">
              <a:lnSpc>
                <a:spcPts val="5450"/>
              </a:lnSpc>
              <a:buFont typeface="Arial"/>
              <a:buChar char="•"/>
            </a:pPr>
            <a:r>
              <a:rPr lang="en-US" sz="3893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Interpreter Language</a:t>
            </a:r>
          </a:p>
          <a:p>
            <a:pPr algn="l" marL="840562" indent="-420281" lvl="1">
              <a:lnSpc>
                <a:spcPts val="5450"/>
              </a:lnSpc>
              <a:buFont typeface="Arial"/>
              <a:buChar char="•"/>
            </a:pPr>
            <a:r>
              <a:rPr lang="en-US" sz="3893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Interactive Language</a:t>
            </a:r>
          </a:p>
          <a:p>
            <a:pPr algn="l" marL="840562" indent="-420281" lvl="1">
              <a:lnSpc>
                <a:spcPts val="5450"/>
              </a:lnSpc>
              <a:buFont typeface="Arial"/>
              <a:buChar char="•"/>
            </a:pPr>
            <a:r>
              <a:rPr lang="en-US" sz="3893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Procedure Oriented Language</a:t>
            </a:r>
          </a:p>
          <a:p>
            <a:pPr algn="l" marL="840562" indent="-420281" lvl="1">
              <a:lnSpc>
                <a:spcPts val="5450"/>
              </a:lnSpc>
              <a:buFont typeface="Arial"/>
              <a:buChar char="•"/>
            </a:pPr>
            <a:r>
              <a:rPr lang="en-US" sz="3893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Functional Oriented  Language</a:t>
            </a:r>
          </a:p>
          <a:p>
            <a:pPr algn="l" marL="840562" indent="-420281" lvl="1">
              <a:lnSpc>
                <a:spcPts val="5450"/>
              </a:lnSpc>
              <a:buFont typeface="Arial"/>
              <a:buChar char="•"/>
            </a:pPr>
            <a:r>
              <a:rPr lang="en-US" sz="3893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Object Oriented Language</a:t>
            </a:r>
          </a:p>
          <a:p>
            <a:pPr algn="l" marL="840562" indent="-420281" lvl="1">
              <a:lnSpc>
                <a:spcPts val="5450"/>
              </a:lnSpc>
              <a:buFont typeface="Arial"/>
              <a:buChar char="•"/>
            </a:pPr>
            <a:r>
              <a:rPr lang="en-US" sz="3893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Purely Object Oriented Language</a:t>
            </a:r>
          </a:p>
          <a:p>
            <a:pPr algn="l" marL="840562" indent="-420281" lvl="1">
              <a:lnSpc>
                <a:spcPts val="5450"/>
              </a:lnSpc>
              <a:buFont typeface="Arial"/>
              <a:buChar char="•"/>
            </a:pPr>
            <a:r>
              <a:rPr lang="en-US" sz="3893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Modular Programming Language</a:t>
            </a:r>
          </a:p>
          <a:p>
            <a:pPr algn="l" marL="840562" indent="-420281" lvl="1">
              <a:lnSpc>
                <a:spcPts val="5450"/>
              </a:lnSpc>
              <a:buFont typeface="Arial"/>
              <a:buChar char="•"/>
            </a:pPr>
            <a:r>
              <a:rPr lang="en-US" sz="3893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General Purpose Language</a:t>
            </a:r>
          </a:p>
          <a:p>
            <a:pPr algn="l">
              <a:lnSpc>
                <a:spcPts val="5450"/>
              </a:lnSpc>
            </a:pPr>
          </a:p>
          <a:p>
            <a:pPr algn="l">
              <a:lnSpc>
                <a:spcPts val="54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57396" y="283265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7635" y="-1265353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40659" y="693633"/>
            <a:ext cx="14206682" cy="127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5"/>
              </a:lnSpc>
              <a:spcBef>
                <a:spcPct val="0"/>
              </a:spcBef>
            </a:pPr>
            <a:r>
              <a:rPr lang="en-US" sz="7468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Applications developed In Python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6398" y="2721264"/>
            <a:ext cx="16635203" cy="580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2"/>
              </a:lnSpc>
            </a:pPr>
            <a:r>
              <a:rPr lang="en-US" sz="4887" b="true">
                <a:solidFill>
                  <a:srgbClr val="000000"/>
                </a:solidFill>
                <a:latin typeface="Atkinson Hyperlegible Bold"/>
                <a:ea typeface="Atkinson Hyperlegible Bold"/>
                <a:cs typeface="Atkinson Hyperlegible Bold"/>
                <a:sym typeface="Atkinson Hyperlegible Bold"/>
              </a:rPr>
              <a:t>8. Other Applications -</a:t>
            </a:r>
          </a:p>
          <a:p>
            <a:pPr algn="l" marL="839388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Python is also used in: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Blockchain development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Audio/Video processing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Web scraping (using BeautifulSoup, Selenium)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Chatbots and virtual assistants</a:t>
            </a:r>
          </a:p>
          <a:p>
            <a:pPr algn="l" marL="1678777" indent="-559592" lvl="2">
              <a:lnSpc>
                <a:spcPts val="5443"/>
              </a:lnSpc>
              <a:buFont typeface="Arial"/>
              <a:buChar char="⚬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Embedded systems and IoT</a:t>
            </a:r>
          </a:p>
          <a:p>
            <a:pPr algn="l">
              <a:lnSpc>
                <a:spcPts val="684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938002" y="307642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52764" y="-12361013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60437" y="475826"/>
            <a:ext cx="9771729" cy="1343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05"/>
              </a:lnSpc>
              <a:spcBef>
                <a:spcPct val="0"/>
              </a:spcBef>
            </a:pPr>
            <a:r>
              <a:rPr lang="en-US" sz="786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Scripting Language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83192"/>
            <a:ext cx="16635203" cy="5444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All interpreter-based languages are called scripting languages.</a:t>
            </a:r>
          </a:p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Since Python is an interpreter-based language, it is called a scripting language.</a:t>
            </a:r>
          </a:p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Scripting languages are open-source and can be modified at any time.</a:t>
            </a:r>
          </a:p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An interpreter does not generate an executable file; it always executes the source code directly.</a:t>
            </a:r>
          </a:p>
          <a:p>
            <a:pPr algn="l">
              <a:lnSpc>
                <a:spcPts val="5443"/>
              </a:lnSpc>
              <a:spcBef>
                <a:spcPct val="0"/>
              </a:spcBef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Hence, in Python, there is no concept of an executable file only source code is executed.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57396" y="283265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33370" y="-1265353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60437" y="475826"/>
            <a:ext cx="9771729" cy="1343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05"/>
              </a:lnSpc>
              <a:spcBef>
                <a:spcPct val="0"/>
              </a:spcBef>
            </a:pPr>
            <a:r>
              <a:rPr lang="en-US" sz="7860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High Level Language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6398" y="3090127"/>
            <a:ext cx="16635203" cy="3394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Python is a user-friendly language, similar to English, making it easy to read and write.</a:t>
            </a:r>
          </a:p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It abstracts complex hardware-level details, making development simpler and faster.</a:t>
            </a:r>
          </a:p>
          <a:p>
            <a:pPr algn="l">
              <a:lnSpc>
                <a:spcPts val="54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57396" y="283265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933370" y="-1265353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97717" y="629495"/>
            <a:ext cx="11467941" cy="1227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35"/>
              </a:lnSpc>
              <a:spcBef>
                <a:spcPct val="0"/>
              </a:spcBef>
            </a:pPr>
            <a:r>
              <a:rPr lang="en-US" sz="7168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Interpreter based Language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6398" y="3090127"/>
            <a:ext cx="16635203" cy="3394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Python code is processed at runtime by the interpreter — there is no need to compile the program before execution.</a:t>
            </a:r>
          </a:p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This behavior is similar to scripting languages like Linux Shell Scripting, Perl, and PHP.</a:t>
            </a:r>
          </a:p>
          <a:p>
            <a:pPr algn="l">
              <a:lnSpc>
                <a:spcPts val="54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57396" y="283265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7635" y="-1265353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56847" y="716067"/>
            <a:ext cx="9473946" cy="1343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15"/>
              </a:lnSpc>
              <a:spcBef>
                <a:spcPct val="0"/>
              </a:spcBef>
            </a:pPr>
            <a:r>
              <a:rPr lang="en-US" sz="7868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Interactive Language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2855" y="3115939"/>
            <a:ext cx="16635203" cy="2027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Python allows you to write and test code directly in the command line or shell, just like you do in a Linux terminal.</a:t>
            </a:r>
          </a:p>
          <a:p>
            <a:pPr algn="l">
              <a:lnSpc>
                <a:spcPts val="5443"/>
              </a:lnSpc>
              <a:spcBef>
                <a:spcPct val="0"/>
              </a:spcBef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This makes Python ideal for quick testing, learning, and debugging.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57396" y="283265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7635" y="-1265353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55645" y="687068"/>
            <a:ext cx="12500975" cy="123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75"/>
              </a:lnSpc>
              <a:spcBef>
                <a:spcPct val="0"/>
              </a:spcBef>
            </a:pPr>
            <a:r>
              <a:rPr lang="en-US" sz="7268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Procedure-Oriented Language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56457"/>
            <a:ext cx="16635203" cy="2710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 procedure-oriented language focuses on functions (also called procedures) to perform tasks.</a:t>
            </a:r>
          </a:p>
          <a:p>
            <a:pPr algn="l">
              <a:lnSpc>
                <a:spcPts val="5443"/>
              </a:lnSpc>
              <a:spcBef>
                <a:spcPct val="0"/>
              </a:spcBef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The program is divided into smaller parts called functions, making it easier to manage and reuse code.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57396" y="283265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7635" y="-1265353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655645" y="687068"/>
            <a:ext cx="12500975" cy="123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75"/>
              </a:lnSpc>
              <a:spcBef>
                <a:spcPct val="0"/>
              </a:spcBef>
            </a:pPr>
            <a:r>
              <a:rPr lang="en-US" sz="7268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Functional-Oriented Language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588288"/>
            <a:ext cx="16635203" cy="5444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 functional-oriented language focuses on functions as the core building blocks of a program.</a:t>
            </a:r>
          </a:p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It emphasizes:</a:t>
            </a:r>
          </a:p>
          <a:p>
            <a:pPr algn="l" marL="839389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Pure functions (no side effects)</a:t>
            </a:r>
          </a:p>
          <a:p>
            <a:pPr algn="l" marL="839389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Immutability (no changing state)</a:t>
            </a:r>
          </a:p>
          <a:p>
            <a:pPr algn="l" marL="839389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Function composition (building complex logic by combining simple functions)</a:t>
            </a:r>
          </a:p>
          <a:p>
            <a:pPr algn="l">
              <a:lnSpc>
                <a:spcPts val="54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0157396" y="2832657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6" y="0"/>
                </a:lnTo>
                <a:lnTo>
                  <a:pt x="18751216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97635" y="-12653538"/>
            <a:ext cx="18751215" cy="20481146"/>
          </a:xfrm>
          <a:custGeom>
            <a:avLst/>
            <a:gdLst/>
            <a:ahLst/>
            <a:cxnLst/>
            <a:rect r="r" b="b" t="t" l="l"/>
            <a:pathLst>
              <a:path h="20481146" w="18751215">
                <a:moveTo>
                  <a:pt x="0" y="0"/>
                </a:moveTo>
                <a:lnTo>
                  <a:pt x="18751215" y="0"/>
                </a:lnTo>
                <a:lnTo>
                  <a:pt x="18751215" y="20481146"/>
                </a:lnTo>
                <a:lnTo>
                  <a:pt x="0" y="204811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95814" y="663044"/>
            <a:ext cx="12500975" cy="123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75"/>
              </a:lnSpc>
              <a:spcBef>
                <a:spcPct val="0"/>
              </a:spcBef>
            </a:pPr>
            <a:r>
              <a:rPr lang="en-US" sz="7268">
                <a:solidFill>
                  <a:srgbClr val="000000"/>
                </a:solidFill>
                <a:latin typeface="Sniglet"/>
                <a:ea typeface="Sniglet"/>
                <a:cs typeface="Sniglet"/>
                <a:sym typeface="Sniglet"/>
              </a:rPr>
              <a:t>Object-Oriented Language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588288"/>
            <a:ext cx="16635203" cy="5444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An object-oriented language (OOP) focuses on objects and classes to organize code.</a:t>
            </a:r>
          </a:p>
          <a:p>
            <a:pPr algn="l">
              <a:lnSpc>
                <a:spcPts val="5443"/>
              </a:lnSpc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It supports key OOP concepts:</a:t>
            </a:r>
          </a:p>
          <a:p>
            <a:pPr algn="l" marL="839389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Encapsulation – hiding internal details</a:t>
            </a:r>
          </a:p>
          <a:p>
            <a:pPr algn="l" marL="839389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Abstraction – showing only essential features</a:t>
            </a:r>
          </a:p>
          <a:p>
            <a:pPr algn="l" marL="839389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Inheritance – reusing code from existing classes</a:t>
            </a:r>
          </a:p>
          <a:p>
            <a:pPr algn="l" marL="839389" indent="-419694" lvl="1">
              <a:lnSpc>
                <a:spcPts val="5443"/>
              </a:lnSpc>
              <a:buFont typeface="Arial"/>
              <a:buChar char="•"/>
            </a:pPr>
            <a:r>
              <a:rPr lang="en-US" sz="3887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Polymorphism – using a single interface for different data types</a:t>
            </a:r>
          </a:p>
          <a:p>
            <a:pPr algn="l">
              <a:lnSpc>
                <a:spcPts val="544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DAGupi9HpoA</dc:identifier>
  <dcterms:modified xsi:type="dcterms:W3CDTF">2011-08-01T06:04:30Z</dcterms:modified>
  <cp:revision>1</cp:revision>
  <dc:title>Blue Watercolor Leaves Illustration Presentation</dc:title>
</cp:coreProperties>
</file>