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Sniglet" charset="1" panose="04070505030100020000"/>
      <p:regular r:id="rId15"/>
    </p:embeddedFont>
    <p:embeddedFont>
      <p:font typeface="ไอติม" charset="1" panose="00000500000000000000"/>
      <p:regular r:id="rId16"/>
    </p:embeddedFont>
    <p:embeddedFont>
      <p:font typeface="Roboto" charset="1" panose="02000000000000000000"/>
      <p:regular r:id="rId17"/>
    </p:embeddedFont>
    <p:embeddedFont>
      <p:font typeface="Roboto Bold" charset="1" panose="02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547429" y="2808279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62730" y="-12427095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78063" y="3352652"/>
            <a:ext cx="12039349" cy="3240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10"/>
              </a:lnSpc>
            </a:pPr>
            <a:r>
              <a:rPr lang="en-US" sz="12794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INTRODUCTION TO SOFTWARE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38410" y="6910040"/>
            <a:ext cx="10211181" cy="875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0"/>
              </a:lnSpc>
            </a:pPr>
            <a:r>
              <a:rPr lang="en-US" sz="5931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DAY - 2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547429" y="2808279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62730" y="-12427095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07859" y="1095694"/>
            <a:ext cx="10262854" cy="1474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73"/>
              </a:lnSpc>
              <a:spcBef>
                <a:spcPct val="0"/>
              </a:spcBef>
            </a:pPr>
            <a:r>
              <a:rPr lang="en-US" sz="8695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 WHAT IS SOFTWARE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89494" y="3871614"/>
            <a:ext cx="16016068" cy="1980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4"/>
              </a:lnSpc>
            </a:pPr>
            <a:r>
              <a:rPr lang="en-US" sz="379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Software is a collection of programs and instructions used to operate computers and perform specific tasks.</a:t>
            </a:r>
          </a:p>
          <a:p>
            <a:pPr algn="ctr">
              <a:lnSpc>
                <a:spcPts val="5314"/>
              </a:lnSpc>
              <a:spcBef>
                <a:spcPct val="0"/>
              </a:spcBef>
            </a:pPr>
            <a:r>
              <a:rPr lang="en-US" sz="379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Examples include: C, C++, Java, Python, HTML, etc.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547429" y="2808279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62730" y="-12427095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48075" y="7405259"/>
            <a:ext cx="13356939" cy="1853041"/>
          </a:xfrm>
          <a:custGeom>
            <a:avLst/>
            <a:gdLst/>
            <a:ahLst/>
            <a:cxnLst/>
            <a:rect r="r" b="b" t="t" l="l"/>
            <a:pathLst>
              <a:path h="1853041" w="13356939">
                <a:moveTo>
                  <a:pt x="0" y="0"/>
                </a:moveTo>
                <a:lnTo>
                  <a:pt x="13356939" y="0"/>
                </a:lnTo>
                <a:lnTo>
                  <a:pt x="13356939" y="1853041"/>
                </a:lnTo>
                <a:lnTo>
                  <a:pt x="0" y="18530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059" t="-3850" r="-9640" b="-272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42742" y="527690"/>
            <a:ext cx="13602516" cy="1474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73"/>
              </a:lnSpc>
              <a:spcBef>
                <a:spcPct val="0"/>
              </a:spcBef>
            </a:pPr>
            <a:r>
              <a:rPr lang="en-US" sz="8695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CATEGORIES OF SOFTWARE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59354" y="2209114"/>
            <a:ext cx="16016068" cy="5802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4"/>
              </a:lnSpc>
            </a:pPr>
            <a:r>
              <a:rPr lang="en-US" sz="369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US" sz="3696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. System Software - </a:t>
            </a:r>
          </a:p>
          <a:p>
            <a:pPr algn="l" marL="797971" indent="-398986" lvl="1">
              <a:lnSpc>
                <a:spcPts val="5174"/>
              </a:lnSpc>
              <a:buFont typeface="Arial"/>
              <a:buChar char="•"/>
            </a:pPr>
            <a:r>
              <a:rPr lang="en-US" sz="369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Directly interacts with hardware.</a:t>
            </a:r>
          </a:p>
          <a:p>
            <a:pPr algn="l" marL="797971" indent="-398986" lvl="1">
              <a:lnSpc>
                <a:spcPts val="5174"/>
              </a:lnSpc>
              <a:buFont typeface="Arial"/>
              <a:buChar char="•"/>
            </a:pPr>
            <a:r>
              <a:rPr lang="en-US" sz="369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Acts as a base for application software.</a:t>
            </a:r>
          </a:p>
          <a:p>
            <a:pPr algn="l" marL="797971" indent="-398986" lvl="1">
              <a:lnSpc>
                <a:spcPts val="5174"/>
              </a:lnSpc>
              <a:buFont typeface="Arial"/>
              <a:buChar char="•"/>
            </a:pPr>
            <a:r>
              <a:rPr lang="en-US" sz="369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Example: Operating Systems (Windows, Linux, macOS, unix).</a:t>
            </a:r>
          </a:p>
          <a:p>
            <a:pPr algn="l">
              <a:lnSpc>
                <a:spcPts val="5174"/>
              </a:lnSpc>
            </a:pPr>
            <a:r>
              <a:rPr lang="en-US" sz="369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US" sz="3696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. Application Software -</a:t>
            </a:r>
          </a:p>
          <a:p>
            <a:pPr algn="l" marL="797971" indent="-398986" lvl="1">
              <a:lnSpc>
                <a:spcPts val="5174"/>
              </a:lnSpc>
              <a:buFont typeface="Arial"/>
              <a:buChar char="•"/>
            </a:pPr>
            <a:r>
              <a:rPr lang="en-US" sz="369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Designed for end users to perform specific tasks.</a:t>
            </a:r>
          </a:p>
          <a:p>
            <a:pPr algn="l" marL="797971" indent="-398986" lvl="1">
              <a:lnSpc>
                <a:spcPts val="5174"/>
              </a:lnSpc>
              <a:buFont typeface="Arial"/>
              <a:buChar char="•"/>
            </a:pPr>
            <a:r>
              <a:rPr lang="en-US" sz="369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Examples: WhatsApp, Facebook, Banking Apps, Online Trading Platforms.</a:t>
            </a:r>
          </a:p>
          <a:p>
            <a:pPr algn="ctr">
              <a:lnSpc>
                <a:spcPts val="517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547429" y="2808279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62730" y="-12427095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73458" y="2640950"/>
            <a:ext cx="11941084" cy="5970542"/>
          </a:xfrm>
          <a:custGeom>
            <a:avLst/>
            <a:gdLst/>
            <a:ahLst/>
            <a:cxnLst/>
            <a:rect r="r" b="b" t="t" l="l"/>
            <a:pathLst>
              <a:path h="5970542" w="11941084">
                <a:moveTo>
                  <a:pt x="0" y="0"/>
                </a:moveTo>
                <a:lnTo>
                  <a:pt x="11941084" y="0"/>
                </a:lnTo>
                <a:lnTo>
                  <a:pt x="11941084" y="5970542"/>
                </a:lnTo>
                <a:lnTo>
                  <a:pt x="0" y="59705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79847" y="486267"/>
            <a:ext cx="15528306" cy="1441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3"/>
              </a:lnSpc>
              <a:spcBef>
                <a:spcPct val="0"/>
              </a:spcBef>
            </a:pPr>
            <a:r>
              <a:rPr lang="en-US" sz="8495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APPLICATION SOFTWARE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547429" y="2808279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62730" y="-12427095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33759" y="2098230"/>
            <a:ext cx="12771157" cy="6945724"/>
          </a:xfrm>
          <a:custGeom>
            <a:avLst/>
            <a:gdLst/>
            <a:ahLst/>
            <a:cxnLst/>
            <a:rect r="r" b="b" t="t" l="l"/>
            <a:pathLst>
              <a:path h="6945724" w="12771157">
                <a:moveTo>
                  <a:pt x="0" y="0"/>
                </a:moveTo>
                <a:lnTo>
                  <a:pt x="12771158" y="0"/>
                </a:lnTo>
                <a:lnTo>
                  <a:pt x="12771158" y="6945725"/>
                </a:lnTo>
                <a:lnTo>
                  <a:pt x="0" y="69457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82" t="-19897" r="-682" b="-314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19308"/>
            <a:ext cx="15705825" cy="133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54"/>
              </a:lnSpc>
              <a:spcBef>
                <a:spcPct val="0"/>
              </a:spcBef>
            </a:pPr>
            <a:r>
              <a:rPr lang="en-US" sz="7824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WEB APPLICATION ARCHITECTURE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547429" y="2808279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62730" y="-12427095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79847" y="486267"/>
            <a:ext cx="15528306" cy="1441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3"/>
              </a:lnSpc>
              <a:spcBef>
                <a:spcPct val="0"/>
              </a:spcBef>
            </a:pPr>
            <a:r>
              <a:rPr lang="en-US" sz="8495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 WHAT IS AN OPERATING SYSTEM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54696" y="2055287"/>
            <a:ext cx="16016068" cy="3980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4"/>
              </a:lnSpc>
            </a:pPr>
            <a:r>
              <a:rPr lang="en-US" sz="3796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An Operating System is:</a:t>
            </a:r>
          </a:p>
          <a:p>
            <a:pPr algn="l" marL="819561" indent="-409780" lvl="1">
              <a:lnSpc>
                <a:spcPts val="5314"/>
              </a:lnSpc>
              <a:buFont typeface="Arial"/>
              <a:buChar char="•"/>
            </a:pPr>
            <a:r>
              <a:rPr lang="en-US" sz="379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platform to run application software.</a:t>
            </a:r>
          </a:p>
          <a:p>
            <a:pPr algn="l" marL="819561" indent="-409780" lvl="1">
              <a:lnSpc>
                <a:spcPts val="5314"/>
              </a:lnSpc>
              <a:buFont typeface="Arial"/>
              <a:buChar char="•"/>
            </a:pPr>
            <a:r>
              <a:rPr lang="en-US" sz="379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 interface between hardware and software.</a:t>
            </a:r>
          </a:p>
          <a:p>
            <a:pPr algn="l" marL="819561" indent="-409780" lvl="1">
              <a:lnSpc>
                <a:spcPts val="5314"/>
              </a:lnSpc>
              <a:buFont typeface="Arial"/>
              <a:buChar char="•"/>
            </a:pPr>
            <a:r>
              <a:rPr lang="en-US" sz="379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provides libraries to connect applications with hardware.</a:t>
            </a:r>
          </a:p>
          <a:p>
            <a:pPr algn="l" marL="819561" indent="-409780" lvl="1">
              <a:lnSpc>
                <a:spcPts val="5314"/>
              </a:lnSpc>
              <a:buFont typeface="Arial"/>
              <a:buChar char="•"/>
            </a:pPr>
            <a:r>
              <a:rPr lang="en-US" sz="379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Every application must link to OS libraries to execute.</a:t>
            </a:r>
          </a:p>
          <a:p>
            <a:pPr algn="ctr">
              <a:lnSpc>
                <a:spcPts val="5314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754696" y="5515906"/>
            <a:ext cx="12002452" cy="5331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4"/>
              </a:lnSpc>
            </a:pPr>
            <a:r>
              <a:rPr lang="en-US" sz="3896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Can We Run Programs Without an OS?</a:t>
            </a:r>
          </a:p>
          <a:p>
            <a:pPr algn="l">
              <a:lnSpc>
                <a:spcPts val="5174"/>
              </a:lnSpc>
            </a:pPr>
            <a:r>
              <a:rPr lang="en-US" sz="369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No.</a:t>
            </a:r>
          </a:p>
          <a:p>
            <a:pPr algn="l">
              <a:lnSpc>
                <a:spcPts val="5314"/>
              </a:lnSpc>
            </a:pPr>
            <a:r>
              <a:rPr lang="en-US" sz="379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Only BIOS (Basic Input Output System) runs without OS.</a:t>
            </a:r>
          </a:p>
          <a:p>
            <a:pPr algn="l" marL="797971" indent="-398986" lvl="1">
              <a:lnSpc>
                <a:spcPts val="5174"/>
              </a:lnSpc>
              <a:buFont typeface="Arial"/>
              <a:buChar char="•"/>
            </a:pPr>
            <a:r>
              <a:rPr lang="en-US" sz="369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BIOS is a chip-level program stored in ROM.</a:t>
            </a:r>
          </a:p>
          <a:p>
            <a:pPr algn="l" marL="797971" indent="-398986" lvl="1">
              <a:lnSpc>
                <a:spcPts val="5174"/>
              </a:lnSpc>
              <a:buFont typeface="Arial"/>
              <a:buChar char="•"/>
            </a:pPr>
            <a:r>
              <a:rPr lang="en-US" sz="369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is responsible for booting the Operating System.</a:t>
            </a:r>
          </a:p>
          <a:p>
            <a:pPr algn="l" marL="797971" indent="-398986" lvl="1">
              <a:lnSpc>
                <a:spcPts val="5174"/>
              </a:lnSpc>
              <a:buFont typeface="Arial"/>
              <a:buChar char="•"/>
            </a:pPr>
            <a:r>
              <a:rPr lang="en-US" sz="369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Booting means loading OS from Hard Disk to RAM.</a:t>
            </a:r>
          </a:p>
          <a:p>
            <a:pPr algn="l">
              <a:lnSpc>
                <a:spcPts val="1161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547429" y="2808279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62730" y="-12427095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32252" y="638707"/>
            <a:ext cx="17423496" cy="140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97"/>
              </a:lnSpc>
              <a:spcBef>
                <a:spcPct val="0"/>
              </a:spcBef>
            </a:pPr>
            <a:r>
              <a:rPr lang="en-US" sz="8284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TYPES OF PROGRAMMING LANGUAGES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62290" y="2409500"/>
            <a:ext cx="13436815" cy="7314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14"/>
              </a:lnSpc>
            </a:pPr>
            <a:r>
              <a:rPr lang="en-US" sz="3796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1.Low-Level Language -</a:t>
            </a:r>
          </a:p>
          <a:p>
            <a:pPr algn="just" marL="819561" indent="-409780" lvl="1">
              <a:lnSpc>
                <a:spcPts val="5314"/>
              </a:lnSpc>
              <a:buFont typeface="Arial"/>
              <a:buChar char="•"/>
            </a:pPr>
            <a:r>
              <a:rPr lang="en-US" sz="379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System/Processor understandable.</a:t>
            </a:r>
          </a:p>
          <a:p>
            <a:pPr algn="l" marL="819561" indent="-409780" lvl="1">
              <a:lnSpc>
                <a:spcPts val="5314"/>
              </a:lnSpc>
              <a:buFont typeface="Arial"/>
              <a:buChar char="•"/>
            </a:pPr>
            <a:r>
              <a:rPr lang="en-US" sz="379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Written in binary (machine code) like 10100101.</a:t>
            </a:r>
          </a:p>
          <a:p>
            <a:pPr algn="l" marL="819561" indent="-409780" lvl="1">
              <a:lnSpc>
                <a:spcPts val="5314"/>
              </a:lnSpc>
              <a:buFont typeface="Arial"/>
              <a:buChar char="•"/>
            </a:pPr>
            <a:r>
              <a:rPr lang="en-US" sz="379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Example processors: 8085, 8086.</a:t>
            </a:r>
          </a:p>
          <a:p>
            <a:pPr algn="l" marL="819561" indent="-409780" lvl="1">
              <a:lnSpc>
                <a:spcPts val="5314"/>
              </a:lnSpc>
              <a:buFont typeface="Arial"/>
              <a:buChar char="•"/>
            </a:pPr>
            <a:r>
              <a:rPr lang="en-US" sz="379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Also called Machine Language.</a:t>
            </a:r>
          </a:p>
          <a:p>
            <a:pPr algn="l">
              <a:lnSpc>
                <a:spcPts val="5314"/>
              </a:lnSpc>
            </a:pPr>
          </a:p>
          <a:p>
            <a:pPr algn="l">
              <a:lnSpc>
                <a:spcPts val="5314"/>
              </a:lnSpc>
            </a:pPr>
            <a:r>
              <a:rPr lang="en-US" sz="3796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2.</a:t>
            </a:r>
            <a:r>
              <a:rPr lang="en-US" sz="3796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High-Level Language -</a:t>
            </a:r>
          </a:p>
          <a:p>
            <a:pPr algn="l" marL="819561" indent="-409780" lvl="1">
              <a:lnSpc>
                <a:spcPts val="5314"/>
              </a:lnSpc>
              <a:buFont typeface="Arial"/>
              <a:buChar char="•"/>
            </a:pPr>
            <a:r>
              <a:rPr lang="en-US" sz="379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Human-readable, similar to English.</a:t>
            </a:r>
          </a:p>
          <a:p>
            <a:pPr algn="l" marL="819561" indent="-409780" lvl="1">
              <a:lnSpc>
                <a:spcPts val="5314"/>
              </a:lnSpc>
              <a:buFont typeface="Arial"/>
              <a:buChar char="•"/>
            </a:pPr>
            <a:r>
              <a:rPr lang="en-US" sz="379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Easy to learn and write.</a:t>
            </a:r>
          </a:p>
          <a:p>
            <a:pPr algn="l" marL="819561" indent="-409780" lvl="1">
              <a:lnSpc>
                <a:spcPts val="5314"/>
              </a:lnSpc>
              <a:buFont typeface="Arial"/>
              <a:buChar char="•"/>
            </a:pPr>
            <a:r>
              <a:rPr lang="en-US" sz="379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Examples: C, C++, Java, Python, HTML, Scala, .NET, etc.</a:t>
            </a:r>
          </a:p>
          <a:p>
            <a:pPr algn="l">
              <a:lnSpc>
                <a:spcPts val="531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547429" y="2808279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62730" y="-12427095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32252" y="638707"/>
            <a:ext cx="17423496" cy="140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97"/>
              </a:lnSpc>
              <a:spcBef>
                <a:spcPct val="0"/>
              </a:spcBef>
            </a:pPr>
            <a:r>
              <a:rPr lang="en-US" sz="8284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 HIGH-LEVEL TO LOW-LEVEL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51248" y="2732079"/>
            <a:ext cx="13436815" cy="1313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14"/>
              </a:lnSpc>
              <a:spcBef>
                <a:spcPct val="0"/>
              </a:spcBef>
            </a:pPr>
            <a:r>
              <a:rPr lang="en-US" b="true" sz="3796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HOW IT WORKS : -</a:t>
            </a:r>
          </a:p>
          <a:p>
            <a:pPr algn="l">
              <a:lnSpc>
                <a:spcPts val="5314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51248" y="3448685"/>
            <a:ext cx="17185505" cy="331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Every high-level program must be converted to binary before running on hardware.</a:t>
            </a:r>
          </a:p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This conversion is done using :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Compiler or</a:t>
            </a:r>
          </a:p>
          <a:p>
            <a:pPr algn="l" marL="820419" indent="-410209" lvl="1">
              <a:lnSpc>
                <a:spcPts val="5319"/>
              </a:lnSpc>
              <a:spcBef>
                <a:spcPct val="0"/>
              </a:spcBef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Interpreter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547429" y="2808279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62730" y="-12427095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80062" y="2048157"/>
            <a:ext cx="13527876" cy="8036087"/>
          </a:xfrm>
          <a:custGeom>
            <a:avLst/>
            <a:gdLst/>
            <a:ahLst/>
            <a:cxnLst/>
            <a:rect r="r" b="b" t="t" l="l"/>
            <a:pathLst>
              <a:path h="8036087" w="13527876">
                <a:moveTo>
                  <a:pt x="0" y="0"/>
                </a:moveTo>
                <a:lnTo>
                  <a:pt x="13527876" y="0"/>
                </a:lnTo>
                <a:lnTo>
                  <a:pt x="13527876" y="8036087"/>
                </a:lnTo>
                <a:lnTo>
                  <a:pt x="0" y="80360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18" t="-387" r="0" b="-1141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32252" y="443690"/>
            <a:ext cx="17423496" cy="140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97"/>
              </a:lnSpc>
              <a:spcBef>
                <a:spcPct val="0"/>
              </a:spcBef>
            </a:pPr>
            <a:r>
              <a:rPr lang="en-US" sz="8284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COMPILER VS INTERPRETER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DAGu1FP7SPI</dc:identifier>
  <dcterms:modified xsi:type="dcterms:W3CDTF">2011-08-01T06:04:30Z</dcterms:modified>
  <cp:revision>1</cp:revision>
  <dc:title>INTRODUCTION TO SOFTWARE</dc:title>
</cp:coreProperties>
</file>