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Franklin Gothic" panose="020B0604020202020204" charset="0"/>
      <p:bold r:id="rId24"/>
    </p:embeddedFont>
    <p:embeddedFont>
      <p:font typeface="Libre Franklin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s5v79Jwe70AQSvPh3sto5LF4/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8" descr="Logo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LearnMate</a:t>
            </a:r>
            <a:r>
              <a:rPr lang="en-US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IBM </a:t>
            </a:r>
            <a:r>
              <a:rPr lang="en-US" sz="3200" b="1" dirty="0">
                <a:solidFill>
                  <a:srgbClr val="1482AB"/>
                </a:solidFill>
              </a:rPr>
              <a:t>AICTE</a:t>
            </a:r>
            <a:r>
              <a:rPr lang="en-US" sz="32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18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</a:t>
            </a:r>
            <a:r>
              <a:rPr lang="en-US" sz="2000" b="1" i="0" u="none" strike="noStrike" cap="none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By:Krovvidi</a:t>
            </a:r>
            <a:r>
              <a:rPr lang="en-US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Meenakshi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Prasad V </a:t>
            </a: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Potluri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Siddhartha Institute of </a:t>
            </a:r>
            <a:r>
              <a:rPr lang="en-US" sz="2000" b="1" dirty="0" err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Technology&amp;CSE</a:t>
            </a:r>
            <a:r>
              <a:rPr lang="en-US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(AI&amp;ML)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861646"/>
            <a:ext cx="6919546" cy="56622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94" y="2082602"/>
            <a:ext cx="9137622" cy="44500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sz="2800" dirty="0">
                <a:latin typeface="Arial Narrow" panose="020B0606020202030204" pitchFamily="34" charset="0"/>
              </a:rPr>
              <a:t>▪ </a:t>
            </a:r>
            <a:r>
              <a:rPr lang="en-US" sz="2800" dirty="0">
                <a:latin typeface="Aptos Display" panose="020B0004020202020204" pitchFamily="34" charset="0"/>
              </a:rPr>
              <a:t>The agent understands student interests, skill levels, and goals to generate personalized course pathways.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It adapts recommendations over time based on user progress and feedback.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dirty="0" err="1">
                <a:latin typeface="Aptos Display" panose="020B0004020202020204" pitchFamily="34" charset="0"/>
              </a:rPr>
              <a:t>LearnMate</a:t>
            </a:r>
            <a:r>
              <a:rPr lang="en-US" sz="2800" dirty="0">
                <a:latin typeface="Aptos Display" panose="020B0004020202020204" pitchFamily="34" charset="0"/>
              </a:rPr>
              <a:t> enhances learning efficiency, clarity, and engagement through real-time AI-guided mentorship.</a:t>
            </a:r>
            <a:endParaRPr sz="2800" dirty="0">
              <a:latin typeface="Aptos Display" panose="020B0004020202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Make sure that there should be readme 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b="1" dirty="0">
                <a:latin typeface="Aptos Display" panose="020B0004020202020204" pitchFamily="34" charset="0"/>
              </a:rPr>
              <a:t>Skill Assessment Integration:</a:t>
            </a:r>
            <a:r>
              <a:rPr lang="en-US" sz="2800" dirty="0">
                <a:latin typeface="Aptos Display" panose="020B0004020202020204" pitchFamily="34" charset="0"/>
              </a:rPr>
              <a:t> Incorporate automated quizzes and coding challenges to better evaluate student proficiency and update learning paths accordingly.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b="1" dirty="0">
                <a:latin typeface="Aptos Display" panose="020B0004020202020204" pitchFamily="34" charset="0"/>
              </a:rPr>
              <a:t>Multilingual Support:</a:t>
            </a:r>
            <a:r>
              <a:rPr lang="en-US" sz="2800" dirty="0">
                <a:latin typeface="Aptos Display" panose="020B0004020202020204" pitchFamily="34" charset="0"/>
              </a:rPr>
              <a:t> Enable interactions in regional languages to increase accessibility for diverse learners.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b="1" dirty="0">
                <a:latin typeface="Aptos Display" panose="020B0004020202020204" pitchFamily="34" charset="0"/>
              </a:rPr>
              <a:t>Career Goal Mapping:</a:t>
            </a:r>
            <a:r>
              <a:rPr lang="en-US" sz="2800" dirty="0">
                <a:latin typeface="Aptos Display" panose="020B0004020202020204" pitchFamily="34" charset="0"/>
              </a:rPr>
              <a:t> Align learning pathways with specific career roles or certifications using real-time job market data.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b="1" dirty="0">
                <a:latin typeface="Aptos Display" panose="020B0004020202020204" pitchFamily="34" charset="0"/>
              </a:rPr>
              <a:t>Integration with LMS &amp; MOOCs:</a:t>
            </a:r>
            <a:r>
              <a:rPr lang="en-US" sz="2800" dirty="0">
                <a:latin typeface="Aptos Display" panose="020B0004020202020204" pitchFamily="34" charset="0"/>
              </a:rPr>
              <a:t> Connect </a:t>
            </a:r>
            <a:r>
              <a:rPr lang="en-US" sz="2800" dirty="0" err="1">
                <a:latin typeface="Aptos Display" panose="020B0004020202020204" pitchFamily="34" charset="0"/>
              </a:rPr>
              <a:t>LearnMate</a:t>
            </a:r>
            <a:r>
              <a:rPr lang="en-US" sz="2800" dirty="0">
                <a:latin typeface="Aptos Display" panose="020B0004020202020204" pitchFamily="34" charset="0"/>
              </a:rPr>
              <a:t> with platforms like Coursera, edX, and Udemy for seamless course enrollment and progress tracking.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b="1" dirty="0">
                <a:latin typeface="Aptos Display" panose="020B0004020202020204" pitchFamily="34" charset="0"/>
              </a:rPr>
              <a:t>Real-Time Feedback Loop:</a:t>
            </a:r>
            <a:r>
              <a:rPr lang="en-US" sz="2800" dirty="0">
                <a:latin typeface="Aptos Display" panose="020B0004020202020204" pitchFamily="34" charset="0"/>
              </a:rPr>
              <a:t> Use student feedback and behavior analytics to fine-tune recommendations in real-time.</a:t>
            </a:r>
            <a:br>
              <a:rPr lang="en-US" sz="2800" dirty="0">
                <a:latin typeface="Aptos Display" panose="020B0004020202020204" pitchFamily="34" charset="0"/>
              </a:rPr>
            </a:br>
            <a:r>
              <a:rPr lang="en-US" sz="2800" dirty="0">
                <a:latin typeface="Aptos Display" panose="020B0004020202020204" pitchFamily="34" charset="0"/>
              </a:rPr>
              <a:t>▪ </a:t>
            </a:r>
            <a:r>
              <a:rPr lang="en-US" sz="2800" b="1" dirty="0">
                <a:latin typeface="Aptos Display" panose="020B0004020202020204" pitchFamily="34" charset="0"/>
              </a:rPr>
              <a:t>Voice-Based Interaction:</a:t>
            </a:r>
            <a:r>
              <a:rPr lang="en-US" sz="2800" dirty="0">
                <a:latin typeface="Aptos Display" panose="020B0004020202020204" pitchFamily="34" charset="0"/>
              </a:rPr>
              <a:t> Add conversational voice support for a more interactive and accessible user </a:t>
            </a:r>
            <a:r>
              <a:rPr lang="en-US" sz="2800" dirty="0" err="1">
                <a:latin typeface="Aptos Display" panose="020B0004020202020204" pitchFamily="34" charset="0"/>
              </a:rPr>
              <a:t>experience.</a:t>
            </a:r>
            <a:r>
              <a:rPr lang="en-US" sz="2800" dirty="0" err="1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Voice</a:t>
            </a:r>
            <a:r>
              <a:rPr lang="en-US" sz="28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-Activated Research Assistant</a:t>
            </a:r>
            <a:endParaRPr dirty="0">
              <a:latin typeface="Aptos Display" panose="020B0004020202020204" pitchFamily="34" charset="0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75022-4852-B216-5162-FE34D91E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66" y="1302026"/>
            <a:ext cx="8809702" cy="46733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8590-0E73-69D4-F533-B0762F6A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29" y="658760"/>
            <a:ext cx="10086478" cy="57027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200" b="1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Challenge:-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2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Students   </a:t>
            </a:r>
            <a:r>
              <a:rPr lang="en-US" sz="2200" dirty="0">
                <a:latin typeface="Aptos Display" panose="020B0004020202020204" pitchFamily="34" charset="0"/>
              </a:rPr>
              <a:t>often struggle to identify the right learning path that aligns with their interests and long-term goals due to the overwhelming number of online courses and a lack of personalized guidance. </a:t>
            </a:r>
            <a:r>
              <a:rPr lang="en-US" sz="2200" dirty="0" err="1">
                <a:latin typeface="Aptos Display" panose="020B0004020202020204" pitchFamily="34" charset="0"/>
              </a:rPr>
              <a:t>LearnMate</a:t>
            </a:r>
            <a:r>
              <a:rPr lang="en-US" sz="2200" dirty="0">
                <a:latin typeface="Aptos Display" panose="020B0004020202020204" pitchFamily="34" charset="0"/>
              </a:rPr>
              <a:t> aims to solve this by acting as an agentic AI coach that interacts with students, understands their interests (such as Frontend Development, Cybersecurity, UI/UX Design, etc.), assesses their current skill level, and dynamically builds a personalized course roadmap. This roadmap adapts over time based on the student's progress, preferences, and evolving goals.</a:t>
            </a: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sz="2200" b="1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Proposed Solution:-</a:t>
            </a:r>
            <a:br>
              <a:rPr lang="en-US" sz="22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  </a:t>
            </a:r>
            <a:r>
              <a:rPr lang="en-US" sz="2200" b="1" dirty="0" err="1">
                <a:latin typeface="Aptos Display" panose="020B0004020202020204" pitchFamily="34" charset="0"/>
              </a:rPr>
              <a:t>LearnMate</a:t>
            </a:r>
            <a:r>
              <a:rPr lang="en-US" sz="2200" b="1" dirty="0">
                <a:latin typeface="Aptos Display" panose="020B0004020202020204" pitchFamily="34" charset="0"/>
              </a:rPr>
              <a:t>!</a:t>
            </a:r>
            <a:r>
              <a:rPr lang="en-US" sz="2200" dirty="0">
                <a:latin typeface="Aptos Display" panose="020B0004020202020204" pitchFamily="34" charset="0"/>
              </a:rPr>
              <a:t> aims to solve this by acting as an </a:t>
            </a:r>
            <a:r>
              <a:rPr lang="en-US" sz="2200" b="1" dirty="0">
                <a:latin typeface="Aptos Display" panose="020B0004020202020204" pitchFamily="34" charset="0"/>
              </a:rPr>
              <a:t>Agentic AI coach</a:t>
            </a:r>
            <a:r>
              <a:rPr lang="en-US" sz="2200" dirty="0">
                <a:latin typeface="Aptos Display" panose="020B0004020202020204" pitchFamily="34" charset="0"/>
              </a:rPr>
              <a:t> that interacts with students, understands their interests (such as Frontend Development, Cybersecurity, UI/UX Design, etc.), assesses their current skill level, and dynamically builds a personalized course roadmap. This roadmap adapts over time based on the student's progress, preferences, and evolving goals</a:t>
            </a:r>
            <a:r>
              <a:rPr lang="en-US" sz="22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.</a:t>
            </a:r>
            <a:br>
              <a:rPr lang="en-US" sz="2800" dirty="0">
                <a:latin typeface="Calibri"/>
                <a:ea typeface="Calibri"/>
                <a:cs typeface="Calibri"/>
                <a:sym typeface="Calibri"/>
              </a:rPr>
            </a:br>
            <a:endParaRPr sz="11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2576"/>
            </a:pPr>
            <a:r>
              <a:rPr lang="en-US" sz="2800" dirty="0">
                <a:solidFill>
                  <a:srgbClr val="000000"/>
                </a:solidFill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IBM cloud lite services</a:t>
            </a:r>
            <a:endParaRPr sz="2800" dirty="0">
              <a:latin typeface="Aptos Display" panose="020B0004020202020204" pitchFamily="34" charset="0"/>
            </a:endParaRPr>
          </a:p>
          <a:p>
            <a:pPr indent="-457200">
              <a:spcBef>
                <a:spcPts val="1160"/>
              </a:spcBef>
              <a:buSzPts val="2576"/>
            </a:pPr>
            <a:r>
              <a:rPr lang="en-US" sz="2800" dirty="0">
                <a:solidFill>
                  <a:srgbClr val="000000"/>
                </a:solidFill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Natural Language Processing (NLP)</a:t>
            </a:r>
            <a:endParaRPr sz="2800" dirty="0">
              <a:latin typeface="Aptos Display" panose="020B0004020202020204" pitchFamily="34" charset="0"/>
            </a:endParaRPr>
          </a:p>
          <a:p>
            <a:pPr indent="-457200">
              <a:spcBef>
                <a:spcPts val="1160"/>
              </a:spcBef>
              <a:buSzPts val="2576"/>
            </a:pPr>
            <a:r>
              <a:rPr lang="en-US" sz="2800" dirty="0">
                <a:solidFill>
                  <a:srgbClr val="000000"/>
                </a:solidFill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IBM Granite model</a:t>
            </a:r>
            <a:endParaRPr sz="28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sz="2800" dirty="0">
                <a:latin typeface="Aptos Display" panose="020B0004020202020204" pitchFamily="34" charset="0"/>
              </a:rPr>
              <a:t>IBM Cloud </a:t>
            </a:r>
            <a:r>
              <a:rPr lang="en-US" sz="2800" dirty="0" err="1">
                <a:latin typeface="Aptos Display" panose="020B0004020202020204" pitchFamily="34" charset="0"/>
              </a:rPr>
              <a:t>Watsonx</a:t>
            </a:r>
            <a:r>
              <a:rPr lang="en-US" sz="2800" dirty="0">
                <a:latin typeface="Aptos Display" panose="020B0004020202020204" pitchFamily="34" charset="0"/>
              </a:rPr>
              <a:t> AI Studio</a:t>
            </a:r>
            <a:endParaRPr sz="2800" dirty="0">
              <a:latin typeface="Aptos Display" panose="020B0004020202020204" pitchFamily="34" charset="0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2800" dirty="0">
                <a:latin typeface="Aptos Display" panose="020B0004020202020204" pitchFamily="34" charset="0"/>
              </a:rPr>
              <a:t>IBM Cloud </a:t>
            </a:r>
            <a:r>
              <a:rPr lang="en-US" sz="2800" dirty="0" err="1">
                <a:latin typeface="Aptos Display" panose="020B0004020202020204" pitchFamily="34" charset="0"/>
              </a:rPr>
              <a:t>Watsonx</a:t>
            </a:r>
            <a:r>
              <a:rPr lang="en-US" sz="2800" dirty="0">
                <a:latin typeface="Aptos Display" panose="020B0004020202020204" pitchFamily="34" charset="0"/>
              </a:rPr>
              <a:t> AI runtime</a:t>
            </a:r>
            <a:endParaRPr sz="2800" dirty="0">
              <a:latin typeface="Aptos Display" panose="020B0004020202020204" pitchFamily="34" charset="0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2800" dirty="0">
                <a:latin typeface="Aptos Display" panose="020B0004020202020204" pitchFamily="34" charset="0"/>
              </a:rPr>
              <a:t>IBM Cloud Agent Lab</a:t>
            </a:r>
            <a:endParaRPr sz="2800" dirty="0">
              <a:latin typeface="Aptos Display" panose="020B0004020202020204" pitchFamily="34" charset="0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 sz="2800" dirty="0">
                <a:latin typeface="Aptos Display" panose="020B0004020202020204" pitchFamily="34" charset="0"/>
              </a:rPr>
              <a:t>IBM Granite foundation model</a:t>
            </a:r>
            <a:endParaRPr sz="28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581192" y="1465006"/>
            <a:ext cx="11029615" cy="451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AI-Powered Personalized Coaching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 err="1">
                <a:latin typeface="Aptos Display" panose="020B0004020202020204" pitchFamily="34" charset="0"/>
              </a:rPr>
              <a:t>LearnMate</a:t>
            </a:r>
            <a:r>
              <a:rPr lang="en-US" sz="1600" dirty="0">
                <a:latin typeface="Aptos Display" panose="020B0004020202020204" pitchFamily="34" charset="0"/>
              </a:rPr>
              <a:t> acts as a personal </a:t>
            </a:r>
            <a:r>
              <a:rPr lang="en-US" sz="1600" b="1" dirty="0">
                <a:latin typeface="Aptos Display" panose="020B0004020202020204" pitchFamily="34" charset="0"/>
              </a:rPr>
              <a:t>AI coach</a:t>
            </a:r>
            <a:r>
              <a:rPr lang="en-US" sz="1600" dirty="0">
                <a:latin typeface="Aptos Display" panose="020B0004020202020204" pitchFamily="34" charset="0"/>
              </a:rPr>
              <a:t> that tailors learning paths based on your goals and skill level, just like a human mentor!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Real-Time Adaptive Learning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The agent </a:t>
            </a:r>
            <a:r>
              <a:rPr lang="en-US" sz="1600" b="1" dirty="0">
                <a:latin typeface="Aptos Display" panose="020B0004020202020204" pitchFamily="34" charset="0"/>
              </a:rPr>
              <a:t>adjusts the learning journey</a:t>
            </a:r>
            <a:r>
              <a:rPr lang="en-US" sz="1600" dirty="0">
                <a:latin typeface="Aptos Display" panose="020B0004020202020204" pitchFamily="34" charset="0"/>
              </a:rPr>
              <a:t> based on your progress and evolving goals, ensuring a dynamic and responsive experience.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Smart Course Recommendations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 err="1">
                <a:latin typeface="Aptos Display" panose="020B0004020202020204" pitchFamily="34" charset="0"/>
              </a:rPr>
              <a:t>LearnMate</a:t>
            </a:r>
            <a:r>
              <a:rPr lang="en-US" sz="1600" dirty="0">
                <a:latin typeface="Aptos Display" panose="020B0004020202020204" pitchFamily="34" charset="0"/>
              </a:rPr>
              <a:t> uses </a:t>
            </a:r>
            <a:r>
              <a:rPr lang="en-US" sz="1600" b="1" dirty="0">
                <a:latin typeface="Aptos Display" panose="020B0004020202020204" pitchFamily="34" charset="0"/>
              </a:rPr>
              <a:t>AI</a:t>
            </a:r>
            <a:r>
              <a:rPr lang="en-US" sz="1600" dirty="0">
                <a:latin typeface="Aptos Display" panose="020B0004020202020204" pitchFamily="34" charset="0"/>
              </a:rPr>
              <a:t> to recommend courses from top platforms based on your </a:t>
            </a:r>
            <a:r>
              <a:rPr lang="en-US" sz="1600" b="1" dirty="0">
                <a:latin typeface="Aptos Display" panose="020B0004020202020204" pitchFamily="34" charset="0"/>
              </a:rPr>
              <a:t>learning style</a:t>
            </a:r>
            <a:r>
              <a:rPr lang="en-US" sz="1600" dirty="0">
                <a:latin typeface="Aptos Display" panose="020B0004020202020204" pitchFamily="34" charset="0"/>
              </a:rPr>
              <a:t>, </a:t>
            </a:r>
            <a:r>
              <a:rPr lang="en-US" sz="1600" b="1" dirty="0">
                <a:latin typeface="Aptos Display" panose="020B0004020202020204" pitchFamily="34" charset="0"/>
              </a:rPr>
              <a:t>interests</a:t>
            </a:r>
            <a:r>
              <a:rPr lang="en-US" sz="1600" dirty="0">
                <a:latin typeface="Aptos Display" panose="020B0004020202020204" pitchFamily="34" charset="0"/>
              </a:rPr>
              <a:t>, and </a:t>
            </a:r>
            <a:r>
              <a:rPr lang="en-US" sz="1600" b="1" dirty="0">
                <a:latin typeface="Aptos Display" panose="020B0004020202020204" pitchFamily="34" charset="0"/>
              </a:rPr>
              <a:t>career goals</a:t>
            </a:r>
            <a:r>
              <a:rPr lang="en-US" sz="1600" dirty="0">
                <a:latin typeface="Aptos Display" panose="020B0004020202020204" pitchFamily="34" charset="0"/>
              </a:rPr>
              <a:t>.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Instant Feedback &amp; Guidance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It offers </a:t>
            </a:r>
            <a:r>
              <a:rPr lang="en-US" sz="1600" b="1" dirty="0">
                <a:latin typeface="Aptos Display" panose="020B0004020202020204" pitchFamily="34" charset="0"/>
              </a:rPr>
              <a:t>real-time feedback</a:t>
            </a:r>
            <a:r>
              <a:rPr lang="en-US" sz="1600" dirty="0">
                <a:latin typeface="Aptos Display" panose="020B0004020202020204" pitchFamily="34" charset="0"/>
              </a:rPr>
              <a:t> and motivation, helping you stay on track without needing constant human intervention.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Seamless Integration with Learning Platforms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b="1" dirty="0" err="1">
                <a:latin typeface="Aptos Display" panose="020B0004020202020204" pitchFamily="34" charset="0"/>
              </a:rPr>
              <a:t>LearnMate</a:t>
            </a:r>
            <a:r>
              <a:rPr lang="en-US" sz="1600" dirty="0">
                <a:latin typeface="Aptos Display" panose="020B0004020202020204" pitchFamily="34" charset="0"/>
              </a:rPr>
              <a:t> pulls in course data from platforms like </a:t>
            </a:r>
            <a:r>
              <a:rPr lang="en-US" sz="1600" b="1" dirty="0">
                <a:latin typeface="Aptos Display" panose="020B0004020202020204" pitchFamily="34" charset="0"/>
              </a:rPr>
              <a:t>Coursera</a:t>
            </a:r>
            <a:r>
              <a:rPr lang="en-US" sz="1600" dirty="0">
                <a:latin typeface="Aptos Display" panose="020B0004020202020204" pitchFamily="34" charset="0"/>
              </a:rPr>
              <a:t> or </a:t>
            </a:r>
            <a:r>
              <a:rPr lang="en-US" sz="1600" b="1" dirty="0" err="1">
                <a:latin typeface="Aptos Display" panose="020B0004020202020204" pitchFamily="34" charset="0"/>
              </a:rPr>
              <a:t>Udemy</a:t>
            </a:r>
            <a:r>
              <a:rPr lang="en-US" sz="1600" dirty="0">
                <a:latin typeface="Aptos Display" panose="020B0004020202020204" pitchFamily="34" charset="0"/>
              </a:rPr>
              <a:t>, giving you a </a:t>
            </a:r>
            <a:r>
              <a:rPr lang="en-US" sz="1600" b="1" dirty="0">
                <a:latin typeface="Aptos Display" panose="020B0004020202020204" pitchFamily="34" charset="0"/>
              </a:rPr>
              <a:t>curated</a:t>
            </a:r>
            <a:r>
              <a:rPr lang="en-US" sz="1600" dirty="0">
                <a:latin typeface="Aptos Display" panose="020B0004020202020204" pitchFamily="34" charset="0"/>
              </a:rPr>
              <a:t> and </a:t>
            </a:r>
            <a:r>
              <a:rPr lang="en-US" sz="1600" b="1" dirty="0">
                <a:latin typeface="Aptos Display" panose="020B0004020202020204" pitchFamily="34" charset="0"/>
              </a:rPr>
              <a:t>wide variety of courses</a:t>
            </a:r>
            <a:r>
              <a:rPr lang="en-US" sz="1600" dirty="0">
                <a:latin typeface="Aptos Display" panose="020B0004020202020204" pitchFamily="34" charset="0"/>
              </a:rPr>
              <a:t>.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Easy-to-Use AI Interface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It’s designed to communicate like a real mentor, with an intuitive </a:t>
            </a:r>
            <a:r>
              <a:rPr lang="en-US" sz="1600" b="1" dirty="0">
                <a:latin typeface="Aptos Display" panose="020B0004020202020204" pitchFamily="34" charset="0"/>
              </a:rPr>
              <a:t>conversation flow</a:t>
            </a:r>
            <a:r>
              <a:rPr lang="en-US" sz="1600" dirty="0">
                <a:latin typeface="Aptos Display" panose="020B0004020202020204" pitchFamily="34" charset="0"/>
              </a:rPr>
              <a:t> to ensure a smooth experience.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Continuous Learning &amp; Growth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The AI evolves with your learning needs, ensuring you're always presented with the most relevant content as you grow.</a:t>
            </a:r>
          </a:p>
          <a:p>
            <a:pPr indent="-457200">
              <a:spcBef>
                <a:spcPts val="0"/>
              </a:spcBef>
              <a:buSzPct val="92000"/>
            </a:pPr>
            <a:r>
              <a:rPr lang="en-US" sz="1600" b="1" dirty="0">
                <a:latin typeface="Aptos Display" panose="020B0004020202020204" pitchFamily="34" charset="0"/>
              </a:rPr>
              <a:t>Cloud-Backed for Scalability</a:t>
            </a:r>
            <a:br>
              <a:rPr lang="en-US" sz="1600" dirty="0">
                <a:latin typeface="Aptos Display" panose="020B0004020202020204" pitchFamily="34" charset="0"/>
              </a:rPr>
            </a:br>
            <a:r>
              <a:rPr lang="en-US" sz="1600" dirty="0">
                <a:latin typeface="Aptos Display" panose="020B0004020202020204" pitchFamily="34" charset="0"/>
              </a:rPr>
              <a:t>Built on </a:t>
            </a:r>
            <a:r>
              <a:rPr lang="en-US" sz="1600" b="1" dirty="0">
                <a:latin typeface="Aptos Display" panose="020B0004020202020204" pitchFamily="34" charset="0"/>
              </a:rPr>
              <a:t>IBM Cloud</a:t>
            </a:r>
            <a:r>
              <a:rPr lang="en-US" sz="1600" dirty="0">
                <a:latin typeface="Aptos Display" panose="020B0004020202020204" pitchFamily="34" charset="0"/>
              </a:rPr>
              <a:t>, the system can scale easily, ensuring it works smoothly for users regardless of their needs or load.</a:t>
            </a:r>
          </a:p>
          <a:p>
            <a:pPr indent="-457200">
              <a:spcBef>
                <a:spcPts val="0"/>
              </a:spcBef>
              <a:buSzPct val="92000"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4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Students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4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Academic Researchers</a:t>
            </a:r>
            <a:endParaRPr sz="2400" dirty="0">
              <a:latin typeface="Aptos Display" panose="020B0004020202020204" pitchFamily="34" charset="0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400" dirty="0">
                <a:latin typeface="Aptos Display" panose="020B0004020202020204" pitchFamily="34" charset="0"/>
                <a:ea typeface="Calibri"/>
                <a:cs typeface="Calibri"/>
                <a:sym typeface="Calibri"/>
              </a:rPr>
              <a:t>Research Institutions and Universities</a:t>
            </a:r>
            <a:endParaRPr sz="2400" dirty="0">
              <a:latin typeface="Aptos Display" panose="020B0004020202020204" pitchFamily="34" charset="0"/>
            </a:endParaRPr>
          </a:p>
          <a:p>
            <a:pPr marL="305435" lvl="0" indent="-305435">
              <a:spcBef>
                <a:spcPts val="1160"/>
              </a:spcBef>
              <a:buSzPts val="2576"/>
            </a:pPr>
            <a:r>
              <a:rPr lang="en-IN" sz="2400" dirty="0">
                <a:latin typeface="Aptos Display" panose="020B0004020202020204" pitchFamily="34" charset="0"/>
              </a:rPr>
              <a:t>Working Professionals </a:t>
            </a:r>
          </a:p>
          <a:p>
            <a:pPr marL="305435" lvl="0" indent="-305435">
              <a:spcBef>
                <a:spcPts val="1160"/>
              </a:spcBef>
              <a:buSzPts val="2576"/>
            </a:pPr>
            <a:r>
              <a:rPr lang="en-IN" sz="2400" dirty="0">
                <a:latin typeface="Aptos Display" panose="020B0004020202020204" pitchFamily="34" charset="0"/>
              </a:rPr>
              <a:t>Online Course Providers</a:t>
            </a:r>
          </a:p>
          <a:p>
            <a:pPr marL="305435" lvl="0" indent="-305435">
              <a:spcBef>
                <a:spcPts val="1160"/>
              </a:spcBef>
              <a:buSzPts val="2576"/>
            </a:pPr>
            <a:r>
              <a:rPr lang="en-IN" sz="2400" dirty="0">
                <a:latin typeface="Aptos Display" panose="020B0004020202020204" pitchFamily="34" charset="0"/>
              </a:rPr>
              <a:t>Lifelong Learners</a:t>
            </a:r>
            <a:endParaRPr sz="24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55" y="702156"/>
            <a:ext cx="6734908" cy="5733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462" y="882650"/>
            <a:ext cx="7130562" cy="52731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683</Words>
  <Application>Microsoft Office PowerPoint</Application>
  <PresentationFormat>Widescreen</PresentationFormat>
  <Paragraphs>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Libre Franklin</vt:lpstr>
      <vt:lpstr>Arial Narrow</vt:lpstr>
      <vt:lpstr>Arial</vt:lpstr>
      <vt:lpstr>Noto Sans Symbols</vt:lpstr>
      <vt:lpstr>Aptos Display</vt:lpstr>
      <vt:lpstr>Franklin Gothic</vt:lpstr>
      <vt:lpstr>DividendVTI</vt:lpstr>
      <vt:lpstr>LearnMate!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LearnMate!</dc:title>
  <dc:creator>Vaibhav Ostwal</dc:creator>
  <cp:lastModifiedBy>Meenakshi Krovvidi</cp:lastModifiedBy>
  <cp:revision>7</cp:revision>
  <dcterms:created xsi:type="dcterms:W3CDTF">2021-05-26T16:50:10Z</dcterms:created>
  <dcterms:modified xsi:type="dcterms:W3CDTF">2025-08-01T15:30:55Z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