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Copy%20of%20S._abinaya(1).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[Copy of S._abinaya(1).xlsx]PIVOT CHART!PivotTable2</c:name>
    <c:fmtId val="-1"/>
  </c:pivotSource>
  <c:chart>
    <c:title>
      <c:overlay val="0"/>
    </c:title>
    <c:autoTitleDeleted val="0"/>
    <c:pivotFmts>
      <c:pivotFmt>
        <c:idx val="0"/>
        <c:marker>
          <c:symbol val="none"/>
        </c:marker>
        <c:dLbl>
          <c:idx val="0"/>
          <c:delete val="1"/>
          <c:extLst>
            <c:ext xmlns:c15="http://schemas.microsoft.com/office/drawing/2012/chart" uri="{CE6537A1-D6FC-4f65-9D91-7224C49458BB}"/>
          </c:extLst>
        </c:dLbl>
      </c:pivotFmt>
      <c:pivotFmt>
        <c:idx val="1"/>
        <c:marker>
          <c:symbol val="none"/>
        </c:marker>
        <c:dLbl>
          <c:idx val="0"/>
          <c:delete val="1"/>
          <c:extLst>
            <c:ext xmlns:c15="http://schemas.microsoft.com/office/drawing/2012/chart" uri="{CE6537A1-D6FC-4f65-9D91-7224C49458BB}"/>
          </c:extLst>
        </c:dLbl>
      </c:pivotFmt>
      <c:pivotFmt>
        <c:idx val="2"/>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'PIVOT CHART'!$B$1</c:f>
              <c:strCache>
                <c:ptCount val="1"/>
                <c:pt idx="0">
                  <c:v>Total</c:v>
                </c:pt>
              </c:strCache>
            </c:strRef>
          </c:tx>
          <c:invertIfNegative val="0"/>
          <c:cat>
            <c:multiLvlStrRef>
              <c:f>'PIVOT CHART'!$A$2:$A$10</c:f>
              <c:multiLvlStrCache>
                <c:ptCount val="6"/>
                <c:lvl>
                  <c:pt idx="0">
                    <c:v>Bangalore</c:v>
                  </c:pt>
                  <c:pt idx="1">
                    <c:v>Mumbai</c:v>
                  </c:pt>
                  <c:pt idx="2">
                    <c:v>Pune</c:v>
                  </c:pt>
                  <c:pt idx="3">
                    <c:v>Bangalore</c:v>
                  </c:pt>
                  <c:pt idx="4">
                    <c:v>Mumbai</c:v>
                  </c:pt>
                  <c:pt idx="5">
                    <c:v>Pune</c:v>
                  </c:pt>
                </c:lvl>
                <c:lvl>
                  <c:pt idx="0">
                    <c:v>no</c:v>
                  </c:pt>
                  <c:pt idx="3">
                    <c:v>yes</c:v>
                  </c:pt>
                </c:lvl>
              </c:multiLvlStrCache>
            </c:multiLvlStrRef>
          </c:cat>
          <c:val>
            <c:numRef>
              <c:f>'PIVOT CHART'!$B$2:$B$10</c:f>
              <c:numCache>
                <c:formatCode>General</c:formatCode>
                <c:ptCount val="6"/>
                <c:pt idx="0">
                  <c:v>169</c:v>
                </c:pt>
                <c:pt idx="1">
                  <c:v>158</c:v>
                </c:pt>
                <c:pt idx="2">
                  <c:v>55</c:v>
                </c:pt>
                <c:pt idx="3">
                  <c:v>68</c:v>
                </c:pt>
                <c:pt idx="4">
                  <c:v>82</c:v>
                </c:pt>
                <c:pt idx="5">
                  <c:v>98</c:v>
                </c:pt>
              </c:numCache>
            </c:numRef>
          </c:val>
          <c:extLst>
            <c:ext xmlns:c16="http://schemas.microsoft.com/office/drawing/2014/chart" uri="{C3380CC4-5D6E-409C-BE32-E72D297353CC}">
              <c16:uniqueId val="{00000000-43F9-604C-94E0-9B4C40FA19F0}"/>
            </c:ext>
          </c:extLst>
        </c:ser>
        <c:dLbls>
          <c:showLegendKey val="0"/>
          <c:showVal val="0"/>
          <c:showCatName val="0"/>
          <c:showSerName val="0"/>
          <c:showPercent val="0"/>
          <c:showBubbleSize val="0"/>
        </c:dLbls>
        <c:gapWidth val="75"/>
        <c:overlap val="-25"/>
        <c:axId val="34885632"/>
        <c:axId val="34887168"/>
      </c:barChart>
      <c:catAx>
        <c:axId val="34885632"/>
        <c:scaling>
          <c:orientation val="minMax"/>
        </c:scaling>
        <c:delete val="0"/>
        <c:axPos val="b"/>
        <c:numFmt formatCode="General" sourceLinked="0"/>
        <c:majorTickMark val="none"/>
        <c:minorTickMark val="none"/>
        <c:tickLblPos val="nextTo"/>
        <c:crossAx val="34887168"/>
        <c:crosses val="autoZero"/>
        <c:auto val="1"/>
        <c:lblAlgn val="ctr"/>
        <c:lblOffset val="100"/>
        <c:noMultiLvlLbl val="0"/>
      </c:catAx>
      <c:valAx>
        <c:axId val="34887168"/>
        <c:scaling>
          <c:orientation val="minMax"/>
        </c:scaling>
        <c:delete val="0"/>
        <c:axPos val="l"/>
        <c:majorGridlines/>
        <c:numFmt formatCode="General" sourceLinked="1"/>
        <c:majorTickMark val="none"/>
        <c:minorTickMark val="none"/>
        <c:tickLblPos val="nextTo"/>
        <c:spPr>
          <a:ln w="6350">
            <a:noFill/>
          </a:ln>
        </c:spPr>
        <c:crossAx val="34885632"/>
        <c:crosses val="autoZero"/>
        <c:crossBetween val="between"/>
      </c:valAx>
    </c:plotArea>
    <c:legend>
      <c:legendPos val="b"/>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10/1/2024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dirty="0"/>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10/1/2024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661B-AB93-BCDD-FE57-4EDAD2A0CE6C}"/>
              </a:ext>
            </a:extLst>
          </p:cNvPr>
          <p:cNvSpPr>
            <a:spLocks noGrp="1"/>
          </p:cNvSpPr>
          <p:nvPr>
            <p:ph type="title"/>
          </p:nvPr>
        </p:nvSpPr>
        <p:spPr>
          <a:xfrm>
            <a:off x="685801" y="685800"/>
            <a:ext cx="10131425" cy="1456267"/>
          </a:xfrm>
        </p:spPr>
        <p:txBody>
          <a:bodyPr/>
          <a:lstStyle/>
          <a:p>
            <a:r>
              <a:rPr lang="en-IN" b="1">
                <a:solidFill>
                  <a:schemeClr val="accent2">
                    <a:lumMod val="75000"/>
                  </a:schemeClr>
                </a:solidFill>
              </a:rPr>
              <a:t>Employee data analysis using excel</a:t>
            </a:r>
            <a:endParaRPr lang="en-US" b="1">
              <a:solidFill>
                <a:schemeClr val="accent2">
                  <a:lumMod val="75000"/>
                </a:schemeClr>
              </a:solidFill>
            </a:endParaRPr>
          </a:p>
        </p:txBody>
      </p:sp>
      <p:sp>
        <p:nvSpPr>
          <p:cNvPr id="3" name="Subtitle 2">
            <a:extLst>
              <a:ext uri="{FF2B5EF4-FFF2-40B4-BE49-F238E27FC236}">
                <a16:creationId xmlns:a16="http://schemas.microsoft.com/office/drawing/2014/main" id="{096B7082-E3D3-5D96-025F-C90CDBD2B4AF}"/>
              </a:ext>
            </a:extLst>
          </p:cNvPr>
          <p:cNvSpPr>
            <a:spLocks noGrp="1"/>
          </p:cNvSpPr>
          <p:nvPr>
            <p:ph idx="1"/>
          </p:nvPr>
        </p:nvSpPr>
        <p:spPr>
          <a:xfrm>
            <a:off x="685800" y="2056586"/>
            <a:ext cx="10131425" cy="2901299"/>
          </a:xfrm>
        </p:spPr>
        <p:txBody>
          <a:bodyPr>
            <a:normAutofit/>
          </a:bodyPr>
          <a:lstStyle/>
          <a:p>
            <a:r>
              <a:rPr lang="en-US" sz="2400" dirty="0"/>
              <a:t>STUDENT NAME  : </a:t>
            </a:r>
            <a:r>
              <a:rPr lang="en-IN" sz="2400" dirty="0"/>
              <a:t> </a:t>
            </a:r>
            <a:r>
              <a:rPr lang="en-GB" sz="2400" dirty="0"/>
              <a:t>MEENAKSHI V</a:t>
            </a:r>
            <a:endParaRPr lang="en-IN" sz="2400" dirty="0"/>
          </a:p>
          <a:p>
            <a:r>
              <a:rPr lang="en-US" sz="2400" dirty="0"/>
              <a:t>REGISTER NO       :  3122063</a:t>
            </a:r>
            <a:r>
              <a:rPr lang="en-GB" sz="2400" dirty="0"/>
              <a:t>76</a:t>
            </a:r>
            <a:endParaRPr lang="en-IN" sz="2400" dirty="0"/>
          </a:p>
          <a:p>
            <a:r>
              <a:rPr lang="en-US" sz="2400" dirty="0"/>
              <a:t>DEPARTMENT      :  B. COM (GENERAL)</a:t>
            </a:r>
            <a:endParaRPr lang="en-IN" sz="2400" dirty="0"/>
          </a:p>
          <a:p>
            <a:r>
              <a:rPr lang="en-IN" sz="2400" dirty="0"/>
              <a:t>COLLEGE               :  SSKV COLLEGE OF ARTS AND SCIENCE
                                  FOR WOMEN, KANCHIPURAM</a:t>
            </a:r>
            <a:endParaRPr lang="en-US" sz="2400" dirty="0"/>
          </a:p>
        </p:txBody>
      </p:sp>
    </p:spTree>
    <p:extLst>
      <p:ext uri="{BB962C8B-B14F-4D97-AF65-F5344CB8AC3E}">
        <p14:creationId xmlns:p14="http://schemas.microsoft.com/office/powerpoint/2010/main" val="1059099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1D8C5-EFE6-45B1-0527-316999B47255}"/>
              </a:ext>
            </a:extLst>
          </p:cNvPr>
          <p:cNvSpPr>
            <a:spLocks noGrp="1"/>
          </p:cNvSpPr>
          <p:nvPr>
            <p:ph type="title"/>
          </p:nvPr>
        </p:nvSpPr>
        <p:spPr/>
        <p:txBody>
          <a:bodyPr>
            <a:normAutofit/>
          </a:bodyPr>
          <a:lstStyle/>
          <a:p>
            <a:r>
              <a:rPr lang="en-IN" sz="4400" b="1">
                <a:solidFill>
                  <a:schemeClr val="accent2">
                    <a:lumMod val="75000"/>
                  </a:schemeClr>
                </a:solidFill>
              </a:rPr>
              <a:t>Modelling</a:t>
            </a:r>
            <a:endParaRPr lang="en-US" sz="4400" b="1">
              <a:solidFill>
                <a:schemeClr val="accent2">
                  <a:lumMod val="75000"/>
                </a:schemeClr>
              </a:solidFill>
            </a:endParaRPr>
          </a:p>
        </p:txBody>
      </p:sp>
      <p:sp>
        <p:nvSpPr>
          <p:cNvPr id="3" name="Content Placeholder 2">
            <a:extLst>
              <a:ext uri="{FF2B5EF4-FFF2-40B4-BE49-F238E27FC236}">
                <a16:creationId xmlns:a16="http://schemas.microsoft.com/office/drawing/2014/main" id="{82DEF72B-6400-6E36-D21A-650954989D61}"/>
              </a:ext>
            </a:extLst>
          </p:cNvPr>
          <p:cNvSpPr>
            <a:spLocks noGrp="1"/>
          </p:cNvSpPr>
          <p:nvPr>
            <p:ph idx="1"/>
          </p:nvPr>
        </p:nvSpPr>
        <p:spPr>
          <a:xfrm>
            <a:off x="500673" y="1914083"/>
            <a:ext cx="10316553" cy="3649133"/>
          </a:xfrm>
        </p:spPr>
        <p:txBody>
          <a:bodyPr>
            <a:normAutofit fontScale="77500" lnSpcReduction="20000"/>
          </a:bodyPr>
          <a:lstStyle/>
          <a:p>
            <a:pPr marL="0" indent="0">
              <a:buNone/>
            </a:pPr>
            <a:r>
              <a:rPr lang="en-IN" sz="2300" b="1">
                <a:solidFill>
                  <a:schemeClr val="bg1"/>
                </a:solidFill>
              </a:rPr>
              <a:t>Data Collection</a:t>
            </a:r>
            <a:r>
              <a:rPr lang="en-IN" sz="2300">
                <a:solidFill>
                  <a:schemeClr val="bg1"/>
                </a:solidFill>
              </a:rPr>
              <a:t>
</a:t>
            </a:r>
            <a:r>
              <a:rPr lang="en-IN"/>
              <a:t>       The first step in preparing a Employee Data Analysis is
to collect the data.  The data can be collected by using a
 website named KAGGLE.
</a:t>
            </a:r>
            <a:r>
              <a:rPr lang="en-IN" sz="2300" b="1">
                <a:solidFill>
                  <a:schemeClr val="bg1"/>
                </a:solidFill>
              </a:rPr>
              <a:t>Feature Selection</a:t>
            </a:r>
            <a:r>
              <a:rPr lang="en-IN"/>
              <a:t>
       After Collecting the data, the dataset may have 
Unwanted columns, irrelevant to the analysis.  So the 
Columns required for the analyis must be sorted out.  Besides
That there were many rows in the dataset downloaded from 
The kaggle website.  Thus the excess number of rows were
Deleted for convenience</a:t>
            </a:r>
            <a:endParaRPr lang="en-US"/>
          </a:p>
        </p:txBody>
      </p:sp>
    </p:spTree>
    <p:extLst>
      <p:ext uri="{BB962C8B-B14F-4D97-AF65-F5344CB8AC3E}">
        <p14:creationId xmlns:p14="http://schemas.microsoft.com/office/powerpoint/2010/main" val="1041788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71E3-A971-CAE1-D438-48CE7DDA46E3}"/>
              </a:ext>
            </a:extLst>
          </p:cNvPr>
          <p:cNvSpPr>
            <a:spLocks noGrp="1"/>
          </p:cNvSpPr>
          <p:nvPr>
            <p:ph type="title"/>
          </p:nvPr>
        </p:nvSpPr>
        <p:spPr/>
        <p:txBody>
          <a:bodyPr>
            <a:normAutofit/>
          </a:bodyPr>
          <a:lstStyle/>
          <a:p>
            <a:r>
              <a:rPr lang="en-IN" sz="4400" b="1">
                <a:solidFill>
                  <a:schemeClr val="accent2">
                    <a:lumMod val="75000"/>
                  </a:schemeClr>
                </a:solidFill>
              </a:rPr>
              <a:t>MODELING</a:t>
            </a:r>
            <a:endParaRPr lang="en-US" sz="4400" b="1">
              <a:solidFill>
                <a:schemeClr val="accent2">
                  <a:lumMod val="75000"/>
                </a:schemeClr>
              </a:solidFill>
            </a:endParaRPr>
          </a:p>
        </p:txBody>
      </p:sp>
      <p:sp>
        <p:nvSpPr>
          <p:cNvPr id="3" name="Content Placeholder 2">
            <a:extLst>
              <a:ext uri="{FF2B5EF4-FFF2-40B4-BE49-F238E27FC236}">
                <a16:creationId xmlns:a16="http://schemas.microsoft.com/office/drawing/2014/main" id="{7A3E4462-DD7B-9B6A-98EF-4B09AA8B56CD}"/>
              </a:ext>
            </a:extLst>
          </p:cNvPr>
          <p:cNvSpPr>
            <a:spLocks noGrp="1"/>
          </p:cNvSpPr>
          <p:nvPr>
            <p:ph idx="1"/>
          </p:nvPr>
        </p:nvSpPr>
        <p:spPr>
          <a:xfrm>
            <a:off x="783492" y="1919329"/>
            <a:ext cx="10131425" cy="2213985"/>
          </a:xfrm>
        </p:spPr>
        <p:txBody>
          <a:bodyPr>
            <a:normAutofit/>
          </a:bodyPr>
          <a:lstStyle/>
          <a:p>
            <a:pPr marL="0" indent="0">
              <a:buNone/>
            </a:pPr>
            <a:r>
              <a:rPr lang="en-US" sz="2800" b="1">
                <a:solidFill>
                  <a:schemeClr val="bg1"/>
                </a:solidFill>
              </a:rPr>
              <a:t>PIVOT TABLE </a:t>
            </a:r>
            <a:r>
              <a:rPr lang="en-US" sz="2000">
                <a:solidFill>
                  <a:schemeClr val="bg1"/>
                </a:solidFill>
              </a:rPr>
              <a:t>  </a:t>
            </a:r>
            <a:endParaRPr lang="en-IN" sz="2000">
              <a:solidFill>
                <a:schemeClr val="bg1"/>
              </a:solidFill>
            </a:endParaRPr>
          </a:p>
          <a:p>
            <a:pPr marL="0" indent="0">
              <a:buNone/>
            </a:pPr>
            <a:r>
              <a:rPr lang="en-US" sz="2400">
                <a:solidFill>
                  <a:schemeClr val="bg1"/>
                </a:solidFill>
              </a:rPr>
              <a:t>     </a:t>
            </a:r>
            <a:r>
              <a:rPr lang="en-US" sz="2400"/>
              <a:t>Pivot table allow you to sort, filter, and aggregate dataIn various ways, helping you focus on what is most relevant.They simplify complex data which makes it easier to makeData analysis.</a:t>
            </a:r>
          </a:p>
        </p:txBody>
      </p:sp>
    </p:spTree>
    <p:extLst>
      <p:ext uri="{BB962C8B-B14F-4D97-AF65-F5344CB8AC3E}">
        <p14:creationId xmlns:p14="http://schemas.microsoft.com/office/powerpoint/2010/main" val="3332971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F35EE-A497-F7FD-5AD8-5EE35AE26C76}"/>
              </a:ext>
            </a:extLst>
          </p:cNvPr>
          <p:cNvSpPr>
            <a:spLocks noGrp="1"/>
          </p:cNvSpPr>
          <p:nvPr>
            <p:ph type="title"/>
          </p:nvPr>
        </p:nvSpPr>
        <p:spPr>
          <a:xfrm>
            <a:off x="685802" y="133350"/>
            <a:ext cx="10131425" cy="1456267"/>
          </a:xfrm>
        </p:spPr>
        <p:txBody>
          <a:bodyPr>
            <a:normAutofit/>
          </a:bodyPr>
          <a:lstStyle/>
          <a:p>
            <a:r>
              <a:rPr lang="en-IN" sz="4400" b="1">
                <a:solidFill>
                  <a:schemeClr val="accent2">
                    <a:lumMod val="75000"/>
                  </a:schemeClr>
                </a:solidFill>
              </a:rPr>
              <a:t>MODELING</a:t>
            </a:r>
            <a:endParaRPr lang="en-US" sz="4400" b="1">
              <a:solidFill>
                <a:schemeClr val="accent2">
                  <a:lumMod val="75000"/>
                </a:schemeClr>
              </a:solidFill>
            </a:endParaRPr>
          </a:p>
        </p:txBody>
      </p:sp>
      <p:sp>
        <p:nvSpPr>
          <p:cNvPr id="3" name="Content Placeholder 2">
            <a:extLst>
              <a:ext uri="{FF2B5EF4-FFF2-40B4-BE49-F238E27FC236}">
                <a16:creationId xmlns:a16="http://schemas.microsoft.com/office/drawing/2014/main" id="{6B392FA8-54C9-75F5-F613-598863A83B23}"/>
              </a:ext>
            </a:extLst>
          </p:cNvPr>
          <p:cNvSpPr>
            <a:spLocks noGrp="1"/>
          </p:cNvSpPr>
          <p:nvPr>
            <p:ph idx="1"/>
          </p:nvPr>
        </p:nvSpPr>
        <p:spPr>
          <a:xfrm>
            <a:off x="685802" y="1589617"/>
            <a:ext cx="8912468" cy="4201583"/>
          </a:xfrm>
        </p:spPr>
        <p:txBody>
          <a:bodyPr>
            <a:normAutofit fontScale="55000" lnSpcReduction="20000"/>
          </a:bodyPr>
          <a:lstStyle/>
          <a:p>
            <a:pPr marL="0" indent="0">
              <a:buNone/>
            </a:pPr>
            <a:r>
              <a:rPr lang="en-IN" sz="2900" b="1">
                <a:solidFill>
                  <a:schemeClr val="bg1"/>
                </a:solidFill>
              </a:rPr>
              <a:t>PIVOT CHART</a:t>
            </a:r>
            <a:r>
              <a:rPr lang="en-IN"/>
              <a:t>
     </a:t>
            </a:r>
            <a:r>
              <a:rPr lang="en-IN" sz="2500"/>
              <a:t>A pivot chart is a visual representation of the
Data  summarized in a pivot table.  It allows you to
Easily see trends, patterns, and comparisons by 
Displaying the data graphically, such as through bar charts
Line graphs, or pie charts.  Pivot charts are interactive, so you
Can quickly adjust what data is displayed by changing the 
Filters Or categories in the pivot table.</a:t>
            </a:r>
            <a:r>
              <a:rPr lang="en-IN"/>
              <a:t>
</a:t>
            </a:r>
            <a:r>
              <a:rPr lang="en-IN" sz="3300" b="1">
                <a:solidFill>
                  <a:schemeClr val="bg1"/>
                </a:solidFill>
              </a:rPr>
              <a:t>DATA VISUALISATION</a:t>
            </a:r>
            <a:r>
              <a:rPr lang="en-IN"/>
              <a:t>
</a:t>
            </a:r>
            <a:r>
              <a:rPr lang="en-IN" sz="2500"/>
              <a:t>     For pictorial representation of the data, the 
Required fields have to be selected and the graph
Or charts should be chose of our choice and 
Have to be placed in the required location.</a:t>
            </a:r>
            <a:endParaRPr lang="en-US" sz="2500"/>
          </a:p>
        </p:txBody>
      </p:sp>
    </p:spTree>
    <p:extLst>
      <p:ext uri="{BB962C8B-B14F-4D97-AF65-F5344CB8AC3E}">
        <p14:creationId xmlns:p14="http://schemas.microsoft.com/office/powerpoint/2010/main" val="2885045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CBB6-61E8-6A7C-4740-DFD3010819AA}"/>
              </a:ext>
            </a:extLst>
          </p:cNvPr>
          <p:cNvSpPr>
            <a:spLocks noGrp="1"/>
          </p:cNvSpPr>
          <p:nvPr>
            <p:ph type="title"/>
          </p:nvPr>
        </p:nvSpPr>
        <p:spPr/>
        <p:txBody>
          <a:bodyPr>
            <a:normAutofit/>
          </a:bodyPr>
          <a:lstStyle/>
          <a:p>
            <a:r>
              <a:rPr lang="en-IN" sz="4000" b="1">
                <a:solidFill>
                  <a:schemeClr val="accent2">
                    <a:lumMod val="75000"/>
                  </a:schemeClr>
                </a:solidFill>
              </a:rPr>
              <a:t>RESULTS</a:t>
            </a:r>
            <a:endParaRPr lang="en-US" sz="4000" b="1">
              <a:solidFill>
                <a:schemeClr val="accent2">
                  <a:lumMod val="75000"/>
                </a:schemeClr>
              </a:solidFill>
            </a:endParaRPr>
          </a:p>
        </p:txBody>
      </p:sp>
      <p:graphicFrame>
        <p:nvGraphicFramePr>
          <p:cNvPr id="6" name="Content Placeholder 5">
            <a:extLst>
              <a:ext uri="{FF2B5EF4-FFF2-40B4-BE49-F238E27FC236}">
                <a16:creationId xmlns:a16="http://schemas.microsoft.com/office/drawing/2014/main" id="{6C411E80-2810-0A73-5730-F118ED31FAF9}"/>
              </a:ext>
            </a:extLst>
          </p:cNvPr>
          <p:cNvGraphicFramePr>
            <a:graphicFrameLocks noGrp="1"/>
          </p:cNvGraphicFramePr>
          <p:nvPr>
            <p:ph idx="1"/>
            <p:extLst>
              <p:ext uri="{D42A27DB-BD31-4B8C-83A1-F6EECF244321}">
                <p14:modId xmlns:p14="http://schemas.microsoft.com/office/powerpoint/2010/main" val="2902877010"/>
              </p:ext>
            </p:extLst>
          </p:nvPr>
        </p:nvGraphicFramePr>
        <p:xfrm>
          <a:off x="685800" y="2141538"/>
          <a:ext cx="10131425" cy="36496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71613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ADAE5-430D-65BB-C275-28CAA9BF7680}"/>
              </a:ext>
            </a:extLst>
          </p:cNvPr>
          <p:cNvSpPr>
            <a:spLocks noGrp="1"/>
          </p:cNvSpPr>
          <p:nvPr>
            <p:ph type="title"/>
          </p:nvPr>
        </p:nvSpPr>
        <p:spPr/>
        <p:txBody>
          <a:bodyPr/>
          <a:lstStyle/>
          <a:p>
            <a:r>
              <a:rPr lang="en-IN" b="1">
                <a:solidFill>
                  <a:schemeClr val="accent2">
                    <a:lumMod val="75000"/>
                  </a:schemeClr>
                </a:solidFill>
              </a:rPr>
              <a:t>CONCLUSION</a:t>
            </a:r>
            <a:endParaRPr lang="en-US" b="1">
              <a:solidFill>
                <a:schemeClr val="accent2">
                  <a:lumMod val="75000"/>
                </a:schemeClr>
              </a:solidFill>
            </a:endParaRPr>
          </a:p>
        </p:txBody>
      </p:sp>
      <p:sp>
        <p:nvSpPr>
          <p:cNvPr id="3" name="Content Placeholder 2">
            <a:extLst>
              <a:ext uri="{FF2B5EF4-FFF2-40B4-BE49-F238E27FC236}">
                <a16:creationId xmlns:a16="http://schemas.microsoft.com/office/drawing/2014/main" id="{95DAEC64-8DFD-5BC0-E1FB-46F29AE4BC2C}"/>
              </a:ext>
            </a:extLst>
          </p:cNvPr>
          <p:cNvSpPr>
            <a:spLocks noGrp="1"/>
          </p:cNvSpPr>
          <p:nvPr>
            <p:ph idx="1"/>
          </p:nvPr>
        </p:nvSpPr>
        <p:spPr>
          <a:xfrm>
            <a:off x="588109" y="1604433"/>
            <a:ext cx="6567853" cy="3649133"/>
          </a:xfrm>
        </p:spPr>
        <p:txBody>
          <a:bodyPr>
            <a:normAutofit/>
          </a:bodyPr>
          <a:lstStyle/>
          <a:p>
            <a:pPr marL="0" indent="0">
              <a:buNone/>
            </a:pPr>
            <a:r>
              <a:rPr lang="en-IN" sz="2400"/>
              <a:t>In conclusion, optimizing employee location enhances operational efficiency and job satisfaction. Strategic placement based on role requirements and employee preferences can improve productivity and reduce costs.</a:t>
            </a:r>
            <a:endParaRPr lang="en-US" sz="2400"/>
          </a:p>
        </p:txBody>
      </p:sp>
    </p:spTree>
    <p:extLst>
      <p:ext uri="{BB962C8B-B14F-4D97-AF65-F5344CB8AC3E}">
        <p14:creationId xmlns:p14="http://schemas.microsoft.com/office/powerpoint/2010/main" val="3070863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CE8B3-48CF-37D1-7A25-856EB993B657}"/>
              </a:ext>
            </a:extLst>
          </p:cNvPr>
          <p:cNvSpPr>
            <a:spLocks noGrp="1"/>
          </p:cNvSpPr>
          <p:nvPr>
            <p:ph type="ctrTitle"/>
          </p:nvPr>
        </p:nvSpPr>
        <p:spPr>
          <a:xfrm>
            <a:off x="0" y="50804"/>
            <a:ext cx="7197726" cy="2421464"/>
          </a:xfrm>
        </p:spPr>
        <p:txBody>
          <a:bodyPr anchor="ctr"/>
          <a:lstStyle/>
          <a:p>
            <a:pPr algn="ctr"/>
            <a:r>
              <a:rPr lang="en-IN" sz="6000" b="1">
                <a:solidFill>
                  <a:schemeClr val="accent2">
                    <a:lumMod val="75000"/>
                  </a:schemeClr>
                </a:solidFill>
              </a:rPr>
              <a:t>PROJECT</a:t>
            </a:r>
            <a:r>
              <a:rPr lang="en-IN"/>
              <a:t> </a:t>
            </a:r>
            <a:r>
              <a:rPr lang="en-IN" sz="6000" b="1">
                <a:solidFill>
                  <a:schemeClr val="accent2">
                    <a:lumMod val="75000"/>
                  </a:schemeClr>
                </a:solidFill>
              </a:rPr>
              <a:t>TITLE</a:t>
            </a:r>
            <a:endParaRPr lang="en-US" sz="6000" b="1">
              <a:solidFill>
                <a:schemeClr val="accent2">
                  <a:lumMod val="75000"/>
                </a:schemeClr>
              </a:solidFill>
            </a:endParaRPr>
          </a:p>
        </p:txBody>
      </p:sp>
      <p:sp>
        <p:nvSpPr>
          <p:cNvPr id="3" name="Content Placeholder 2">
            <a:extLst>
              <a:ext uri="{FF2B5EF4-FFF2-40B4-BE49-F238E27FC236}">
                <a16:creationId xmlns:a16="http://schemas.microsoft.com/office/drawing/2014/main" id="{9AD3454C-A877-2D3A-A85C-405D00654D36}"/>
              </a:ext>
            </a:extLst>
          </p:cNvPr>
          <p:cNvSpPr>
            <a:spLocks noGrp="1"/>
          </p:cNvSpPr>
          <p:nvPr>
            <p:ph type="subTitle" idx="1"/>
          </p:nvPr>
        </p:nvSpPr>
        <p:spPr>
          <a:xfrm>
            <a:off x="818172" y="2320193"/>
            <a:ext cx="4810125" cy="1929423"/>
          </a:xfrm>
        </p:spPr>
        <p:txBody>
          <a:bodyPr>
            <a:normAutofit fontScale="92500"/>
          </a:bodyPr>
          <a:lstStyle/>
          <a:p>
            <a:r>
              <a:rPr lang="en-IN" sz="4000"/>
              <a:t>Employee location </a:t>
            </a:r>
          </a:p>
          <a:p>
            <a:r>
              <a:rPr lang="en-IN" sz="4000"/>
              <a:t>  Analysis using excel</a:t>
            </a:r>
          </a:p>
          <a:p>
            <a:endParaRPr lang="en-US"/>
          </a:p>
        </p:txBody>
      </p:sp>
    </p:spTree>
    <p:extLst>
      <p:ext uri="{BB962C8B-B14F-4D97-AF65-F5344CB8AC3E}">
        <p14:creationId xmlns:p14="http://schemas.microsoft.com/office/powerpoint/2010/main" val="4087575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385B-2B48-59BE-EFCE-7022B98C0D29}"/>
              </a:ext>
            </a:extLst>
          </p:cNvPr>
          <p:cNvSpPr>
            <a:spLocks noGrp="1"/>
          </p:cNvSpPr>
          <p:nvPr>
            <p:ph type="title"/>
          </p:nvPr>
        </p:nvSpPr>
        <p:spPr/>
        <p:txBody>
          <a:bodyPr>
            <a:normAutofit/>
          </a:bodyPr>
          <a:lstStyle/>
          <a:p>
            <a:r>
              <a:rPr lang="en-IN" sz="4400" b="1">
                <a:solidFill>
                  <a:schemeClr val="accent2">
                    <a:lumMod val="75000"/>
                  </a:schemeClr>
                </a:solidFill>
              </a:rPr>
              <a:t>Agenda</a:t>
            </a:r>
            <a:endParaRPr lang="en-US" sz="4400" b="1">
              <a:solidFill>
                <a:schemeClr val="accent2">
                  <a:lumMod val="75000"/>
                </a:schemeClr>
              </a:solidFill>
            </a:endParaRPr>
          </a:p>
        </p:txBody>
      </p:sp>
      <p:sp>
        <p:nvSpPr>
          <p:cNvPr id="3" name="Content Placeholder 2">
            <a:extLst>
              <a:ext uri="{FF2B5EF4-FFF2-40B4-BE49-F238E27FC236}">
                <a16:creationId xmlns:a16="http://schemas.microsoft.com/office/drawing/2014/main" id="{87B3B0FF-4FFE-5275-D219-A92CDAAF0A61}"/>
              </a:ext>
            </a:extLst>
          </p:cNvPr>
          <p:cNvSpPr>
            <a:spLocks noGrp="1"/>
          </p:cNvSpPr>
          <p:nvPr>
            <p:ph idx="1"/>
          </p:nvPr>
        </p:nvSpPr>
        <p:spPr>
          <a:xfrm>
            <a:off x="685801" y="1970985"/>
            <a:ext cx="10131425" cy="3820215"/>
          </a:xfrm>
        </p:spPr>
        <p:txBody>
          <a:bodyPr>
            <a:noAutofit/>
          </a:bodyPr>
          <a:lstStyle/>
          <a:p>
            <a:r>
              <a:rPr lang="en-US" sz="2400"/>
              <a:t>1. Problem Statement</a:t>
            </a:r>
            <a:endParaRPr lang="en-IN" sz="2400"/>
          </a:p>
          <a:p>
            <a:r>
              <a:rPr lang="en-US" sz="2400"/>
              <a:t>2. Project Overview </a:t>
            </a:r>
            <a:endParaRPr lang="en-IN" sz="2400"/>
          </a:p>
          <a:p>
            <a:r>
              <a:rPr lang="en-US" sz="2400"/>
              <a:t>3. End Users </a:t>
            </a:r>
            <a:endParaRPr lang="en-IN" sz="2400"/>
          </a:p>
          <a:p>
            <a:r>
              <a:rPr lang="en-US" sz="2400"/>
              <a:t>4. Our Solution And </a:t>
            </a:r>
            <a:r>
              <a:rPr lang="en-IN" sz="2400"/>
              <a:t>Proposition</a:t>
            </a:r>
          </a:p>
          <a:p>
            <a:r>
              <a:rPr lang="en-US" sz="2400"/>
              <a:t>5. Dataset Description </a:t>
            </a:r>
            <a:endParaRPr lang="en-IN" sz="2400"/>
          </a:p>
          <a:p>
            <a:r>
              <a:rPr lang="en-US" sz="2400"/>
              <a:t>6. Modelling Approach</a:t>
            </a:r>
            <a:endParaRPr lang="en-IN" sz="2400"/>
          </a:p>
          <a:p>
            <a:r>
              <a:rPr lang="en-US" sz="2400"/>
              <a:t>7. Results And Discussion </a:t>
            </a:r>
            <a:endParaRPr lang="en-IN" sz="2400"/>
          </a:p>
          <a:p>
            <a:r>
              <a:rPr lang="en-US" sz="2400"/>
              <a:t>8. Conclusion</a:t>
            </a:r>
          </a:p>
        </p:txBody>
      </p:sp>
    </p:spTree>
    <p:extLst>
      <p:ext uri="{BB962C8B-B14F-4D97-AF65-F5344CB8AC3E}">
        <p14:creationId xmlns:p14="http://schemas.microsoft.com/office/powerpoint/2010/main" val="204511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3D77F-B550-1473-BED2-6888C861B591}"/>
              </a:ext>
            </a:extLst>
          </p:cNvPr>
          <p:cNvSpPr>
            <a:spLocks noGrp="1"/>
          </p:cNvSpPr>
          <p:nvPr>
            <p:ph type="title"/>
          </p:nvPr>
        </p:nvSpPr>
        <p:spPr/>
        <p:txBody>
          <a:bodyPr>
            <a:normAutofit/>
          </a:bodyPr>
          <a:lstStyle/>
          <a:p>
            <a:r>
              <a:rPr lang="en-IN" sz="5400" b="1">
                <a:solidFill>
                  <a:schemeClr val="accent2">
                    <a:lumMod val="75000"/>
                  </a:schemeClr>
                </a:solidFill>
              </a:rPr>
              <a:t>PROBLEM STATEMENT</a:t>
            </a:r>
            <a:endParaRPr lang="en-US" sz="5400" b="1">
              <a:solidFill>
                <a:schemeClr val="accent2">
                  <a:lumMod val="75000"/>
                </a:schemeClr>
              </a:solidFill>
            </a:endParaRPr>
          </a:p>
        </p:txBody>
      </p:sp>
      <p:sp>
        <p:nvSpPr>
          <p:cNvPr id="3" name="Content Placeholder 2">
            <a:extLst>
              <a:ext uri="{FF2B5EF4-FFF2-40B4-BE49-F238E27FC236}">
                <a16:creationId xmlns:a16="http://schemas.microsoft.com/office/drawing/2014/main" id="{612EEC44-7F83-9EF4-024C-A1F7BDD0896B}"/>
              </a:ext>
            </a:extLst>
          </p:cNvPr>
          <p:cNvSpPr>
            <a:spLocks noGrp="1"/>
          </p:cNvSpPr>
          <p:nvPr>
            <p:ph idx="1"/>
          </p:nvPr>
        </p:nvSpPr>
        <p:spPr>
          <a:xfrm>
            <a:off x="685801" y="2065867"/>
            <a:ext cx="10131425" cy="2970335"/>
          </a:xfrm>
        </p:spPr>
        <p:txBody>
          <a:bodyPr>
            <a:noAutofit/>
          </a:bodyPr>
          <a:lstStyle/>
          <a:p>
            <a:r>
              <a:rPr lang="en-IN" sz="2400"/>
              <a:t>Employee location analysis is conducted to optimize resource allocation, improve efficiency, support strategic decision-making, enhance communication, and ensure compliance with legal and tax regulations. It helps organizations understand workforce distribution, manage remote work effectively, and plan for future growth.</a:t>
            </a:r>
            <a:endParaRPr lang="en-US" sz="2400"/>
          </a:p>
        </p:txBody>
      </p:sp>
    </p:spTree>
    <p:extLst>
      <p:ext uri="{BB962C8B-B14F-4D97-AF65-F5344CB8AC3E}">
        <p14:creationId xmlns:p14="http://schemas.microsoft.com/office/powerpoint/2010/main" val="2892717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EA7BA-28B4-234F-0AFF-5E66DC9E18F1}"/>
              </a:ext>
            </a:extLst>
          </p:cNvPr>
          <p:cNvSpPr>
            <a:spLocks noGrp="1"/>
          </p:cNvSpPr>
          <p:nvPr>
            <p:ph type="title"/>
          </p:nvPr>
        </p:nvSpPr>
        <p:spPr/>
        <p:txBody>
          <a:bodyPr>
            <a:normAutofit/>
          </a:bodyPr>
          <a:lstStyle/>
          <a:p>
            <a:r>
              <a:rPr lang="en-IN" sz="4400" b="1">
                <a:solidFill>
                  <a:schemeClr val="accent2">
                    <a:lumMod val="75000"/>
                  </a:schemeClr>
                </a:solidFill>
              </a:rPr>
              <a:t>PROJECT OVERVIEW</a:t>
            </a:r>
            <a:endParaRPr lang="en-US" sz="4400" b="1">
              <a:solidFill>
                <a:schemeClr val="accent2">
                  <a:lumMod val="75000"/>
                </a:schemeClr>
              </a:solidFill>
            </a:endParaRPr>
          </a:p>
        </p:txBody>
      </p:sp>
      <p:sp>
        <p:nvSpPr>
          <p:cNvPr id="3" name="Content Placeholder 2">
            <a:extLst>
              <a:ext uri="{FF2B5EF4-FFF2-40B4-BE49-F238E27FC236}">
                <a16:creationId xmlns:a16="http://schemas.microsoft.com/office/drawing/2014/main" id="{A0F908A8-989F-9998-148F-0397C1458C94}"/>
              </a:ext>
            </a:extLst>
          </p:cNvPr>
          <p:cNvSpPr>
            <a:spLocks noGrp="1"/>
          </p:cNvSpPr>
          <p:nvPr>
            <p:ph idx="1"/>
          </p:nvPr>
        </p:nvSpPr>
        <p:spPr>
          <a:xfrm>
            <a:off x="685800" y="1143001"/>
            <a:ext cx="10131425" cy="3649133"/>
          </a:xfrm>
        </p:spPr>
        <p:txBody>
          <a:bodyPr>
            <a:normAutofit/>
          </a:bodyPr>
          <a:lstStyle/>
          <a:p>
            <a:r>
              <a:rPr lang="en-US" sz="2400"/>
              <a:t>An employee location analysis project aims to assess where employees are based to optimize operations, improve resource allocation, enhance collaboration, and ensure compliance. This analysis helps organizations make data-driven decisions on office space, remote work policies, and overall workforce management.</a:t>
            </a:r>
          </a:p>
        </p:txBody>
      </p:sp>
    </p:spTree>
    <p:extLst>
      <p:ext uri="{BB962C8B-B14F-4D97-AF65-F5344CB8AC3E}">
        <p14:creationId xmlns:p14="http://schemas.microsoft.com/office/powerpoint/2010/main" val="848123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30FAB-8F7C-9DF5-A3F4-F0E32FBC02FB}"/>
              </a:ext>
            </a:extLst>
          </p:cNvPr>
          <p:cNvSpPr>
            <a:spLocks noGrp="1"/>
          </p:cNvSpPr>
          <p:nvPr>
            <p:ph type="title"/>
          </p:nvPr>
        </p:nvSpPr>
        <p:spPr>
          <a:xfrm>
            <a:off x="478204" y="0"/>
            <a:ext cx="10131425" cy="1456267"/>
          </a:xfrm>
        </p:spPr>
        <p:txBody>
          <a:bodyPr>
            <a:normAutofit/>
          </a:bodyPr>
          <a:lstStyle/>
          <a:p>
            <a:r>
              <a:rPr lang="en-IN" sz="4400" b="1">
                <a:solidFill>
                  <a:schemeClr val="accent2">
                    <a:lumMod val="75000"/>
                  </a:schemeClr>
                </a:solidFill>
              </a:rPr>
              <a:t>WHO ARE THE END USERS? </a:t>
            </a:r>
            <a:endParaRPr lang="en-US" sz="4400" b="1">
              <a:solidFill>
                <a:schemeClr val="accent2">
                  <a:lumMod val="75000"/>
                </a:schemeClr>
              </a:solidFill>
            </a:endParaRPr>
          </a:p>
        </p:txBody>
      </p:sp>
      <p:sp>
        <p:nvSpPr>
          <p:cNvPr id="3" name="Content Placeholder 2">
            <a:extLst>
              <a:ext uri="{FF2B5EF4-FFF2-40B4-BE49-F238E27FC236}">
                <a16:creationId xmlns:a16="http://schemas.microsoft.com/office/drawing/2014/main" id="{1AB8F776-F496-F139-6B5E-4D42C89478E8}"/>
              </a:ext>
            </a:extLst>
          </p:cNvPr>
          <p:cNvSpPr>
            <a:spLocks noGrp="1"/>
          </p:cNvSpPr>
          <p:nvPr>
            <p:ph idx="1"/>
          </p:nvPr>
        </p:nvSpPr>
        <p:spPr>
          <a:xfrm>
            <a:off x="685801" y="2588846"/>
            <a:ext cx="10131425" cy="3407019"/>
          </a:xfrm>
        </p:spPr>
        <p:txBody>
          <a:bodyPr>
            <a:normAutofit lnSpcReduction="10000"/>
          </a:bodyPr>
          <a:lstStyle/>
          <a:p>
            <a:pPr marL="0" indent="0">
              <a:buNone/>
            </a:pPr>
            <a:r>
              <a:rPr lang="en-IN" sz="2800" b="1">
                <a:solidFill>
                  <a:schemeClr val="bg1"/>
                </a:solidFill>
              </a:rPr>
              <a:t>The end use of employe date analysis are, </a:t>
            </a:r>
          </a:p>
          <a:p>
            <a:r>
              <a:rPr lang="en-IN" sz="1600" b="1">
                <a:solidFill>
                  <a:schemeClr val="bg1"/>
                </a:solidFill>
              </a:rPr>
              <a:t> </a:t>
            </a:r>
            <a:r>
              <a:rPr lang="en-IN" sz="2400" b="1"/>
              <a:t>HR teams</a:t>
            </a:r>
          </a:p>
          <a:p>
            <a:r>
              <a:rPr lang="en-IN" sz="2400" b="1"/>
              <a:t>Finance departments</a:t>
            </a:r>
          </a:p>
          <a:p>
            <a:r>
              <a:rPr lang="en-IN" sz="2400" b="1"/>
              <a:t>Operation teams</a:t>
            </a:r>
          </a:p>
          <a:p>
            <a:r>
              <a:rPr lang="en-IN" sz="2400" b="1"/>
              <a:t>IT departments</a:t>
            </a:r>
          </a:p>
          <a:p>
            <a:r>
              <a:rPr lang="en-IN" sz="2400" b="1"/>
              <a:t>Real estate and facilities</a:t>
            </a:r>
          </a:p>
          <a:p>
            <a:r>
              <a:rPr lang="en-IN" sz="2400" b="1"/>
              <a:t>Legal and compliance teams</a:t>
            </a:r>
          </a:p>
          <a:p>
            <a:endParaRPr lang="en-IN" sz="2400" b="1"/>
          </a:p>
          <a:p>
            <a:endParaRPr lang="en-IN" sz="2400" b="1"/>
          </a:p>
          <a:p>
            <a:endParaRPr lang="en-IN" sz="1600" b="1"/>
          </a:p>
          <a:p>
            <a:endParaRPr lang="en-IN" sz="1600" b="1"/>
          </a:p>
          <a:p>
            <a:endParaRPr lang="en-IN" sz="1600" b="1"/>
          </a:p>
          <a:p>
            <a:endParaRPr lang="en-IN" sz="1600" b="1"/>
          </a:p>
          <a:p>
            <a:endParaRPr lang="en-US" sz="1600" b="1">
              <a:solidFill>
                <a:schemeClr val="bg1"/>
              </a:solidFill>
            </a:endParaRPr>
          </a:p>
        </p:txBody>
      </p:sp>
    </p:spTree>
    <p:extLst>
      <p:ext uri="{BB962C8B-B14F-4D97-AF65-F5344CB8AC3E}">
        <p14:creationId xmlns:p14="http://schemas.microsoft.com/office/powerpoint/2010/main" val="2804945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DB51A-AF6B-D536-C620-E0734D377EFC}"/>
              </a:ext>
            </a:extLst>
          </p:cNvPr>
          <p:cNvSpPr>
            <a:spLocks noGrp="1"/>
          </p:cNvSpPr>
          <p:nvPr>
            <p:ph type="title"/>
          </p:nvPr>
        </p:nvSpPr>
        <p:spPr/>
        <p:txBody>
          <a:bodyPr>
            <a:normAutofit/>
          </a:bodyPr>
          <a:lstStyle/>
          <a:p>
            <a:r>
              <a:rPr lang="en-IN" sz="4000" b="1">
                <a:solidFill>
                  <a:schemeClr val="accent2">
                    <a:lumMod val="75000"/>
                  </a:schemeClr>
                </a:solidFill>
              </a:rPr>
              <a:t>OUR SOLUTION AND IT’S VALUE PROPOSITION</a:t>
            </a:r>
            <a:endParaRPr lang="en-US" sz="4000" b="1">
              <a:solidFill>
                <a:schemeClr val="accent2">
                  <a:lumMod val="75000"/>
                </a:schemeClr>
              </a:solidFill>
            </a:endParaRPr>
          </a:p>
        </p:txBody>
      </p:sp>
      <p:sp>
        <p:nvSpPr>
          <p:cNvPr id="3" name="Content Placeholder 2">
            <a:extLst>
              <a:ext uri="{FF2B5EF4-FFF2-40B4-BE49-F238E27FC236}">
                <a16:creationId xmlns:a16="http://schemas.microsoft.com/office/drawing/2014/main" id="{9D939269-9E6B-1D5D-1DDB-F2B9DD40475C}"/>
              </a:ext>
            </a:extLst>
          </p:cNvPr>
          <p:cNvSpPr>
            <a:spLocks noGrp="1"/>
          </p:cNvSpPr>
          <p:nvPr>
            <p:ph idx="1"/>
          </p:nvPr>
        </p:nvSpPr>
        <p:spPr>
          <a:xfrm>
            <a:off x="685801" y="1807309"/>
            <a:ext cx="10131425" cy="3089518"/>
          </a:xfrm>
        </p:spPr>
        <p:txBody>
          <a:bodyPr>
            <a:normAutofit/>
          </a:bodyPr>
          <a:lstStyle/>
          <a:p>
            <a:pPr marL="0" indent="0">
              <a:buNone/>
            </a:pPr>
            <a:r>
              <a:rPr lang="en-IN" sz="2800" b="1">
                <a:solidFill>
                  <a:schemeClr val="bg1"/>
                </a:solidFill>
              </a:rPr>
              <a:t>The techniques used in employees data Analysis using excel are, </a:t>
            </a:r>
          </a:p>
          <a:p>
            <a:r>
              <a:rPr lang="en-IN" sz="2800" b="1">
                <a:solidFill>
                  <a:schemeClr val="bg1"/>
                </a:solidFill>
              </a:rPr>
              <a:t> </a:t>
            </a:r>
            <a:r>
              <a:rPr lang="en-IN" sz="2800"/>
              <a:t>Pivot table</a:t>
            </a:r>
          </a:p>
          <a:p>
            <a:r>
              <a:rPr lang="en-IN" sz="2800"/>
              <a:t> Pivot chart</a:t>
            </a:r>
          </a:p>
          <a:p>
            <a:r>
              <a:rPr lang="en-IN" sz="2800"/>
              <a:t> Data visualization </a:t>
            </a:r>
            <a:endParaRPr lang="en-IN" sz="2800" b="1"/>
          </a:p>
          <a:p>
            <a:endParaRPr lang="en-IN" sz="2800" b="1">
              <a:solidFill>
                <a:schemeClr val="bg1"/>
              </a:solidFill>
            </a:endParaRPr>
          </a:p>
          <a:p>
            <a:endParaRPr lang="en-US" sz="2800" b="1">
              <a:solidFill>
                <a:schemeClr val="bg1"/>
              </a:solidFill>
            </a:endParaRPr>
          </a:p>
        </p:txBody>
      </p:sp>
    </p:spTree>
    <p:extLst>
      <p:ext uri="{BB962C8B-B14F-4D97-AF65-F5344CB8AC3E}">
        <p14:creationId xmlns:p14="http://schemas.microsoft.com/office/powerpoint/2010/main" val="3098683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F32D3-C693-A6EF-B63D-672B11FAA698}"/>
              </a:ext>
            </a:extLst>
          </p:cNvPr>
          <p:cNvSpPr>
            <a:spLocks noGrp="1"/>
          </p:cNvSpPr>
          <p:nvPr>
            <p:ph type="title"/>
          </p:nvPr>
        </p:nvSpPr>
        <p:spPr/>
        <p:txBody>
          <a:bodyPr>
            <a:normAutofit/>
          </a:bodyPr>
          <a:lstStyle/>
          <a:p>
            <a:r>
              <a:rPr lang="en-IN" sz="4400" b="1">
                <a:solidFill>
                  <a:schemeClr val="accent2">
                    <a:lumMod val="75000"/>
                  </a:schemeClr>
                </a:solidFill>
              </a:rPr>
              <a:t>DATASET description </a:t>
            </a:r>
            <a:endParaRPr lang="en-US" sz="4400" b="1">
              <a:solidFill>
                <a:schemeClr val="accent2">
                  <a:lumMod val="75000"/>
                </a:schemeClr>
              </a:solidFill>
            </a:endParaRPr>
          </a:p>
        </p:txBody>
      </p:sp>
      <p:sp>
        <p:nvSpPr>
          <p:cNvPr id="3" name="Content Placeholder 2">
            <a:extLst>
              <a:ext uri="{FF2B5EF4-FFF2-40B4-BE49-F238E27FC236}">
                <a16:creationId xmlns:a16="http://schemas.microsoft.com/office/drawing/2014/main" id="{8EDFE224-A715-E4CE-0341-30D1BC965EC0}"/>
              </a:ext>
            </a:extLst>
          </p:cNvPr>
          <p:cNvSpPr>
            <a:spLocks noGrp="1"/>
          </p:cNvSpPr>
          <p:nvPr>
            <p:ph idx="1"/>
          </p:nvPr>
        </p:nvSpPr>
        <p:spPr>
          <a:xfrm>
            <a:off x="685801" y="2065868"/>
            <a:ext cx="10131425" cy="3991056"/>
          </a:xfrm>
        </p:spPr>
        <p:txBody>
          <a:bodyPr>
            <a:normAutofit/>
          </a:bodyPr>
          <a:lstStyle/>
          <a:p>
            <a:pPr marL="0" indent="0">
              <a:buNone/>
            </a:pPr>
            <a:r>
              <a:rPr lang="en-IN" sz="2400" b="1">
                <a:solidFill>
                  <a:schemeClr val="bg1"/>
                </a:solidFill>
              </a:rPr>
              <a:t>The features in the data set includes, </a:t>
            </a:r>
          </a:p>
          <a:p>
            <a:r>
              <a:rPr lang="en-IN" sz="2400" b="1">
                <a:solidFill>
                  <a:schemeClr val="bg1"/>
                </a:solidFill>
              </a:rPr>
              <a:t> </a:t>
            </a:r>
            <a:r>
              <a:rPr lang="en-IN" sz="2400" b="1"/>
              <a:t>ID – Number type</a:t>
            </a:r>
          </a:p>
          <a:p>
            <a:r>
              <a:rPr lang="en-IN" sz="2400" b="1"/>
              <a:t> DEPT_NAME – TEXT TYPE</a:t>
            </a:r>
          </a:p>
          <a:p>
            <a:r>
              <a:rPr lang="en-IN" sz="2400" b="1"/>
              <a:t> LOCATION – TEXT TYPE</a:t>
            </a:r>
          </a:p>
          <a:p>
            <a:r>
              <a:rPr lang="en-IN" sz="2400" b="1"/>
              <a:t> TRAVEL_REQUIRED – TEXT TYPE</a:t>
            </a:r>
          </a:p>
          <a:p>
            <a:endParaRPr lang="en-IN" sz="2400" b="1"/>
          </a:p>
          <a:p>
            <a:endParaRPr lang="en-IN" sz="2400" b="1"/>
          </a:p>
          <a:p>
            <a:endParaRPr lang="en-IN" sz="2400" b="1"/>
          </a:p>
        </p:txBody>
      </p:sp>
    </p:spTree>
    <p:extLst>
      <p:ext uri="{BB962C8B-B14F-4D97-AF65-F5344CB8AC3E}">
        <p14:creationId xmlns:p14="http://schemas.microsoft.com/office/powerpoint/2010/main" val="160135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86255-3479-BC48-32AC-8BFFBBF24A46}"/>
              </a:ext>
            </a:extLst>
          </p:cNvPr>
          <p:cNvSpPr>
            <a:spLocks noGrp="1"/>
          </p:cNvSpPr>
          <p:nvPr>
            <p:ph type="title"/>
          </p:nvPr>
        </p:nvSpPr>
        <p:spPr>
          <a:xfrm>
            <a:off x="685801" y="609601"/>
            <a:ext cx="10131425" cy="1017662"/>
          </a:xfrm>
        </p:spPr>
        <p:txBody>
          <a:bodyPr>
            <a:normAutofit/>
          </a:bodyPr>
          <a:lstStyle/>
          <a:p>
            <a:r>
              <a:rPr lang="en-IN" sz="4400" b="1">
                <a:solidFill>
                  <a:schemeClr val="accent2">
                    <a:lumMod val="75000"/>
                  </a:schemeClr>
                </a:solidFill>
              </a:rPr>
              <a:t>THE WOW IN OUR SOLUTION</a:t>
            </a:r>
            <a:endParaRPr lang="en-US" sz="4400" b="1">
              <a:solidFill>
                <a:schemeClr val="accent2">
                  <a:lumMod val="75000"/>
                </a:schemeClr>
              </a:solidFill>
            </a:endParaRPr>
          </a:p>
        </p:txBody>
      </p:sp>
      <p:sp>
        <p:nvSpPr>
          <p:cNvPr id="3" name="Content Placeholder 2">
            <a:extLst>
              <a:ext uri="{FF2B5EF4-FFF2-40B4-BE49-F238E27FC236}">
                <a16:creationId xmlns:a16="http://schemas.microsoft.com/office/drawing/2014/main" id="{93A79FFC-A86C-6834-45C7-FE4D7A31EAE9}"/>
              </a:ext>
            </a:extLst>
          </p:cNvPr>
          <p:cNvSpPr>
            <a:spLocks noGrp="1"/>
          </p:cNvSpPr>
          <p:nvPr>
            <p:ph idx="1"/>
          </p:nvPr>
        </p:nvSpPr>
        <p:spPr>
          <a:xfrm>
            <a:off x="685801" y="3155624"/>
            <a:ext cx="10131425" cy="2142080"/>
          </a:xfrm>
        </p:spPr>
        <p:txBody>
          <a:bodyPr>
            <a:noAutofit/>
          </a:bodyPr>
          <a:lstStyle/>
          <a:p>
            <a:r>
              <a:rPr lang="en-IN" sz="2800" dirty="0"/>
              <a:t>The wow factor in this Project is the Query and Connections tool.  It is a powerful tool, with Which the users can transform data by Filtering, sorting and merging it, all without Writing code.  The connections tool helps Manage these data sources, which allows the Users to refresh and update their data easily, Ensuring that the reports always reflect the Latest information.  This tool is essential for Automating data updates, consolidating Information from multiple sources, and enabling Advanced analysis within excel.</a:t>
            </a:r>
            <a:endParaRPr lang="en-US" sz="2800" dirty="0"/>
          </a:p>
        </p:txBody>
      </p:sp>
    </p:spTree>
    <p:extLst>
      <p:ext uri="{BB962C8B-B14F-4D97-AF65-F5344CB8AC3E}">
        <p14:creationId xmlns:p14="http://schemas.microsoft.com/office/powerpoint/2010/main" val="5120437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Celestial</vt:lpstr>
      <vt:lpstr>Employee data analysis using excel</vt:lpstr>
      <vt:lpstr>PROJECT TITLE</vt:lpstr>
      <vt:lpstr>Agenda</vt:lpstr>
      <vt:lpstr>PROBLEM STATEMENT</vt:lpstr>
      <vt:lpstr>PROJECT OVERVIEW</vt:lpstr>
      <vt:lpstr>WHO ARE THE END USERS? </vt:lpstr>
      <vt:lpstr>OUR SOLUTION AND IT’S VALUE PROPOSITION</vt:lpstr>
      <vt:lpstr>DATASET description </vt:lpstr>
      <vt:lpstr>THE WOW IN OUR SOLUTION</vt:lpstr>
      <vt:lpstr>Modelling</vt:lpstr>
      <vt:lpstr>MODELING</vt:lpstr>
      <vt:lpstr>MODELING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Guest User</dc:creator>
  <cp:lastModifiedBy>Guest User</cp:lastModifiedBy>
  <cp:revision>9</cp:revision>
  <dcterms:created xsi:type="dcterms:W3CDTF">2024-08-31T09:42:53Z</dcterms:created>
  <dcterms:modified xsi:type="dcterms:W3CDTF">2024-10-01T07:36:36Z</dcterms:modified>
</cp:coreProperties>
</file>