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oppins Bold" charset="1" panose="00000800000000000000"/>
      <p:regular r:id="rId28"/>
    </p:embeddedFont>
    <p:embeddedFont>
      <p:font typeface="Poppins" charset="1" panose="00000500000000000000"/>
      <p:regular r:id="rId29"/>
    </p:embeddedFont>
    <p:embeddedFont>
      <p:font typeface="Open Sans Bold" charset="1" panose="020B0806030504020204"/>
      <p:regular r:id="rId30"/>
    </p:embeddedFont>
    <p:embeddedFont>
      <p:font typeface="Alatsi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709620" y="1314335"/>
            <a:ext cx="12863788" cy="2245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b="true" sz="58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PEOPLE RE-IDENTIFICATION AND TRACKING FROM MULTIPLE CAMERAS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19530" y="4125143"/>
            <a:ext cx="12453879" cy="97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53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Guided </a:t>
            </a:r>
            <a:r>
              <a:rPr lang="en-US" b="true" sz="53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By : Dr. Anupam Agrawal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138821" y="5732145"/>
            <a:ext cx="7469396" cy="381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Group members: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Raveena Badavath(IIT2022078)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Meenakshi Batchu(IIT2022185)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Meghana Menavath(IIT2022199)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Akshitha Sarangapani(IIT2022202)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Neha Banala(IIT2022224)</a:t>
            </a:r>
          </a:p>
          <a:p>
            <a:pPr algn="ctr">
              <a:lnSpc>
                <a:spcPts val="431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893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3686" y="2826256"/>
            <a:ext cx="15527719" cy="729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Reference: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International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Journal for Multidisciplinary Research (IJFMR), Volume 6, Issue 1, January-February 2024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Focus/Scope: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paper explores multi-camera person tracking and re-identification to enhance security surveillance in public spaces. It integrates YOLO for detection, Deep SORT for tracking, and a Re-ID module to ensure continuous identity tracking across multiple camera views.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YOLO detects individuals in each frame.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ep SORT associates detections across frames and cameras.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Re-ID module assigns unique IDs to maintain identity consistency.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Ensures seam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less tracking across camera viewpoints for uninterrupted surveillance.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Data: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Surveillance footage from airports, train stations, and shopping malls.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dataset is not publicly available.</a:t>
            </a:r>
          </a:p>
          <a:p>
            <a:pPr algn="l">
              <a:lnSpc>
                <a:spcPts val="3652"/>
              </a:lnSpc>
            </a:pPr>
          </a:p>
          <a:p>
            <a:pPr algn="l">
              <a:lnSpc>
                <a:spcPts val="351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89158" y="185287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BASE PAPER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3686" y="1852872"/>
            <a:ext cx="15527719" cy="762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</a:pPr>
          </a:p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Results/Findings: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Demonstrated high precision and recall in tracking.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e-ID module significantly reduced identity switching across cameras.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Effective tracking even in occlusions and varying lighting conditions.</a:t>
            </a:r>
          </a:p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Merits &amp; Demerits: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Real-time and efficient tracking for surveillance applications.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Seamless identity association across multiple cameras.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Performs well in occluded and low-light conditions.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Struggles in highly crowded environments, leading to ID mismatches.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The dataset is not diverse, limiting generalization to different locations.</a:t>
            </a:r>
          </a:p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Scope: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ntegrate 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anomaly detection and predicti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analytics for threat identification.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evelop advanced occlusion handling methods for complex environments.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ptimize for large-scale real-world deployment in diverse settings.</a:t>
            </a:r>
          </a:p>
          <a:p>
            <a:pPr algn="l">
              <a:lnSpc>
                <a:spcPts val="379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21103" y="598488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07947" y="2991614"/>
            <a:ext cx="6450970" cy="2573239"/>
            <a:chOff x="0" y="0"/>
            <a:chExt cx="1699021" cy="6777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99021" cy="734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8897" y="2548061"/>
            <a:ext cx="6590020" cy="58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2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Occlusion Handling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5170" y="3390206"/>
            <a:ext cx="5497475" cy="210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Existing models struggle with partial or full occlusions in crowded areas, deep SORT and YOLO improve tracking but fail in long-term occlusions.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07947" y="6587768"/>
            <a:ext cx="6450970" cy="2573239"/>
            <a:chOff x="0" y="0"/>
            <a:chExt cx="1699021" cy="6777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9021" cy="677725"/>
            </a:xfrm>
            <a:custGeom>
              <a:avLst/>
              <a:gdLst/>
              <a:ahLst/>
              <a:cxnLst/>
              <a:rect r="r" b="b" t="t" l="l"/>
              <a:pathLst>
                <a:path h="677725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99021" cy="734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68897" y="6134300"/>
            <a:ext cx="7761901" cy="58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2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Cross-Camera Consistency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82278" y="6946114"/>
            <a:ext cx="6076638" cy="210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Variations in lighting, angle, and resolution affect Re-ID performance, CNN-based approaches need better feature extraction for diverse conditions.</a:t>
            </a: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1090490" y="-104525"/>
            <a:ext cx="762" cy="842299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422084" y="2991614"/>
            <a:ext cx="8098509" cy="2573239"/>
            <a:chOff x="0" y="0"/>
            <a:chExt cx="2132941" cy="67772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32941" cy="677725"/>
            </a:xfrm>
            <a:custGeom>
              <a:avLst/>
              <a:gdLst/>
              <a:ahLst/>
              <a:cxnLst/>
              <a:rect r="r" b="b" t="t" l="l"/>
              <a:pathLst>
                <a:path h="677725" w="2132941">
                  <a:moveTo>
                    <a:pt x="48754" y="0"/>
                  </a:moveTo>
                  <a:lnTo>
                    <a:pt x="2084186" y="0"/>
                  </a:lnTo>
                  <a:cubicBezTo>
                    <a:pt x="2097117" y="0"/>
                    <a:pt x="2109518" y="5137"/>
                    <a:pt x="2118661" y="14280"/>
                  </a:cubicBezTo>
                  <a:cubicBezTo>
                    <a:pt x="2127804" y="23423"/>
                    <a:pt x="2132941" y="35824"/>
                    <a:pt x="2132941" y="48754"/>
                  </a:cubicBezTo>
                  <a:lnTo>
                    <a:pt x="2132941" y="628971"/>
                  </a:lnTo>
                  <a:cubicBezTo>
                    <a:pt x="2132941" y="641902"/>
                    <a:pt x="2127804" y="654302"/>
                    <a:pt x="2118661" y="663446"/>
                  </a:cubicBezTo>
                  <a:cubicBezTo>
                    <a:pt x="2109518" y="672589"/>
                    <a:pt x="2097117" y="677725"/>
                    <a:pt x="2084186" y="677725"/>
                  </a:cubicBezTo>
                  <a:lnTo>
                    <a:pt x="48754" y="677725"/>
                  </a:lnTo>
                  <a:cubicBezTo>
                    <a:pt x="35824" y="677725"/>
                    <a:pt x="23423" y="672589"/>
                    <a:pt x="14280" y="663446"/>
                  </a:cubicBezTo>
                  <a:cubicBezTo>
                    <a:pt x="5137" y="654302"/>
                    <a:pt x="0" y="641902"/>
                    <a:pt x="0" y="628971"/>
                  </a:cubicBezTo>
                  <a:lnTo>
                    <a:pt x="0" y="48754"/>
                  </a:lnTo>
                  <a:cubicBezTo>
                    <a:pt x="0" y="35824"/>
                    <a:pt x="5137" y="23423"/>
                    <a:pt x="14280" y="14280"/>
                  </a:cubicBezTo>
                  <a:cubicBezTo>
                    <a:pt x="23423" y="5137"/>
                    <a:pt x="35824" y="0"/>
                    <a:pt x="48754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2132941" cy="734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111122" y="2570921"/>
            <a:ext cx="7948226" cy="58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2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 &amp; Real-Time Performance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60632" y="3461263"/>
            <a:ext cx="6649207" cy="168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Computationally expensive deep learning models limit real-time applications, need for lightweight models without compromising accuracy.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600323" y="6538445"/>
            <a:ext cx="7920270" cy="2573239"/>
            <a:chOff x="0" y="0"/>
            <a:chExt cx="2085997" cy="6777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85997" cy="677725"/>
            </a:xfrm>
            <a:custGeom>
              <a:avLst/>
              <a:gdLst/>
              <a:ahLst/>
              <a:cxnLst/>
              <a:rect r="r" b="b" t="t" l="l"/>
              <a:pathLst>
                <a:path h="677725" w="2085997">
                  <a:moveTo>
                    <a:pt x="49852" y="0"/>
                  </a:moveTo>
                  <a:lnTo>
                    <a:pt x="2036145" y="0"/>
                  </a:lnTo>
                  <a:cubicBezTo>
                    <a:pt x="2049367" y="0"/>
                    <a:pt x="2062047" y="5252"/>
                    <a:pt x="2071396" y="14601"/>
                  </a:cubicBezTo>
                  <a:cubicBezTo>
                    <a:pt x="2080745" y="23950"/>
                    <a:pt x="2085997" y="36630"/>
                    <a:pt x="2085997" y="49852"/>
                  </a:cubicBezTo>
                  <a:lnTo>
                    <a:pt x="2085997" y="627874"/>
                  </a:lnTo>
                  <a:cubicBezTo>
                    <a:pt x="2085997" y="641095"/>
                    <a:pt x="2080745" y="653775"/>
                    <a:pt x="2071396" y="663124"/>
                  </a:cubicBezTo>
                  <a:cubicBezTo>
                    <a:pt x="2062047" y="672473"/>
                    <a:pt x="2049367" y="677725"/>
                    <a:pt x="2036145" y="677725"/>
                  </a:cubicBezTo>
                  <a:lnTo>
                    <a:pt x="49852" y="677725"/>
                  </a:lnTo>
                  <a:cubicBezTo>
                    <a:pt x="36630" y="677725"/>
                    <a:pt x="23950" y="672473"/>
                    <a:pt x="14601" y="663124"/>
                  </a:cubicBezTo>
                  <a:cubicBezTo>
                    <a:pt x="5252" y="653775"/>
                    <a:pt x="0" y="641095"/>
                    <a:pt x="0" y="627874"/>
                  </a:cubicBezTo>
                  <a:lnTo>
                    <a:pt x="0" y="49852"/>
                  </a:lnTo>
                  <a:cubicBezTo>
                    <a:pt x="0" y="36630"/>
                    <a:pt x="5252" y="23950"/>
                    <a:pt x="14601" y="14601"/>
                  </a:cubicBezTo>
                  <a:cubicBezTo>
                    <a:pt x="23950" y="5252"/>
                    <a:pt x="36630" y="0"/>
                    <a:pt x="49852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2085997" cy="734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422084" y="6065732"/>
            <a:ext cx="9729575" cy="58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2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False Re-Identification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83329" y="6946114"/>
            <a:ext cx="7176019" cy="168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3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similarity among individuals leads to ID mismatches, Siamese networks and triplet loss functions show improvement but are not perfect.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319" y="439996"/>
            <a:ext cx="16230600" cy="129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OBJECTIVES &amp; SCOPE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64423" y="2203676"/>
            <a:ext cx="1105361" cy="11053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64423" y="2277798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64423" y="4260204"/>
            <a:ext cx="1105361" cy="11053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64423" y="4334326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64423" y="6316732"/>
            <a:ext cx="1105361" cy="110536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4423" y="6390854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57721" y="2111092"/>
            <a:ext cx="14232692" cy="164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Enhancing Occlusion Handling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Implement temporal feature aggregation &amp; trajectory prediction for     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reappearance estimation.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48196" y="4166287"/>
            <a:ext cx="14232692" cy="164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Improving Cross-Camera Consistency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Use adaptive feature normalization &amp; contrastive learning for robust 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Re-ID across lighting and angles.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8196" y="6221482"/>
            <a:ext cx="14232692" cy="164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Optimizing for Real-Time Performance &amp; Scalability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Deploy lightweight YOLO variant &amp; use TensorRT/ONNX optimization for 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faster inference. 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H="true" flipV="true">
            <a:off x="1085748" y="2759773"/>
            <a:ext cx="102" cy="7914345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564423" y="8235489"/>
            <a:ext cx="1105361" cy="110536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64423" y="8309611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48196" y="8274325"/>
            <a:ext cx="14232692" cy="164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Reducing Identity Switching &amp; False Re-Identification  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Integrate Siamese networks with triplet loss &amp; apply spatial-temporal </a:t>
            </a:r>
          </a:p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308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constraints for accuracy.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90575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23988" y="3102810"/>
            <a:ext cx="7362681" cy="5078779"/>
            <a:chOff x="0" y="0"/>
            <a:chExt cx="1939142" cy="13376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337621"/>
            </a:xfrm>
            <a:custGeom>
              <a:avLst/>
              <a:gdLst/>
              <a:ahLst/>
              <a:cxnLst/>
              <a:rect r="r" b="b" t="t" l="l"/>
              <a:pathLst>
                <a:path h="1337621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283994"/>
                  </a:lnTo>
                  <a:cubicBezTo>
                    <a:pt x="1939142" y="1298217"/>
                    <a:pt x="1933492" y="1311857"/>
                    <a:pt x="1923435" y="1321914"/>
                  </a:cubicBezTo>
                  <a:cubicBezTo>
                    <a:pt x="1913378" y="1331971"/>
                    <a:pt x="1899738" y="1337621"/>
                    <a:pt x="1885515" y="1337621"/>
                  </a:cubicBezTo>
                  <a:lnTo>
                    <a:pt x="53627" y="1337621"/>
                  </a:lnTo>
                  <a:cubicBezTo>
                    <a:pt x="39404" y="1337621"/>
                    <a:pt x="25764" y="1331971"/>
                    <a:pt x="15707" y="1321914"/>
                  </a:cubicBezTo>
                  <a:cubicBezTo>
                    <a:pt x="5650" y="1311857"/>
                    <a:pt x="0" y="1298217"/>
                    <a:pt x="0" y="1283994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375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39665" y="4161491"/>
            <a:ext cx="7013738" cy="435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Gath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 multi-camera surveillance footage from public spaces (airports, malls, train stations).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benchmark datasets (Market-1501, DukeMTMC) for validation.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08739" y="3414767"/>
            <a:ext cx="4835926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Collection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5078779"/>
            <a:chOff x="0" y="0"/>
            <a:chExt cx="1939142" cy="13376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337621"/>
            </a:xfrm>
            <a:custGeom>
              <a:avLst/>
              <a:gdLst/>
              <a:ahLst/>
              <a:cxnLst/>
              <a:rect r="r" b="b" t="t" l="l"/>
              <a:pathLst>
                <a:path h="1337621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283994"/>
                  </a:lnTo>
                  <a:cubicBezTo>
                    <a:pt x="1939142" y="1298217"/>
                    <a:pt x="1933492" y="1311857"/>
                    <a:pt x="1923435" y="1321914"/>
                  </a:cubicBezTo>
                  <a:cubicBezTo>
                    <a:pt x="1913378" y="1331971"/>
                    <a:pt x="1899738" y="1337621"/>
                    <a:pt x="1885515" y="1337621"/>
                  </a:cubicBezTo>
                  <a:lnTo>
                    <a:pt x="53627" y="1337621"/>
                  </a:lnTo>
                  <a:cubicBezTo>
                    <a:pt x="39404" y="1337621"/>
                    <a:pt x="25764" y="1331971"/>
                    <a:pt x="15707" y="1321914"/>
                  </a:cubicBezTo>
                  <a:cubicBezTo>
                    <a:pt x="5650" y="1311857"/>
                    <a:pt x="0" y="1298217"/>
                    <a:pt x="0" y="1283994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375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958780" y="4161491"/>
            <a:ext cx="6681681" cy="381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mplement YOLO for real-time person detection in each camera frame.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 using transfer learning to adapt to surveillance conditions.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72889" y="3414767"/>
            <a:ext cx="4820558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 Detection</a:t>
            </a:r>
          </a:p>
        </p:txBody>
      </p:sp>
      <p:sp>
        <p:nvSpPr>
          <p:cNvPr name="AutoShape 14" id="14"/>
          <p:cNvSpPr/>
          <p:nvPr/>
        </p:nvSpPr>
        <p:spPr>
          <a:xfrm>
            <a:off x="-260599" y="9061267"/>
            <a:ext cx="12237099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1420644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90575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102810"/>
            <a:ext cx="7362681" cy="5049348"/>
            <a:chOff x="0" y="0"/>
            <a:chExt cx="1939142" cy="1329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329870"/>
            </a:xfrm>
            <a:custGeom>
              <a:avLst/>
              <a:gdLst/>
              <a:ahLst/>
              <a:cxnLst/>
              <a:rect r="r" b="b" t="t" l="l"/>
              <a:pathLst>
                <a:path h="1329870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276243"/>
                  </a:lnTo>
                  <a:cubicBezTo>
                    <a:pt x="1939142" y="1290465"/>
                    <a:pt x="1933492" y="1304106"/>
                    <a:pt x="1923435" y="1314163"/>
                  </a:cubicBezTo>
                  <a:cubicBezTo>
                    <a:pt x="1913378" y="1324220"/>
                    <a:pt x="1899738" y="1329870"/>
                    <a:pt x="1885515" y="1329870"/>
                  </a:cubicBezTo>
                  <a:lnTo>
                    <a:pt x="53627" y="1329870"/>
                  </a:lnTo>
                  <a:cubicBezTo>
                    <a:pt x="24010" y="1329870"/>
                    <a:pt x="0" y="1305860"/>
                    <a:pt x="0" y="1276243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367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39665" y="4161491"/>
            <a:ext cx="6390905" cy="381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Utilize Deep SORT for tracking individuals across multiple camera views.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Combine motion and appearance-based tracking for improved association.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18264" y="3414767"/>
            <a:ext cx="7135261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Multi-Camera Tracking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34597" y="3102810"/>
            <a:ext cx="7362681" cy="5049348"/>
            <a:chOff x="0" y="0"/>
            <a:chExt cx="1939142" cy="13298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9142" cy="1329870"/>
            </a:xfrm>
            <a:custGeom>
              <a:avLst/>
              <a:gdLst/>
              <a:ahLst/>
              <a:cxnLst/>
              <a:rect r="r" b="b" t="t" l="l"/>
              <a:pathLst>
                <a:path h="1329870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276243"/>
                  </a:lnTo>
                  <a:cubicBezTo>
                    <a:pt x="1939142" y="1290465"/>
                    <a:pt x="1933492" y="1304106"/>
                    <a:pt x="1923435" y="1314163"/>
                  </a:cubicBezTo>
                  <a:cubicBezTo>
                    <a:pt x="1913378" y="1324220"/>
                    <a:pt x="1899738" y="1329870"/>
                    <a:pt x="1885515" y="1329870"/>
                  </a:cubicBezTo>
                  <a:lnTo>
                    <a:pt x="53627" y="1329870"/>
                  </a:lnTo>
                  <a:cubicBezTo>
                    <a:pt x="24010" y="1329870"/>
                    <a:pt x="0" y="1305860"/>
                    <a:pt x="0" y="1276243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39142" cy="1367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958780" y="4161491"/>
            <a:ext cx="6681681" cy="381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deep neural networks for unique feature extraction.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Re-ID module to reduce identity switching and maintain continuity.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032152" y="3414767"/>
            <a:ext cx="6367572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Person Re-Identification</a:t>
            </a:r>
          </a:p>
        </p:txBody>
      </p:sp>
      <p:sp>
        <p:nvSpPr>
          <p:cNvPr name="AutoShape 14" id="14"/>
          <p:cNvSpPr/>
          <p:nvPr/>
        </p:nvSpPr>
        <p:spPr>
          <a:xfrm>
            <a:off x="-260599" y="9061267"/>
            <a:ext cx="12208883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1420644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90575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72063" y="3250718"/>
            <a:ext cx="8701724" cy="5075524"/>
            <a:chOff x="0" y="0"/>
            <a:chExt cx="2291812" cy="1336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91812" cy="1336764"/>
            </a:xfrm>
            <a:custGeom>
              <a:avLst/>
              <a:gdLst/>
              <a:ahLst/>
              <a:cxnLst/>
              <a:rect r="r" b="b" t="t" l="l"/>
              <a:pathLst>
                <a:path h="1336764" w="2291812">
                  <a:moveTo>
                    <a:pt x="45375" y="0"/>
                  </a:moveTo>
                  <a:lnTo>
                    <a:pt x="2246437" y="0"/>
                  </a:lnTo>
                  <a:cubicBezTo>
                    <a:pt x="2258471" y="0"/>
                    <a:pt x="2270013" y="4781"/>
                    <a:pt x="2278522" y="13290"/>
                  </a:cubicBezTo>
                  <a:cubicBezTo>
                    <a:pt x="2287032" y="21799"/>
                    <a:pt x="2291812" y="33341"/>
                    <a:pt x="2291812" y="45375"/>
                  </a:cubicBezTo>
                  <a:lnTo>
                    <a:pt x="2291812" y="1291389"/>
                  </a:lnTo>
                  <a:cubicBezTo>
                    <a:pt x="2291812" y="1303423"/>
                    <a:pt x="2287032" y="1314964"/>
                    <a:pt x="2278522" y="1323474"/>
                  </a:cubicBezTo>
                  <a:cubicBezTo>
                    <a:pt x="2270013" y="1331983"/>
                    <a:pt x="2258471" y="1336764"/>
                    <a:pt x="2246437" y="1336764"/>
                  </a:cubicBezTo>
                  <a:lnTo>
                    <a:pt x="45375" y="1336764"/>
                  </a:lnTo>
                  <a:cubicBezTo>
                    <a:pt x="33341" y="1336764"/>
                    <a:pt x="21799" y="1331983"/>
                    <a:pt x="13290" y="1323474"/>
                  </a:cubicBezTo>
                  <a:cubicBezTo>
                    <a:pt x="4781" y="1314964"/>
                    <a:pt x="0" y="1303423"/>
                    <a:pt x="0" y="1291389"/>
                  </a:cubicBezTo>
                  <a:lnTo>
                    <a:pt x="0" y="45375"/>
                  </a:lnTo>
                  <a:cubicBezTo>
                    <a:pt x="0" y="33341"/>
                    <a:pt x="4781" y="21799"/>
                    <a:pt x="13290" y="13290"/>
                  </a:cubicBezTo>
                  <a:cubicBezTo>
                    <a:pt x="21799" y="4781"/>
                    <a:pt x="33341" y="0"/>
                    <a:pt x="45375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91812" cy="1374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80051" y="4509257"/>
            <a:ext cx="6899680" cy="381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system using TensorFlow &amp; PyTorch with GPU acceleration.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 for real-time performance using TensorRT/ONNX.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380051" y="3505957"/>
            <a:ext cx="847022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&amp; Deployment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-260599" y="9061267"/>
            <a:ext cx="12540330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420644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1759619"/>
            <a:ext cx="10451219" cy="289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FLOW</a:t>
            </a:r>
          </a:p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56228" y="767164"/>
            <a:ext cx="4304873" cy="2624574"/>
            <a:chOff x="0" y="0"/>
            <a:chExt cx="5739831" cy="349943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739831" cy="3499432"/>
              <a:chOff x="0" y="0"/>
              <a:chExt cx="1751844" cy="106805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1068056"/>
              </a:xfrm>
              <a:custGeom>
                <a:avLst/>
                <a:gdLst/>
                <a:ahLst/>
                <a:cxnLst/>
                <a:rect r="r" b="b" t="t" l="l"/>
                <a:pathLst>
                  <a:path h="1068056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1008696"/>
                    </a:lnTo>
                    <a:cubicBezTo>
                      <a:pt x="1751844" y="1041479"/>
                      <a:pt x="1725268" y="1068056"/>
                      <a:pt x="1692484" y="1068056"/>
                    </a:cubicBezTo>
                    <a:lnTo>
                      <a:pt x="59360" y="1068056"/>
                    </a:lnTo>
                    <a:cubicBezTo>
                      <a:pt x="26577" y="1068056"/>
                      <a:pt x="0" y="1041479"/>
                      <a:pt x="0" y="1008696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11061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450195" y="66142"/>
              <a:ext cx="5006422" cy="319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3"/>
                </a:lnSpc>
              </a:pPr>
            </a:p>
            <a:p>
              <a:pPr algn="l" marL="418519" indent="-209260" lvl="1">
                <a:lnSpc>
                  <a:spcPts val="2713"/>
                </a:lnSpc>
                <a:buFont typeface="Arial"/>
                <a:buChar char="•"/>
              </a:pPr>
              <a:r>
                <a:rPr lang="en-US" sz="193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Captu</a:t>
              </a:r>
              <a:r>
                <a:rPr lang="en-US" sz="193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res video streams from multiple cameras.</a:t>
              </a:r>
            </a:p>
            <a:p>
              <a:pPr algn="l" marL="418519" indent="-209260" lvl="1">
                <a:lnSpc>
                  <a:spcPts val="2713"/>
                </a:lnSpc>
                <a:buFont typeface="Arial"/>
                <a:buChar char="•"/>
              </a:pPr>
              <a:r>
                <a:rPr lang="en-US" sz="193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Different perspectives help in tracking individuals effectively.</a:t>
              </a:r>
            </a:p>
            <a:p>
              <a:pPr algn="l">
                <a:lnSpc>
                  <a:spcPts val="27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99852" y="420267"/>
            <a:ext cx="3345692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1) INPUT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090490" y="2704260"/>
            <a:ext cx="762" cy="7582637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818619" y="3981720"/>
            <a:ext cx="4380091" cy="2611352"/>
            <a:chOff x="0" y="0"/>
            <a:chExt cx="5840121" cy="348180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840121" cy="3481803"/>
              <a:chOff x="0" y="0"/>
              <a:chExt cx="1871594" cy="111582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71594" cy="1115820"/>
              </a:xfrm>
              <a:custGeom>
                <a:avLst/>
                <a:gdLst/>
                <a:ahLst/>
                <a:cxnLst/>
                <a:rect r="r" b="b" t="t" l="l"/>
                <a:pathLst>
                  <a:path h="1115820" w="1871594">
                    <a:moveTo>
                      <a:pt x="55562" y="0"/>
                    </a:moveTo>
                    <a:lnTo>
                      <a:pt x="1816032" y="0"/>
                    </a:lnTo>
                    <a:cubicBezTo>
                      <a:pt x="1830768" y="0"/>
                      <a:pt x="1844900" y="5854"/>
                      <a:pt x="1855320" y="16274"/>
                    </a:cubicBezTo>
                    <a:cubicBezTo>
                      <a:pt x="1865740" y="26694"/>
                      <a:pt x="1871594" y="40826"/>
                      <a:pt x="1871594" y="55562"/>
                    </a:cubicBezTo>
                    <a:lnTo>
                      <a:pt x="1871594" y="1060257"/>
                    </a:lnTo>
                    <a:cubicBezTo>
                      <a:pt x="1871594" y="1074993"/>
                      <a:pt x="1865740" y="1089126"/>
                      <a:pt x="1855320" y="1099546"/>
                    </a:cubicBezTo>
                    <a:cubicBezTo>
                      <a:pt x="1844900" y="1109966"/>
                      <a:pt x="1830768" y="1115820"/>
                      <a:pt x="1816032" y="1115820"/>
                    </a:cubicBezTo>
                    <a:lnTo>
                      <a:pt x="55562" y="1115820"/>
                    </a:lnTo>
                    <a:cubicBezTo>
                      <a:pt x="40826" y="1115820"/>
                      <a:pt x="26694" y="1109966"/>
                      <a:pt x="16274" y="1099546"/>
                    </a:cubicBezTo>
                    <a:cubicBezTo>
                      <a:pt x="5854" y="1089126"/>
                      <a:pt x="0" y="1074993"/>
                      <a:pt x="0" y="1060257"/>
                    </a:cubicBezTo>
                    <a:lnTo>
                      <a:pt x="0" y="55562"/>
                    </a:lnTo>
                    <a:cubicBezTo>
                      <a:pt x="0" y="40826"/>
                      <a:pt x="5854" y="26694"/>
                      <a:pt x="16274" y="16274"/>
                    </a:cubicBezTo>
                    <a:cubicBezTo>
                      <a:pt x="26694" y="5854"/>
                      <a:pt x="40826" y="0"/>
                      <a:pt x="55562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71594" cy="11539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58061" y="60269"/>
              <a:ext cx="5093897" cy="31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4"/>
                </a:lnSpc>
              </a:pPr>
            </a:p>
            <a:p>
              <a:pPr algn="l" marL="420176" indent="-210088" lvl="1">
                <a:lnSpc>
                  <a:spcPts val="2724"/>
                </a:lnSpc>
                <a:buFont typeface="Arial"/>
                <a:buChar char="•"/>
              </a:pPr>
              <a:r>
                <a:rPr lang="en-US" sz="1946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Extracts frames from video sequences.</a:t>
              </a:r>
            </a:p>
            <a:p>
              <a:pPr algn="l" marL="420176" indent="-210088" lvl="1">
                <a:lnSpc>
                  <a:spcPts val="2724"/>
                </a:lnSpc>
                <a:buFont typeface="Arial"/>
                <a:buChar char="•"/>
              </a:pPr>
              <a:r>
                <a:rPr lang="en-US" sz="1946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Enhances image quality using normalization and noise reduction.</a:t>
              </a:r>
            </a:p>
            <a:p>
              <a:pPr algn="l">
                <a:lnSpc>
                  <a:spcPts val="2724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17135" y="3654378"/>
            <a:ext cx="3770608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2) Preprocessing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95786" y="7279675"/>
            <a:ext cx="4660340" cy="2288267"/>
            <a:chOff x="0" y="0"/>
            <a:chExt cx="6213787" cy="305102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213787" cy="3051023"/>
              <a:chOff x="0" y="0"/>
              <a:chExt cx="1849928" cy="90833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49928" cy="908331"/>
              </a:xfrm>
              <a:custGeom>
                <a:avLst/>
                <a:gdLst/>
                <a:ahLst/>
                <a:cxnLst/>
                <a:rect r="r" b="b" t="t" l="l"/>
                <a:pathLst>
                  <a:path h="908331" w="1849928">
                    <a:moveTo>
                      <a:pt x="56213" y="0"/>
                    </a:moveTo>
                    <a:lnTo>
                      <a:pt x="1793715" y="0"/>
                    </a:lnTo>
                    <a:cubicBezTo>
                      <a:pt x="1824761" y="0"/>
                      <a:pt x="1849928" y="25167"/>
                      <a:pt x="1849928" y="56213"/>
                    </a:cubicBezTo>
                    <a:lnTo>
                      <a:pt x="1849928" y="852118"/>
                    </a:lnTo>
                    <a:cubicBezTo>
                      <a:pt x="1849928" y="867026"/>
                      <a:pt x="1844006" y="881324"/>
                      <a:pt x="1833464" y="891866"/>
                    </a:cubicBezTo>
                    <a:cubicBezTo>
                      <a:pt x="1822922" y="902408"/>
                      <a:pt x="1808624" y="908331"/>
                      <a:pt x="1793715" y="908331"/>
                    </a:cubicBezTo>
                    <a:lnTo>
                      <a:pt x="56213" y="908331"/>
                    </a:lnTo>
                    <a:cubicBezTo>
                      <a:pt x="25167" y="908331"/>
                      <a:pt x="0" y="883163"/>
                      <a:pt x="0" y="852118"/>
                    </a:cubicBezTo>
                    <a:lnTo>
                      <a:pt x="0" y="56213"/>
                    </a:lnTo>
                    <a:cubicBezTo>
                      <a:pt x="0" y="25167"/>
                      <a:pt x="25167" y="0"/>
                      <a:pt x="56213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849928" cy="9464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87369" y="69245"/>
              <a:ext cx="5419818" cy="2734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9"/>
                </a:lnSpc>
              </a:pP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</a:t>
              </a: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es YOLO  for real-time object detection.</a:t>
              </a: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Identifies and marks people within each camera frame.</a:t>
              </a:r>
            </a:p>
            <a:p>
              <a:pPr algn="l">
                <a:lnSpc>
                  <a:spcPts val="272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76036" y="6889150"/>
            <a:ext cx="4252806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3) Person Detection</a:t>
            </a:r>
          </a:p>
          <a:p>
            <a:pPr algn="l">
              <a:lnSpc>
                <a:spcPts val="4339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7184802" y="7183732"/>
            <a:ext cx="4659351" cy="2288267"/>
            <a:chOff x="0" y="0"/>
            <a:chExt cx="6212469" cy="305102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6212469" cy="3051023"/>
              <a:chOff x="0" y="0"/>
              <a:chExt cx="1849536" cy="908331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849536" cy="908331"/>
              </a:xfrm>
              <a:custGeom>
                <a:avLst/>
                <a:gdLst/>
                <a:ahLst/>
                <a:cxnLst/>
                <a:rect r="r" b="b" t="t" l="l"/>
                <a:pathLst>
                  <a:path h="908331" w="1849536">
                    <a:moveTo>
                      <a:pt x="56225" y="0"/>
                    </a:moveTo>
                    <a:lnTo>
                      <a:pt x="1793311" y="0"/>
                    </a:lnTo>
                    <a:cubicBezTo>
                      <a:pt x="1824363" y="0"/>
                      <a:pt x="1849536" y="25173"/>
                      <a:pt x="1849536" y="56225"/>
                    </a:cubicBezTo>
                    <a:lnTo>
                      <a:pt x="1849536" y="852106"/>
                    </a:lnTo>
                    <a:cubicBezTo>
                      <a:pt x="1849536" y="867018"/>
                      <a:pt x="1843612" y="881319"/>
                      <a:pt x="1833068" y="891863"/>
                    </a:cubicBezTo>
                    <a:cubicBezTo>
                      <a:pt x="1822524" y="902407"/>
                      <a:pt x="1808223" y="908331"/>
                      <a:pt x="1793311" y="908331"/>
                    </a:cubicBezTo>
                    <a:lnTo>
                      <a:pt x="56225" y="908331"/>
                    </a:lnTo>
                    <a:cubicBezTo>
                      <a:pt x="41313" y="908331"/>
                      <a:pt x="27012" y="902407"/>
                      <a:pt x="16468" y="891863"/>
                    </a:cubicBezTo>
                    <a:cubicBezTo>
                      <a:pt x="5924" y="881319"/>
                      <a:pt x="0" y="867018"/>
                      <a:pt x="0" y="852106"/>
                    </a:cubicBezTo>
                    <a:lnTo>
                      <a:pt x="0" y="56225"/>
                    </a:lnTo>
                    <a:cubicBezTo>
                      <a:pt x="0" y="41313"/>
                      <a:pt x="5924" y="27012"/>
                      <a:pt x="16468" y="16468"/>
                    </a:cubicBezTo>
                    <a:cubicBezTo>
                      <a:pt x="27012" y="5924"/>
                      <a:pt x="41313" y="0"/>
                      <a:pt x="56225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1849536" cy="9464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87265" y="69245"/>
              <a:ext cx="5418668" cy="2734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9"/>
                </a:lnSpc>
              </a:pP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Assign</a:t>
              </a: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 unique IDs to detected individuals.</a:t>
              </a: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</a:t>
              </a: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racks movement within a single camera’s field of view.</a:t>
              </a:r>
            </a:p>
            <a:p>
              <a:pPr algn="l">
                <a:lnSpc>
                  <a:spcPts val="272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934146" y="6898675"/>
            <a:ext cx="5067562" cy="5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4) Tracking Across Frames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2691665" y="7121543"/>
            <a:ext cx="5184890" cy="2604532"/>
            <a:chOff x="0" y="0"/>
            <a:chExt cx="6913187" cy="3472709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6913187" cy="3472709"/>
              <a:chOff x="0" y="0"/>
              <a:chExt cx="2274179" cy="1142391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274179" cy="1142391"/>
              </a:xfrm>
              <a:custGeom>
                <a:avLst/>
                <a:gdLst/>
                <a:ahLst/>
                <a:cxnLst/>
                <a:rect r="r" b="b" t="t" l="l"/>
                <a:pathLst>
                  <a:path h="1142391" w="2274179">
                    <a:moveTo>
                      <a:pt x="45726" y="0"/>
                    </a:moveTo>
                    <a:lnTo>
                      <a:pt x="2228452" y="0"/>
                    </a:lnTo>
                    <a:cubicBezTo>
                      <a:pt x="2253706" y="0"/>
                      <a:pt x="2274179" y="20472"/>
                      <a:pt x="2274179" y="45726"/>
                    </a:cubicBezTo>
                    <a:lnTo>
                      <a:pt x="2274179" y="1096664"/>
                    </a:lnTo>
                    <a:cubicBezTo>
                      <a:pt x="2274179" y="1121918"/>
                      <a:pt x="2253706" y="1142391"/>
                      <a:pt x="2228452" y="1142391"/>
                    </a:cubicBezTo>
                    <a:lnTo>
                      <a:pt x="45726" y="1142391"/>
                    </a:lnTo>
                    <a:cubicBezTo>
                      <a:pt x="20472" y="1142391"/>
                      <a:pt x="0" y="1121918"/>
                      <a:pt x="0" y="1096664"/>
                    </a:cubicBezTo>
                    <a:lnTo>
                      <a:pt x="0" y="45726"/>
                    </a:lnTo>
                    <a:cubicBezTo>
                      <a:pt x="0" y="20472"/>
                      <a:pt x="20472" y="0"/>
                      <a:pt x="4572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274179" cy="1180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542225" y="57239"/>
              <a:ext cx="6029852" cy="319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9"/>
                </a:lnSpc>
              </a:pP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Features like clothing color, body shape, and gait are extracted.</a:t>
              </a: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Deep learning-based Re-ID model links the same person across different cameras.</a:t>
              </a:r>
            </a:p>
            <a:p>
              <a:pPr algn="l">
                <a:lnSpc>
                  <a:spcPts val="272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2691665" y="6908200"/>
            <a:ext cx="5114261" cy="50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3"/>
              </a:lnSpc>
            </a:pPr>
            <a:r>
              <a:rPr lang="en-US" sz="288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5) Person Re-Identification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2579726" y="4040909"/>
            <a:ext cx="5109977" cy="2617288"/>
            <a:chOff x="0" y="0"/>
            <a:chExt cx="6813303" cy="3489717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6813303" cy="3489717"/>
              <a:chOff x="0" y="0"/>
              <a:chExt cx="2134047" cy="1093041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134047" cy="1093041"/>
              </a:xfrm>
              <a:custGeom>
                <a:avLst/>
                <a:gdLst/>
                <a:ahLst/>
                <a:cxnLst/>
                <a:rect r="r" b="b" t="t" l="l"/>
                <a:pathLst>
                  <a:path h="1093041" w="2134047">
                    <a:moveTo>
                      <a:pt x="48729" y="0"/>
                    </a:moveTo>
                    <a:lnTo>
                      <a:pt x="2085317" y="0"/>
                    </a:lnTo>
                    <a:cubicBezTo>
                      <a:pt x="2112230" y="0"/>
                      <a:pt x="2134047" y="21817"/>
                      <a:pt x="2134047" y="48729"/>
                    </a:cubicBezTo>
                    <a:lnTo>
                      <a:pt x="2134047" y="1044312"/>
                    </a:lnTo>
                    <a:cubicBezTo>
                      <a:pt x="2134047" y="1071224"/>
                      <a:pt x="2112230" y="1093041"/>
                      <a:pt x="2085317" y="1093041"/>
                    </a:cubicBezTo>
                    <a:lnTo>
                      <a:pt x="48729" y="1093041"/>
                    </a:lnTo>
                    <a:cubicBezTo>
                      <a:pt x="21817" y="1093041"/>
                      <a:pt x="0" y="1071224"/>
                      <a:pt x="0" y="1044312"/>
                    </a:cubicBezTo>
                    <a:lnTo>
                      <a:pt x="0" y="48729"/>
                    </a:lnTo>
                    <a:cubicBezTo>
                      <a:pt x="0" y="21817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2134047" cy="1131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534391" y="62989"/>
              <a:ext cx="5942730" cy="319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9"/>
                </a:lnSpc>
              </a:pP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4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r>
                <a:rPr lang="en-US" sz="194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ombines tracking data from multiple cameras.</a:t>
              </a: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4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Matches individuals across non-overlapping views using deep feature embeddings.</a:t>
              </a:r>
            </a:p>
            <a:p>
              <a:pPr algn="l">
                <a:lnSpc>
                  <a:spcPts val="272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450628" y="3732192"/>
            <a:ext cx="5596335" cy="50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8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6) Multi-Camera Integration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2681833" y="693167"/>
            <a:ext cx="4905764" cy="2643300"/>
            <a:chOff x="0" y="0"/>
            <a:chExt cx="6541018" cy="3524400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6541018" cy="3524400"/>
              <a:chOff x="0" y="0"/>
              <a:chExt cx="1866582" cy="1005743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866582" cy="1005743"/>
              </a:xfrm>
              <a:custGeom>
                <a:avLst/>
                <a:gdLst/>
                <a:ahLst/>
                <a:cxnLst/>
                <a:rect r="r" b="b" t="t" l="l"/>
                <a:pathLst>
                  <a:path h="1005743" w="1866582">
                    <a:moveTo>
                      <a:pt x="55712" y="0"/>
                    </a:moveTo>
                    <a:lnTo>
                      <a:pt x="1810870" y="0"/>
                    </a:lnTo>
                    <a:cubicBezTo>
                      <a:pt x="1825646" y="0"/>
                      <a:pt x="1839816" y="5870"/>
                      <a:pt x="1850264" y="16318"/>
                    </a:cubicBezTo>
                    <a:cubicBezTo>
                      <a:pt x="1860712" y="26765"/>
                      <a:pt x="1866582" y="40936"/>
                      <a:pt x="1866582" y="55712"/>
                    </a:cubicBezTo>
                    <a:lnTo>
                      <a:pt x="1866582" y="950031"/>
                    </a:lnTo>
                    <a:cubicBezTo>
                      <a:pt x="1866582" y="964807"/>
                      <a:pt x="1860712" y="978977"/>
                      <a:pt x="1850264" y="989425"/>
                    </a:cubicBezTo>
                    <a:cubicBezTo>
                      <a:pt x="1839816" y="999873"/>
                      <a:pt x="1825646" y="1005743"/>
                      <a:pt x="1810870" y="1005743"/>
                    </a:cubicBezTo>
                    <a:lnTo>
                      <a:pt x="55712" y="1005743"/>
                    </a:lnTo>
                    <a:cubicBezTo>
                      <a:pt x="40936" y="1005743"/>
                      <a:pt x="26765" y="999873"/>
                      <a:pt x="16318" y="989425"/>
                    </a:cubicBezTo>
                    <a:cubicBezTo>
                      <a:pt x="5870" y="978977"/>
                      <a:pt x="0" y="964807"/>
                      <a:pt x="0" y="950031"/>
                    </a:cubicBezTo>
                    <a:lnTo>
                      <a:pt x="0" y="55712"/>
                    </a:lnTo>
                    <a:cubicBezTo>
                      <a:pt x="0" y="40936"/>
                      <a:pt x="5870" y="26765"/>
                      <a:pt x="16318" y="16318"/>
                    </a:cubicBezTo>
                    <a:cubicBezTo>
                      <a:pt x="26765" y="5870"/>
                      <a:pt x="40936" y="0"/>
                      <a:pt x="55712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866582" cy="10438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513035" y="74715"/>
              <a:ext cx="5705237" cy="319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30"/>
                </a:lnSpc>
              </a:pPr>
            </a:p>
            <a:p>
              <a:pPr algn="l" marL="421005" indent="-210503" lvl="1">
                <a:lnSpc>
                  <a:spcPts val="2730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Ge</a:t>
              </a: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nerates movement paths and timestamps for each person.</a:t>
              </a:r>
            </a:p>
            <a:p>
              <a:pPr algn="l" marL="421005" indent="-210503" lvl="1">
                <a:lnSpc>
                  <a:spcPts val="2730"/>
                </a:lnSpc>
                <a:buFont typeface="Arial"/>
                <a:buChar char="•"/>
              </a:pPr>
              <a:r>
                <a:rPr lang="en-US" sz="195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Provides a complete surveillance tracking history.</a:t>
              </a:r>
            </a:p>
            <a:p>
              <a:pPr algn="l">
                <a:lnSpc>
                  <a:spcPts val="273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4139798" y="392902"/>
            <a:ext cx="2958624" cy="97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27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7) OUTPUT</a:t>
            </a:r>
          </a:p>
          <a:p>
            <a:pPr algn="l">
              <a:lnSpc>
                <a:spcPts val="3837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598488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DATA DETAILS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3030" y="3166804"/>
            <a:ext cx="6450970" cy="6394895"/>
            <a:chOff x="0" y="0"/>
            <a:chExt cx="1699021" cy="16842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9021" cy="1684252"/>
            </a:xfrm>
            <a:custGeom>
              <a:avLst/>
              <a:gdLst/>
              <a:ahLst/>
              <a:cxnLst/>
              <a:rect r="r" b="b" t="t" l="l"/>
              <a:pathLst>
                <a:path h="1684252" w="1699021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1623046"/>
                  </a:lnTo>
                  <a:cubicBezTo>
                    <a:pt x="1699021" y="1656849"/>
                    <a:pt x="1671618" y="1684252"/>
                    <a:pt x="1637815" y="1684252"/>
                  </a:cubicBezTo>
                  <a:lnTo>
                    <a:pt x="61206" y="1684252"/>
                  </a:lnTo>
                  <a:cubicBezTo>
                    <a:pt x="44973" y="1684252"/>
                    <a:pt x="29405" y="1677804"/>
                    <a:pt x="17927" y="1666325"/>
                  </a:cubicBezTo>
                  <a:cubicBezTo>
                    <a:pt x="6448" y="1654847"/>
                    <a:pt x="0" y="1639279"/>
                    <a:pt x="0" y="1623046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99021" cy="174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53980" y="2589523"/>
            <a:ext cx="6590020" cy="63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7"/>
              </a:lnSpc>
            </a:pPr>
            <a:r>
              <a:rPr lang="en-US" sz="35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Benchmark Datasets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7155" y="3541677"/>
            <a:ext cx="5723670" cy="667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Market-1501 – Person Re-ID dataset with annotated identities.</a:t>
            </a:r>
          </a:p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DukeMTMC-ReID – Large-scale dataset for multi-camera tracking.</a:t>
            </a:r>
          </a:p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MOT16/MOT17 – Standard benchmark for multi-object tracking.</a:t>
            </a:r>
          </a:p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standardized evaluation metrics for fair comparisons.</a:t>
            </a:r>
          </a:p>
          <a:p>
            <a:pPr algn="l">
              <a:lnSpc>
                <a:spcPts val="3773"/>
              </a:lnSpc>
            </a:pPr>
          </a:p>
          <a:p>
            <a:pPr algn="l">
              <a:lnSpc>
                <a:spcPts val="3773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189491" y="3166804"/>
            <a:ext cx="6859578" cy="6394895"/>
            <a:chOff x="0" y="0"/>
            <a:chExt cx="1806638" cy="16842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6638" cy="1684252"/>
            </a:xfrm>
            <a:custGeom>
              <a:avLst/>
              <a:gdLst/>
              <a:ahLst/>
              <a:cxnLst/>
              <a:rect r="r" b="b" t="t" l="l"/>
              <a:pathLst>
                <a:path h="1684252" w="1806638">
                  <a:moveTo>
                    <a:pt x="57560" y="0"/>
                  </a:moveTo>
                  <a:lnTo>
                    <a:pt x="1749078" y="0"/>
                  </a:lnTo>
                  <a:cubicBezTo>
                    <a:pt x="1780867" y="0"/>
                    <a:pt x="1806638" y="25771"/>
                    <a:pt x="1806638" y="57560"/>
                  </a:cubicBezTo>
                  <a:lnTo>
                    <a:pt x="1806638" y="1626692"/>
                  </a:lnTo>
                  <a:cubicBezTo>
                    <a:pt x="1806638" y="1658482"/>
                    <a:pt x="1780867" y="1684252"/>
                    <a:pt x="1749078" y="1684252"/>
                  </a:cubicBezTo>
                  <a:lnTo>
                    <a:pt x="57560" y="1684252"/>
                  </a:lnTo>
                  <a:cubicBezTo>
                    <a:pt x="25771" y="1684252"/>
                    <a:pt x="0" y="1658482"/>
                    <a:pt x="0" y="1626692"/>
                  </a:cubicBezTo>
                  <a:lnTo>
                    <a:pt x="0" y="57560"/>
                  </a:lnTo>
                  <a:cubicBezTo>
                    <a:pt x="0" y="25771"/>
                    <a:pt x="25771" y="0"/>
                    <a:pt x="5756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806638" cy="1741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010162" y="2589523"/>
            <a:ext cx="7218237" cy="63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7"/>
              </a:lnSpc>
            </a:pPr>
            <a:r>
              <a:rPr lang="en-US" sz="351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In-House Dataset Creation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77105" y="3593731"/>
            <a:ext cx="5811584" cy="477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Captured surveillance videos using smartphones &amp; webcams in controlled environments (hallways, building entrances, lab setups).</a:t>
            </a:r>
          </a:p>
          <a:p>
            <a:pPr algn="l" marL="581894" indent="-290947" lvl="1">
              <a:lnSpc>
                <a:spcPts val="3773"/>
              </a:lnSpc>
              <a:buFont typeface="Arial"/>
              <a:buChar char="•"/>
            </a:pPr>
            <a:r>
              <a:rPr lang="en-US" sz="26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Included diverse lighting, occlusions, and camera angles to mimic real-world conditions.</a:t>
            </a: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1090490" y="-104525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59202" y="2919328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59202" y="6448348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3980" y="790575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7863" y="2814553"/>
            <a:ext cx="15027020" cy="61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1: Research &amp; Dataset Preparation (Jan 29 - Feb 20, 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7863" y="3512214"/>
            <a:ext cx="14160787" cy="268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this phase, we will conduct an in-depth literature review to understand existing methodologies and challenges. We will also select benchmark datasets (Market-1501, DukeMTMC-ReID) and create an in-house dataset by capturing surveillance videos using a smartphone and webcam, followed by annotation.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27863" y="6343573"/>
            <a:ext cx="15852093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2: Model Development &amp; Implementation (Feb 21 - Mar 20, 2025)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7863" y="7194191"/>
            <a:ext cx="14596373" cy="215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will implement and train YOLO for person detection to identify individuals in each frame. Then, we will integrate Deep SORT for multi-camera tracking, ensuring smooth tracking transitions while optimizing the system to handle occlusions effectively.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790575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986" y="3257845"/>
            <a:ext cx="448096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4361180"/>
            <a:ext cx="6287085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Literature Survey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5464515"/>
            <a:ext cx="5241454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986" y="6570685"/>
            <a:ext cx="736029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Objectives &amp;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1653" y="3151505"/>
            <a:ext cx="7647647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11653" y="4308010"/>
            <a:ext cx="5815922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data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11653" y="5437930"/>
            <a:ext cx="4480960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11653" y="6591725"/>
            <a:ext cx="5055568" cy="67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4423" y="2644831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4423" y="7001388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3980" y="598488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4830" y="2540056"/>
            <a:ext cx="16192377" cy="121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3: Person Re-Identification &amp; System Integration (Mar 21 - Apr 5, 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94830" y="3929981"/>
            <a:ext cx="13998320" cy="281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this phase, we will implement a deep learning-based person re-identification module to extract unique features for tracking individuals across multiple cameras. Finally, we will integrate person detection, tracking, and re-identification into a unified system for real-time surveillance.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4830" y="6896613"/>
            <a:ext cx="15859008" cy="61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4: Testing, Optimization &amp; Documentation (Apr 6 - Apr 13, 2025)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94830" y="7622132"/>
            <a:ext cx="14439319" cy="222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will test the system on benchmark and in-house datasets, evaluating performance and refining occlusion handling and Re-ID accuracy. The final phase will focus on optimizing the system and preparing the final report, PPT, and documentation for submission.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762" cy="8199178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20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679044" y="146050"/>
            <a:ext cx="10929913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9670" y="1999304"/>
            <a:ext cx="16212097" cy="680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1.N. Na</a:t>
            </a: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rayan, N. Sankaran, D. Arpit, K. Dantu, S. Setlur, and V. Govindaraju, "Person Re-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Identification for Improved Multi-Person Multi-Camera Tracking by Continuous  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Entity Association," in Proceedings of the IEEE Conference on Computer Vision and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Pattern Recognition (CVPR) Workshops, IEEE, 2017.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2.</a:t>
            </a: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V. Gautam, S. Prasad, and S. Sinha, "YOLORe-IDNet: An Efficient Multi-Camera       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System for Person-Tracking," in Computer Vision and Image Processing (CVIP)  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2023 Conference, Springer, 2024.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F. Cunico and M. Cristani, "Multi-Camera Industrial Open-Set Person Re-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Identification and Tracking," University of Verona, Department of Engineering DIMI, 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Italy, 2024.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 M. V. Kumar, M. K. Ansari, M. K. Ali, and P. D. Reddy, "Deep Learning Based Multi-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Camera Person Tracking and Re-Identification System," International Journal for </a:t>
            </a:r>
          </a:p>
          <a:p>
            <a:pPr algn="l">
              <a:lnSpc>
                <a:spcPts val="3892"/>
              </a:lnSpc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Multidisciplinary Research (IJFMR), vol. 6, no. 1, pp. 1-10, Jan.-Feb. 2024.</a:t>
            </a:r>
          </a:p>
          <a:p>
            <a:pPr algn="l">
              <a:lnSpc>
                <a:spcPts val="3892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605160"/>
            <a:ext cx="11627497" cy="265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b="true" sz="1469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51445" y="146050"/>
            <a:ext cx="13180039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77605" y="2126117"/>
            <a:ext cx="14562856" cy="816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People Re-Identificati</a:t>
            </a: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(Re-ID) and Tracking across multiple cameras involves matching individuals appearing in different non-overlapping views. It is crucial for security, surveillance, and smart city applications but faces challenges like occlusions, lighting variations, and viewpoint changes.</a:t>
            </a:r>
          </a:p>
          <a:p>
            <a:pPr algn="just">
              <a:lnSpc>
                <a:spcPts val="4312"/>
              </a:lnSpc>
            </a:pPr>
            <a:r>
              <a:rPr lang="en-US" sz="30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Motivation</a:t>
            </a:r>
          </a:p>
          <a:p>
            <a:pPr algn="just" marL="665062" indent="-332531" lvl="1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Security &amp; Surveillance  – Enhances real-time monitoring to prevent crimes and track suspects.</a:t>
            </a:r>
          </a:p>
          <a:p>
            <a:pPr algn="just" marL="665062" indent="-332531" lvl="1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Smart Cities – Improves traffic management, crowd analysis, and public safety.</a:t>
            </a:r>
          </a:p>
          <a:p>
            <a:pPr algn="just" marL="665062" indent="-332531" lvl="1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Retail &amp; Public Spaces  – Helps in customer behavior analysis and efficient store management.</a:t>
            </a:r>
          </a:p>
          <a:p>
            <a:pPr algn="just">
              <a:lnSpc>
                <a:spcPts val="4312"/>
              </a:lnSpc>
            </a:pPr>
            <a:r>
              <a:rPr lang="en-US" sz="30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Goal: </a:t>
            </a:r>
            <a:r>
              <a:rPr lang="en-US" sz="30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Achieve accurate, real-time tracking despite appearance variations across multiple cameras.</a:t>
            </a:r>
          </a:p>
          <a:p>
            <a:pPr algn="just">
              <a:lnSpc>
                <a:spcPts val="4312"/>
              </a:lnSpc>
            </a:pPr>
          </a:p>
        </p:txBody>
      </p:sp>
      <p:sp>
        <p:nvSpPr>
          <p:cNvPr name="AutoShape 11" id="11"/>
          <p:cNvSpPr/>
          <p:nvPr/>
        </p:nvSpPr>
        <p:spPr>
          <a:xfrm flipV="true">
            <a:off x="1028700" y="-104525"/>
            <a:ext cx="61790" cy="10391525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3686" y="2816731"/>
            <a:ext cx="15527719" cy="762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Reference: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IEEE C</a:t>
            </a: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onference on Computer Vision and Pattern Recognition (CVPR) Workshops, IEEE, 2017</a:t>
            </a:r>
          </a:p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Focus/Scope:</a:t>
            </a:r>
          </a:p>
          <a:p>
            <a:pPr algn="l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paper addresses the challenge of tracking multiple people across multiple cameras by using re-identification (Re-ID) and entity association. The approach integrates appearance, biometric, and location-based features to enhance tracking performance in crowded environments.</a:t>
            </a:r>
          </a:p>
          <a:p>
            <a:pPr algn="l">
              <a:lnSpc>
                <a:spcPts val="3792"/>
              </a:lnSpc>
            </a:pPr>
            <a:r>
              <a:rPr lang="en-US" sz="2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Reformulates tracking as a re-identification problem instead of handling tracking and Re-ID separately.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Utilizes deep learning models:</a:t>
            </a:r>
          </a:p>
          <a:p>
            <a:pPr algn="l" marL="1169860" indent="-389953" lvl="2">
              <a:lnSpc>
                <a:spcPts val="3792"/>
              </a:lnSpc>
              <a:buFont typeface="Arial"/>
              <a:buChar char="⚬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AlexNet for appearance-based feature extraction.</a:t>
            </a:r>
          </a:p>
          <a:p>
            <a:pPr algn="l" marL="1169860" indent="-389953" lvl="2">
              <a:lnSpc>
                <a:spcPts val="3792"/>
              </a:lnSpc>
              <a:buFont typeface="Arial"/>
              <a:buChar char="⚬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VGG-16 for face-based features.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Markov chains predict location transitions.</a:t>
            </a:r>
          </a:p>
          <a:p>
            <a:pPr algn="l" marL="584930" indent="-292465" lvl="1">
              <a:lnSpc>
                <a:spcPts val="3792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greedy inference algorithm is used for continuous entity association.</a:t>
            </a:r>
          </a:p>
          <a:p>
            <a:pPr algn="l">
              <a:lnSpc>
                <a:spcPts val="379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89158" y="185287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PAPER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1581" y="1606550"/>
            <a:ext cx="15527719" cy="868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Data: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CamNeT dataset: 1,600+ 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frames from 8 cameras.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DukeMTMC dataset: 2 million frames from 8 cameras with 2,700+ identities.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Results/Findings: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Achieved 99.9% accuracy in appearance-based Re-ID on DukeMTMC.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Reduced tracking fragmentation errors by 90%.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Decreased crossing fragment errors by 81.5%.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Merits &amp; Demerits: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Handles temporal gaps in tracking.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Does not require predefined camera topology.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High accuracy in crowded environments.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Struggles with long occlusions.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Face features are unreliable in low visibility conditions.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 prediction accuracy by learning from past misassociations.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 occ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lusion handling for long-term visibility gaps.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Scale the system for large-scale real-world surveillance.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additional biometric and behavioral features for robust tracking.</a:t>
            </a:r>
          </a:p>
          <a:p>
            <a:pPr algn="l">
              <a:lnSpc>
                <a:spcPts val="365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585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4048" y="2714204"/>
            <a:ext cx="15527719" cy="775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Reference: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CVIP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2023, Springer 2024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Focus/Scope: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paper presents YOLORe-IDNet, a real-time multi-camera person tracking system designed for security and surveillance. The system eliminates the need for prior images and integrates YOLOv5, correlation filters, and a re-identification model for seamless tracking.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Intra-Camera Tracking: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YOLOv5 for person detection.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KCF (Kernelized Correlation Filters) for object tracking.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IOU-based occlusion detection to handle tracking interruptions.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ter-Camera Tracking: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AlignedReID++ for person re-identification.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Deep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Metric Learning-based Identification (DMLI) to improve recognition.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ystem Implementation: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Flask-based REST API for cloud processing.</a:t>
            </a:r>
          </a:p>
          <a:p>
            <a:pPr algn="l" marL="1126681" indent="-375560" lvl="2">
              <a:lnSpc>
                <a:spcPts val="3652"/>
              </a:lnSpc>
              <a:buFont typeface="Arial"/>
              <a:buChar char="⚬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Multithreading to enhance efficiency and real-time performance.</a:t>
            </a:r>
          </a:p>
          <a:p>
            <a:pPr algn="l">
              <a:lnSpc>
                <a:spcPts val="351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89158" y="185287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PAPER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1581" y="1597025"/>
            <a:ext cx="15527719" cy="877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</a:pPr>
            <a:r>
              <a:rPr lang="en-US" sz="25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Data: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MCPT Dataset: 81,000 </a:t>
            </a: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frames, 9 non-overlapping cameras (university campus, not publicly available).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OTB-100 Dataset: Public dataset used for evaluation.</a:t>
            </a:r>
          </a:p>
          <a:p>
            <a:pPr algn="l">
              <a:lnSpc>
                <a:spcPts val="3512"/>
              </a:lnSpc>
            </a:pPr>
            <a:r>
              <a:rPr lang="en-US" sz="25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Results/Findings: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Successfully tracks individuals across multiple cameras without prior images.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processing with improved efficiency due to multithreading.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accuracy in surveillance applications, even in dynamic environments.</a:t>
            </a:r>
          </a:p>
          <a:p>
            <a:pPr algn="l">
              <a:lnSpc>
                <a:spcPts val="3512"/>
              </a:lnSpc>
            </a:pPr>
            <a:r>
              <a:rPr lang="en-US" sz="25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Merits &amp; Demerits: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Does not require predefined camera topology.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Real-time tracking with high accuracy.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Efficient in crowded environments.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Performance depends on dataset quality and environmental conditions.</a:t>
            </a:r>
          </a:p>
          <a:p>
            <a:pPr algn="l">
              <a:lnSpc>
                <a:spcPts val="3512"/>
              </a:lnSpc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Challenges in handling extreme occlusions.</a:t>
            </a:r>
          </a:p>
          <a:p>
            <a:pPr algn="l">
              <a:lnSpc>
                <a:spcPts val="3512"/>
              </a:lnSpc>
            </a:pPr>
            <a:r>
              <a:rPr lang="en-US" sz="25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Scope: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 occ</a:t>
            </a: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lusion handling and re-identification robustness.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</a:t>
            </a: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system scalability for large-scale smart city applications.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additional biometric and behavioral features for better tracking accuracy.</a:t>
            </a:r>
          </a:p>
          <a:p>
            <a:pPr algn="l" marL="541751" indent="-270875" lvl="1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 deep learning models for faster inference and reduced computational cost.</a:t>
            </a:r>
          </a:p>
          <a:p>
            <a:pPr algn="l">
              <a:lnSpc>
                <a:spcPts val="351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3686" y="2826256"/>
            <a:ext cx="15527719" cy="6858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6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Reference: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CVIP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2023, Springer 2024</a:t>
            </a:r>
          </a:p>
          <a:p>
            <a:pPr algn="l">
              <a:lnSpc>
                <a:spcPts val="3653"/>
              </a:lnSpc>
            </a:pPr>
            <a:r>
              <a:rPr lang="en-US" sz="26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Focus/Scope:</a:t>
            </a:r>
          </a:p>
          <a:p>
            <a:pPr algn="l">
              <a:lnSpc>
                <a:spcPts val="3653"/>
              </a:lnSpc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paper focuses on real-time, open-set person re-identification in industrial environments. It addresses multi-camera tracking, occlusions, and identity consistency, ensuring scalability for large industrial surveillance applications.</a:t>
            </a:r>
          </a:p>
          <a:p>
            <a:pPr algn="l">
              <a:lnSpc>
                <a:spcPts val="3653"/>
              </a:lnSpc>
            </a:pPr>
            <a:r>
              <a:rPr lang="en-US" sz="26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 marL="563499" indent="-281750" lvl="1">
              <a:lnSpc>
                <a:spcPts val="3653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Person Detection:</a:t>
            </a:r>
          </a:p>
          <a:p>
            <a:pPr algn="l" marL="1126998" indent="-375666" lvl="2">
              <a:lnSpc>
                <a:spcPts val="3653"/>
              </a:lnSpc>
              <a:buFont typeface="Arial"/>
              <a:buChar char="⚬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YOLOX is used for real-time person detection.</a:t>
            </a:r>
          </a:p>
          <a:p>
            <a:pPr algn="l" marL="563499" indent="-281750" lvl="1">
              <a:lnSpc>
                <a:spcPts val="3653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lti-Camera Tracking:</a:t>
            </a:r>
          </a:p>
          <a:p>
            <a:pPr algn="l" marL="1126998" indent="-375666" lvl="2">
              <a:lnSpc>
                <a:spcPts val="3653"/>
              </a:lnSpc>
              <a:buFont typeface="Arial"/>
              <a:buChar char="⚬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Byt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eTrack associates identities across multiple cameras.</a:t>
            </a:r>
          </a:p>
          <a:p>
            <a:pPr algn="l" marL="563499" indent="-281750" lvl="1">
              <a:lnSpc>
                <a:spcPts val="3653"/>
              </a:lnSpc>
              <a:buFont typeface="Arial"/>
              <a:buChar char="•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Re-Identification Module:</a:t>
            </a:r>
          </a:p>
          <a:p>
            <a:pPr algn="l" marL="1126998" indent="-375666" lvl="2">
              <a:lnSpc>
                <a:spcPts val="3653"/>
              </a:lnSpc>
              <a:buFont typeface="Arial"/>
              <a:buChar char="⚬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ResNet50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(Centroid Triplet Loss-based) assigns unique IDs.</a:t>
            </a:r>
          </a:p>
          <a:p>
            <a:pPr algn="l" marL="1126998" indent="-375666" lvl="2">
              <a:lnSpc>
                <a:spcPts val="3653"/>
              </a:lnSpc>
              <a:buFont typeface="Arial"/>
              <a:buChar char="⚬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Confidence thresholding ensures re-identification occurs only when necessary.</a:t>
            </a:r>
          </a:p>
          <a:p>
            <a:pPr algn="l" marL="1126998" indent="-375666" lvl="2">
              <a:lnSpc>
                <a:spcPts val="3653"/>
              </a:lnSpc>
              <a:buFont typeface="Arial"/>
              <a:buChar char="⚬"/>
            </a:pP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Open-Set Ga</a:t>
            </a:r>
            <a:r>
              <a:rPr lang="en-US" sz="2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llery manages new and existing identities dynamically.</a:t>
            </a:r>
          </a:p>
          <a:p>
            <a:pPr algn="l">
              <a:lnSpc>
                <a:spcPts val="365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89158" y="1852872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PAPER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5850" y="146050"/>
            <a:ext cx="16230600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b="true" sz="8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SURVEY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789" y="-104525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1581" y="1606550"/>
            <a:ext cx="15527719" cy="868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Data: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Closed-set datasets: Ma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rket1501, DukeMTMC-reID.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Open-set dataset: Facility-ReID (8 cameras, 5 identities, 210K frames).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Results/Findings: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Closed-set performance: 0.983 mAP (Market1501).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Open-set performance: TTR 0.909 on Facility-ReID with score = 0.91.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Demonstrates effective occlusion handling in industrial environments.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Merits &amp; Demerits: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Scalable &amp; modular for large facilities.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Robust real-time tracking with efficient identity consistency.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✔ Handles occlusions effectively using re-ID confidence thresholding.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Threshold sensitivity affects precision-recall balance.</a:t>
            </a:r>
          </a:p>
          <a:p>
            <a:pPr algn="l">
              <a:lnSpc>
                <a:spcPts val="3652"/>
              </a:lnSpc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✖ Limited open-set dataset (Facility-ReID) requires expansion for better generalization.</a:t>
            </a:r>
          </a:p>
          <a:p>
            <a:pPr algn="l">
              <a:lnSpc>
                <a:spcPts val="3652"/>
              </a:lnSpc>
            </a:pPr>
            <a:r>
              <a:rPr lang="en-US" sz="26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Scope: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 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handling of overlapping camera views for i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mprov</a:t>
            </a: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 tracking.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 for edge devices with split computing strategies.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adaptive threshold tuning for dynamic environments.</a:t>
            </a:r>
          </a:p>
          <a:p>
            <a:pPr algn="l" marL="563340" indent="-281670" lvl="1">
              <a:lnSpc>
                <a:spcPts val="3652"/>
              </a:lnSpc>
              <a:buFont typeface="Arial"/>
              <a:buChar char="•"/>
            </a:pPr>
            <a:r>
              <a:rPr lang="en-US" sz="260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Expand the Facility-ReID dataset for better generalization across industrial settings.</a:t>
            </a:r>
          </a:p>
          <a:p>
            <a:pPr algn="l">
              <a:lnSpc>
                <a:spcPts val="365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DAGe-QhP6Nc</dc:identifier>
  <dcterms:modified xsi:type="dcterms:W3CDTF">2011-08-01T06:04:30Z</dcterms:modified>
  <cp:revision>1</cp:revision>
  <dc:title>Thesis defense</dc:title>
</cp:coreProperties>
</file>