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1" r:id="rId1"/>
  </p:sldMasterIdLst>
  <p:notesMasterIdLst>
    <p:notesMasterId r:id="rId17"/>
  </p:notesMasterIdLst>
  <p:handoutMasterIdLst>
    <p:handoutMasterId r:id="rId18"/>
  </p:handoutMasterIdLst>
  <p:sldIdLst>
    <p:sldId id="256" r:id="rId2"/>
    <p:sldId id="266" r:id="rId3"/>
    <p:sldId id="258" r:id="rId4"/>
    <p:sldId id="262" r:id="rId5"/>
    <p:sldId id="263" r:id="rId6"/>
    <p:sldId id="274" r:id="rId7"/>
    <p:sldId id="264" r:id="rId8"/>
    <p:sldId id="259" r:id="rId9"/>
    <p:sldId id="267" r:id="rId10"/>
    <p:sldId id="271" r:id="rId11"/>
    <p:sldId id="270" r:id="rId12"/>
    <p:sldId id="269" r:id="rId13"/>
    <p:sldId id="268"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Mr Constant" initials="-C" lastIdx="1" clrIdx="0">
    <p:extLst>
      <p:ext uri="{19B8F6BF-5375-455C-9EA6-DF929625EA0E}">
        <p15:presenceInfo xmlns:p15="http://schemas.microsoft.com/office/powerpoint/2012/main" userId="707c5f25f230b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6" d="100"/>
          <a:sy n="66" d="100"/>
        </p:scale>
        <p:origin x="7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BAA9AA-874F-B021-C000-2F61D666E4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F3E9D1C-1945-632D-8EA0-D8922DCE2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D6F1B-98D3-4C51-BF36-8569FB4468EC}" type="datetimeFigureOut">
              <a:rPr lang="en-IN" smtClean="0"/>
              <a:t>08-10-2023</a:t>
            </a:fld>
            <a:endParaRPr lang="en-IN"/>
          </a:p>
        </p:txBody>
      </p:sp>
      <p:sp>
        <p:nvSpPr>
          <p:cNvPr id="4" name="Footer Placeholder 3">
            <a:extLst>
              <a:ext uri="{FF2B5EF4-FFF2-40B4-BE49-F238E27FC236}">
                <a16:creationId xmlns:a16="http://schemas.microsoft.com/office/drawing/2014/main" id="{597EE391-E76F-EC89-8637-879D7A2FC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Vault Of Codes</a:t>
            </a:r>
          </a:p>
        </p:txBody>
      </p:sp>
      <p:sp>
        <p:nvSpPr>
          <p:cNvPr id="5" name="Slide Number Placeholder 4">
            <a:extLst>
              <a:ext uri="{FF2B5EF4-FFF2-40B4-BE49-F238E27FC236}">
                <a16:creationId xmlns:a16="http://schemas.microsoft.com/office/drawing/2014/main" id="{56A73690-BB68-3078-B854-6ABF98C71B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885DE2-BE78-4866-892C-C80C07A22E1B}" type="slidenum">
              <a:rPr lang="en-IN" smtClean="0"/>
              <a:t>‹#›</a:t>
            </a:fld>
            <a:endParaRPr lang="en-IN"/>
          </a:p>
        </p:txBody>
      </p:sp>
    </p:spTree>
    <p:extLst>
      <p:ext uri="{BB962C8B-B14F-4D97-AF65-F5344CB8AC3E}">
        <p14:creationId xmlns:p14="http://schemas.microsoft.com/office/powerpoint/2010/main" val="37361412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69FF0-79DF-40EF-85AB-2D82913C385F}"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Vault Of Codes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CED5-E508-4B87-BF17-5A6DDAAA40BD}" type="slidenum">
              <a:rPr lang="en-IN" smtClean="0"/>
              <a:t>‹#›</a:t>
            </a:fld>
            <a:endParaRPr lang="en-IN"/>
          </a:p>
        </p:txBody>
      </p:sp>
    </p:spTree>
    <p:extLst>
      <p:ext uri="{BB962C8B-B14F-4D97-AF65-F5344CB8AC3E}">
        <p14:creationId xmlns:p14="http://schemas.microsoft.com/office/powerpoint/2010/main" val="21515868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A550B26-A780-4363-B5B6-BE43EA005A3A}" type="datetime1">
              <a:rPr lang="en-US" smtClean="0"/>
              <a:t>10/8/2023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Vault Of Codes</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84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8F53B9-E72F-484D-89B3-4EEFA27C52DC}"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1005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8F53B9-E72F-484D-89B3-4EEFA27C52DC}"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2890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8F53B9-E72F-484D-89B3-4EEFA27C52DC}"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334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8F53B9-E72F-484D-89B3-4EEFA27C52DC}"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1850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8F53B9-E72F-484D-89B3-4EEFA27C52DC}" type="datetime1">
              <a:rPr lang="en-US" smtClean="0"/>
              <a:t>10/8/2023</a:t>
            </a:fld>
            <a:endParaRPr lang="en-US" dirty="0"/>
          </a:p>
        </p:txBody>
      </p:sp>
      <p:sp>
        <p:nvSpPr>
          <p:cNvPr id="8" name="Footer Placeholder 7"/>
          <p:cNvSpPr>
            <a:spLocks noGrp="1"/>
          </p:cNvSpPr>
          <p:nvPr>
            <p:ph type="ftr" sz="quarter" idx="11"/>
          </p:nvPr>
        </p:nvSpPr>
        <p:spPr/>
        <p:txBody>
          <a:bodyPr/>
          <a:lstStyle/>
          <a:p>
            <a:r>
              <a:rPr lang="en-US"/>
              <a:t>Vault Of Codes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79443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8F53B9-E72F-484D-89B3-4EEFA27C52DC}" type="datetime1">
              <a:rPr lang="en-US" smtClean="0"/>
              <a:t>10/8/2023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Vault Of Codes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31869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E66EF68-2898-420B-BF77-D5C8A6226B7C}"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920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FF9AC4-BF20-46DE-A36D-81595D07F9EE}"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68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9C86B-85EC-4031-A519-A3C079300798}"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974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837CB1-02F7-4C44-8848-62ED71437125}" type="datetime1">
              <a:rPr lang="en-US" smtClean="0"/>
              <a:t>10/8/2023</a:t>
            </a:fld>
            <a:endParaRPr lang="en-US" dirty="0"/>
          </a:p>
        </p:txBody>
      </p:sp>
      <p:sp>
        <p:nvSpPr>
          <p:cNvPr id="5" name="Footer Placeholder 4"/>
          <p:cNvSpPr>
            <a:spLocks noGrp="1"/>
          </p:cNvSpPr>
          <p:nvPr>
            <p:ph type="ftr" sz="quarter" idx="11"/>
          </p:nvPr>
        </p:nvSpPr>
        <p:spPr/>
        <p:txBody>
          <a:bodyPr/>
          <a:lstStyle/>
          <a:p>
            <a:r>
              <a:rPr lang="en-US"/>
              <a:t>Vault Of Codes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08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85FA5-1C83-4F67-BB89-A3BD77882C25}"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61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556B7-B7EA-48ED-AF24-87865FF96DF7}" type="datetime1">
              <a:rPr lang="en-US" smtClean="0"/>
              <a:t>10/8/2023</a:t>
            </a:fld>
            <a:endParaRPr lang="en-US" dirty="0"/>
          </a:p>
        </p:txBody>
      </p:sp>
      <p:sp>
        <p:nvSpPr>
          <p:cNvPr id="8" name="Footer Placeholder 7"/>
          <p:cNvSpPr>
            <a:spLocks noGrp="1"/>
          </p:cNvSpPr>
          <p:nvPr>
            <p:ph type="ftr" sz="quarter" idx="11"/>
          </p:nvPr>
        </p:nvSpPr>
        <p:spPr/>
        <p:txBody>
          <a:bodyPr/>
          <a:lstStyle/>
          <a:p>
            <a:r>
              <a:rPr lang="en-US"/>
              <a:t>Vault Of Codes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98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6A54D-3182-4F02-A0B0-37042732F1AA}" type="datetime1">
              <a:rPr lang="en-US" smtClean="0"/>
              <a:t>10/8/2023</a:t>
            </a:fld>
            <a:endParaRPr lang="en-US" dirty="0"/>
          </a:p>
        </p:txBody>
      </p:sp>
      <p:sp>
        <p:nvSpPr>
          <p:cNvPr id="4" name="Footer Placeholder 3"/>
          <p:cNvSpPr>
            <a:spLocks noGrp="1"/>
          </p:cNvSpPr>
          <p:nvPr>
            <p:ph type="ftr" sz="quarter" idx="11"/>
          </p:nvPr>
        </p:nvSpPr>
        <p:spPr/>
        <p:txBody>
          <a:bodyPr/>
          <a:lstStyle/>
          <a:p>
            <a:r>
              <a:rPr lang="en-US"/>
              <a:t>Vault Of Codes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76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3BB00-5E20-4865-9807-7F69A3ACA576}" type="datetime1">
              <a:rPr lang="en-US" smtClean="0"/>
              <a:t>10/8/2023</a:t>
            </a:fld>
            <a:endParaRPr lang="en-US" dirty="0"/>
          </a:p>
        </p:txBody>
      </p:sp>
      <p:sp>
        <p:nvSpPr>
          <p:cNvPr id="3" name="Footer Placeholder 2"/>
          <p:cNvSpPr>
            <a:spLocks noGrp="1"/>
          </p:cNvSpPr>
          <p:nvPr>
            <p:ph type="ftr" sz="quarter" idx="11"/>
          </p:nvPr>
        </p:nvSpPr>
        <p:spPr/>
        <p:txBody>
          <a:bodyPr/>
          <a:lstStyle/>
          <a:p>
            <a:r>
              <a:rPr lang="en-US"/>
              <a:t>Vault Of Codes</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06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F32D89-8D19-47BF-A82C-68571372D3DE}"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83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09B004-7945-45D5-B5FA-0237A74CEACD}" type="datetime1">
              <a:rPr lang="en-US" smtClean="0"/>
              <a:t>10/8/2023</a:t>
            </a:fld>
            <a:endParaRPr lang="en-US" dirty="0"/>
          </a:p>
        </p:txBody>
      </p:sp>
      <p:sp>
        <p:nvSpPr>
          <p:cNvPr id="6" name="Footer Placeholder 5"/>
          <p:cNvSpPr>
            <a:spLocks noGrp="1"/>
          </p:cNvSpPr>
          <p:nvPr>
            <p:ph type="ftr" sz="quarter" idx="11"/>
          </p:nvPr>
        </p:nvSpPr>
        <p:spPr/>
        <p:txBody>
          <a:bodyPr/>
          <a:lstStyle/>
          <a:p>
            <a:r>
              <a:rPr lang="en-US"/>
              <a:t>Vault Of Codes</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42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8F53B9-E72F-484D-89B3-4EEFA27C52DC}" type="datetime1">
              <a:rPr lang="en-US" smtClean="0"/>
              <a:t>10/8/2023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Vault Of Codes</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775531"/>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 id="21474839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access-specifiers-for-classes-or-interfaces-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encapsulation-in-java/" TargetMode="External"/><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olymorphism-in-java/" TargetMode="External"/><Relationship Id="rId2" Type="http://schemas.openxmlformats.org/officeDocument/2006/relationships/hyperlink" Target="https://www.geeksforgeeks.org/inheritance-in-jav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BA2EB-3B6F-F71E-8303-8213150A9C6F}"/>
              </a:ext>
            </a:extLst>
          </p:cNvPr>
          <p:cNvPicPr>
            <a:picLocks noChangeAspect="1"/>
          </p:cNvPicPr>
          <p:nvPr/>
        </p:nvPicPr>
        <p:blipFill>
          <a:blip r:embed="rId2"/>
          <a:stretch>
            <a:fillRect/>
          </a:stretch>
        </p:blipFill>
        <p:spPr>
          <a:xfrm>
            <a:off x="5236265" y="294958"/>
            <a:ext cx="1905000" cy="1905000"/>
          </a:xfrm>
          <a:prstGeom prst="rect">
            <a:avLst/>
          </a:prstGeom>
        </p:spPr>
      </p:pic>
      <p:sp>
        <p:nvSpPr>
          <p:cNvPr id="7" name="Rectangle 6">
            <a:extLst>
              <a:ext uri="{FF2B5EF4-FFF2-40B4-BE49-F238E27FC236}">
                <a16:creationId xmlns:a16="http://schemas.microsoft.com/office/drawing/2014/main" id="{F95FC44F-E76F-1663-CAD4-CAD8E778D8CE}"/>
              </a:ext>
            </a:extLst>
          </p:cNvPr>
          <p:cNvSpPr/>
          <p:nvPr/>
        </p:nvSpPr>
        <p:spPr>
          <a:xfrm>
            <a:off x="3114254" y="1976101"/>
            <a:ext cx="5963492"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reflection blurRad="6350" stA="53000" endA="300" endPos="35500" dir="5400000" sy="-90000" algn="bl" rotWithShape="0"/>
                </a:effectLst>
                <a:latin typeface="Algerian" panose="04020705040A02060702" pitchFamily="82" charset="0"/>
              </a:rPr>
              <a:t>JAVA</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0" cap="none" spc="0" dirty="0">
                <a:ln w="0"/>
                <a:solidFill>
                  <a:schemeClr val="bg1"/>
                </a:solidFill>
                <a:effectLst>
                  <a:reflection blurRad="6350" stA="53000" endA="300" endPos="35500" dir="5400000" sy="-90000" algn="bl" rotWithShape="0"/>
                </a:effectLst>
                <a:latin typeface="Algerian" panose="04020705040A02060702" pitchFamily="82" charset="0"/>
              </a:rPr>
              <a:t>INTERNSHIP</a:t>
            </a:r>
            <a:endParaRPr lang="en-IN" sz="5400" b="0" cap="none" spc="0" dirty="0">
              <a:ln w="0"/>
              <a:solidFill>
                <a:schemeClr val="bg1"/>
              </a:solidFill>
              <a:effectLst>
                <a:reflection blurRad="6350" stA="53000" endA="300" endPos="35500" dir="5400000" sy="-90000" algn="bl" rotWithShape="0"/>
              </a:effectLst>
              <a:latin typeface="Algerian" panose="04020705040A02060702" pitchFamily="82" charset="0"/>
            </a:endParaRPr>
          </a:p>
        </p:txBody>
      </p:sp>
      <p:pic>
        <p:nvPicPr>
          <p:cNvPr id="14" name="Picture 13">
            <a:extLst>
              <a:ext uri="{FF2B5EF4-FFF2-40B4-BE49-F238E27FC236}">
                <a16:creationId xmlns:a16="http://schemas.microsoft.com/office/drawing/2014/main" id="{CD036008-7BC2-339B-E21D-7EAE0F0951D4}"/>
              </a:ext>
            </a:extLst>
          </p:cNvPr>
          <p:cNvPicPr>
            <a:picLocks noChangeAspect="1"/>
          </p:cNvPicPr>
          <p:nvPr/>
        </p:nvPicPr>
        <p:blipFill>
          <a:blip r:embed="rId3"/>
          <a:stretch>
            <a:fillRect/>
          </a:stretch>
        </p:blipFill>
        <p:spPr>
          <a:xfrm>
            <a:off x="10549466" y="4380605"/>
            <a:ext cx="1642533" cy="2192702"/>
          </a:xfrm>
          <a:prstGeom prst="rect">
            <a:avLst/>
          </a:prstGeom>
        </p:spPr>
      </p:pic>
      <p:sp>
        <p:nvSpPr>
          <p:cNvPr id="15" name="TextBox 14">
            <a:extLst>
              <a:ext uri="{FF2B5EF4-FFF2-40B4-BE49-F238E27FC236}">
                <a16:creationId xmlns:a16="http://schemas.microsoft.com/office/drawing/2014/main" id="{12A63D11-B680-A808-6A5A-AF0C9E6E7333}"/>
              </a:ext>
            </a:extLst>
          </p:cNvPr>
          <p:cNvSpPr txBox="1"/>
          <p:nvPr/>
        </p:nvSpPr>
        <p:spPr>
          <a:xfrm>
            <a:off x="944435" y="4230564"/>
            <a:ext cx="8398128" cy="954107"/>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latin typeface="Tahoma" panose="020B0604030504040204" pitchFamily="34" charset="0"/>
                <a:ea typeface="Tahoma" panose="020B0604030504040204" pitchFamily="34" charset="0"/>
                <a:cs typeface="Tahoma" panose="020B0604030504040204" pitchFamily="34" charset="0"/>
              </a:rPr>
              <a:t>OOPs in Java</a:t>
            </a:r>
          </a:p>
          <a:p>
            <a:pPr marL="457200" indent="-457200">
              <a:buFont typeface="Wingdings" panose="05000000000000000000" pitchFamily="2" charset="2"/>
              <a:buChar char="Ø"/>
            </a:pPr>
            <a:r>
              <a:rPr lang="en-IN" sz="28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File Handling in Java</a:t>
            </a:r>
          </a:p>
        </p:txBody>
      </p:sp>
      <p:sp>
        <p:nvSpPr>
          <p:cNvPr id="16" name="TextBox 15">
            <a:extLst>
              <a:ext uri="{FF2B5EF4-FFF2-40B4-BE49-F238E27FC236}">
                <a16:creationId xmlns:a16="http://schemas.microsoft.com/office/drawing/2014/main" id="{430E342A-73B3-B891-80EB-273993CE84CE}"/>
              </a:ext>
            </a:extLst>
          </p:cNvPr>
          <p:cNvSpPr txBox="1"/>
          <p:nvPr/>
        </p:nvSpPr>
        <p:spPr>
          <a:xfrm>
            <a:off x="944435" y="5476956"/>
            <a:ext cx="6722533" cy="677108"/>
          </a:xfrm>
          <a:prstGeom prst="rect">
            <a:avLst/>
          </a:prstGeom>
          <a:noFill/>
        </p:spPr>
        <p:txBody>
          <a:bodyPr wrap="square" rtlCol="0">
            <a:spAutoFit/>
          </a:bodyPr>
          <a:lstStyle/>
          <a:p>
            <a:r>
              <a:rPr lang="en-IN" dirty="0"/>
              <a:t>By </a:t>
            </a:r>
          </a:p>
          <a:p>
            <a:r>
              <a:rPr lang="en-IN" dirty="0"/>
              <a:t>	</a:t>
            </a:r>
            <a:r>
              <a:rPr lang="en-IN" sz="2000" i="1" dirty="0">
                <a:solidFill>
                  <a:schemeClr val="tx1">
                    <a:lumMod val="95000"/>
                    <a:lumOff val="5000"/>
                  </a:schemeClr>
                </a:solidFill>
                <a:latin typeface="Tempus Sans ITC" panose="04020404030D07020202" pitchFamily="82" charset="0"/>
                <a:cs typeface="Times New Roman" panose="02020603050405020304" pitchFamily="18" charset="0"/>
              </a:rPr>
              <a:t>-Meenakshi </a:t>
            </a:r>
            <a:r>
              <a:rPr lang="en-IN" sz="2000" i="1" dirty="0" err="1">
                <a:solidFill>
                  <a:schemeClr val="tx1">
                    <a:lumMod val="95000"/>
                    <a:lumOff val="5000"/>
                  </a:schemeClr>
                </a:solidFill>
                <a:latin typeface="Tempus Sans ITC" panose="04020404030D07020202" pitchFamily="82" charset="0"/>
                <a:cs typeface="Times New Roman" panose="02020603050405020304" pitchFamily="18" charset="0"/>
              </a:rPr>
              <a:t>Veeranki</a:t>
            </a:r>
            <a:endParaRPr lang="en-IN" sz="2000" i="1" dirty="0">
              <a:solidFill>
                <a:schemeClr val="tx1">
                  <a:lumMod val="95000"/>
                  <a:lumOff val="5000"/>
                </a:schemeClr>
              </a:solidFill>
              <a:latin typeface="Tempus Sans ITC" panose="04020404030D07020202" pitchFamily="82" charset="0"/>
              <a:cs typeface="Times New Roman" panose="02020603050405020304" pitchFamily="18" charset="0"/>
            </a:endParaRPr>
          </a:p>
        </p:txBody>
      </p:sp>
    </p:spTree>
    <p:extLst>
      <p:ext uri="{BB962C8B-B14F-4D97-AF65-F5344CB8AC3E}">
        <p14:creationId xmlns:p14="http://schemas.microsoft.com/office/powerpoint/2010/main" val="31347483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D532-D420-030C-D2E6-AB20E4A83216}"/>
              </a:ext>
            </a:extLst>
          </p:cNvPr>
          <p:cNvSpPr>
            <a:spLocks noGrp="1"/>
          </p:cNvSpPr>
          <p:nvPr>
            <p:ph type="title"/>
          </p:nvPr>
        </p:nvSpPr>
        <p:spPr>
          <a:xfrm>
            <a:off x="484662" y="487089"/>
            <a:ext cx="10353761" cy="1342797"/>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Streams in Java</a:t>
            </a:r>
          </a:p>
        </p:txBody>
      </p:sp>
      <p:sp>
        <p:nvSpPr>
          <p:cNvPr id="3" name="Content Placeholder 2">
            <a:extLst>
              <a:ext uri="{FF2B5EF4-FFF2-40B4-BE49-F238E27FC236}">
                <a16:creationId xmlns:a16="http://schemas.microsoft.com/office/drawing/2014/main" id="{5889DF4F-16E4-2CB2-78EF-BD13BB10967E}"/>
              </a:ext>
            </a:extLst>
          </p:cNvPr>
          <p:cNvSpPr>
            <a:spLocks noGrp="1"/>
          </p:cNvSpPr>
          <p:nvPr>
            <p:ph idx="1"/>
          </p:nvPr>
        </p:nvSpPr>
        <p:spPr>
          <a:xfrm>
            <a:off x="706693" y="2547344"/>
            <a:ext cx="10778613" cy="5400378"/>
          </a:xfrm>
        </p:spPr>
        <p:txBody>
          <a:bodyPr/>
          <a:lstStyle/>
          <a:p>
            <a:pPr lvl="1" algn="just"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Java, a sequence of data is known as a stream.</a:t>
            </a:r>
          </a:p>
          <a:p>
            <a:pPr lvl="1" algn="just"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This concept is used to perform I/O operations on a file.</a:t>
            </a:r>
          </a:p>
          <a:p>
            <a:pPr marL="457200" lvl="1" indent="0" algn="just" fontAlgn="ctr">
              <a:buNone/>
            </a:pPr>
            <a:endParaRPr lang="en-IN" sz="2200" dirty="0">
              <a:effectLst/>
              <a:latin typeface="Times New Roman" panose="02020603050405020304" pitchFamily="18" charset="0"/>
              <a:cs typeface="Times New Roman" panose="02020603050405020304" pitchFamily="18" charset="0"/>
            </a:endParaRPr>
          </a:p>
          <a:p>
            <a:pPr marL="0" indent="0" algn="just" fontAlgn="ctr">
              <a:spcBef>
                <a:spcPts val="0"/>
              </a:spcBef>
              <a:buNone/>
            </a:pPr>
            <a:r>
              <a:rPr lang="en-IN" sz="2200" dirty="0">
                <a:solidFill>
                  <a:schemeClr val="tx1"/>
                </a:solidFill>
                <a:effectLst/>
                <a:latin typeface="Rockwell" panose="02060603020205020403" pitchFamily="18" charset="0"/>
                <a:cs typeface="Times New Roman" panose="02020603050405020304" pitchFamily="18" charset="0"/>
              </a:rPr>
              <a:t>Generating Streams</a:t>
            </a:r>
          </a:p>
          <a:p>
            <a:pPr marL="0" indent="0" algn="just" rtl="0" fontAlgn="ctr">
              <a:spcBef>
                <a:spcPts val="0"/>
              </a:spcBef>
              <a:spcAft>
                <a:spcPts val="0"/>
              </a:spcAft>
              <a:buNone/>
            </a:pPr>
            <a:endParaRPr lang="en-IN" sz="2200"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stream() − Returns a sequential stream considering collection as its source.</a:t>
            </a:r>
          </a:p>
          <a:p>
            <a:pPr lvl="1" algn="just">
              <a:buFont typeface="Wingdings" panose="05000000000000000000" pitchFamily="2" charset="2"/>
              <a:buChar char="ü"/>
            </a:pPr>
            <a:r>
              <a:rPr lang="en-US" sz="2200" dirty="0" err="1">
                <a:effectLst/>
                <a:latin typeface="Times New Roman" panose="02020603050405020304" pitchFamily="18" charset="0"/>
                <a:cs typeface="Times New Roman" panose="02020603050405020304" pitchFamily="18" charset="0"/>
              </a:rPr>
              <a:t>parallelStream</a:t>
            </a:r>
            <a:r>
              <a:rPr lang="en-US" sz="2200" dirty="0">
                <a:effectLst/>
                <a:latin typeface="Times New Roman" panose="02020603050405020304" pitchFamily="18" charset="0"/>
                <a:cs typeface="Times New Roman" panose="02020603050405020304" pitchFamily="18" charset="0"/>
              </a:rPr>
              <a:t>() − Returns a parallel Stream considering collection as its source.</a:t>
            </a:r>
          </a:p>
          <a:p>
            <a:pPr lvl="1" fontAlgn="ctr">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F6BBE9-3FD1-0905-A32C-C50FD7B384CF}"/>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7846048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BEAE-86C8-5A78-9961-8ED1872EA1FE}"/>
              </a:ext>
            </a:extLst>
          </p:cNvPr>
          <p:cNvSpPr>
            <a:spLocks noGrp="1"/>
          </p:cNvSpPr>
          <p:nvPr>
            <p:ph type="title"/>
          </p:nvPr>
        </p:nvSpPr>
        <p:spPr>
          <a:xfrm>
            <a:off x="516231" y="506809"/>
            <a:ext cx="10353761" cy="1326321"/>
          </a:xfrm>
        </p:spPr>
        <p:txBody>
          <a:bodyPr/>
          <a:lstStyle/>
          <a:p>
            <a:r>
              <a:rPr lang="en-US" sz="40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Input Stream</a:t>
            </a:r>
            <a:endParaRPr lang="en-IN" sz="40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18D2A28C-E0FC-04AC-6CD7-B45F075A1B7F}"/>
              </a:ext>
            </a:extLst>
          </p:cNvPr>
          <p:cNvSpPr>
            <a:spLocks noGrp="1"/>
          </p:cNvSpPr>
          <p:nvPr>
            <p:ph idx="1"/>
          </p:nvPr>
        </p:nvSpPr>
        <p:spPr>
          <a:xfrm>
            <a:off x="417718" y="2083527"/>
            <a:ext cx="10849839" cy="6009970"/>
          </a:xfrm>
        </p:spPr>
        <p:txBody>
          <a:bodyPr>
            <a:normAutofit/>
          </a:bodyPr>
          <a:lstStyle/>
          <a:p>
            <a:pPr marL="114300" marR="0" indent="0">
              <a:spcBef>
                <a:spcPts val="0"/>
              </a:spcBef>
              <a:spcAft>
                <a:spcPts val="0"/>
              </a:spcAft>
              <a:buNone/>
            </a:pPr>
            <a:r>
              <a:rPr lang="en-IN" sz="2200" dirty="0">
                <a:solidFill>
                  <a:schemeClr val="tx1"/>
                </a:solidFill>
                <a:effectLst/>
                <a:latin typeface="Rockwell" panose="02060603020205020403" pitchFamily="18" charset="0"/>
                <a:cs typeface="Times New Roman" panose="02020603050405020304" pitchFamily="18" charset="0"/>
              </a:rPr>
              <a:t>Input Stream:</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Java </a:t>
            </a:r>
            <a:r>
              <a:rPr lang="en-IN" sz="2200" dirty="0" err="1">
                <a:effectLst/>
                <a:latin typeface="Times New Roman" panose="02020603050405020304" pitchFamily="18" charset="0"/>
                <a:cs typeface="Times New Roman" panose="02020603050405020304" pitchFamily="18" charset="0"/>
              </a:rPr>
              <a:t>InputStream</a:t>
            </a:r>
            <a:r>
              <a:rPr lang="en-IN" sz="2200" dirty="0">
                <a:effectLst/>
                <a:latin typeface="Times New Roman" panose="02020603050405020304" pitchFamily="18" charset="0"/>
                <a:cs typeface="Times New Roman" panose="02020603050405020304" pitchFamily="18" charset="0"/>
              </a:rPr>
              <a:t> class is the superclass of all input streams. The input stream is used to read data from numerous input devices like the keyboard, network, etc. </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There are several subclasses of the </a:t>
            </a:r>
            <a:r>
              <a:rPr lang="en-IN" sz="2200" dirty="0" err="1">
                <a:effectLst/>
                <a:latin typeface="Times New Roman" panose="02020603050405020304" pitchFamily="18" charset="0"/>
                <a:cs typeface="Times New Roman" panose="02020603050405020304" pitchFamily="18" charset="0"/>
              </a:rPr>
              <a:t>InputStream</a:t>
            </a:r>
            <a:r>
              <a:rPr lang="en-IN" sz="2200" dirty="0">
                <a:effectLst/>
                <a:latin typeface="Times New Roman" panose="02020603050405020304" pitchFamily="18" charset="0"/>
                <a:cs typeface="Times New Roman" panose="02020603050405020304" pitchFamily="18" charset="0"/>
              </a:rPr>
              <a:t> class, which are as follows:</a:t>
            </a: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ByteArrayInputStream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AudioInputStream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FileInputStream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FilterInputStream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StringBufferInputStream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0"/>
              </a:spcAft>
              <a:buFont typeface="+mj-lt"/>
              <a:buAutoNum type="arabicPeriod"/>
            </a:pPr>
            <a:r>
              <a:rPr lang="en-IN" sz="2200" dirty="0" err="1">
                <a:effectLst/>
                <a:latin typeface="Times New Roman" panose="02020603050405020304" pitchFamily="18" charset="0"/>
                <a:cs typeface="Times New Roman" panose="02020603050405020304" pitchFamily="18" charset="0"/>
              </a:rPr>
              <a:t>ObjectInputStream</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94E595-4883-20F2-AF0C-DBE1227D18D5}"/>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9286943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6878-8206-19C8-AFE7-6496C30B1393}"/>
              </a:ext>
            </a:extLst>
          </p:cNvPr>
          <p:cNvSpPr>
            <a:spLocks noGrp="1"/>
          </p:cNvSpPr>
          <p:nvPr>
            <p:ph type="title"/>
          </p:nvPr>
        </p:nvSpPr>
        <p:spPr>
          <a:xfrm>
            <a:off x="459514" y="463110"/>
            <a:ext cx="10353761" cy="1326321"/>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Output stream</a:t>
            </a:r>
          </a:p>
        </p:txBody>
      </p:sp>
      <p:sp>
        <p:nvSpPr>
          <p:cNvPr id="3" name="Content Placeholder 2">
            <a:extLst>
              <a:ext uri="{FF2B5EF4-FFF2-40B4-BE49-F238E27FC236}">
                <a16:creationId xmlns:a16="http://schemas.microsoft.com/office/drawing/2014/main" id="{98769C1F-E2A0-DB75-C75C-5AD54ED6CB10}"/>
              </a:ext>
            </a:extLst>
          </p:cNvPr>
          <p:cNvSpPr>
            <a:spLocks noGrp="1"/>
          </p:cNvSpPr>
          <p:nvPr>
            <p:ph idx="1"/>
          </p:nvPr>
        </p:nvSpPr>
        <p:spPr>
          <a:xfrm>
            <a:off x="459514" y="2024456"/>
            <a:ext cx="10808043" cy="6088228"/>
          </a:xfrm>
        </p:spPr>
        <p:txBody>
          <a:bodyPr>
            <a:noAutofit/>
          </a:bodyPr>
          <a:lstStyle/>
          <a:p>
            <a:pPr marL="114300" marR="0" indent="0">
              <a:spcBef>
                <a:spcPts val="0"/>
              </a:spcBef>
              <a:spcAft>
                <a:spcPts val="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Output Stream:</a:t>
            </a:r>
          </a:p>
          <a:p>
            <a:pPr lvl="1" algn="just">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output stream is used to write data to numerous output devices like the monitor, file, etc. </a:t>
            </a:r>
            <a:r>
              <a:rPr lang="en-IN" sz="2200" dirty="0" err="1">
                <a:effectLst/>
                <a:latin typeface="Times New Roman" panose="02020603050405020304" pitchFamily="18" charset="0"/>
                <a:cs typeface="Times New Roman" panose="02020603050405020304" pitchFamily="18" charset="0"/>
              </a:rPr>
              <a:t>OutputStream</a:t>
            </a:r>
            <a:r>
              <a:rPr lang="en-IN" sz="2200" dirty="0">
                <a:effectLst/>
                <a:latin typeface="Times New Roman" panose="02020603050405020304" pitchFamily="18" charset="0"/>
                <a:cs typeface="Times New Roman" panose="02020603050405020304" pitchFamily="18" charset="0"/>
              </a:rPr>
              <a:t> is an abstract superclass that represents an output stream. There are several subclasses of the </a:t>
            </a:r>
            <a:r>
              <a:rPr lang="en-IN" sz="2200" dirty="0" err="1">
                <a:effectLst/>
                <a:latin typeface="Times New Roman" panose="02020603050405020304" pitchFamily="18" charset="0"/>
                <a:cs typeface="Times New Roman" panose="02020603050405020304" pitchFamily="18" charset="0"/>
              </a:rPr>
              <a:t>OutputStream</a:t>
            </a:r>
            <a:r>
              <a:rPr lang="en-IN" sz="2200" dirty="0">
                <a:effectLst/>
                <a:latin typeface="Times New Roman" panose="02020603050405020304" pitchFamily="18" charset="0"/>
                <a:cs typeface="Times New Roman" panose="02020603050405020304" pitchFamily="18" charset="0"/>
              </a:rPr>
              <a:t> class which are as follows:</a:t>
            </a: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ByteArrayOutputStream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FileOutputStream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StringBufferOutputStream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ObjectOutputStream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DataOutputStream</a:t>
            </a:r>
            <a:endParaRPr lang="en-IN" sz="2200" dirty="0">
              <a:effectLst/>
              <a:latin typeface="Times New Roman" panose="02020603050405020304" pitchFamily="18" charset="0"/>
              <a:cs typeface="Times New Roman" panose="02020603050405020304" pitchFamily="18" charset="0"/>
            </a:endParaRPr>
          </a:p>
          <a:p>
            <a:pPr marL="914400" lvl="1" indent="-457200" algn="just" fontAlgn="ctr">
              <a:spcAft>
                <a:spcPts val="700"/>
              </a:spcAft>
              <a:buFont typeface="+mj-lt"/>
              <a:buAutoNum type="arabicPeriod"/>
            </a:pPr>
            <a:r>
              <a:rPr lang="en-IN" sz="2200" dirty="0" err="1">
                <a:effectLst/>
                <a:latin typeface="Times New Roman" panose="02020603050405020304" pitchFamily="18" charset="0"/>
                <a:cs typeface="Times New Roman" panose="02020603050405020304" pitchFamily="18" charset="0"/>
              </a:rPr>
              <a:t>PrintStream</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3B25B1-2DE7-1D44-5E88-EAF81F6F0A77}"/>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5889404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80C7-A9D1-6DA6-3DEC-5382DDCBCA86}"/>
              </a:ext>
            </a:extLst>
          </p:cNvPr>
          <p:cNvSpPr>
            <a:spLocks noGrp="1"/>
          </p:cNvSpPr>
          <p:nvPr>
            <p:ph type="title"/>
          </p:nvPr>
        </p:nvSpPr>
        <p:spPr>
          <a:xfrm>
            <a:off x="475384" y="477073"/>
            <a:ext cx="10353761" cy="1326321"/>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File operations in Java</a:t>
            </a:r>
          </a:p>
        </p:txBody>
      </p:sp>
      <p:sp>
        <p:nvSpPr>
          <p:cNvPr id="3" name="Content Placeholder 2">
            <a:extLst>
              <a:ext uri="{FF2B5EF4-FFF2-40B4-BE49-F238E27FC236}">
                <a16:creationId xmlns:a16="http://schemas.microsoft.com/office/drawing/2014/main" id="{0103E7F6-554C-2360-7EC3-99EDF298FE91}"/>
              </a:ext>
            </a:extLst>
          </p:cNvPr>
          <p:cNvSpPr>
            <a:spLocks noGrp="1"/>
          </p:cNvSpPr>
          <p:nvPr>
            <p:ph idx="1"/>
          </p:nvPr>
        </p:nvSpPr>
        <p:spPr>
          <a:xfrm>
            <a:off x="475384" y="1964795"/>
            <a:ext cx="10792172" cy="6059396"/>
          </a:xfrm>
        </p:spPr>
        <p:txBody>
          <a:bodyPr>
            <a:noAutofit/>
          </a:bodyPr>
          <a:lstStyle/>
          <a:p>
            <a:pPr marL="0" indent="0" rtl="0" fontAlgn="ctr">
              <a:spcBef>
                <a:spcPts val="0"/>
              </a:spcBef>
              <a:spcAft>
                <a:spcPts val="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Create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Create a File operation is performed to create a new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use the </a:t>
            </a:r>
            <a:r>
              <a:rPr lang="en-US" sz="2200" dirty="0" err="1">
                <a:effectLst/>
                <a:latin typeface="Times New Roman" panose="02020603050405020304" pitchFamily="18" charset="0"/>
                <a:cs typeface="Times New Roman" panose="02020603050405020304" pitchFamily="18" charset="0"/>
              </a:rPr>
              <a:t>createNewFile</a:t>
            </a:r>
            <a:r>
              <a:rPr lang="en-US" sz="2200" dirty="0">
                <a:effectLst/>
                <a:latin typeface="Times New Roman" panose="02020603050405020304" pitchFamily="18" charset="0"/>
                <a:cs typeface="Times New Roman" panose="02020603050405020304" pitchFamily="18" charset="0"/>
              </a:rPr>
              <a:t>() method of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a:t>
            </a:r>
            <a:r>
              <a:rPr lang="en-US" sz="2200" dirty="0" err="1">
                <a:effectLst/>
                <a:latin typeface="Times New Roman" panose="02020603050405020304" pitchFamily="18" charset="0"/>
                <a:cs typeface="Times New Roman" panose="02020603050405020304" pitchFamily="18" charset="0"/>
              </a:rPr>
              <a:t>createNewFile</a:t>
            </a:r>
            <a:r>
              <a:rPr lang="en-US" sz="2200" dirty="0">
                <a:effectLst/>
                <a:latin typeface="Times New Roman" panose="02020603050405020304" pitchFamily="18" charset="0"/>
                <a:cs typeface="Times New Roman" panose="02020603050405020304" pitchFamily="18" charset="0"/>
              </a:rPr>
              <a:t>() method returns true when it successfully creates a new file and returns false when the file already exists.</a:t>
            </a:r>
            <a:endParaRPr lang="en-IN" sz="2200" dirty="0">
              <a:effectLst/>
              <a:latin typeface="Times New Roman" panose="02020603050405020304" pitchFamily="18" charset="0"/>
              <a:cs typeface="Times New Roman" panose="02020603050405020304" pitchFamily="18" charset="0"/>
            </a:endParaRPr>
          </a:p>
          <a:p>
            <a:pPr marL="0" indent="0" rtl="0" fontAlgn="ctr">
              <a:spcBef>
                <a:spcPts val="0"/>
              </a:spcBef>
              <a:spcAft>
                <a:spcPts val="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Read from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"read from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write data into a file, we will use the Scanner class. </a:t>
            </a: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We will create an instance of the Scanner class and use the has </a:t>
            </a:r>
            <a:r>
              <a:rPr lang="en-IN" sz="2200" dirty="0" err="1">
                <a:effectLst/>
                <a:latin typeface="Times New Roman" panose="02020603050405020304" pitchFamily="18" charset="0"/>
                <a:cs typeface="Times New Roman" panose="02020603050405020304" pitchFamily="18" charset="0"/>
              </a:rPr>
              <a:t>NextLine</a:t>
            </a:r>
            <a:r>
              <a:rPr lang="en-IN" sz="2200" dirty="0">
                <a:effectLst/>
                <a:latin typeface="Times New Roman" panose="02020603050405020304" pitchFamily="18" charset="0"/>
                <a:cs typeface="Times New Roman" panose="02020603050405020304" pitchFamily="18" charset="0"/>
              </a:rPr>
              <a:t>() method </a:t>
            </a:r>
            <a:r>
              <a:rPr lang="en-IN" sz="2200" dirty="0" err="1">
                <a:effectLst/>
                <a:latin typeface="Times New Roman" panose="02020603050405020304" pitchFamily="18" charset="0"/>
                <a:cs typeface="Times New Roman" panose="02020603050405020304" pitchFamily="18" charset="0"/>
              </a:rPr>
              <a:t>nextLine</a:t>
            </a:r>
            <a:r>
              <a:rPr lang="en-IN" sz="2200" dirty="0">
                <a:effectLst/>
                <a:latin typeface="Times New Roman" panose="02020603050405020304" pitchFamily="18" charset="0"/>
                <a:cs typeface="Times New Roman" panose="02020603050405020304" pitchFamily="18" charset="0"/>
              </a:rPr>
              <a:t>() method to get data from the file.</a:t>
            </a:r>
          </a:p>
          <a:p>
            <a:pPr marL="457200" lvl="1" indent="0" algn="just" fontAlgn="ctr">
              <a:spcAft>
                <a:spcPts val="700"/>
              </a:spcAft>
              <a:buNone/>
            </a:pPr>
            <a:endParaRPr lang="en-US"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0A8296-37C3-209A-5B29-EB82137C36F1}"/>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1795591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8417-B320-E6F9-AE73-955C84101CCD}"/>
              </a:ext>
            </a:extLst>
          </p:cNvPr>
          <p:cNvSpPr>
            <a:spLocks noGrp="1"/>
          </p:cNvSpPr>
          <p:nvPr>
            <p:ph idx="1"/>
          </p:nvPr>
        </p:nvSpPr>
        <p:spPr>
          <a:xfrm>
            <a:off x="720508" y="1940978"/>
            <a:ext cx="10750983" cy="6096467"/>
          </a:xfrm>
        </p:spPr>
        <p:txBody>
          <a:bodyPr>
            <a:normAutofit/>
          </a:bodyPr>
          <a:lstStyle/>
          <a:p>
            <a:pPr marL="0" indent="0" rtl="0" fontAlgn="ctr">
              <a:spcBef>
                <a:spcPts val="0"/>
              </a:spcBef>
              <a:spcAft>
                <a:spcPts val="0"/>
              </a:spcAft>
              <a:buNone/>
            </a:pPr>
            <a:r>
              <a:rPr lang="en-IN" sz="2200" dirty="0">
                <a:solidFill>
                  <a:schemeClr val="tx1"/>
                </a:solidFill>
                <a:effectLst/>
                <a:latin typeface="Rockwell" panose="02060603020205020403" pitchFamily="18" charset="0"/>
                <a:cs typeface="Times New Roman" panose="02020603050405020304" pitchFamily="18" charset="0"/>
              </a:rPr>
              <a:t>Write to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"writing into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write data into a file, we will use the </a:t>
            </a:r>
            <a:r>
              <a:rPr lang="en-US" sz="2200" dirty="0" err="1">
                <a:effectLst/>
                <a:latin typeface="Times New Roman" panose="02020603050405020304" pitchFamily="18" charset="0"/>
                <a:cs typeface="Times New Roman" panose="02020603050405020304" pitchFamily="18" charset="0"/>
              </a:rPr>
              <a:t>FileWriter</a:t>
            </a:r>
            <a:r>
              <a:rPr lang="en-US" sz="2200" dirty="0">
                <a:effectLst/>
                <a:latin typeface="Times New Roman" panose="02020603050405020304" pitchFamily="18" charset="0"/>
                <a:cs typeface="Times New Roman" panose="02020603050405020304" pitchFamily="18" charset="0"/>
              </a:rPr>
              <a:t> class and its write() method together.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need to close the stream using the close() method to retrieve the allocated resources.</a:t>
            </a:r>
            <a:endParaRPr lang="en-IN" sz="2200" dirty="0">
              <a:effectLst/>
              <a:latin typeface="Times New Roman" panose="02020603050405020304" pitchFamily="18" charset="0"/>
              <a:cs typeface="Times New Roman" panose="02020603050405020304" pitchFamily="18" charset="0"/>
            </a:endParaRPr>
          </a:p>
          <a:p>
            <a:pPr marL="0" lvl="1" indent="0" fontAlgn="ctr">
              <a:spcBef>
                <a:spcPts val="0"/>
              </a:spcBef>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Delete a File():</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next operation which we can perform on a file is "deleting a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In order to delete a file, we will use the delete() method of the file. </a:t>
            </a:r>
          </a:p>
          <a:p>
            <a:pPr lvl="1" algn="just" fontAlgn="ctr">
              <a:spcAft>
                <a:spcPts val="700"/>
              </a:spcAft>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We don't need to close the stream using the close() method because for deleting a file, we neither use the </a:t>
            </a:r>
            <a:r>
              <a:rPr lang="en-US" sz="2200" dirty="0" err="1">
                <a:effectLst/>
                <a:latin typeface="Times New Roman" panose="02020603050405020304" pitchFamily="18" charset="0"/>
                <a:cs typeface="Times New Roman" panose="02020603050405020304" pitchFamily="18" charset="0"/>
              </a:rPr>
              <a:t>FileWriter</a:t>
            </a:r>
            <a:r>
              <a:rPr lang="en-US" sz="2200" dirty="0">
                <a:effectLst/>
                <a:latin typeface="Times New Roman" panose="02020603050405020304" pitchFamily="18" charset="0"/>
                <a:cs typeface="Times New Roman" panose="02020603050405020304" pitchFamily="18" charset="0"/>
              </a:rPr>
              <a:t> class nor the Scanner class.</a:t>
            </a:r>
            <a:endParaRPr lang="en-IN" sz="2200" dirty="0">
              <a:effectLst/>
              <a:latin typeface="Times New Roman" panose="02020603050405020304" pitchFamily="18" charset="0"/>
              <a:cs typeface="Times New Roman" panose="02020603050405020304" pitchFamily="18" charset="0"/>
            </a:endParaRPr>
          </a:p>
          <a:p>
            <a:endParaRPr lang="en-IN" sz="220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AC2690D-24EE-8ECF-6994-9C17B9A23590}"/>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208825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E26C1B-FB26-406C-B167-A5268769B33E}"/>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FECCA266-27C4-4BA3-B061-9B75B226E41B}"/>
              </a:ext>
            </a:extLst>
          </p:cNvPr>
          <p:cNvPicPr>
            <a:picLocks noChangeAspect="1"/>
          </p:cNvPicPr>
          <p:nvPr/>
        </p:nvPicPr>
        <p:blipFill>
          <a:blip r:embed="rId3"/>
          <a:stretch>
            <a:fillRect/>
          </a:stretch>
        </p:blipFill>
        <p:spPr>
          <a:xfrm>
            <a:off x="10836749" y="5760378"/>
            <a:ext cx="1201016" cy="1201016"/>
          </a:xfrm>
          <a:prstGeom prst="rect">
            <a:avLst/>
          </a:prstGeom>
        </p:spPr>
      </p:pic>
      <p:sp>
        <p:nvSpPr>
          <p:cNvPr id="12" name="TextBox 11">
            <a:extLst>
              <a:ext uri="{FF2B5EF4-FFF2-40B4-BE49-F238E27FC236}">
                <a16:creationId xmlns:a16="http://schemas.microsoft.com/office/drawing/2014/main" id="{59FB00E9-0E80-4D20-8C55-20EC82BB3693}"/>
              </a:ext>
            </a:extLst>
          </p:cNvPr>
          <p:cNvSpPr txBox="1"/>
          <p:nvPr/>
        </p:nvSpPr>
        <p:spPr>
          <a:xfrm flipH="1">
            <a:off x="4622800" y="130629"/>
            <a:ext cx="3860800" cy="707886"/>
          </a:xfrm>
          <a:prstGeom prst="rect">
            <a:avLst/>
          </a:prstGeom>
          <a:noFill/>
        </p:spPr>
        <p:txBody>
          <a:bodyPr wrap="square" rtlCol="0">
            <a:spAutoFit/>
          </a:bodyPr>
          <a:lstStyle/>
          <a:p>
            <a:r>
              <a:rPr lang="en-US" sz="4000" b="1" dirty="0">
                <a:solidFill>
                  <a:schemeClr val="bg1"/>
                </a:solidFill>
                <a:latin typeface="Bodoni MT Black" panose="02070A03080606020203" pitchFamily="18" charset="0"/>
              </a:rPr>
              <a:t>THANK</a:t>
            </a:r>
            <a:r>
              <a:rPr lang="en-US" sz="4000" dirty="0">
                <a:latin typeface="Bodoni MT Black" panose="02070A03080606020203" pitchFamily="18" charset="0"/>
              </a:rPr>
              <a:t> </a:t>
            </a:r>
            <a:r>
              <a:rPr lang="en-US" sz="4000" b="1" dirty="0">
                <a:solidFill>
                  <a:schemeClr val="bg1"/>
                </a:solidFill>
                <a:latin typeface="Bodoni MT Black" panose="02070A03080606020203" pitchFamily="18" charset="0"/>
              </a:rPr>
              <a:t>YOU</a:t>
            </a:r>
            <a:endParaRPr lang="en-IN" sz="4000" b="1" dirty="0">
              <a:solidFill>
                <a:schemeClr val="bg1"/>
              </a:solidFill>
              <a:latin typeface="Bodoni MT Black" panose="02070A03080606020203" pitchFamily="18" charset="0"/>
            </a:endParaRPr>
          </a:p>
        </p:txBody>
      </p:sp>
      <p:sp>
        <p:nvSpPr>
          <p:cNvPr id="15" name="Rectangle 14">
            <a:extLst>
              <a:ext uri="{FF2B5EF4-FFF2-40B4-BE49-F238E27FC236}">
                <a16:creationId xmlns:a16="http://schemas.microsoft.com/office/drawing/2014/main" id="{C831DA7B-3628-41EF-A1A0-341CD6F00BD8}"/>
              </a:ext>
            </a:extLst>
          </p:cNvPr>
          <p:cNvSpPr/>
          <p:nvPr/>
        </p:nvSpPr>
        <p:spPr>
          <a:xfrm>
            <a:off x="4622800" y="6359970"/>
            <a:ext cx="2808513" cy="3664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Bodoni MT Black" panose="02070A03080606020203" pitchFamily="18" charset="0"/>
              </a:rPr>
              <a:t>Oops &amp; File Handling</a:t>
            </a:r>
            <a:endParaRPr lang="en-IN" dirty="0">
              <a:solidFill>
                <a:schemeClr val="tx1">
                  <a:lumMod val="95000"/>
                  <a:lumOff val="5000"/>
                </a:schemeClr>
              </a:solidFill>
              <a:latin typeface="Bodoni MT Black" panose="02070A03080606020203" pitchFamily="18" charset="0"/>
            </a:endParaRPr>
          </a:p>
        </p:txBody>
      </p:sp>
    </p:spTree>
    <p:extLst>
      <p:ext uri="{BB962C8B-B14F-4D97-AF65-F5344CB8AC3E}">
        <p14:creationId xmlns:p14="http://schemas.microsoft.com/office/powerpoint/2010/main" val="420127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D9C4-9513-0614-6310-F7F0BDFBC080}"/>
              </a:ext>
            </a:extLst>
          </p:cNvPr>
          <p:cNvSpPr>
            <a:spLocks noGrp="1"/>
          </p:cNvSpPr>
          <p:nvPr>
            <p:ph type="title"/>
          </p:nvPr>
        </p:nvSpPr>
        <p:spPr>
          <a:xfrm>
            <a:off x="496777" y="663309"/>
            <a:ext cx="10353761" cy="1326321"/>
          </a:xfrm>
        </p:spPr>
        <p:txBody>
          <a:bodyPr/>
          <a:lstStyle/>
          <a:p>
            <a:r>
              <a:rPr lang="en-IN" sz="3200" dirty="0">
                <a:solidFill>
                  <a:schemeClr val="bg1"/>
                </a:solidFill>
                <a:latin typeface="Times New Roman" panose="02020603050405020304" pitchFamily="18" charset="0"/>
                <a:cs typeface="Times New Roman" panose="02020603050405020304" pitchFamily="18" charset="0"/>
              </a:rPr>
              <a:t>OOPs in JAVA</a:t>
            </a:r>
            <a:br>
              <a:rPr lang="en-IN" sz="3200" b="1" dirty="0">
                <a:solidFill>
                  <a:srgbClr val="FFC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3FD60D-DBE5-A3D8-4CEC-93FA3C16F2BC}"/>
              </a:ext>
            </a:extLst>
          </p:cNvPr>
          <p:cNvSpPr>
            <a:spLocks noGrp="1"/>
          </p:cNvSpPr>
          <p:nvPr>
            <p:ph idx="1"/>
          </p:nvPr>
        </p:nvSpPr>
        <p:spPr>
          <a:xfrm>
            <a:off x="496777" y="2137899"/>
            <a:ext cx="11524735" cy="5593492"/>
          </a:xfrm>
        </p:spPr>
        <p:txBody>
          <a:bodyPr>
            <a:normAutofit/>
          </a:bodyPr>
          <a:lstStyle/>
          <a:p>
            <a:pPr marL="0" indent="0">
              <a:lnSpc>
                <a:spcPct val="150000"/>
              </a:lnSpc>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 Object-oriented programming System(OOPs) is a fundamental programming paradigm based on the concept of</a:t>
            </a:r>
            <a:r>
              <a:rPr lang="en-US" sz="2200" dirty="0">
                <a:effectLst/>
                <a:latin typeface="Times New Roman" panose="02020603050405020304" pitchFamily="18" charset="0"/>
                <a:cs typeface="Times New Roman" panose="02020603050405020304" pitchFamily="18" charset="0"/>
              </a:rPr>
              <a:t> </a:t>
            </a:r>
            <a:r>
              <a:rPr lang="en-IN" sz="2200" i="1" dirty="0">
                <a:effectLst/>
                <a:latin typeface="Times New Roman" panose="02020603050405020304" pitchFamily="18" charset="0"/>
                <a:cs typeface="Times New Roman" panose="02020603050405020304" pitchFamily="18" charset="0"/>
              </a:rPr>
              <a:t>“</a:t>
            </a:r>
            <a:r>
              <a:rPr lang="en-IN" sz="2200" dirty="0">
                <a:effectLst/>
                <a:latin typeface="Times New Roman" panose="02020603050405020304" pitchFamily="18" charset="0"/>
                <a:cs typeface="Times New Roman" panose="02020603050405020304" pitchFamily="18" charset="0"/>
              </a:rPr>
              <a:t>objects</a:t>
            </a:r>
            <a:r>
              <a:rPr lang="en-US" sz="2200" i="1" dirty="0">
                <a:effectLst/>
                <a:latin typeface="Times New Roman" panose="02020603050405020304" pitchFamily="18" charset="0"/>
                <a:cs typeface="Times New Roman" panose="02020603050405020304" pitchFamily="18" charset="0"/>
              </a:rPr>
              <a:t>”</a:t>
            </a:r>
            <a:r>
              <a:rPr lang="en-IN" sz="2200" dirty="0">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 These objects can contain data in the form of fields (often known as attributes or properties) and code in the form of procedures (often known as methods).</a:t>
            </a:r>
          </a:p>
          <a:p>
            <a:pPr marL="0" indent="0">
              <a:buNone/>
            </a:pPr>
            <a:r>
              <a:rPr lang="en-IN" sz="2200" b="1" dirty="0">
                <a:solidFill>
                  <a:schemeClr val="tx1">
                    <a:lumMod val="95000"/>
                    <a:lumOff val="5000"/>
                  </a:schemeClr>
                </a:solidFill>
                <a:effectLst/>
                <a:latin typeface="Segoe UI Semibold" panose="020B0702040204020203" pitchFamily="34" charset="0"/>
                <a:cs typeface="Segoe UI Semibold" panose="020B0702040204020203" pitchFamily="34" charset="0"/>
              </a:rPr>
              <a:t>OOPs Concepts </a:t>
            </a:r>
            <a:r>
              <a:rPr lang="en-IN" sz="2200" b="1" dirty="0">
                <a:solidFill>
                  <a:schemeClr val="tx1"/>
                </a:solidFill>
                <a:effectLst/>
                <a:latin typeface="Stencil" panose="040409050D0802020404" pitchFamily="82" charset="0"/>
                <a:cs typeface="Times New Roman" panose="02020603050405020304" pitchFamily="18" charset="0"/>
              </a:rPr>
              <a:t>:</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Object</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Method and Method Passing</a:t>
            </a:r>
          </a:p>
          <a:p>
            <a:pPr marL="457200" indent="-457200">
              <a:buFont typeface="+mj-lt"/>
              <a:buAutoNum type="arabicPeriod"/>
            </a:pPr>
            <a:r>
              <a:rPr lang="en-IN" sz="2200" dirty="0">
                <a:effectLst/>
                <a:latin typeface="Times New Roman" panose="02020603050405020304" pitchFamily="18" charset="0"/>
                <a:cs typeface="Times New Roman" panose="02020603050405020304" pitchFamily="18" charset="0"/>
              </a:rPr>
              <a:t>Pillars of OOPs</a:t>
            </a:r>
          </a:p>
          <a:p>
            <a:pPr marL="342900" indent="-342900">
              <a:buAutoNum type="arabicPeriod"/>
            </a:pPr>
            <a:endParaRPr lang="en-IN" sz="2400" dirty="0">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2E41985-2432-DAF6-1CFC-4EA841C74F85}"/>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5879046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6112-1B9A-A3B4-8DD5-CAC3B60F4533}"/>
              </a:ext>
            </a:extLst>
          </p:cNvPr>
          <p:cNvSpPr>
            <a:spLocks noGrp="1"/>
          </p:cNvSpPr>
          <p:nvPr>
            <p:ph type="title"/>
          </p:nvPr>
        </p:nvSpPr>
        <p:spPr>
          <a:xfrm>
            <a:off x="639804" y="760715"/>
            <a:ext cx="10353761" cy="787147"/>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Class</a:t>
            </a:r>
          </a:p>
        </p:txBody>
      </p:sp>
      <p:sp>
        <p:nvSpPr>
          <p:cNvPr id="3" name="Content Placeholder 2">
            <a:extLst>
              <a:ext uri="{FF2B5EF4-FFF2-40B4-BE49-F238E27FC236}">
                <a16:creationId xmlns:a16="http://schemas.microsoft.com/office/drawing/2014/main" id="{FBAA01AB-92C6-D1FD-AAFA-F11643DE54F7}"/>
              </a:ext>
            </a:extLst>
          </p:cNvPr>
          <p:cNvSpPr>
            <a:spLocks noGrp="1"/>
          </p:cNvSpPr>
          <p:nvPr>
            <p:ph idx="1"/>
          </p:nvPr>
        </p:nvSpPr>
        <p:spPr>
          <a:xfrm>
            <a:off x="639804" y="2269958"/>
            <a:ext cx="11532974" cy="5991725"/>
          </a:xfrm>
        </p:spPr>
        <p:txBody>
          <a:bodyPr>
            <a:normAutofit/>
          </a:bodyPr>
          <a:lstStyle/>
          <a:p>
            <a:pP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a:t>
            </a:r>
            <a:r>
              <a:rPr lang="en-IN" sz="22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 </a:t>
            </a:r>
            <a:r>
              <a:rPr lang="en-IN" sz="2200" dirty="0">
                <a:effectLst/>
                <a:latin typeface="Times New Roman" panose="02020603050405020304" pitchFamily="18" charset="0"/>
                <a:cs typeface="Times New Roman" panose="02020603050405020304" pitchFamily="18" charset="0"/>
              </a:rPr>
              <a:t>is a user-defined blueprint or prototype from which objects are created.</a:t>
            </a:r>
          </a:p>
          <a:p>
            <a:pP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Using classes, you can create multiple objects with the same </a:t>
            </a:r>
            <a:r>
              <a:rPr lang="en-IN" sz="2200" dirty="0" err="1">
                <a:effectLst/>
                <a:latin typeface="Times New Roman" panose="02020603050405020304" pitchFamily="18" charset="0"/>
                <a:cs typeface="Times New Roman" panose="02020603050405020304" pitchFamily="18" charset="0"/>
              </a:rPr>
              <a:t>behavior</a:t>
            </a:r>
            <a:r>
              <a:rPr lang="en-IN" sz="2200" dirty="0">
                <a:effectLst/>
                <a:latin typeface="Times New Roman" panose="02020603050405020304" pitchFamily="18" charset="0"/>
                <a:cs typeface="Times New Roman" panose="02020603050405020304" pitchFamily="18" charset="0"/>
              </a:rPr>
              <a:t> instead of writing their code multiple times.</a:t>
            </a:r>
          </a:p>
          <a:p>
            <a:pPr marL="0" indent="0">
              <a:buNone/>
            </a:pPr>
            <a:endParaRPr lang="en-IN" sz="2200" dirty="0">
              <a:effectLst/>
              <a:latin typeface="Times New Roman" panose="02020603050405020304" pitchFamily="18" charset="0"/>
              <a:cs typeface="Times New Roman" panose="02020603050405020304" pitchFamily="18" charset="0"/>
            </a:endParaRPr>
          </a:p>
          <a:p>
            <a:pPr marL="514350" indent="-514350" rtl="0" fontAlgn="ctr">
              <a:spcBef>
                <a:spcPts val="0"/>
              </a:spcBef>
              <a:spcAft>
                <a:spcPts val="0"/>
              </a:spcAft>
              <a:buFont typeface="+mj-lt"/>
              <a:buAutoNum type="arabicPeriod"/>
            </a:pPr>
            <a:r>
              <a:rPr lang="en-IN" sz="2200" b="1" dirty="0">
                <a:solidFill>
                  <a:schemeClr val="tx1">
                    <a:lumMod val="95000"/>
                    <a:lumOff val="5000"/>
                  </a:schemeClr>
                </a:solidFill>
                <a:effectLst/>
                <a:latin typeface="Rockwell" panose="02060603020205020403" pitchFamily="18" charset="0"/>
                <a:cs typeface="Times New Roman" panose="02020603050405020304" pitchFamily="18" charset="0"/>
              </a:rPr>
              <a:t>Modifiers:</a:t>
            </a: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A class can be public or have default access (Refer to </a:t>
            </a:r>
            <a:r>
              <a:rPr lang="en-IN" sz="22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this</a:t>
            </a:r>
            <a:r>
              <a:rPr lang="en-IN" sz="2200" dirty="0">
                <a:effectLst/>
                <a:latin typeface="Times New Roman" panose="02020603050405020304" pitchFamily="18" charset="0"/>
                <a:cs typeface="Times New Roman" panose="02020603050405020304" pitchFamily="18" charset="0"/>
              </a:rPr>
              <a:t> for details).</a:t>
            </a:r>
          </a:p>
          <a:p>
            <a:pPr marL="514350" indent="-514350" rtl="0" fontAlgn="ctr">
              <a:spcBef>
                <a:spcPts val="0"/>
              </a:spcBef>
              <a:spcAft>
                <a:spcPts val="0"/>
              </a:spcAft>
              <a:buFont typeface="+mj-lt"/>
              <a:buAutoNum type="arabicPeriod"/>
            </a:pPr>
            <a:r>
              <a:rPr lang="en-IN" sz="2200" b="1" dirty="0">
                <a:solidFill>
                  <a:schemeClr val="tx1"/>
                </a:solidFill>
                <a:effectLst/>
                <a:latin typeface="Rockwell" panose="02060603020205020403" pitchFamily="18" charset="0"/>
                <a:cs typeface="Times New Roman" panose="02020603050405020304" pitchFamily="18" charset="0"/>
              </a:rPr>
              <a:t>Class name:</a:t>
            </a:r>
            <a:r>
              <a:rPr lang="en-IN" sz="2200" dirty="0">
                <a:solidFill>
                  <a:schemeClr val="tx1"/>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The class name should begin with the initial letter capitalized by convention.</a:t>
            </a:r>
          </a:p>
          <a:p>
            <a:pPr marL="514350" indent="-514350" rtl="0" fontAlgn="ctr">
              <a:spcBef>
                <a:spcPts val="0"/>
              </a:spcBef>
              <a:spcAft>
                <a:spcPts val="0"/>
              </a:spcAft>
              <a:buFont typeface="+mj-lt"/>
              <a:buAutoNum type="arabicPeriod"/>
            </a:pPr>
            <a:r>
              <a:rPr lang="en-IN" sz="2200" b="1" dirty="0">
                <a:solidFill>
                  <a:schemeClr val="tx1"/>
                </a:solidFill>
                <a:effectLst/>
                <a:latin typeface="Rockwell" panose="02060603020205020403" pitchFamily="18" charset="0"/>
                <a:cs typeface="Times New Roman" panose="02020603050405020304" pitchFamily="18" charset="0"/>
              </a:rPr>
              <a:t>Superclass and Interfaces (if any):</a:t>
            </a:r>
            <a:r>
              <a:rPr lang="en-IN" sz="2200" dirty="0">
                <a:effectLst/>
                <a:latin typeface="Rockwell" panose="02060603020205020403" pitchFamily="18" charset="0"/>
                <a:cs typeface="Times New Roman" panose="02020603050405020304" pitchFamily="18" charset="0"/>
              </a:rPr>
              <a:t> </a:t>
            </a:r>
            <a:r>
              <a:rPr lang="en-IN" sz="2200" b="1" dirty="0">
                <a:solidFill>
                  <a:schemeClr val="tx1"/>
                </a:solidFill>
                <a:effectLst/>
                <a:latin typeface="Rockwell" panose="02060603020205020403" pitchFamily="18" charset="0"/>
                <a:cs typeface="Times New Roman" panose="02020603050405020304" pitchFamily="18" charset="0"/>
              </a:rPr>
              <a:t>:</a:t>
            </a:r>
            <a:r>
              <a:rPr lang="en-IN" sz="2200" dirty="0">
                <a:effectLst/>
                <a:latin typeface="Times New Roman" panose="02020603050405020304" pitchFamily="18" charset="0"/>
                <a:cs typeface="Times New Roman" panose="02020603050405020304" pitchFamily="18" charset="0"/>
              </a:rPr>
              <a:t> The name of the class’s parent (superclass), if any, preceded by the keyword extends. A class can only extend (subclass) one parent. A comma-separated list of interfaces implemented by the class, if any, preceded by the keyword implements. A class can implement more than one interface.</a:t>
            </a:r>
          </a:p>
          <a:p>
            <a:pPr marL="514350" indent="-514350" rtl="0" fontAlgn="ctr">
              <a:spcBef>
                <a:spcPts val="0"/>
              </a:spcBef>
              <a:spcAft>
                <a:spcPts val="0"/>
              </a:spcAft>
              <a:buFont typeface="+mj-lt"/>
              <a:buAutoNum type="arabicPeriod"/>
            </a:pPr>
            <a:r>
              <a:rPr lang="en-IN" sz="2200" b="1" dirty="0">
                <a:solidFill>
                  <a:schemeClr val="tx1">
                    <a:lumMod val="95000"/>
                    <a:lumOff val="5000"/>
                  </a:schemeClr>
                </a:solidFill>
                <a:effectLst/>
                <a:latin typeface="Rockwell" panose="02060603020205020403" pitchFamily="18" charset="0"/>
                <a:cs typeface="Times New Roman" panose="02020603050405020304" pitchFamily="18" charset="0"/>
              </a:rPr>
              <a:t>Body:</a:t>
            </a: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The class body is surrounded by braces, { }.</a:t>
            </a:r>
          </a:p>
          <a:p>
            <a:endParaRPr lang="en-IN" sz="22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91551E-CE13-A121-66C7-CC10F9491EAA}"/>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201354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4DDE-28A4-5A9A-BADD-461B73AF8EB7}"/>
              </a:ext>
            </a:extLst>
          </p:cNvPr>
          <p:cNvSpPr>
            <a:spLocks noGrp="1"/>
          </p:cNvSpPr>
          <p:nvPr>
            <p:ph type="title"/>
          </p:nvPr>
        </p:nvSpPr>
        <p:spPr>
          <a:xfrm>
            <a:off x="617838" y="835362"/>
            <a:ext cx="10353761" cy="711200"/>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OBJECT</a:t>
            </a:r>
          </a:p>
        </p:txBody>
      </p:sp>
      <p:sp>
        <p:nvSpPr>
          <p:cNvPr id="3" name="Content Placeholder 2">
            <a:extLst>
              <a:ext uri="{FF2B5EF4-FFF2-40B4-BE49-F238E27FC236}">
                <a16:creationId xmlns:a16="http://schemas.microsoft.com/office/drawing/2014/main" id="{75941029-D42E-D6C5-EB0E-3155EA7DE4BA}"/>
              </a:ext>
            </a:extLst>
          </p:cNvPr>
          <p:cNvSpPr>
            <a:spLocks noGrp="1"/>
          </p:cNvSpPr>
          <p:nvPr>
            <p:ph idx="1"/>
          </p:nvPr>
        </p:nvSpPr>
        <p:spPr>
          <a:xfrm>
            <a:off x="523102" y="2752510"/>
            <a:ext cx="11145795" cy="5143775"/>
          </a:xfrm>
        </p:spPr>
        <p:txBody>
          <a:bodyPr>
            <a:normAutofit/>
          </a:bodyPr>
          <a:lstStyle/>
          <a:p>
            <a:pPr marL="400050" marR="0" indent="-285750">
              <a:spcBef>
                <a:spcPts val="0"/>
              </a:spcBef>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An object is a basic unit of Object-Oriented Programming that represents real-life entities. </a:t>
            </a:r>
          </a:p>
          <a:p>
            <a:pPr marL="400050" marR="0" indent="-285750">
              <a:spcBef>
                <a:spcPts val="0"/>
              </a:spcBef>
              <a:spcAft>
                <a:spcPts val="0"/>
              </a:spcAft>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pPr marL="457200" indent="-457200" rtl="0" fontAlgn="ctr">
              <a:spcBef>
                <a:spcPts val="0"/>
              </a:spcBef>
              <a:spcAft>
                <a:spcPts val="0"/>
              </a:spcAft>
              <a:buFont typeface="+mj-lt"/>
              <a:buAutoNum type="arabicPeriod"/>
            </a:pPr>
            <a:endParaRPr lang="en-IN" sz="2200" dirty="0">
              <a:solidFill>
                <a:srgbClr val="FFC000"/>
              </a:solidFill>
              <a:effectLst/>
              <a:latin typeface="Times New Roman" panose="02020603050405020304" pitchFamily="18" charset="0"/>
              <a:cs typeface="Times New Roman" panose="02020603050405020304" pitchFamily="18" charset="0"/>
            </a:endParaRPr>
          </a:p>
          <a:p>
            <a:pPr marL="457200" indent="-457200" rtl="0" fontAlgn="ctr">
              <a:spcBef>
                <a:spcPts val="0"/>
              </a:spcBef>
              <a:spcAft>
                <a:spcPts val="0"/>
              </a:spcAft>
              <a:buFont typeface="+mj-lt"/>
              <a:buAutoNum type="arabicPeriod"/>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State:</a:t>
            </a:r>
            <a:r>
              <a:rPr lang="en-IN" sz="2200" dirty="0">
                <a:solidFill>
                  <a:srgbClr val="FFC000"/>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It is represented by the attributes of an object. It also reflects the properties of an object.</a:t>
            </a:r>
          </a:p>
          <a:p>
            <a:pPr marL="457200" indent="-457200" rtl="0" fontAlgn="ctr">
              <a:spcBef>
                <a:spcPts val="0"/>
              </a:spcBef>
              <a:spcAft>
                <a:spcPts val="0"/>
              </a:spcAft>
              <a:buFont typeface="+mj-lt"/>
              <a:buAutoNum type="arabicPeriod"/>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Behaviour:</a:t>
            </a:r>
            <a:r>
              <a:rPr lang="en-IN" sz="2200" dirty="0">
                <a:solidFill>
                  <a:srgbClr val="FFC000"/>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It is represented by the methods of an object. It also reflects the response of an object to other objects.</a:t>
            </a:r>
          </a:p>
          <a:p>
            <a:pPr marL="457200" indent="-457200" rtl="0" fontAlgn="ctr">
              <a:spcBef>
                <a:spcPts val="0"/>
              </a:spcBef>
              <a:spcAft>
                <a:spcPts val="0"/>
              </a:spcAft>
              <a:buFont typeface="+mj-lt"/>
              <a:buAutoNum type="arabicPeriod"/>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Identity:</a:t>
            </a:r>
            <a:r>
              <a:rPr lang="en-IN" sz="2200" dirty="0">
                <a:solidFill>
                  <a:srgbClr val="FFC000"/>
                </a:solidFill>
                <a:effectLst/>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cs typeface="Times New Roman" panose="02020603050405020304" pitchFamily="18" charset="0"/>
              </a:rPr>
              <a:t>It is a unique name given to an object that enables it to interact with other objects.</a:t>
            </a:r>
          </a:p>
          <a:p>
            <a:pPr marL="114300" marR="0" indent="0">
              <a:spcBef>
                <a:spcPts val="0"/>
              </a:spcBef>
              <a:spcAft>
                <a:spcPts val="0"/>
              </a:spcAft>
              <a:buNone/>
            </a:pPr>
            <a:endParaRPr lang="en-IN" sz="280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7DAC1D92-5A6F-8E1F-8614-E67F72B91A1B}"/>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276899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A8C3-1A01-2A12-A0E1-4D3326205666}"/>
              </a:ext>
            </a:extLst>
          </p:cNvPr>
          <p:cNvSpPr>
            <a:spLocks noGrp="1"/>
          </p:cNvSpPr>
          <p:nvPr>
            <p:ph type="title"/>
          </p:nvPr>
        </p:nvSpPr>
        <p:spPr>
          <a:xfrm>
            <a:off x="486436" y="484984"/>
            <a:ext cx="10353761" cy="1326321"/>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Method</a:t>
            </a:r>
          </a:p>
        </p:txBody>
      </p:sp>
      <p:sp>
        <p:nvSpPr>
          <p:cNvPr id="3" name="Content Placeholder 2">
            <a:extLst>
              <a:ext uri="{FF2B5EF4-FFF2-40B4-BE49-F238E27FC236}">
                <a16:creationId xmlns:a16="http://schemas.microsoft.com/office/drawing/2014/main" id="{B89E043E-6DEF-19CE-6304-D8CE7ABE74DB}"/>
              </a:ext>
            </a:extLst>
          </p:cNvPr>
          <p:cNvSpPr>
            <a:spLocks noGrp="1"/>
          </p:cNvSpPr>
          <p:nvPr>
            <p:ph idx="1"/>
          </p:nvPr>
        </p:nvSpPr>
        <p:spPr>
          <a:xfrm>
            <a:off x="486436" y="2282311"/>
            <a:ext cx="11500021" cy="6009969"/>
          </a:xfrm>
        </p:spPr>
        <p:txBody>
          <a:bodyPr>
            <a:normAutofit/>
          </a:bodyPr>
          <a:lstStyle/>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method is a collection of statements that perform some specific task and return the result to the caller.</a:t>
            </a:r>
          </a:p>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 method is like a function i.e. used to expose the </a:t>
            </a:r>
            <a:r>
              <a:rPr lang="en-IN" sz="2200" dirty="0" err="1">
                <a:effectLst/>
                <a:latin typeface="Times New Roman" panose="02020603050405020304" pitchFamily="18" charset="0"/>
                <a:cs typeface="Times New Roman" panose="02020603050405020304" pitchFamily="18" charset="0"/>
              </a:rPr>
              <a:t>behavior</a:t>
            </a:r>
            <a:r>
              <a:rPr lang="en-IN" sz="2200" dirty="0">
                <a:effectLst/>
                <a:latin typeface="Times New Roman" panose="02020603050405020304" pitchFamily="18" charset="0"/>
                <a:cs typeface="Times New Roman" panose="02020603050405020304" pitchFamily="18" charset="0"/>
              </a:rPr>
              <a:t> of an object.</a:t>
            </a:r>
          </a:p>
          <a:p>
            <a:pPr marR="0">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a set of codes that perform a particular task.</a:t>
            </a:r>
          </a:p>
          <a:p>
            <a:pPr marL="0" marR="0" indent="0">
              <a:spcAft>
                <a:spcPts val="0"/>
              </a:spcAft>
              <a:buNone/>
            </a:pPr>
            <a:endParaRPr lang="en-IN" sz="2200" dirty="0">
              <a:effectLst/>
              <a:latin typeface="Times New Roman" panose="02020603050405020304" pitchFamily="18" charset="0"/>
              <a:cs typeface="Times New Roman" panose="02020603050405020304" pitchFamily="18" charset="0"/>
            </a:endParaRPr>
          </a:p>
          <a:p>
            <a:pPr marL="0" marR="0" indent="0">
              <a:spcAft>
                <a:spcPts val="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Syntax :</a:t>
            </a:r>
          </a:p>
          <a:p>
            <a:pPr marL="114300" marR="0" indent="0">
              <a:spcBef>
                <a:spcPts val="0"/>
              </a:spcBef>
              <a:spcAft>
                <a:spcPts val="0"/>
              </a:spcAft>
              <a:buNone/>
            </a:pPr>
            <a:r>
              <a:rPr lang="en-IN" sz="2200" dirty="0">
                <a:solidFill>
                  <a:srgbClr val="979797"/>
                </a:solidFill>
                <a:effectLst/>
                <a:latin typeface="Consolas" panose="020B0609020204030204" pitchFamily="49" charset="0"/>
              </a:rPr>
              <a:t>	&lt;</a:t>
            </a:r>
            <a:r>
              <a:rPr lang="en-IN" sz="2200" dirty="0" err="1">
                <a:solidFill>
                  <a:srgbClr val="979797"/>
                </a:solidFill>
                <a:effectLst/>
                <a:latin typeface="Consolas" panose="020B0609020204030204" pitchFamily="49" charset="0"/>
              </a:rPr>
              <a:t>access_modifier</a:t>
            </a:r>
            <a:r>
              <a:rPr lang="en-IN" sz="2200" dirty="0">
                <a:solidFill>
                  <a:srgbClr val="979797"/>
                </a:solidFill>
                <a:effectLst/>
                <a:latin typeface="Consolas" panose="020B0609020204030204" pitchFamily="49" charset="0"/>
              </a:rPr>
              <a:t>&gt; &lt;</a:t>
            </a:r>
            <a:r>
              <a:rPr lang="en-IN" sz="2200" dirty="0" err="1">
                <a:solidFill>
                  <a:srgbClr val="979797"/>
                </a:solidFill>
                <a:effectLst/>
                <a:latin typeface="Consolas" panose="020B0609020204030204" pitchFamily="49" charset="0"/>
              </a:rPr>
              <a:t>return_type</a:t>
            </a:r>
            <a:r>
              <a:rPr lang="en-IN" sz="2200" dirty="0">
                <a:solidFill>
                  <a:srgbClr val="979797"/>
                </a:solidFill>
                <a:effectLst/>
                <a:latin typeface="Consolas" panose="020B0609020204030204" pitchFamily="49" charset="0"/>
              </a:rPr>
              <a:t>&gt; &lt;</a:t>
            </a:r>
            <a:r>
              <a:rPr lang="en-IN" sz="2200" dirty="0" err="1">
                <a:solidFill>
                  <a:srgbClr val="979797"/>
                </a:solidFill>
                <a:effectLst/>
                <a:latin typeface="Consolas" panose="020B0609020204030204" pitchFamily="49" charset="0"/>
              </a:rPr>
              <a:t>method_name</a:t>
            </a:r>
            <a:r>
              <a:rPr lang="en-IN" sz="2200" dirty="0">
                <a:solidFill>
                  <a:srgbClr val="979797"/>
                </a:solidFill>
                <a:effectLst/>
                <a:latin typeface="Consolas" panose="020B0609020204030204" pitchFamily="49" charset="0"/>
              </a:rPr>
              <a:t>&gt;( </a:t>
            </a:r>
            <a:r>
              <a:rPr lang="en-IN" sz="2200" dirty="0" err="1">
                <a:solidFill>
                  <a:srgbClr val="979797"/>
                </a:solidFill>
                <a:effectLst/>
                <a:latin typeface="Consolas" panose="020B0609020204030204" pitchFamily="49" charset="0"/>
              </a:rPr>
              <a:t>list_of_parameters</a:t>
            </a:r>
            <a:r>
              <a:rPr lang="en-IN" sz="2200" dirty="0">
                <a:solidFill>
                  <a:srgbClr val="979797"/>
                </a:solidFill>
                <a:effectLst/>
                <a:latin typeface="Consolas" panose="020B0609020204030204" pitchFamily="49" charset="0"/>
              </a:rPr>
              <a:t>)</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//body</a:t>
            </a:r>
            <a:br>
              <a:rPr lang="en-IN" sz="2200" dirty="0">
                <a:solidFill>
                  <a:srgbClr val="979797"/>
                </a:solidFill>
                <a:effectLst/>
                <a:latin typeface="Consolas" panose="020B0609020204030204" pitchFamily="49" charset="0"/>
              </a:rPr>
            </a:br>
            <a:r>
              <a:rPr lang="en-IN" sz="2200" dirty="0">
                <a:solidFill>
                  <a:srgbClr val="979797"/>
                </a:solidFill>
                <a:effectLst/>
                <a:latin typeface="Consolas" panose="020B0609020204030204" pitchFamily="49" charset="0"/>
              </a:rPr>
              <a:t>	}</a:t>
            </a:r>
          </a:p>
          <a:p>
            <a:pPr marL="0" marR="0" indent="0">
              <a:spcAft>
                <a:spcPts val="0"/>
              </a:spcAft>
              <a:buNone/>
            </a:pPr>
            <a:endParaRPr lang="en-IN" sz="2200" dirty="0">
              <a:effectLst/>
              <a:latin typeface="Times New Roman" panose="02020603050405020304" pitchFamily="18" charset="0"/>
              <a:cs typeface="Times New Roman" panose="02020603050405020304" pitchFamily="18" charset="0"/>
            </a:endParaRPr>
          </a:p>
          <a:p>
            <a:endParaRPr lang="en-IN" sz="2200" dirty="0"/>
          </a:p>
        </p:txBody>
      </p:sp>
      <p:pic>
        <p:nvPicPr>
          <p:cNvPr id="5" name="Picture 4">
            <a:extLst>
              <a:ext uri="{FF2B5EF4-FFF2-40B4-BE49-F238E27FC236}">
                <a16:creationId xmlns:a16="http://schemas.microsoft.com/office/drawing/2014/main" id="{8E6DBA46-152F-2474-882F-15E11A544D13}"/>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71422683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FA162-F80F-F684-0B1A-B72ADBD9CB0D}"/>
              </a:ext>
            </a:extLst>
          </p:cNvPr>
          <p:cNvSpPr>
            <a:spLocks noGrp="1"/>
          </p:cNvSpPr>
          <p:nvPr>
            <p:ph idx="1"/>
          </p:nvPr>
        </p:nvSpPr>
        <p:spPr>
          <a:xfrm>
            <a:off x="496889" y="2109603"/>
            <a:ext cx="10693318" cy="5799438"/>
          </a:xfrm>
        </p:spPr>
        <p:txBody>
          <a:bodyPr>
            <a:normAutofit/>
          </a:bodyPr>
          <a:lstStyle/>
          <a:p>
            <a:pPr marL="114300" indent="0">
              <a:spcBef>
                <a:spcPts val="0"/>
              </a:spcBef>
              <a:spcAft>
                <a:spcPts val="70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Advantages of Method :</a:t>
            </a:r>
          </a:p>
          <a:p>
            <a:pPr marL="114300" indent="0">
              <a:spcBef>
                <a:spcPts val="0"/>
              </a:spcBef>
              <a:spcAft>
                <a:spcPts val="70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Code Reusability: </a:t>
            </a:r>
            <a:r>
              <a:rPr lang="en-US" sz="2200" dirty="0">
                <a:effectLst/>
                <a:latin typeface="Times New Roman" panose="02020603050405020304" pitchFamily="18" charset="0"/>
                <a:cs typeface="Times New Roman" panose="02020603050405020304" pitchFamily="18" charset="0"/>
              </a:rPr>
              <a:t>Code reusability is a fundamental concept in software engineering that allows developers to reuse existing code in new applications</a:t>
            </a:r>
            <a:endParaRPr lang="en-IN" sz="2200" dirty="0">
              <a:effectLst/>
              <a:latin typeface="Times New Roman" panose="02020603050405020304" pitchFamily="18" charset="0"/>
              <a:cs typeface="Times New Roman" panose="02020603050405020304" pitchFamily="18" charset="0"/>
            </a:endParaRPr>
          </a:p>
          <a:p>
            <a:pPr lvl="1" algn="just" fontAlgn="ctr">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Code Optimization: </a:t>
            </a:r>
            <a:r>
              <a:rPr lang="en-US" sz="2200" dirty="0">
                <a:effectLst/>
                <a:latin typeface="Times New Roman" panose="02020603050405020304" pitchFamily="18" charset="0"/>
                <a:cs typeface="Times New Roman" panose="02020603050405020304" pitchFamily="18" charset="0"/>
              </a:rPr>
              <a:t>Code optimization is an essential aspect of software development that aims to improve the performance of a program.</a:t>
            </a:r>
            <a:endParaRPr lang="en-IN" sz="2200" dirty="0">
              <a:effectLst/>
              <a:latin typeface="Times New Roman" panose="02020603050405020304" pitchFamily="18" charset="0"/>
              <a:cs typeface="Times New Roman" panose="02020603050405020304" pitchFamily="18" charset="0"/>
            </a:endParaRPr>
          </a:p>
          <a:p>
            <a:pPr marL="114300" marR="0" indent="0">
              <a:spcBef>
                <a:spcPts val="0"/>
              </a:spcBef>
              <a:spcAft>
                <a:spcPts val="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marL="114300" marR="0" indent="0">
              <a:spcBef>
                <a:spcPts val="0"/>
              </a:spcBef>
              <a:spcAft>
                <a:spcPts val="0"/>
              </a:spcAft>
              <a:buNone/>
            </a:pPr>
            <a:r>
              <a:rPr lang="en-IN" sz="2200" dirty="0">
                <a:solidFill>
                  <a:schemeClr val="tx1">
                    <a:lumMod val="95000"/>
                    <a:lumOff val="5000"/>
                  </a:schemeClr>
                </a:solidFill>
                <a:effectLst/>
                <a:latin typeface="Rockwell" panose="02060603020205020403" pitchFamily="18" charset="0"/>
                <a:cs typeface="Segoe UI" panose="020B0502040204020203" pitchFamily="34" charset="0"/>
              </a:rPr>
              <a:t>Note : </a:t>
            </a:r>
          </a:p>
          <a:p>
            <a:pPr marL="114300" marR="0" indent="0">
              <a:spcBef>
                <a:spcPts val="0"/>
              </a:spcBef>
              <a:spcAft>
                <a:spcPts val="0"/>
              </a:spcAft>
              <a:buNone/>
            </a:pPr>
            <a:endParaRPr lang="en-IN" sz="2200" dirty="0">
              <a:solidFill>
                <a:srgbClr val="FFC000"/>
              </a:solidFill>
              <a:effectLst/>
              <a:latin typeface="Times New Roman" panose="02020603050405020304" pitchFamily="18" charset="0"/>
              <a:cs typeface="Times New Roman" panose="02020603050405020304" pitchFamily="18" charset="0"/>
            </a:endParaRPr>
          </a:p>
          <a:p>
            <a:pPr marL="914400" lvl="1" indent="-342900">
              <a:spcBef>
                <a:spcPts val="0"/>
              </a:spcBef>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Methods are time savers and help us to reuse the code without retyping the code.  </a:t>
            </a:r>
          </a:p>
          <a:p>
            <a:pPr marL="0" indent="0">
              <a:buNone/>
            </a:pPr>
            <a:endParaRPr lang="en-IN" dirty="0"/>
          </a:p>
        </p:txBody>
      </p:sp>
      <p:pic>
        <p:nvPicPr>
          <p:cNvPr id="5" name="Picture 4">
            <a:extLst>
              <a:ext uri="{FF2B5EF4-FFF2-40B4-BE49-F238E27FC236}">
                <a16:creationId xmlns:a16="http://schemas.microsoft.com/office/drawing/2014/main" id="{42368C3E-7EDC-0B34-4F84-215960FF98E6}"/>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3900317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E81E-968C-E094-2B38-95FBF4C9FA36}"/>
              </a:ext>
            </a:extLst>
          </p:cNvPr>
          <p:cNvSpPr>
            <a:spLocks noGrp="1"/>
          </p:cNvSpPr>
          <p:nvPr>
            <p:ph type="title"/>
          </p:nvPr>
        </p:nvSpPr>
        <p:spPr>
          <a:xfrm>
            <a:off x="678415" y="771285"/>
            <a:ext cx="10353761" cy="1326321"/>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Pillars of OOPs</a:t>
            </a:r>
            <a:br>
              <a:rPr lang="en-IN" sz="360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32AC9EF-4035-BE17-1F12-88E92D9FBC02}"/>
              </a:ext>
            </a:extLst>
          </p:cNvPr>
          <p:cNvSpPr>
            <a:spLocks noGrp="1"/>
          </p:cNvSpPr>
          <p:nvPr>
            <p:ph idx="1"/>
          </p:nvPr>
        </p:nvSpPr>
        <p:spPr>
          <a:xfrm>
            <a:off x="678415" y="1991589"/>
            <a:ext cx="10824520" cy="5910646"/>
          </a:xfrm>
        </p:spPr>
        <p:txBody>
          <a:bodyPr>
            <a:normAutofit/>
          </a:bodyPr>
          <a:lstStyle/>
          <a:p>
            <a:pPr marL="0" indent="0">
              <a:lnSpc>
                <a:spcPct val="130000"/>
              </a:lnSpc>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Pillar 1: </a:t>
            </a: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Abstraction</a:t>
            </a:r>
            <a:endParaRPr lang="en-IN" sz="2200" dirty="0">
              <a:solidFill>
                <a:schemeClr val="tx1">
                  <a:lumMod val="95000"/>
                  <a:lumOff val="5000"/>
                </a:schemeClr>
              </a:solidFill>
              <a:effectLst/>
              <a:latin typeface="Rockwell" panose="02060603020205020403" pitchFamily="18" charset="0"/>
              <a:cs typeface="Times New Roman" panose="02020603050405020304" pitchFamily="18" charset="0"/>
            </a:endParaRP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Data Abstraction is the property by virtue of which only the essential details are displayed to the user. The trivial or non-essential units are not displayed to the user.</a:t>
            </a:r>
          </a:p>
          <a:p>
            <a:pPr lvl="1">
              <a:buFont typeface="Wingdings" panose="05000000000000000000" pitchFamily="2" charset="2"/>
              <a:buChar char="ü"/>
            </a:pPr>
            <a:r>
              <a:rPr lang="en-US" sz="2200" dirty="0">
                <a:effectLst/>
                <a:latin typeface="Times New Roman" panose="02020603050405020304" pitchFamily="18" charset="0"/>
                <a:cs typeface="Times New Roman" panose="02020603050405020304" pitchFamily="18" charset="0"/>
              </a:rPr>
              <a:t>The trivial or non-essential units are not displayed to the user.</a:t>
            </a:r>
            <a:endParaRPr lang="en-IN" sz="22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200" dirty="0">
              <a:effectLst/>
              <a:latin typeface="Times New Roman" panose="02020603050405020304" pitchFamily="18" charset="0"/>
              <a:cs typeface="Times New Roman" panose="02020603050405020304" pitchFamily="18" charset="0"/>
            </a:endParaRPr>
          </a:p>
          <a:p>
            <a:pPr marL="0" indent="0">
              <a:lnSpc>
                <a:spcPct val="130000"/>
              </a:lnSpc>
              <a:buNone/>
            </a:pPr>
            <a:r>
              <a:rPr lang="en-IN" sz="2200" dirty="0">
                <a:solidFill>
                  <a:schemeClr val="tx1">
                    <a:lumMod val="95000"/>
                    <a:lumOff val="5000"/>
                  </a:schemeClr>
                </a:solidFill>
                <a:effectLst/>
                <a:latin typeface="Rockwell" panose="02060603020205020403" pitchFamily="18" charset="0"/>
                <a:cs typeface="Leelawadee" panose="020B0502040204020203" pitchFamily="34" charset="-34"/>
              </a:rPr>
              <a:t>Pillar 2: </a:t>
            </a:r>
            <a:r>
              <a:rPr lang="en-IN" sz="2200" dirty="0">
                <a:solidFill>
                  <a:schemeClr val="tx1">
                    <a:lumMod val="95000"/>
                    <a:lumOff val="5000"/>
                  </a:schemeClr>
                </a:solidFill>
                <a:effectLst/>
                <a:latin typeface="Rockwell" panose="02060603020205020403" pitchFamily="18" charset="0"/>
                <a:cs typeface="Leelawadee" panose="020B0502040204020203" pitchFamily="34" charset="-34"/>
                <a:hlinkClick r:id="rId3">
                  <a:extLst>
                    <a:ext uri="{A12FA001-AC4F-418D-AE19-62706E023703}">
                      <ahyp:hlinkClr xmlns:ahyp="http://schemas.microsoft.com/office/drawing/2018/hyperlinkcolor" val="tx"/>
                    </a:ext>
                  </a:extLst>
                </a:hlinkClick>
              </a:rPr>
              <a:t>Encapsulation</a:t>
            </a:r>
            <a:endParaRPr lang="en-IN" sz="2200" dirty="0">
              <a:solidFill>
                <a:schemeClr val="tx1">
                  <a:lumMod val="95000"/>
                  <a:lumOff val="5000"/>
                </a:schemeClr>
              </a:solidFill>
              <a:effectLst/>
              <a:latin typeface="Rockwell" panose="02060603020205020403" pitchFamily="18" charset="0"/>
              <a:cs typeface="Leelawadee" panose="020B0502040204020203" pitchFamily="34" charset="-34"/>
            </a:endParaRP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defined as the wrapping up of data under a single unit. It is the mechanism that binds together the code and the data it manipulates.</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encapsulation, the data in a class is hidden from other classes, which is similar to what data-hiding does.</a:t>
            </a:r>
          </a:p>
          <a:p>
            <a:pPr marL="0" marR="0">
              <a:spcBef>
                <a:spcPts val="0"/>
              </a:spcBef>
              <a:spcAft>
                <a:spcPts val="0"/>
              </a:spcAft>
            </a:pPr>
            <a:endParaRPr lang="en-IN" sz="2200" dirty="0">
              <a:effectLst/>
              <a:latin typeface="Calibri" panose="020F0502020204030204" pitchFamily="34" charset="0"/>
            </a:endParaRPr>
          </a:p>
          <a:p>
            <a:endParaRPr lang="en-IN" sz="2200" dirty="0"/>
          </a:p>
        </p:txBody>
      </p:sp>
      <p:pic>
        <p:nvPicPr>
          <p:cNvPr id="5" name="Picture 4">
            <a:extLst>
              <a:ext uri="{FF2B5EF4-FFF2-40B4-BE49-F238E27FC236}">
                <a16:creationId xmlns:a16="http://schemas.microsoft.com/office/drawing/2014/main" id="{BA8F1145-1B16-E697-03A1-21E3CAD9A0B4}"/>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377159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3A055-172C-8E13-523F-617CEEE91EC1}"/>
              </a:ext>
            </a:extLst>
          </p:cNvPr>
          <p:cNvSpPr>
            <a:spLocks noGrp="1"/>
          </p:cNvSpPr>
          <p:nvPr>
            <p:ph idx="1"/>
          </p:nvPr>
        </p:nvSpPr>
        <p:spPr>
          <a:xfrm>
            <a:off x="251792" y="2080591"/>
            <a:ext cx="10877170" cy="6715270"/>
          </a:xfrm>
        </p:spPr>
        <p:txBody>
          <a:bodyPr>
            <a:normAutofit/>
          </a:bodyPr>
          <a:lstStyle/>
          <a:p>
            <a:pPr marL="0" indent="0">
              <a:spcBef>
                <a:spcPts val="1800"/>
              </a:spcBef>
              <a:spcAft>
                <a:spcPts val="180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Pillar 3: </a:t>
            </a: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Inheritance</a:t>
            </a:r>
            <a:endParaRPr lang="en-IN" sz="2200" dirty="0">
              <a:solidFill>
                <a:schemeClr val="tx1">
                  <a:lumMod val="95000"/>
                  <a:lumOff val="5000"/>
                </a:schemeClr>
              </a:solidFill>
              <a:effectLst/>
              <a:latin typeface="Rockwell" panose="02060603020205020403" pitchFamily="18" charset="0"/>
              <a:cs typeface="Times New Roman" panose="02020603050405020304" pitchFamily="18" charset="0"/>
            </a:endParaRPr>
          </a:p>
          <a:p>
            <a:pPr marR="0" lvl="1">
              <a:spcAft>
                <a:spcPts val="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is the mechanism in Java by which one class is allowed to inherit the features (fields and methods) of another class. We are achieving inheritance by using extends keyword. Inheritance is also known as “is-a” relationship.</a:t>
            </a:r>
          </a:p>
          <a:p>
            <a:pPr marL="0" indent="0">
              <a:spcBef>
                <a:spcPts val="1800"/>
              </a:spcBef>
              <a:spcAft>
                <a:spcPts val="180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Pillar 4: </a:t>
            </a: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Polymorphism</a:t>
            </a:r>
            <a:endParaRPr lang="en-IN" sz="2200" dirty="0">
              <a:solidFill>
                <a:schemeClr val="tx1">
                  <a:lumMod val="95000"/>
                  <a:lumOff val="5000"/>
                </a:schemeClr>
              </a:solidFill>
              <a:effectLst/>
              <a:latin typeface="Rockwell" panose="02060603020205020403" pitchFamily="18" charset="0"/>
              <a:cs typeface="Times New Roman" panose="02020603050405020304" pitchFamily="18" charset="0"/>
            </a:endParaRPr>
          </a:p>
          <a:p>
            <a:pPr lvl="1">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It refers to the ability of object-oriented programming languages to differentiate between entities with the same name efficiently.</a:t>
            </a:r>
          </a:p>
          <a:p>
            <a:pPr lvl="1">
              <a:spcAft>
                <a:spcPts val="700"/>
              </a:spcAft>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As the names resembles </a:t>
            </a:r>
            <a:r>
              <a:rPr lang="en-IN" sz="2200" i="1" dirty="0">
                <a:effectLst/>
                <a:latin typeface="Times New Roman" panose="02020603050405020304" pitchFamily="18" charset="0"/>
                <a:cs typeface="Times New Roman" panose="02020603050405020304" pitchFamily="18" charset="0"/>
              </a:rPr>
              <a:t>poly</a:t>
            </a:r>
            <a:r>
              <a:rPr lang="en-IN" sz="2200" dirty="0">
                <a:effectLst/>
                <a:latin typeface="Times New Roman" panose="02020603050405020304" pitchFamily="18" charset="0"/>
                <a:cs typeface="Times New Roman" panose="02020603050405020304" pitchFamily="18" charset="0"/>
              </a:rPr>
              <a:t> refers to </a:t>
            </a:r>
            <a:r>
              <a:rPr lang="en-IN" sz="2200" b="1" dirty="0">
                <a:effectLst/>
                <a:latin typeface="Times New Roman" panose="02020603050405020304" pitchFamily="18" charset="0"/>
                <a:cs typeface="Times New Roman" panose="02020603050405020304" pitchFamily="18" charset="0"/>
              </a:rPr>
              <a:t>many</a:t>
            </a:r>
            <a:r>
              <a:rPr lang="en-IN" sz="2200" dirty="0">
                <a:effectLst/>
                <a:latin typeface="Times New Roman" panose="02020603050405020304" pitchFamily="18" charset="0"/>
                <a:cs typeface="Times New Roman" panose="02020603050405020304" pitchFamily="18" charset="0"/>
              </a:rPr>
              <a:t> and </a:t>
            </a:r>
            <a:r>
              <a:rPr lang="en-IN" sz="2200" i="1" dirty="0">
                <a:effectLst/>
                <a:latin typeface="Times New Roman" panose="02020603050405020304" pitchFamily="18" charset="0"/>
                <a:cs typeface="Times New Roman" panose="02020603050405020304" pitchFamily="18" charset="0"/>
              </a:rPr>
              <a:t>morph</a:t>
            </a:r>
            <a:r>
              <a:rPr lang="en-IN" sz="2200" dirty="0">
                <a:effectLst/>
                <a:latin typeface="Times New Roman" panose="02020603050405020304" pitchFamily="18" charset="0"/>
                <a:cs typeface="Times New Roman" panose="02020603050405020304" pitchFamily="18" charset="0"/>
              </a:rPr>
              <a:t> refers to </a:t>
            </a:r>
            <a:r>
              <a:rPr lang="en-IN" sz="2200" b="1" dirty="0">
                <a:effectLst/>
                <a:latin typeface="Times New Roman" panose="02020603050405020304" pitchFamily="18" charset="0"/>
                <a:cs typeface="Times New Roman" panose="02020603050405020304" pitchFamily="18" charset="0"/>
              </a:rPr>
              <a:t>shape</a:t>
            </a:r>
            <a:r>
              <a:rPr lang="en-IN" sz="2200" dirty="0">
                <a:effectLst/>
                <a:latin typeface="Times New Roman" panose="02020603050405020304" pitchFamily="18" charset="0"/>
                <a:cs typeface="Times New Roman" panose="02020603050405020304" pitchFamily="18" charset="0"/>
              </a:rPr>
              <a:t>, as a result </a:t>
            </a:r>
            <a:r>
              <a:rPr lang="en-IN" sz="2200" i="1" dirty="0">
                <a:effectLst/>
                <a:latin typeface="Times New Roman" panose="02020603050405020304" pitchFamily="18" charset="0"/>
                <a:cs typeface="Times New Roman" panose="02020603050405020304" pitchFamily="18" charset="0"/>
              </a:rPr>
              <a:t>polymorphism</a:t>
            </a:r>
            <a:r>
              <a:rPr lang="en-IN" sz="2200" dirty="0">
                <a:effectLst/>
                <a:latin typeface="Times New Roman" panose="02020603050405020304" pitchFamily="18" charset="0"/>
                <a:cs typeface="Times New Roman" panose="02020603050405020304" pitchFamily="18" charset="0"/>
              </a:rPr>
              <a:t> is a term which refers to </a:t>
            </a:r>
            <a:r>
              <a:rPr lang="en-IN" sz="2200" b="1" dirty="0">
                <a:effectLst/>
                <a:latin typeface="Times New Roman" panose="02020603050405020304" pitchFamily="18" charset="0"/>
                <a:cs typeface="Times New Roman" panose="02020603050405020304" pitchFamily="18" charset="0"/>
              </a:rPr>
              <a:t>many shapes.</a:t>
            </a:r>
            <a:endParaRPr lang="en-IN" sz="2200" dirty="0">
              <a:effectLst/>
              <a:latin typeface="Times New Roman" panose="02020603050405020304" pitchFamily="18" charset="0"/>
              <a:cs typeface="Times New Roman" panose="02020603050405020304" pitchFamily="18" charset="0"/>
            </a:endParaRPr>
          </a:p>
          <a:p>
            <a:pPr marL="457200" marR="0" lvl="1" indent="0">
              <a:spcAft>
                <a:spcPts val="0"/>
              </a:spcAft>
              <a:buNone/>
            </a:pPr>
            <a:endParaRPr lang="en-IN" sz="2200" dirty="0">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DBC55D6-7E17-0310-6E05-2B996A499EC2}"/>
              </a:ext>
            </a:extLst>
          </p:cNvPr>
          <p:cNvPicPr>
            <a:picLocks noChangeAspect="1"/>
          </p:cNvPicPr>
          <p:nvPr/>
        </p:nvPicPr>
        <p:blipFill>
          <a:blip r:embed="rId4"/>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14864163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3B44-B7E5-86A1-D480-EA1031CD1A00}"/>
              </a:ext>
            </a:extLst>
          </p:cNvPr>
          <p:cNvSpPr>
            <a:spLocks noGrp="1"/>
          </p:cNvSpPr>
          <p:nvPr>
            <p:ph type="title"/>
          </p:nvPr>
        </p:nvSpPr>
        <p:spPr>
          <a:xfrm>
            <a:off x="617838" y="488896"/>
            <a:ext cx="10353761" cy="1326321"/>
          </a:xfrm>
        </p:spPr>
        <p:txBody>
          <a:bodyPr/>
          <a:lstStyle/>
          <a:p>
            <a:r>
              <a:rPr lang="en-IN" sz="3600" dirty="0">
                <a:solidFill>
                  <a:schemeClr val="bg1"/>
                </a:solidFill>
                <a:effectLst>
                  <a:outerShdw blurRad="50800" dist="38100" dir="2700000" algn="tl" rotWithShape="0">
                    <a:srgbClr val="000000">
                      <a:alpha val="48000"/>
                    </a:srgbClr>
                  </a:outerShdw>
                </a:effectLst>
                <a:latin typeface="Times New Roman" panose="02020603050405020304" pitchFamily="18" charset="0"/>
                <a:ea typeface="+mn-ea"/>
                <a:cs typeface="Times New Roman" panose="02020603050405020304" pitchFamily="18" charset="0"/>
              </a:rPr>
              <a:t>File Handling in java</a:t>
            </a:r>
          </a:p>
        </p:txBody>
      </p:sp>
      <p:sp>
        <p:nvSpPr>
          <p:cNvPr id="3" name="Content Placeholder 2">
            <a:extLst>
              <a:ext uri="{FF2B5EF4-FFF2-40B4-BE49-F238E27FC236}">
                <a16:creationId xmlns:a16="http://schemas.microsoft.com/office/drawing/2014/main" id="{2DA85319-2AE0-6A10-0C7F-206704FF7F00}"/>
              </a:ext>
            </a:extLst>
          </p:cNvPr>
          <p:cNvSpPr>
            <a:spLocks noGrp="1"/>
          </p:cNvSpPr>
          <p:nvPr>
            <p:ph idx="1"/>
          </p:nvPr>
        </p:nvSpPr>
        <p:spPr>
          <a:xfrm>
            <a:off x="576583" y="2011477"/>
            <a:ext cx="10808043" cy="5705943"/>
          </a:xfrm>
        </p:spPr>
        <p:txBody>
          <a:bodyPr>
            <a:normAutofit/>
          </a:bodyPr>
          <a:lstStyle/>
          <a:p>
            <a:pPr marL="114300" indent="0">
              <a:spcBef>
                <a:spcPts val="700"/>
              </a:spcBef>
              <a:spcAft>
                <a:spcPts val="70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Java Files</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File handling is an important part of any application.</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Java has several methods for creating, reading, updating, and deleting files.</a:t>
            </a:r>
          </a:p>
          <a:p>
            <a:pPr marL="457200" lvl="1" indent="0">
              <a:buNone/>
            </a:pPr>
            <a:endParaRPr lang="en-IN" sz="2200" dirty="0">
              <a:effectLst/>
              <a:latin typeface="Times New Roman" panose="02020603050405020304" pitchFamily="18" charset="0"/>
              <a:cs typeface="Times New Roman" panose="02020603050405020304" pitchFamily="18" charset="0"/>
            </a:endParaRPr>
          </a:p>
          <a:p>
            <a:pPr marL="114300" indent="0">
              <a:spcBef>
                <a:spcPts val="700"/>
              </a:spcBef>
              <a:spcAft>
                <a:spcPts val="700"/>
              </a:spcAft>
              <a:buNone/>
            </a:pPr>
            <a:r>
              <a:rPr lang="en-IN" sz="2200" dirty="0">
                <a:solidFill>
                  <a:schemeClr val="tx1">
                    <a:lumMod val="95000"/>
                    <a:lumOff val="5000"/>
                  </a:schemeClr>
                </a:solidFill>
                <a:effectLst/>
                <a:latin typeface="Rockwell" panose="02060603020205020403" pitchFamily="18" charset="0"/>
                <a:cs typeface="Times New Roman" panose="02020603050405020304" pitchFamily="18" charset="0"/>
              </a:rPr>
              <a:t>Java File Handling</a:t>
            </a:r>
          </a:p>
          <a:p>
            <a:pPr lvl="1">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The File class from the java.io package, allows us to work with files.</a:t>
            </a:r>
          </a:p>
          <a:p>
            <a:pPr lvl="1"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File Handling is an integral part of any programming language as file handling enables us to store the output of any particular program in a file and allows us to perform certain operations on it.</a:t>
            </a:r>
          </a:p>
          <a:p>
            <a:pPr lvl="1" fontAlgn="ctr">
              <a:buFont typeface="Wingdings" panose="05000000000000000000" pitchFamily="2" charset="2"/>
              <a:buChar char="ü"/>
            </a:pPr>
            <a:r>
              <a:rPr lang="en-IN" sz="2200" dirty="0">
                <a:effectLst/>
                <a:latin typeface="Times New Roman" panose="02020603050405020304" pitchFamily="18" charset="0"/>
                <a:cs typeface="Times New Roman" panose="02020603050405020304" pitchFamily="18" charset="0"/>
              </a:rPr>
              <a:t>In simple words, file handling means reading and writing data to a file.</a:t>
            </a:r>
          </a:p>
        </p:txBody>
      </p:sp>
      <p:pic>
        <p:nvPicPr>
          <p:cNvPr id="5" name="Picture 4">
            <a:extLst>
              <a:ext uri="{FF2B5EF4-FFF2-40B4-BE49-F238E27FC236}">
                <a16:creationId xmlns:a16="http://schemas.microsoft.com/office/drawing/2014/main" id="{AC59BD92-2B53-A2CF-0FB3-2D99E31DDD53}"/>
              </a:ext>
            </a:extLst>
          </p:cNvPr>
          <p:cNvPicPr>
            <a:picLocks noChangeAspect="1"/>
          </p:cNvPicPr>
          <p:nvPr/>
        </p:nvPicPr>
        <p:blipFill>
          <a:blip r:embed="rId2"/>
          <a:stretch>
            <a:fillRect/>
          </a:stretch>
        </p:blipFill>
        <p:spPr>
          <a:xfrm>
            <a:off x="10971599" y="5656821"/>
            <a:ext cx="1201179" cy="1201179"/>
          </a:xfrm>
          <a:prstGeom prst="rect">
            <a:avLst/>
          </a:prstGeom>
        </p:spPr>
      </p:pic>
    </p:spTree>
    <p:extLst>
      <p:ext uri="{BB962C8B-B14F-4D97-AF65-F5344CB8AC3E}">
        <p14:creationId xmlns:p14="http://schemas.microsoft.com/office/powerpoint/2010/main" val="4062073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297</TotalTime>
  <Words>1235</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Algerian</vt:lpstr>
      <vt:lpstr>Arial</vt:lpstr>
      <vt:lpstr>Bodoni MT Black</vt:lpstr>
      <vt:lpstr>Calibri</vt:lpstr>
      <vt:lpstr>Century Gothic</vt:lpstr>
      <vt:lpstr>Consolas</vt:lpstr>
      <vt:lpstr>Leelawadee</vt:lpstr>
      <vt:lpstr>Rockwell</vt:lpstr>
      <vt:lpstr>Segoe UI</vt:lpstr>
      <vt:lpstr>Segoe UI Semibold</vt:lpstr>
      <vt:lpstr>Stencil</vt:lpstr>
      <vt:lpstr>Tahoma</vt:lpstr>
      <vt:lpstr>Tempus Sans ITC</vt:lpstr>
      <vt:lpstr>Times New Roman</vt:lpstr>
      <vt:lpstr>Wingdings</vt:lpstr>
      <vt:lpstr>Wingdings 3</vt:lpstr>
      <vt:lpstr>Ion Boardroom</vt:lpstr>
      <vt:lpstr>PowerPoint Presentation</vt:lpstr>
      <vt:lpstr>OOPs in JAVA </vt:lpstr>
      <vt:lpstr>Class</vt:lpstr>
      <vt:lpstr>OBJECT</vt:lpstr>
      <vt:lpstr>Method</vt:lpstr>
      <vt:lpstr>PowerPoint Presentation</vt:lpstr>
      <vt:lpstr>Pillars of OOPs </vt:lpstr>
      <vt:lpstr>PowerPoint Presentation</vt:lpstr>
      <vt:lpstr>File Handling in java</vt:lpstr>
      <vt:lpstr>Streams in Java</vt:lpstr>
      <vt:lpstr>Input Stream</vt:lpstr>
      <vt:lpstr>Output stream</vt:lpstr>
      <vt:lpstr>File operations in Java</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Mr Constant</dc:creator>
  <cp:lastModifiedBy>DELL</cp:lastModifiedBy>
  <cp:revision>15</cp:revision>
  <dcterms:created xsi:type="dcterms:W3CDTF">2023-10-07T06:58:48Z</dcterms:created>
  <dcterms:modified xsi:type="dcterms:W3CDTF">2023-10-08T16:50:17Z</dcterms:modified>
</cp:coreProperties>
</file>