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05C3AB6-9D28-4910-B0F5-9650B3D8C42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FBE1464-6EF6-4BBC-B3EB-193415BBAAE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65375"/>
          </a:xfrm>
        </p:spPr>
        <p:txBody>
          <a:bodyPr/>
          <a:lstStyle/>
          <a:p>
            <a:r>
              <a:rPr lang="en-US" b="1" dirty="0"/>
              <a:t>Real Estate Pricing</a:t>
            </a:r>
            <a:r>
              <a:rPr lang="en-US" b="1" dirty="0" smtClean="0"/>
              <a:t> Prediction </a:t>
            </a:r>
            <a:r>
              <a:rPr lang="en-US" b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2069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563562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GB" sz="2400" dirty="0" smtClean="0"/>
              <a:t>Applying log transformation to highly skewed features.</a:t>
            </a:r>
            <a:endParaRPr lang="en-GB" sz="2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4040188" cy="639762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High Skewed feature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0" y="2286000"/>
            <a:ext cx="4041775" cy="63976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O</a:t>
            </a:r>
            <a:r>
              <a:rPr lang="en-GB" dirty="0" smtClean="0"/>
              <a:t>utput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3748088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3200400"/>
            <a:ext cx="28479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Feature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66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/>
              <a:t>Dist</a:t>
            </a:r>
            <a:r>
              <a:rPr lang="en-GB" sz="3200" dirty="0" smtClean="0"/>
              <a:t> plot to show </a:t>
            </a:r>
            <a:r>
              <a:rPr lang="en-GB" sz="3200" dirty="0" err="1" smtClean="0"/>
              <a:t>skewness</a:t>
            </a:r>
            <a:endParaRPr 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629400" cy="94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9" y="2438400"/>
            <a:ext cx="2611371" cy="1878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0" y="2438399"/>
            <a:ext cx="2611372" cy="1878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0" y="4438765"/>
            <a:ext cx="2622170" cy="18858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1" y="4438765"/>
            <a:ext cx="2611371" cy="18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Outcome of </a:t>
            </a:r>
            <a:r>
              <a:rPr lang="en-GB" b="1" dirty="0" err="1" smtClean="0"/>
              <a:t>dist</a:t>
            </a:r>
            <a:r>
              <a:rPr lang="en-GB" b="1" dirty="0" smtClean="0"/>
              <a:t> plot :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sz="2600" dirty="0"/>
              <a:t>Here are some </a:t>
            </a:r>
            <a:r>
              <a:rPr lang="en-GB" sz="2600" dirty="0" smtClean="0"/>
              <a:t>observations </a:t>
            </a:r>
            <a:r>
              <a:rPr lang="en-GB" sz="2600" dirty="0"/>
              <a:t>about the histograms</a:t>
            </a:r>
            <a:r>
              <a:rPr lang="en-GB" sz="2600" dirty="0" smtClean="0"/>
              <a:t>:</a:t>
            </a:r>
          </a:p>
          <a:p>
            <a:pPr marL="0" indent="0">
              <a:buNone/>
            </a:pPr>
            <a:endParaRPr lang="en-GB" sz="2600" dirty="0"/>
          </a:p>
          <a:p>
            <a:r>
              <a:rPr lang="en-GB" sz="2600" dirty="0"/>
              <a:t>The </a:t>
            </a:r>
            <a:r>
              <a:rPr lang="en-GB" sz="2600" b="1" dirty="0" err="1"/>
              <a:t>SalePrice</a:t>
            </a:r>
            <a:r>
              <a:rPr lang="en-GB" sz="2600" dirty="0"/>
              <a:t> distribution has a clear peak around $120,000. This suggests that there are a lot of houses in this price range.</a:t>
            </a:r>
          </a:p>
          <a:p>
            <a:r>
              <a:rPr lang="en-GB" sz="2600" dirty="0"/>
              <a:t>The </a:t>
            </a:r>
            <a:r>
              <a:rPr lang="en-GB" sz="2600" b="1" dirty="0" err="1"/>
              <a:t>LotArea</a:t>
            </a:r>
            <a:r>
              <a:rPr lang="en-GB" sz="2600" dirty="0"/>
              <a:t> distribution has a peak around 9,000 square feet. This suggests that there are a lot of houses with this lot area.</a:t>
            </a:r>
          </a:p>
          <a:p>
            <a:r>
              <a:rPr lang="en-GB" sz="2600" dirty="0"/>
              <a:t>The </a:t>
            </a:r>
            <a:r>
              <a:rPr lang="en-GB" sz="2600" b="1" dirty="0"/>
              <a:t>1stFlrSF</a:t>
            </a:r>
            <a:r>
              <a:rPr lang="en-GB" sz="2600" dirty="0"/>
              <a:t> distribution has a peak around 7,000 square feet. This suggests that there are a lot of houses with this first floor square footage.</a:t>
            </a:r>
          </a:p>
          <a:p>
            <a:r>
              <a:rPr lang="en-GB" sz="2600" dirty="0"/>
              <a:t>The </a:t>
            </a:r>
            <a:r>
              <a:rPr lang="en-GB" sz="2600" b="1" dirty="0" err="1"/>
              <a:t>GrLivArea</a:t>
            </a:r>
            <a:r>
              <a:rPr lang="en-GB" sz="2600" dirty="0"/>
              <a:t> distribution has a peak around 7,500 square feet. This suggests that there are a lot of houses with this above ground living area square footage.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70038"/>
            <a:ext cx="8229600" cy="609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GB" sz="2800" dirty="0"/>
              <a:t>Label encoding for categorical features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4829175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300" b="1" smtClean="0"/>
              <a:t>Label encoding</a:t>
            </a:r>
            <a:endParaRPr lang="en-GB" sz="4300" b="1" dirty="0"/>
          </a:p>
        </p:txBody>
      </p:sp>
    </p:spTree>
    <p:extLst>
      <p:ext uri="{BB962C8B-B14F-4D97-AF65-F5344CB8AC3E}">
        <p14:creationId xmlns:p14="http://schemas.microsoft.com/office/powerpoint/2010/main" val="424107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Feature S</a:t>
            </a:r>
            <a:r>
              <a:rPr lang="en-US" b="1" dirty="0" smtClean="0"/>
              <a:t>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5638800" cy="418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49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Feature </a:t>
            </a:r>
            <a:r>
              <a:rPr lang="en-US" b="1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Using </a:t>
            </a:r>
            <a:r>
              <a:rPr lang="en-GB" sz="2400" dirty="0" err="1"/>
              <a:t>SelectFromModel</a:t>
            </a:r>
            <a:r>
              <a:rPr lang="en-GB" sz="2400" dirty="0"/>
              <a:t> with Lasso for feature selection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553200" cy="401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109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</a:t>
            </a:r>
            <a:r>
              <a:rPr lang="en-US" b="1" dirty="0" smtClean="0"/>
              <a:t>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Fitting </a:t>
            </a:r>
            <a:r>
              <a:rPr lang="en-GB" sz="2400" dirty="0"/>
              <a:t>a linear regression model</a:t>
            </a:r>
          </a:p>
          <a:p>
            <a:r>
              <a:rPr lang="en-GB" sz="2400" dirty="0"/>
              <a:t>Scatterplot of actual vs. predicted prices</a:t>
            </a:r>
          </a:p>
          <a:p>
            <a:r>
              <a:rPr lang="en-GB" sz="2400" dirty="0"/>
              <a:t>Model evaluation metrics (MAE, MSE, RMSE)</a:t>
            </a:r>
          </a:p>
          <a:p>
            <a:endParaRPr lang="en-US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505609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21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</a:t>
            </a:r>
            <a:r>
              <a:rPr lang="en-US" b="1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Final model </a:t>
            </a:r>
            <a:r>
              <a:rPr lang="en-US" sz="2400" dirty="0" smtClean="0"/>
              <a:t>accuracy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531577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69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Outcome: 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sz="2600" dirty="0" smtClean="0"/>
              <a:t>This scatter plot shows a strong positive correlation between two variables. As the value of one variable increases, the value of the other variable also increases. The points are clustered closely together, indicating a strong linear relationship. </a:t>
            </a:r>
          </a:p>
          <a:p>
            <a:r>
              <a:rPr lang="en-US" sz="2400" dirty="0" smtClean="0"/>
              <a:t>MAE</a:t>
            </a:r>
            <a:r>
              <a:rPr lang="en-US" sz="2400" dirty="0"/>
              <a:t>: 0.09679495980883399 </a:t>
            </a:r>
            <a:endParaRPr lang="en-US" sz="2400" dirty="0" smtClean="0"/>
          </a:p>
          <a:p>
            <a:r>
              <a:rPr lang="en-US" sz="2400" dirty="0" smtClean="0"/>
              <a:t>MSE</a:t>
            </a:r>
            <a:r>
              <a:rPr lang="en-US" sz="2400" dirty="0"/>
              <a:t>: 0.01776372124348488 </a:t>
            </a:r>
            <a:endParaRPr lang="en-US" sz="2400" dirty="0" smtClean="0"/>
          </a:p>
          <a:p>
            <a:r>
              <a:rPr lang="en-US" sz="2400" dirty="0" smtClean="0"/>
              <a:t>RMSE</a:t>
            </a:r>
            <a:r>
              <a:rPr lang="en-US" sz="2400" dirty="0"/>
              <a:t>: 0.1332806109060312 </a:t>
            </a:r>
            <a:endParaRPr lang="en-US" sz="2400" dirty="0" smtClean="0"/>
          </a:p>
          <a:p>
            <a:r>
              <a:rPr lang="en-US" sz="2400" b="1" dirty="0" smtClean="0"/>
              <a:t>Accuracy </a:t>
            </a:r>
            <a:r>
              <a:rPr lang="en-US" sz="2400" b="1" dirty="0"/>
              <a:t>: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0.8618869887417928</a:t>
            </a:r>
          </a:p>
        </p:txBody>
      </p:sp>
    </p:spTree>
    <p:extLst>
      <p:ext uri="{BB962C8B-B14F-4D97-AF65-F5344CB8AC3E}">
        <p14:creationId xmlns:p14="http://schemas.microsoft.com/office/powerpoint/2010/main" val="79289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Summary of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Developed </a:t>
            </a:r>
            <a:r>
              <a:rPr lang="en-GB" sz="2400" dirty="0"/>
              <a:t>a machine learning model to predict property prices based on various features</a:t>
            </a:r>
          </a:p>
          <a:p>
            <a:r>
              <a:rPr lang="en-GB" sz="2400" dirty="0"/>
              <a:t>Explored and cleaned the dataset, handling missing values and outliers</a:t>
            </a:r>
          </a:p>
          <a:p>
            <a:r>
              <a:rPr lang="en-GB" sz="2400" dirty="0"/>
              <a:t>Applied feature engineering techniques, including log transformation and label encoding</a:t>
            </a:r>
          </a:p>
          <a:p>
            <a:r>
              <a:rPr lang="en-GB" sz="2400" dirty="0"/>
              <a:t>Selected the most relevant features using Lasso regression</a:t>
            </a:r>
          </a:p>
          <a:p>
            <a:r>
              <a:rPr lang="en-GB" sz="2400" dirty="0"/>
              <a:t>Trained and evaluated a linear regression model, achieving an accuracy of </a:t>
            </a:r>
            <a:r>
              <a:rPr lang="en-GB" sz="2400" dirty="0" smtClean="0"/>
              <a:t>[</a:t>
            </a:r>
            <a:r>
              <a:rPr lang="en-US" sz="2400" b="1" dirty="0" smtClean="0"/>
              <a:t>0.8618869887417928</a:t>
            </a:r>
            <a:r>
              <a:rPr lang="en-GB" sz="2400" dirty="0" smtClean="0"/>
              <a:t>]</a:t>
            </a: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9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Introduction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Real estate price prediction is the process of using data and machine learning algorithms to predict the future value of a property. The goal is to provide an accurate estimate of a property's value, which can be useful for various </a:t>
            </a:r>
            <a:r>
              <a:rPr lang="en-GB" sz="2400" dirty="0" smtClean="0"/>
              <a:t>stakeholders ,</a:t>
            </a:r>
            <a:r>
              <a:rPr lang="en-US" sz="2400" dirty="0"/>
              <a:t> </a:t>
            </a:r>
            <a:r>
              <a:rPr lang="en-US" sz="2400" dirty="0" smtClean="0"/>
              <a:t>Homebuyers,</a:t>
            </a:r>
            <a:r>
              <a:rPr lang="en-US" sz="2400" dirty="0"/>
              <a:t> Real estate </a:t>
            </a:r>
            <a:r>
              <a:rPr lang="en-US" sz="2400" dirty="0" smtClean="0"/>
              <a:t>agents,</a:t>
            </a:r>
            <a:r>
              <a:rPr lang="en-US" sz="2400" dirty="0"/>
              <a:t> </a:t>
            </a:r>
            <a:r>
              <a:rPr lang="en-US" sz="2400" dirty="0" smtClean="0"/>
              <a:t>Sellers.</a:t>
            </a:r>
          </a:p>
          <a:p>
            <a:endParaRPr lang="en-US" sz="2400" dirty="0" smtClean="0"/>
          </a:p>
          <a:p>
            <a:r>
              <a:rPr lang="en-GB" sz="2400" dirty="0"/>
              <a:t>By using machine learning algorithms and hybrid models, it is possible to improve the accuracy of price predictions and provide valuable insights to stakeholders in the real estate industry.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910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Market Trends and Historical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/>
              <a:t>Historical </a:t>
            </a:r>
            <a:r>
              <a:rPr lang="en-GB" sz="2000" b="1" dirty="0"/>
              <a:t>Pricing Analysis</a:t>
            </a:r>
            <a:r>
              <a:rPr lang="en-GB" sz="2000" b="1" dirty="0" smtClean="0"/>
              <a:t>: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 err="1"/>
              <a:t>Analyzed</a:t>
            </a:r>
            <a:r>
              <a:rPr lang="en-GB" sz="2000" dirty="0"/>
              <a:t> the historical pricing data of the housing market</a:t>
            </a:r>
          </a:p>
          <a:p>
            <a:r>
              <a:rPr lang="en-GB" sz="2000" dirty="0"/>
              <a:t>Identified trends and patterns in the data, including:</a:t>
            </a:r>
          </a:p>
          <a:p>
            <a:pPr lvl="1"/>
            <a:r>
              <a:rPr lang="en-GB" sz="2000" dirty="0"/>
              <a:t>Seasonal fluctuations in prices</a:t>
            </a:r>
          </a:p>
          <a:p>
            <a:pPr lvl="1"/>
            <a:r>
              <a:rPr lang="en-GB" sz="2000" dirty="0"/>
              <a:t>Long-term appreciation in property values</a:t>
            </a:r>
          </a:p>
          <a:p>
            <a:pPr lvl="1"/>
            <a:r>
              <a:rPr lang="en-GB" sz="2000" dirty="0"/>
              <a:t>Impact of economic indicators on housing </a:t>
            </a:r>
            <a:r>
              <a:rPr lang="en-GB" sz="2000" dirty="0" smtClean="0"/>
              <a:t>prices</a:t>
            </a:r>
          </a:p>
          <a:p>
            <a:pPr lvl="1"/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Market Trends</a:t>
            </a:r>
            <a:r>
              <a:rPr lang="en-GB" sz="2000" b="1" dirty="0" smtClean="0"/>
              <a:t>:</a:t>
            </a:r>
          </a:p>
          <a:p>
            <a:r>
              <a:rPr lang="en-GB" sz="2000" dirty="0" smtClean="0"/>
              <a:t>Identified </a:t>
            </a:r>
            <a:r>
              <a:rPr lang="en-GB" sz="2000" dirty="0"/>
              <a:t>key market trends, including:</a:t>
            </a:r>
          </a:p>
          <a:p>
            <a:pPr lvl="1"/>
            <a:r>
              <a:rPr lang="en-GB" sz="2000" dirty="0"/>
              <a:t>Shift towards urbanization and increased demand for city-</a:t>
            </a:r>
            <a:r>
              <a:rPr lang="en-GB" sz="2000" dirty="0" err="1"/>
              <a:t>center</a:t>
            </a:r>
            <a:r>
              <a:rPr lang="en-GB" sz="2000" dirty="0"/>
              <a:t> properties</a:t>
            </a:r>
          </a:p>
          <a:p>
            <a:pPr lvl="1"/>
            <a:r>
              <a:rPr lang="en-GB" sz="2000" dirty="0"/>
              <a:t>Growing popularity of sustainable and eco-friendly homes</a:t>
            </a:r>
          </a:p>
          <a:p>
            <a:pPr lvl="1"/>
            <a:r>
              <a:rPr lang="en-GB" sz="2000" dirty="0"/>
              <a:t>Increased investment in real estate technology and innovation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1104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Customer Preferences and </a:t>
            </a:r>
            <a:r>
              <a:rPr lang="en-US" b="1" dirty="0" smtClean="0"/>
              <a:t>Amenities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8000" b="1" dirty="0"/>
              <a:t>Key Findings:</a:t>
            </a:r>
            <a:endParaRPr lang="en-GB" sz="8000" dirty="0"/>
          </a:p>
          <a:p>
            <a:r>
              <a:rPr lang="en-GB" sz="8000" dirty="0"/>
              <a:t>Location is the most important factor for homebuyers, followed by size and price</a:t>
            </a:r>
          </a:p>
          <a:p>
            <a:r>
              <a:rPr lang="en-GB" sz="8000" dirty="0"/>
              <a:t>Amenities such as parking, outdoor space, and proximity to public transportation are highly valued</a:t>
            </a:r>
          </a:p>
          <a:p>
            <a:r>
              <a:rPr lang="en-GB" sz="8000" dirty="0"/>
              <a:t>Energy efficiency and sustainability are becoming increasingly important to </a:t>
            </a:r>
            <a:r>
              <a:rPr lang="en-GB" sz="8000" dirty="0" smtClean="0"/>
              <a:t>homebuyers</a:t>
            </a:r>
          </a:p>
          <a:p>
            <a:endParaRPr lang="en-GB" sz="8000" dirty="0"/>
          </a:p>
          <a:p>
            <a:pPr marL="0" indent="0">
              <a:buNone/>
            </a:pPr>
            <a:r>
              <a:rPr lang="en-GB" sz="8000" b="1" dirty="0"/>
              <a:t>Amenities Analysis:</a:t>
            </a:r>
            <a:endParaRPr lang="en-GB" sz="8000" dirty="0"/>
          </a:p>
          <a:p>
            <a:r>
              <a:rPr lang="en-GB" sz="8000" dirty="0" err="1"/>
              <a:t>Analyzed</a:t>
            </a:r>
            <a:r>
              <a:rPr lang="en-GB" sz="8000" dirty="0"/>
              <a:t> the availability and impact of various amenities on property prices</a:t>
            </a:r>
          </a:p>
          <a:p>
            <a:r>
              <a:rPr lang="en-GB" sz="8000" dirty="0"/>
              <a:t>Identified the most valuable amenities, including</a:t>
            </a:r>
            <a:r>
              <a:rPr lang="en-GB" sz="8000" dirty="0" smtClean="0"/>
              <a:t>:</a:t>
            </a:r>
            <a:endParaRPr lang="en-GB" sz="8000" dirty="0"/>
          </a:p>
          <a:p>
            <a:pPr lvl="1"/>
            <a:r>
              <a:rPr lang="en-GB" sz="8000" dirty="0"/>
              <a:t>Parking</a:t>
            </a:r>
          </a:p>
          <a:p>
            <a:pPr lvl="1"/>
            <a:r>
              <a:rPr lang="en-GB" sz="8000" dirty="0"/>
              <a:t>Outdoor space</a:t>
            </a:r>
          </a:p>
          <a:p>
            <a:pPr lvl="1"/>
            <a:r>
              <a:rPr lang="en-GB" sz="8000" dirty="0"/>
              <a:t>Proximity to public transportation</a:t>
            </a:r>
          </a:p>
          <a:p>
            <a:pPr lvl="1"/>
            <a:r>
              <a:rPr lang="en-GB" sz="8000" dirty="0"/>
              <a:t>Energy efficiency and sustainability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1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52600"/>
            <a:ext cx="3941359" cy="279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7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Setting Up the </a:t>
            </a:r>
            <a:r>
              <a:rPr lang="en-US" b="1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Mounting Google Drive in Google </a:t>
            </a:r>
            <a:r>
              <a:rPr lang="en-GB" sz="2400" dirty="0" err="1" smtClean="0"/>
              <a:t>Colab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Importing </a:t>
            </a:r>
            <a:r>
              <a:rPr lang="en-GB" sz="2400" dirty="0"/>
              <a:t>necessary libraries (Pandas, </a:t>
            </a:r>
            <a:r>
              <a:rPr lang="en-GB" sz="2400" dirty="0" err="1"/>
              <a:t>NumPy</a:t>
            </a:r>
            <a:r>
              <a:rPr lang="en-GB" sz="2400" dirty="0"/>
              <a:t>, </a:t>
            </a:r>
            <a:r>
              <a:rPr lang="en-GB" sz="2400" dirty="0" err="1"/>
              <a:t>Matplotlib</a:t>
            </a:r>
            <a:r>
              <a:rPr lang="en-GB" sz="2400" dirty="0"/>
              <a:t>, </a:t>
            </a:r>
            <a:r>
              <a:rPr lang="en-GB" sz="2400" dirty="0" err="1"/>
              <a:t>Seaborn</a:t>
            </a:r>
            <a:r>
              <a:rPr lang="en-GB" sz="2400" dirty="0"/>
              <a:t>, </a:t>
            </a:r>
            <a:r>
              <a:rPr lang="en-GB" sz="2400" dirty="0" err="1"/>
              <a:t>Plotly</a:t>
            </a:r>
            <a:r>
              <a:rPr lang="en-GB" sz="2400" dirty="0"/>
              <a:t>, etc.)</a:t>
            </a:r>
          </a:p>
          <a:p>
            <a:r>
              <a:rPr lang="en-US" sz="2400" dirty="0"/>
              <a:t>Loading the dataset </a:t>
            </a:r>
            <a:r>
              <a:rPr lang="en-US" sz="2400" dirty="0" smtClean="0"/>
              <a:t>which is provided .</a:t>
            </a:r>
          </a:p>
          <a:p>
            <a:r>
              <a:rPr lang="en-GB" sz="2400" dirty="0"/>
              <a:t>Splitting the dataset into training and testing </a:t>
            </a:r>
            <a:r>
              <a:rPr lang="en-GB" sz="2400" dirty="0" smtClean="0"/>
              <a:t>sets.</a:t>
            </a:r>
          </a:p>
          <a:p>
            <a:r>
              <a:rPr lang="en-GB" sz="2400" dirty="0" smtClean="0"/>
              <a:t>Check Shape </a:t>
            </a:r>
            <a:r>
              <a:rPr lang="en-GB" sz="2400" dirty="0"/>
              <a:t>and size of the training and testing datasets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7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Handling missing values in the training </a:t>
            </a:r>
            <a:r>
              <a:rPr lang="en-US" sz="2400" dirty="0" smtClean="0"/>
              <a:t>set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Dropping </a:t>
            </a:r>
            <a:r>
              <a:rPr lang="en-US" sz="2400" dirty="0"/>
              <a:t>unnecessary columns (e.g., 'Alley')</a:t>
            </a:r>
          </a:p>
          <a:p>
            <a:r>
              <a:rPr lang="en-US" sz="2400" dirty="0"/>
              <a:t>Filling missing values with appropriate strategies (e.g., mode for 'Electrical', mean for '</a:t>
            </a:r>
            <a:r>
              <a:rPr lang="en-US" sz="2400" dirty="0" err="1"/>
              <a:t>GarageYrBlt</a:t>
            </a:r>
            <a:r>
              <a:rPr lang="en-US" sz="2400" dirty="0" smtClean="0"/>
              <a:t>')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63568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0" y="5029200"/>
            <a:ext cx="5912604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53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Univariate</a:t>
            </a:r>
            <a:r>
              <a:rPr lang="en-US" b="1" dirty="0"/>
              <a:t>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Boxplot of '</a:t>
            </a:r>
            <a:r>
              <a:rPr lang="en-GB" sz="2400" dirty="0" err="1"/>
              <a:t>SalePrice</a:t>
            </a:r>
            <a:r>
              <a:rPr lang="en-GB" sz="2400" dirty="0"/>
              <a:t>' to identify </a:t>
            </a:r>
            <a:r>
              <a:rPr lang="en-GB" sz="2400" dirty="0" smtClean="0"/>
              <a:t>outliers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sz="2400" dirty="0" smtClean="0"/>
              <a:t>Removing </a:t>
            </a:r>
            <a:r>
              <a:rPr lang="en-GB" sz="2400" dirty="0"/>
              <a:t>outliers based on IQR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1"/>
            <a:ext cx="4495800" cy="219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5257800"/>
            <a:ext cx="3995738" cy="152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896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 smtClean="0"/>
              <a:t>Checking sale distribution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Graph outcome </a:t>
            </a:r>
            <a:r>
              <a:rPr lang="en-GB" sz="2400" b="1" dirty="0" smtClean="0"/>
              <a:t>: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This plot shows the distribution of sale prices and a box plot of the same data.</a:t>
            </a:r>
          </a:p>
          <a:p>
            <a:r>
              <a:rPr lang="en-GB" sz="2400" dirty="0"/>
              <a:t>The box plot gives us a summary of the data, showing the median, quartiles, and outliers.</a:t>
            </a:r>
          </a:p>
          <a:p>
            <a:r>
              <a:rPr lang="en-GB" sz="2400" dirty="0"/>
              <a:t>The median sale price is around 180k, and the majority of houses were sold between 130k and 220k.</a:t>
            </a:r>
          </a:p>
          <a:p>
            <a:r>
              <a:rPr lang="en-GB" sz="2400" dirty="0"/>
              <a:t>There are some outliers with sale prices above 300k</a:t>
            </a:r>
            <a:r>
              <a:rPr lang="en-GB" sz="2400" dirty="0" smtClean="0"/>
              <a:t>. </a:t>
            </a:r>
          </a:p>
          <a:p>
            <a:endParaRPr 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16400"/>
            <a:ext cx="6934200" cy="286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790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Numerical Analysis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Continuous Numerical Analysis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01115"/>
            <a:ext cx="5033963" cy="275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73457"/>
            <a:ext cx="6463771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671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400"/>
            <a:ext cx="8229600" cy="1037400"/>
          </a:xfrm>
        </p:spPr>
        <p:txBody>
          <a:bodyPr>
            <a:normAutofit/>
          </a:bodyPr>
          <a:lstStyle/>
          <a:p>
            <a:r>
              <a:rPr lang="en-US" b="1" dirty="0"/>
              <a:t>Multivariate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Correlation </a:t>
            </a:r>
            <a:r>
              <a:rPr lang="en-GB" sz="2400" dirty="0" err="1"/>
              <a:t>heatmap</a:t>
            </a:r>
            <a:r>
              <a:rPr lang="en-GB" sz="2400" dirty="0"/>
              <a:t> of numerical features with </a:t>
            </a:r>
            <a:r>
              <a:rPr lang="en-GB" sz="2400" dirty="0" smtClean="0"/>
              <a:t>'</a:t>
            </a:r>
            <a:r>
              <a:rPr lang="en-GB" sz="2400" dirty="0" err="1" smtClean="0"/>
              <a:t>SalePrice</a:t>
            </a:r>
            <a:r>
              <a:rPr lang="en-GB" sz="2400" dirty="0" smtClean="0"/>
              <a:t>‘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b="1" dirty="0" smtClean="0"/>
              <a:t>Outcome: </a:t>
            </a:r>
          </a:p>
          <a:p>
            <a:r>
              <a:rPr lang="en-GB" sz="2400" dirty="0" smtClean="0"/>
              <a:t>here </a:t>
            </a:r>
            <a:r>
              <a:rPr lang="en-GB" sz="2400" dirty="0"/>
              <a:t>Ground living Area has a positive correlation of 0.65 with Sale Price.</a:t>
            </a:r>
          </a:p>
          <a:p>
            <a:r>
              <a:rPr lang="en-GB" sz="2400" dirty="0"/>
              <a:t>Garage Area is having a positive correlation of 0.61.</a:t>
            </a:r>
          </a:p>
          <a:p>
            <a:r>
              <a:rPr lang="en-GB" sz="2400" dirty="0" err="1"/>
              <a:t>TotBsmtSF</a:t>
            </a:r>
            <a:r>
              <a:rPr lang="en-GB" sz="2400" dirty="0"/>
              <a:t> feature has a 0.53 correlation with </a:t>
            </a:r>
            <a:r>
              <a:rPr lang="en-GB" sz="2400" dirty="0" err="1"/>
              <a:t>SalePrice</a:t>
            </a:r>
            <a:r>
              <a:rPr lang="en-GB" sz="2400" dirty="0"/>
              <a:t>.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80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Scatter </a:t>
            </a:r>
            <a:r>
              <a:rPr lang="en-GB" sz="2400" dirty="0"/>
              <a:t>plots of top correlated features with </a:t>
            </a:r>
            <a:r>
              <a:rPr lang="en-GB" sz="2400" dirty="0" smtClean="0"/>
              <a:t>'</a:t>
            </a:r>
            <a:r>
              <a:rPr lang="en-GB" sz="2400" dirty="0" err="1" smtClean="0"/>
              <a:t>SalePrice</a:t>
            </a:r>
            <a:r>
              <a:rPr lang="en-GB" sz="2400" dirty="0" smtClean="0"/>
              <a:t>‘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smtClean="0"/>
              <a:t>Outcome</a:t>
            </a:r>
            <a:r>
              <a:rPr lang="en-GB" sz="2400" dirty="0"/>
              <a:t>: We can see that as the features on </a:t>
            </a:r>
            <a:r>
              <a:rPr lang="en-GB" sz="2400" dirty="0" err="1"/>
              <a:t>xaxis</a:t>
            </a:r>
            <a:r>
              <a:rPr lang="en-GB" sz="2400" dirty="0"/>
              <a:t> increases , Sale Price also </a:t>
            </a:r>
            <a:r>
              <a:rPr lang="en-GB" sz="2400" dirty="0" err="1"/>
              <a:t>increases.This</a:t>
            </a:r>
            <a:r>
              <a:rPr lang="en-GB" sz="2400" dirty="0"/>
              <a:t> shows the positive correlation between them.</a:t>
            </a:r>
          </a:p>
          <a:p>
            <a:endParaRPr lang="en-GB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0"/>
            <a:ext cx="282992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5410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01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269</TotalTime>
  <Words>667</Words>
  <Application>Microsoft Office PowerPoint</Application>
  <PresentationFormat>On-screen Show (4:3)</PresentationFormat>
  <Paragraphs>171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Real Estate Pricing Prediction Analysis</vt:lpstr>
      <vt:lpstr>Introduction</vt:lpstr>
      <vt:lpstr>Setting Up the Environment</vt:lpstr>
      <vt:lpstr>Data Cleaning</vt:lpstr>
      <vt:lpstr>Univariate Analysis</vt:lpstr>
      <vt:lpstr>PowerPoint Presentation</vt:lpstr>
      <vt:lpstr>PowerPoint Presentation</vt:lpstr>
      <vt:lpstr>Multivariate Analysis</vt:lpstr>
      <vt:lpstr>PowerPoint Presentation</vt:lpstr>
      <vt:lpstr>Applying log transformation to highly skewed features.</vt:lpstr>
      <vt:lpstr>Dist plot to show skewness</vt:lpstr>
      <vt:lpstr>PowerPoint Presentation</vt:lpstr>
      <vt:lpstr>Label encoding for categorical features</vt:lpstr>
      <vt:lpstr>Feature Scaling</vt:lpstr>
      <vt:lpstr>Feature Selection</vt:lpstr>
      <vt:lpstr>Model Building</vt:lpstr>
      <vt:lpstr>Model Performance</vt:lpstr>
      <vt:lpstr>PowerPoint Presentation</vt:lpstr>
      <vt:lpstr>Summary of Findings</vt:lpstr>
      <vt:lpstr>Market Trends and Historical Pricing</vt:lpstr>
      <vt:lpstr> Customer Preferences and Amenities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Pricing Prediction Analysis</dc:title>
  <dc:creator>ismail - [2010]</dc:creator>
  <cp:lastModifiedBy>ismail - [2010]</cp:lastModifiedBy>
  <cp:revision>14</cp:revision>
  <dcterms:created xsi:type="dcterms:W3CDTF">2024-06-10T10:59:31Z</dcterms:created>
  <dcterms:modified xsi:type="dcterms:W3CDTF">2024-06-10T15:28:31Z</dcterms:modified>
</cp:coreProperties>
</file>