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9" r:id="rId3"/>
    <p:sldId id="260" r:id="rId4"/>
    <p:sldId id="261" r:id="rId5"/>
    <p:sldId id="262" r:id="rId6"/>
    <p:sldId id="263" r:id="rId7"/>
    <p:sldId id="264" r:id="rId8"/>
    <p:sldId id="265" r:id="rId9"/>
    <p:sldId id="268" r:id="rId10"/>
    <p:sldId id="269" r:id="rId11"/>
    <p:sldId id="270" r:id="rId12"/>
    <p:sldId id="271" r:id="rId13"/>
    <p:sldId id="272" r:id="rId14"/>
    <p:sldId id="273" r:id="rId15"/>
    <p:sldId id="274" r:id="rId16"/>
    <p:sldId id="275" r:id="rId17"/>
    <p:sldId id="276"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7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5F00BE5-968B-4480-A5AC-8BE5D41FEF04}" type="datetimeFigureOut">
              <a:rPr lang="en-US" smtClean="0"/>
              <a:t>7/14/2024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071B6AC-E996-4B97-95DA-7C74C746890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F00BE5-968B-4480-A5AC-8BE5D41FEF0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1B6AC-E996-4B97-95DA-7C74C74689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F00BE5-968B-4480-A5AC-8BE5D41FEF0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1B6AC-E996-4B97-95DA-7C74C74689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5F00BE5-968B-4480-A5AC-8BE5D41FEF04}" type="datetimeFigureOut">
              <a:rPr lang="en-US" smtClean="0"/>
              <a:t>7/14/2024</a:t>
            </a:fld>
            <a:endParaRPr lang="en-US"/>
          </a:p>
        </p:txBody>
      </p:sp>
      <p:sp>
        <p:nvSpPr>
          <p:cNvPr id="9" name="Slide Number Placeholder 8"/>
          <p:cNvSpPr>
            <a:spLocks noGrp="1"/>
          </p:cNvSpPr>
          <p:nvPr>
            <p:ph type="sldNum" sz="quarter" idx="15"/>
          </p:nvPr>
        </p:nvSpPr>
        <p:spPr/>
        <p:txBody>
          <a:bodyPr rtlCol="0"/>
          <a:lstStyle/>
          <a:p>
            <a:fld id="{C071B6AC-E996-4B97-95DA-7C74C7468903}"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5F00BE5-968B-4480-A5AC-8BE5D41FEF04}" type="datetimeFigureOut">
              <a:rPr lang="en-US" smtClean="0"/>
              <a:t>7/14/2024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071B6AC-E996-4B97-95DA-7C74C746890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5F00BE5-968B-4480-A5AC-8BE5D41FEF0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1B6AC-E996-4B97-95DA-7C74C7468903}"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5F00BE5-968B-4480-A5AC-8BE5D41FEF04}" type="datetimeFigureOut">
              <a:rPr lang="en-US" smtClean="0"/>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1B6AC-E996-4B97-95DA-7C74C7468903}"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5F00BE5-968B-4480-A5AC-8BE5D41FEF04}" type="datetimeFigureOut">
              <a:rPr lang="en-US" smtClean="0"/>
              <a:t>7/14/2024</a:t>
            </a:fld>
            <a:endParaRPr lang="en-US"/>
          </a:p>
        </p:txBody>
      </p:sp>
      <p:sp>
        <p:nvSpPr>
          <p:cNvPr id="7" name="Slide Number Placeholder 6"/>
          <p:cNvSpPr>
            <a:spLocks noGrp="1"/>
          </p:cNvSpPr>
          <p:nvPr>
            <p:ph type="sldNum" sz="quarter" idx="11"/>
          </p:nvPr>
        </p:nvSpPr>
        <p:spPr/>
        <p:txBody>
          <a:bodyPr rtlCol="0"/>
          <a:lstStyle/>
          <a:p>
            <a:fld id="{C071B6AC-E996-4B97-95DA-7C74C7468903}"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0BE5-968B-4480-A5AC-8BE5D41FEF04}" type="datetimeFigureOut">
              <a:rPr lang="en-US" smtClean="0"/>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1B6AC-E996-4B97-95DA-7C74C74689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5F00BE5-968B-4480-A5AC-8BE5D41FEF04}" type="datetimeFigureOut">
              <a:rPr lang="en-US" smtClean="0"/>
              <a:t>7/14/2024</a:t>
            </a:fld>
            <a:endParaRPr lang="en-US"/>
          </a:p>
        </p:txBody>
      </p:sp>
      <p:sp>
        <p:nvSpPr>
          <p:cNvPr id="22" name="Slide Number Placeholder 21"/>
          <p:cNvSpPr>
            <a:spLocks noGrp="1"/>
          </p:cNvSpPr>
          <p:nvPr>
            <p:ph type="sldNum" sz="quarter" idx="15"/>
          </p:nvPr>
        </p:nvSpPr>
        <p:spPr/>
        <p:txBody>
          <a:bodyPr rtlCol="0"/>
          <a:lstStyle/>
          <a:p>
            <a:fld id="{C071B6AC-E996-4B97-95DA-7C74C7468903}"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5F00BE5-968B-4480-A5AC-8BE5D41FEF04}" type="datetimeFigureOut">
              <a:rPr lang="en-US" smtClean="0"/>
              <a:t>7/14/2024</a:t>
            </a:fld>
            <a:endParaRPr lang="en-US"/>
          </a:p>
        </p:txBody>
      </p:sp>
      <p:sp>
        <p:nvSpPr>
          <p:cNvPr id="18" name="Slide Number Placeholder 17"/>
          <p:cNvSpPr>
            <a:spLocks noGrp="1"/>
          </p:cNvSpPr>
          <p:nvPr>
            <p:ph type="sldNum" sz="quarter" idx="11"/>
          </p:nvPr>
        </p:nvSpPr>
        <p:spPr/>
        <p:txBody>
          <a:bodyPr rtlCol="0"/>
          <a:lstStyle/>
          <a:p>
            <a:fld id="{C071B6AC-E996-4B97-95DA-7C74C7468903}"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5F00BE5-968B-4480-A5AC-8BE5D41FEF04}" type="datetimeFigureOut">
              <a:rPr lang="en-US" smtClean="0"/>
              <a:t>7/14/2024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071B6AC-E996-4B97-95DA-7C74C74689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52600"/>
            <a:ext cx="7924800" cy="3352800"/>
          </a:xfrm>
        </p:spPr>
        <p:txBody>
          <a:bodyPr>
            <a:normAutofit fontScale="90000"/>
          </a:bodyPr>
          <a:lstStyle/>
          <a:p>
            <a:r>
              <a:rPr lang="en-GB" sz="6700" b="1" dirty="0">
                <a:solidFill>
                  <a:schemeClr val="accent6">
                    <a:lumMod val="75000"/>
                  </a:schemeClr>
                </a:solidFill>
                <a:latin typeface="Bodoni MT" pitchFamily="18" charset="0"/>
              </a:rPr>
              <a:t>Feature Extraction and Price Prediction for Mobile </a:t>
            </a:r>
            <a:r>
              <a:rPr lang="en-GB" sz="6700" b="1" dirty="0" smtClean="0">
                <a:solidFill>
                  <a:schemeClr val="accent6">
                    <a:lumMod val="75000"/>
                  </a:schemeClr>
                </a:solidFill>
                <a:latin typeface="Bodoni MT" pitchFamily="18" charset="0"/>
              </a:rPr>
              <a:t>Phones</a:t>
            </a:r>
            <a:r>
              <a:rPr lang="en-GB" dirty="0" smtClean="0">
                <a:solidFill>
                  <a:schemeClr val="accent6">
                    <a:lumMod val="75000"/>
                  </a:schemeClr>
                </a:solidFill>
                <a:latin typeface="Bodoni MT" pitchFamily="18" charset="0"/>
              </a:rPr>
              <a:t/>
            </a:r>
            <a:br>
              <a:rPr lang="en-GB" dirty="0" smtClean="0">
                <a:solidFill>
                  <a:schemeClr val="accent6">
                    <a:lumMod val="75000"/>
                  </a:schemeClr>
                </a:solidFill>
                <a:latin typeface="Bodoni MT" pitchFamily="18" charset="0"/>
              </a:rPr>
            </a:br>
            <a:endParaRPr lang="en-US" dirty="0">
              <a:solidFill>
                <a:schemeClr val="accent6">
                  <a:lumMod val="75000"/>
                </a:schemeClr>
              </a:solidFill>
              <a:latin typeface="Bodoni MT" pitchFamily="18" charset="0"/>
            </a:endParaRPr>
          </a:p>
        </p:txBody>
      </p:sp>
    </p:spTree>
    <p:extLst>
      <p:ext uri="{BB962C8B-B14F-4D97-AF65-F5344CB8AC3E}">
        <p14:creationId xmlns:p14="http://schemas.microsoft.com/office/powerpoint/2010/main" val="4154922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GB" sz="4000" b="1" u="sng" dirty="0" err="1" smtClean="0">
                <a:latin typeface="Bodoni MT" pitchFamily="18" charset="0"/>
              </a:rPr>
              <a:t>barplot</a:t>
            </a:r>
            <a:r>
              <a:rPr lang="en-GB" sz="4000" b="1" u="sng" dirty="0" smtClean="0">
                <a:latin typeface="Bodoni MT" pitchFamily="18" charset="0"/>
              </a:rPr>
              <a:t> for RAM vs. Price.</a:t>
            </a:r>
            <a:endParaRPr lang="en-US" sz="4000" b="1" u="sng" dirty="0">
              <a:latin typeface="Bodoni MT" pitchFamily="18" charset="0"/>
            </a:endParaRPr>
          </a:p>
        </p:txBody>
      </p:sp>
      <p:sp>
        <p:nvSpPr>
          <p:cNvPr id="10" name="Rectangle 9"/>
          <p:cNvSpPr/>
          <p:nvPr/>
        </p:nvSpPr>
        <p:spPr>
          <a:xfrm>
            <a:off x="457200" y="4876800"/>
            <a:ext cx="8512200" cy="923330"/>
          </a:xfrm>
          <a:prstGeom prst="rect">
            <a:avLst/>
          </a:prstGeom>
        </p:spPr>
        <p:txBody>
          <a:bodyPr wrap="square">
            <a:spAutoFit/>
          </a:bodyPr>
          <a:lstStyle/>
          <a:p>
            <a:r>
              <a:rPr lang="en-GB" b="1" dirty="0" smtClean="0"/>
              <a:t>Outcome: </a:t>
            </a:r>
            <a:r>
              <a:rPr lang="en-GB" dirty="0"/>
              <a:t>The chart shows that laptops with higher RAM sizes have higher average prices. The average price increases with increasing RAM size. The error bars represent the standard deviation of the price for each RAM size.</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371600"/>
            <a:ext cx="6130834" cy="3146323"/>
          </a:xfrm>
          <a:prstGeom prst="rect">
            <a:avLst/>
          </a:prstGeom>
        </p:spPr>
      </p:pic>
    </p:spTree>
    <p:extLst>
      <p:ext uri="{BB962C8B-B14F-4D97-AF65-F5344CB8AC3E}">
        <p14:creationId xmlns:p14="http://schemas.microsoft.com/office/powerpoint/2010/main" val="141896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GB" sz="4000" b="1" dirty="0" err="1" smtClean="0">
                <a:latin typeface="Bodoni MT" pitchFamily="18" charset="0"/>
              </a:rPr>
              <a:t>Pointplot</a:t>
            </a:r>
            <a:r>
              <a:rPr lang="en-GB" sz="4000" b="1" dirty="0" smtClean="0">
                <a:latin typeface="Bodoni MT" pitchFamily="18" charset="0"/>
              </a:rPr>
              <a:t> for Memory vs. Price.</a:t>
            </a:r>
            <a:endParaRPr lang="en-US" sz="4000" b="1" u="sng" dirty="0">
              <a:latin typeface="Bodoni MT" pitchFamily="18" charset="0"/>
            </a:endParaRPr>
          </a:p>
        </p:txBody>
      </p:sp>
      <p:sp>
        <p:nvSpPr>
          <p:cNvPr id="10" name="Rectangle 9"/>
          <p:cNvSpPr/>
          <p:nvPr/>
        </p:nvSpPr>
        <p:spPr>
          <a:xfrm>
            <a:off x="457200" y="4876800"/>
            <a:ext cx="8512200" cy="1200329"/>
          </a:xfrm>
          <a:prstGeom prst="rect">
            <a:avLst/>
          </a:prstGeom>
        </p:spPr>
        <p:txBody>
          <a:bodyPr wrap="square">
            <a:spAutoFit/>
          </a:bodyPr>
          <a:lstStyle/>
          <a:p>
            <a:r>
              <a:rPr lang="en-GB" b="1" dirty="0" smtClean="0"/>
              <a:t>Outcome: </a:t>
            </a:r>
            <a:r>
              <a:rPr lang="en-GB" dirty="0"/>
              <a:t>The plot shows the relationship between the amount of memory and the prize. There is a positive correlation between the two. As the amount of memory increases, the prize increases. The relationship is not linear, but rather has a slightly curved shape.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926584"/>
            <a:ext cx="5385827" cy="3950216"/>
          </a:xfrm>
          <a:prstGeom prst="rect">
            <a:avLst/>
          </a:prstGeom>
        </p:spPr>
      </p:pic>
    </p:spTree>
    <p:extLst>
      <p:ext uri="{BB962C8B-B14F-4D97-AF65-F5344CB8AC3E}">
        <p14:creationId xmlns:p14="http://schemas.microsoft.com/office/powerpoint/2010/main" val="1693364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doni MT" pitchFamily="18" charset="0"/>
              </a:rPr>
              <a:t>Feature Scaling</a:t>
            </a:r>
            <a:endParaRPr lang="en-US" b="1" dirty="0">
              <a:latin typeface="Bodoni MT" pitchFamily="18" charset="0"/>
            </a:endParaRPr>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785812" y="2663031"/>
            <a:ext cx="6810375" cy="27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2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doni MT" pitchFamily="18" charset="0"/>
              </a:rPr>
              <a:t>Model Building</a:t>
            </a:r>
            <a:endParaRPr lang="en-US" b="1" dirty="0">
              <a:latin typeface="Bodoni MT" pitchFamily="18" charset="0"/>
            </a:endParaRPr>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566862" y="1967706"/>
            <a:ext cx="5248275"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581400" y="1005003"/>
            <a:ext cx="3733800" cy="461665"/>
          </a:xfrm>
          <a:prstGeom prst="rect">
            <a:avLst/>
          </a:prstGeom>
        </p:spPr>
        <p:txBody>
          <a:bodyPr wrap="square">
            <a:spAutoFit/>
          </a:bodyPr>
          <a:lstStyle/>
          <a:p>
            <a:pPr marL="342900" indent="-342900">
              <a:buFont typeface="Arial" pitchFamily="34" charset="0"/>
              <a:buChar char="•"/>
            </a:pPr>
            <a:r>
              <a:rPr lang="en-US" sz="2400" b="1" dirty="0" smtClean="0"/>
              <a:t>Linear Regression : </a:t>
            </a:r>
            <a:endParaRPr lang="en-US" sz="2400" b="1" dirty="0"/>
          </a:p>
        </p:txBody>
      </p:sp>
    </p:spTree>
    <p:extLst>
      <p:ext uri="{BB962C8B-B14F-4D97-AF65-F5344CB8AC3E}">
        <p14:creationId xmlns:p14="http://schemas.microsoft.com/office/powerpoint/2010/main" val="2075599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5897563"/>
          </a:xfrm>
        </p:spPr>
        <p:txBody>
          <a:bodyPr>
            <a:normAutofit/>
          </a:bodyPr>
          <a:lstStyle/>
          <a:p>
            <a:r>
              <a:rPr lang="en-US" sz="2400" b="1" dirty="0" smtClean="0">
                <a:latin typeface="Bodoni MT" pitchFamily="18" charset="0"/>
              </a:rPr>
              <a:t>Decision Tree </a:t>
            </a:r>
            <a:r>
              <a:rPr lang="en-US" sz="2400" b="1" dirty="0" err="1" smtClean="0">
                <a:latin typeface="Bodoni MT" pitchFamily="18" charset="0"/>
              </a:rPr>
              <a:t>Regressor</a:t>
            </a:r>
            <a:r>
              <a:rPr lang="en-US" sz="2400" b="1" dirty="0" smtClean="0">
                <a:latin typeface="Bodoni MT" pitchFamily="18" charset="0"/>
              </a:rPr>
              <a:t> :</a:t>
            </a:r>
          </a:p>
          <a:p>
            <a:endParaRPr lang="en-US" sz="24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26154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4474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
          </p:nvPr>
        </p:nvSpPr>
        <p:spPr>
          <a:xfrm>
            <a:off x="228600" y="228600"/>
            <a:ext cx="8839200" cy="6553200"/>
          </a:xfrm>
        </p:spPr>
        <p:txBody>
          <a:bodyPr>
            <a:normAutofit lnSpcReduction="10000"/>
          </a:bodyPr>
          <a:lstStyle/>
          <a:p>
            <a:r>
              <a:rPr lang="en-US" sz="2400" dirty="0" smtClean="0">
                <a:latin typeface="Bodoni MT" pitchFamily="18" charset="0"/>
              </a:rPr>
              <a:t>Random Forest </a:t>
            </a:r>
            <a:r>
              <a:rPr lang="en-US" sz="2400" dirty="0" err="1" smtClean="0">
                <a:latin typeface="Bodoni MT" pitchFamily="18" charset="0"/>
              </a:rPr>
              <a:t>Regressor</a:t>
            </a:r>
            <a:r>
              <a:rPr lang="en-US" sz="2400" dirty="0" smtClean="0">
                <a:latin typeface="Bodoni MT" pitchFamily="18" charset="0"/>
              </a:rPr>
              <a:t> :</a:t>
            </a:r>
          </a:p>
          <a:p>
            <a:endParaRPr lang="en-US" sz="2400" dirty="0">
              <a:latin typeface="Bodoni MT" pitchFamily="18" charset="0"/>
            </a:endParaRPr>
          </a:p>
          <a:p>
            <a:endParaRPr lang="en-US" sz="2400" dirty="0" smtClean="0">
              <a:latin typeface="Bodoni MT" pitchFamily="18" charset="0"/>
            </a:endParaRPr>
          </a:p>
          <a:p>
            <a:endParaRPr lang="en-US" sz="2400" dirty="0">
              <a:latin typeface="Bodoni MT" pitchFamily="18" charset="0"/>
            </a:endParaRPr>
          </a:p>
          <a:p>
            <a:endParaRPr lang="en-US" sz="2400" dirty="0" smtClean="0">
              <a:latin typeface="Bodoni MT" pitchFamily="18" charset="0"/>
            </a:endParaRPr>
          </a:p>
          <a:p>
            <a:endParaRPr lang="en-US" sz="2400" dirty="0">
              <a:latin typeface="Bodoni MT" pitchFamily="18" charset="0"/>
            </a:endParaRPr>
          </a:p>
          <a:p>
            <a:endParaRPr lang="en-US" sz="2400" dirty="0" smtClean="0">
              <a:latin typeface="Bodoni MT" pitchFamily="18" charset="0"/>
            </a:endParaRPr>
          </a:p>
          <a:p>
            <a:endParaRPr lang="en-US" sz="2400" dirty="0">
              <a:latin typeface="Bodoni MT" pitchFamily="18" charset="0"/>
            </a:endParaRPr>
          </a:p>
          <a:p>
            <a:endParaRPr lang="en-US" sz="2400" dirty="0" smtClean="0">
              <a:latin typeface="Bodoni MT" pitchFamily="18" charset="0"/>
            </a:endParaRPr>
          </a:p>
          <a:p>
            <a:endParaRPr lang="en-US" sz="2400" dirty="0">
              <a:latin typeface="Bodoni MT" pitchFamily="18" charset="0"/>
            </a:endParaRPr>
          </a:p>
          <a:p>
            <a:endParaRPr lang="en-US" sz="2400" dirty="0" smtClean="0">
              <a:latin typeface="Bodoni MT" pitchFamily="18" charset="0"/>
            </a:endParaRPr>
          </a:p>
          <a:p>
            <a:endParaRPr lang="en-GB" sz="2400" dirty="0" smtClean="0">
              <a:latin typeface="Bodoni MT" pitchFamily="18" charset="0"/>
            </a:endParaRPr>
          </a:p>
          <a:p>
            <a:endParaRPr lang="en-US" sz="2400" dirty="0" smtClean="0">
              <a:latin typeface="Bodoni MT" pitchFamily="18" charset="0"/>
            </a:endParaRPr>
          </a:p>
          <a:p>
            <a:r>
              <a:rPr lang="en-US" sz="2400" dirty="0" smtClean="0"/>
              <a:t>Outcome </a:t>
            </a:r>
            <a:r>
              <a:rPr lang="en-US" sz="2400" dirty="0" smtClean="0">
                <a:latin typeface="Bodoni MT" pitchFamily="18" charset="0"/>
              </a:rPr>
              <a:t>: </a:t>
            </a:r>
            <a:r>
              <a:rPr lang="en-US" sz="2400" dirty="0" smtClean="0"/>
              <a:t>we got best score from </a:t>
            </a:r>
            <a:r>
              <a:rPr lang="en-US" sz="2400" dirty="0" smtClean="0"/>
              <a:t>Random Forest </a:t>
            </a:r>
            <a:r>
              <a:rPr lang="en-US" sz="2400" dirty="0" err="1" smtClean="0"/>
              <a:t>Regressor</a:t>
            </a:r>
            <a:r>
              <a:rPr lang="en-US" sz="2400" dirty="0" smtClean="0"/>
              <a:t> </a:t>
            </a:r>
          </a:p>
          <a:p>
            <a:r>
              <a:rPr lang="en-US" sz="2400" b="1" u="sng" dirty="0" smtClean="0">
                <a:solidFill>
                  <a:srgbClr val="FF0000"/>
                </a:solidFill>
              </a:rPr>
              <a:t>0.8949477</a:t>
            </a:r>
            <a:endParaRPr lang="en-US" sz="2400" b="1" u="sng" dirty="0" smtClean="0">
              <a:solidFill>
                <a:srgbClr val="FF0000"/>
              </a:solidFill>
              <a:latin typeface="Bodoni MT" pitchFamily="18" charset="0"/>
            </a:endParaRPr>
          </a:p>
          <a:p>
            <a:endParaRPr lang="en-US" sz="2400" dirty="0">
              <a:latin typeface="Bodoni MT" pitchFamily="18" charset="0"/>
            </a:endParaRPr>
          </a:p>
          <a:p>
            <a:endParaRPr lang="en-US" sz="2400" dirty="0" smtClean="0">
              <a:latin typeface="Bodoni MT" pitchFamily="18" charset="0"/>
            </a:endParaRPr>
          </a:p>
          <a:p>
            <a:endParaRPr lang="en-US" sz="2400" dirty="0">
              <a:latin typeface="Bodoni MT" pitchFamily="18" charset="0"/>
            </a:endParaRPr>
          </a:p>
          <a:p>
            <a:endParaRPr lang="en-US" sz="2400" dirty="0" smtClean="0">
              <a:latin typeface="Bodoni MT" pitchFamily="18" charset="0"/>
            </a:endParaRPr>
          </a:p>
          <a:p>
            <a:endParaRPr lang="en-US" sz="2400" dirty="0">
              <a:latin typeface="Bodoni MT" pitchFamily="18" charset="0"/>
            </a:endParaRPr>
          </a:p>
          <a:p>
            <a:endParaRPr lang="en-US" sz="2400" dirty="0" smtClean="0">
              <a:latin typeface="Bodoni MT" pitchFamily="18" charset="0"/>
            </a:endParaRPr>
          </a:p>
          <a:p>
            <a:endParaRPr lang="en-US" sz="2400" dirty="0">
              <a:latin typeface="Bodoni MT" pitchFamily="18" charset="0"/>
            </a:endParaRPr>
          </a:p>
          <a:p>
            <a:endParaRPr lang="en-US" sz="2400" dirty="0" smtClean="0">
              <a:latin typeface="Bodoni MT" pitchFamily="18" charset="0"/>
            </a:endParaRPr>
          </a:p>
          <a:p>
            <a:endParaRPr lang="en-US" sz="2400" dirty="0">
              <a:latin typeface="Bodoni MT" pitchFamily="18" charset="0"/>
            </a:endParaRPr>
          </a:p>
          <a:p>
            <a:pPr marL="0" indent="0">
              <a:buNone/>
            </a:pPr>
            <a:endParaRPr lang="en-GB" sz="2400" dirty="0">
              <a:latin typeface="Bodoni MT" pitchFamily="18" charset="0"/>
            </a:endParaRPr>
          </a:p>
          <a:p>
            <a:pPr marL="0" indent="0">
              <a:buNone/>
            </a:pPr>
            <a:endParaRPr lang="en-US" sz="2400" dirty="0" smtClean="0">
              <a:latin typeface="Bodoni MT" pitchFamily="18" charset="0"/>
            </a:endParaRPr>
          </a:p>
          <a:p>
            <a:endParaRPr lang="en-US" sz="2400" dirty="0">
              <a:latin typeface="Bodoni MT"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7239000" cy="4798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0725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doni MT" pitchFamily="18" charset="0"/>
              </a:rPr>
              <a:t>Model Evaluation</a:t>
            </a:r>
            <a:endParaRPr lang="en-US" b="1" dirty="0">
              <a:latin typeface="Bodoni MT" pitchFamily="18" charset="0"/>
            </a:endParaRPr>
          </a:p>
        </p:txBody>
      </p:sp>
      <p:pic>
        <p:nvPicPr>
          <p:cNvPr id="921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192587" y="1694765"/>
            <a:ext cx="5681663"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1828800"/>
            <a:ext cx="1965025" cy="646331"/>
          </a:xfrm>
          <a:prstGeom prst="rect">
            <a:avLst/>
          </a:prstGeom>
        </p:spPr>
        <p:txBody>
          <a:bodyPr wrap="none">
            <a:spAutoFit/>
          </a:bodyPr>
          <a:lstStyle/>
          <a:p>
            <a:pPr marL="285750" indent="-285750">
              <a:buFont typeface="Arial" pitchFamily="34" charset="0"/>
              <a:buChar char="•"/>
            </a:pPr>
            <a:r>
              <a:rPr lang="en-US" b="1" dirty="0" smtClean="0">
                <a:latin typeface="Bodoni MT" pitchFamily="18" charset="0"/>
              </a:rPr>
              <a:t>Random Forest</a:t>
            </a:r>
          </a:p>
          <a:p>
            <a:r>
              <a:rPr lang="en-US" b="1" dirty="0" smtClean="0">
                <a:latin typeface="Bodoni MT" pitchFamily="18" charset="0"/>
              </a:rPr>
              <a:t>     </a:t>
            </a:r>
            <a:r>
              <a:rPr lang="en-US" b="1" dirty="0" err="1" smtClean="0">
                <a:latin typeface="Bodoni MT" pitchFamily="18" charset="0"/>
              </a:rPr>
              <a:t>Regressor</a:t>
            </a:r>
            <a:r>
              <a:rPr lang="en-US" b="1" dirty="0" smtClean="0">
                <a:latin typeface="Bodoni MT" pitchFamily="18" charset="0"/>
              </a:rPr>
              <a:t> :</a:t>
            </a:r>
            <a:endParaRPr lang="en-US" b="1" dirty="0" smtClean="0">
              <a:latin typeface="Bodoni MT" pitchFamily="18" charset="0"/>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8025" y="3753729"/>
            <a:ext cx="57626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066800" y="3791529"/>
            <a:ext cx="1804725" cy="646331"/>
          </a:xfrm>
          <a:prstGeom prst="rect">
            <a:avLst/>
          </a:prstGeom>
        </p:spPr>
        <p:txBody>
          <a:bodyPr wrap="none">
            <a:spAutoFit/>
          </a:bodyPr>
          <a:lstStyle/>
          <a:p>
            <a:pPr marL="285750" indent="-285750">
              <a:buFont typeface="Arial" pitchFamily="34" charset="0"/>
              <a:buChar char="•"/>
            </a:pPr>
            <a:r>
              <a:rPr lang="en-US" b="1" dirty="0" smtClean="0">
                <a:latin typeface="Bodoni MT" pitchFamily="18" charset="0"/>
              </a:rPr>
              <a:t>Decision Tree </a:t>
            </a:r>
          </a:p>
          <a:p>
            <a:r>
              <a:rPr lang="en-US" b="1" dirty="0" smtClean="0">
                <a:latin typeface="Bodoni MT" pitchFamily="18" charset="0"/>
              </a:rPr>
              <a:t>     </a:t>
            </a:r>
            <a:r>
              <a:rPr lang="en-US" b="1" dirty="0" err="1" smtClean="0">
                <a:latin typeface="Bodoni MT" pitchFamily="18" charset="0"/>
              </a:rPr>
              <a:t>Regressor</a:t>
            </a:r>
            <a:r>
              <a:rPr lang="en-US" b="1" dirty="0" smtClean="0">
                <a:latin typeface="Bodoni MT" pitchFamily="18" charset="0"/>
              </a:rPr>
              <a:t> :</a:t>
            </a:r>
            <a:endParaRPr lang="en-US" b="1" dirty="0" smtClean="0">
              <a:latin typeface="Bodoni MT" pitchFamily="18" charset="0"/>
            </a:endParaRPr>
          </a:p>
        </p:txBody>
      </p:sp>
    </p:spTree>
    <p:extLst>
      <p:ext uri="{BB962C8B-B14F-4D97-AF65-F5344CB8AC3E}">
        <p14:creationId xmlns:p14="http://schemas.microsoft.com/office/powerpoint/2010/main" val="2241993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Bodoni MT" pitchFamily="18" charset="0"/>
              </a:rPr>
              <a:t>C</a:t>
            </a:r>
            <a:r>
              <a:rPr lang="en-GB" b="1" dirty="0" smtClean="0">
                <a:latin typeface="Bodoni MT" pitchFamily="18" charset="0"/>
              </a:rPr>
              <a:t>onclusion</a:t>
            </a:r>
            <a:endParaRPr lang="en-US" b="1" dirty="0">
              <a:latin typeface="Bodoni MT" pitchFamily="18" charset="0"/>
            </a:endParaRPr>
          </a:p>
        </p:txBody>
      </p:sp>
      <p:sp>
        <p:nvSpPr>
          <p:cNvPr id="3" name="Content Placeholder 2"/>
          <p:cNvSpPr>
            <a:spLocks noGrp="1"/>
          </p:cNvSpPr>
          <p:nvPr>
            <p:ph sz="quarter" idx="1"/>
          </p:nvPr>
        </p:nvSpPr>
        <p:spPr/>
        <p:txBody>
          <a:bodyPr>
            <a:normAutofit/>
          </a:bodyPr>
          <a:lstStyle/>
          <a:p>
            <a:r>
              <a:rPr lang="en-GB" sz="2000" dirty="0" smtClean="0"/>
              <a:t>As we can see the </a:t>
            </a:r>
            <a:r>
              <a:rPr lang="en-GB" sz="2000" dirty="0"/>
              <a:t>price of a mobile phone is directly proportional to its memory capacity. As the memory capacity of the mobile phone increases, the price also </a:t>
            </a:r>
            <a:r>
              <a:rPr lang="en-GB" sz="2000" dirty="0" err="1" smtClean="0"/>
              <a:t>increases.there</a:t>
            </a:r>
            <a:r>
              <a:rPr lang="en-GB" sz="2000" dirty="0" smtClean="0"/>
              <a:t> </a:t>
            </a:r>
            <a:r>
              <a:rPr lang="en-GB" sz="2000" dirty="0"/>
              <a:t>is a strong positive correlation </a:t>
            </a:r>
            <a:r>
              <a:rPr lang="en-GB" sz="2000" dirty="0" smtClean="0"/>
              <a:t>of prize with two variables Memory and RAM.</a:t>
            </a:r>
          </a:p>
          <a:p>
            <a:r>
              <a:rPr lang="en-GB" sz="2000" dirty="0"/>
              <a:t>This conclusion can be used to predict the price of a mobile phone based on its memory </a:t>
            </a:r>
            <a:r>
              <a:rPr lang="en-GB" sz="2000" dirty="0" smtClean="0"/>
              <a:t>capacity and RAM. </a:t>
            </a:r>
            <a:r>
              <a:rPr lang="en-GB" sz="2000" dirty="0"/>
              <a:t>For example, if a new mobile phone with 512GB of memory is released, its price can be predicted to be higher than 25000</a:t>
            </a:r>
            <a:r>
              <a:rPr lang="en-GB" sz="2000" dirty="0" smtClean="0"/>
              <a:t>. </a:t>
            </a:r>
          </a:p>
          <a:p>
            <a:r>
              <a:rPr lang="en-GB" sz="2000" dirty="0" smtClean="0"/>
              <a:t>if a new mobile phone with 8GB of RAM, its price can be predicted to be higher than 20000</a:t>
            </a:r>
            <a:endParaRPr lang="en-US" sz="2000" dirty="0"/>
          </a:p>
        </p:txBody>
      </p:sp>
    </p:spTree>
    <p:extLst>
      <p:ext uri="{BB962C8B-B14F-4D97-AF65-F5344CB8AC3E}">
        <p14:creationId xmlns:p14="http://schemas.microsoft.com/office/powerpoint/2010/main" val="4143671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697164"/>
            <a:ext cx="7467600" cy="4679696"/>
          </a:xfrm>
        </p:spPr>
      </p:pic>
    </p:spTree>
    <p:extLst>
      <p:ext uri="{BB962C8B-B14F-4D97-AF65-F5344CB8AC3E}">
        <p14:creationId xmlns:p14="http://schemas.microsoft.com/office/powerpoint/2010/main" val="365967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Bodoni MT" pitchFamily="18" charset="0"/>
              </a:rPr>
              <a:t>Project Description</a:t>
            </a:r>
            <a:endParaRPr lang="en-US" dirty="0"/>
          </a:p>
        </p:txBody>
      </p:sp>
      <p:sp>
        <p:nvSpPr>
          <p:cNvPr id="3" name="Content Placeholder 2"/>
          <p:cNvSpPr>
            <a:spLocks noGrp="1"/>
          </p:cNvSpPr>
          <p:nvPr>
            <p:ph sz="quarter" idx="1"/>
          </p:nvPr>
        </p:nvSpPr>
        <p:spPr/>
        <p:txBody>
          <a:bodyPr>
            <a:normAutofit/>
          </a:bodyPr>
          <a:lstStyle/>
          <a:p>
            <a:pPr marL="0" indent="0">
              <a:buNone/>
            </a:pPr>
            <a:r>
              <a:rPr lang="en-GB" sz="2000" dirty="0" smtClean="0">
                <a:solidFill>
                  <a:schemeClr val="tx1">
                    <a:lumMod val="95000"/>
                    <a:lumOff val="5000"/>
                  </a:schemeClr>
                </a:solidFill>
              </a:rPr>
              <a:t>In this project, we will work with a dataset that contains detailed information about various mobile phones, including their model, </a:t>
            </a:r>
            <a:r>
              <a:rPr lang="en-GB" sz="2000" dirty="0" err="1" smtClean="0">
                <a:solidFill>
                  <a:schemeClr val="tx1">
                    <a:lumMod val="95000"/>
                    <a:lumOff val="5000"/>
                  </a:schemeClr>
                </a:solidFill>
              </a:rPr>
              <a:t>color</a:t>
            </a:r>
            <a:r>
              <a:rPr lang="en-GB" sz="2000" dirty="0" smtClean="0">
                <a:solidFill>
                  <a:schemeClr val="tx1">
                    <a:lumMod val="95000"/>
                    <a:lumOff val="5000"/>
                  </a:schemeClr>
                </a:solidFill>
              </a:rPr>
              <a:t>, memory, RAM, battery capacity, rear camera specifications, front camera specifications, presence of AI lens, mobile height, processor, and, most importantly, the price. our primary goal is to develop a predictive model for mobile phone prices.</a:t>
            </a:r>
            <a:r>
              <a:rPr lang="en-GB" sz="2400" dirty="0" smtClean="0"/>
              <a:t/>
            </a:r>
            <a:br>
              <a:rPr lang="en-GB" sz="2400" dirty="0" smtClean="0"/>
            </a:br>
            <a:endParaRPr lang="en-US" sz="2400" dirty="0" smtClean="0"/>
          </a:p>
          <a:p>
            <a:endParaRPr lang="en-US" sz="2400" dirty="0"/>
          </a:p>
        </p:txBody>
      </p:sp>
    </p:spTree>
    <p:extLst>
      <p:ext uri="{BB962C8B-B14F-4D97-AF65-F5344CB8AC3E}">
        <p14:creationId xmlns:p14="http://schemas.microsoft.com/office/powerpoint/2010/main" val="355856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Bodoni MT" pitchFamily="18" charset="0"/>
              </a:rPr>
              <a:t>Data Exploration</a:t>
            </a:r>
            <a:endParaRPr lang="en-US" b="1" dirty="0">
              <a:latin typeface="Bodoni MT" pitchFamily="18" charset="0"/>
            </a:endParaRPr>
          </a:p>
        </p:txBody>
      </p:sp>
      <p:sp>
        <p:nvSpPr>
          <p:cNvPr id="3" name="Content Placeholder 2"/>
          <p:cNvSpPr>
            <a:spLocks noGrp="1"/>
          </p:cNvSpPr>
          <p:nvPr>
            <p:ph sz="quarter" idx="1"/>
          </p:nvPr>
        </p:nvSpPr>
        <p:spPr>
          <a:xfrm>
            <a:off x="457200" y="1600200"/>
            <a:ext cx="8382000" cy="5181600"/>
          </a:xfrm>
        </p:spPr>
        <p:txBody>
          <a:bodyPr>
            <a:normAutofit/>
          </a:bodyPr>
          <a:lstStyle/>
          <a:p>
            <a:r>
              <a:rPr lang="en-GB" sz="2000" dirty="0" smtClean="0"/>
              <a:t>Imported libraries.</a:t>
            </a:r>
          </a:p>
          <a:p>
            <a:r>
              <a:rPr lang="en-GB" sz="2000" dirty="0" smtClean="0"/>
              <a:t>Loaded dataset using pandas.</a:t>
            </a:r>
          </a:p>
          <a:p>
            <a:r>
              <a:rPr lang="en-GB" sz="2000" dirty="0" smtClean="0"/>
              <a:t>Displayed first few rows of the dataset.</a:t>
            </a:r>
          </a:p>
          <a:p>
            <a:r>
              <a:rPr lang="en-GB" sz="2000" dirty="0" smtClean="0"/>
              <a:t>Checked the shape of the dataset (number of rows and columns).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00400"/>
            <a:ext cx="65532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755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doni MT" pitchFamily="18" charset="0"/>
              </a:rPr>
              <a:t>Data Cleaning</a:t>
            </a:r>
            <a:endParaRPr lang="en-US" b="1" dirty="0">
              <a:latin typeface="Bodoni MT" pitchFamily="18" charset="0"/>
            </a:endParaRPr>
          </a:p>
        </p:txBody>
      </p:sp>
      <p:sp>
        <p:nvSpPr>
          <p:cNvPr id="3" name="Content Placeholder 2"/>
          <p:cNvSpPr>
            <a:spLocks noGrp="1"/>
          </p:cNvSpPr>
          <p:nvPr>
            <p:ph sz="quarter" idx="1"/>
          </p:nvPr>
        </p:nvSpPr>
        <p:spPr/>
        <p:txBody>
          <a:bodyPr>
            <a:normAutofit/>
          </a:bodyPr>
          <a:lstStyle/>
          <a:p>
            <a:r>
              <a:rPr lang="en-GB" sz="2000" dirty="0" smtClean="0"/>
              <a:t>Checked for null values in the dataset.</a:t>
            </a:r>
          </a:p>
          <a:p>
            <a:r>
              <a:rPr lang="en-GB" sz="2000" dirty="0" smtClean="0"/>
              <a:t>Dropped unnecessary columns.</a:t>
            </a:r>
          </a:p>
          <a:p>
            <a:r>
              <a:rPr lang="en-GB" sz="2000" dirty="0" smtClean="0"/>
              <a:t>Described the dataset for basic statistical overview.</a:t>
            </a:r>
          </a:p>
          <a:p>
            <a:endParaRPr lang="en-US" sz="20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667000"/>
            <a:ext cx="3886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67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doni MT" pitchFamily="18" charset="0"/>
              </a:rPr>
              <a:t>Data Preprocessing</a:t>
            </a:r>
            <a:endParaRPr lang="en-US" b="1" dirty="0">
              <a:latin typeface="Bodoni MT" pitchFamily="18" charset="0"/>
            </a:endParaRPr>
          </a:p>
        </p:txBody>
      </p:sp>
      <p:sp>
        <p:nvSpPr>
          <p:cNvPr id="3" name="Content Placeholder 2"/>
          <p:cNvSpPr>
            <a:spLocks noGrp="1"/>
          </p:cNvSpPr>
          <p:nvPr>
            <p:ph sz="quarter" idx="1"/>
          </p:nvPr>
        </p:nvSpPr>
        <p:spPr/>
        <p:txBody>
          <a:bodyPr>
            <a:normAutofit/>
          </a:bodyPr>
          <a:lstStyle/>
          <a:p>
            <a:r>
              <a:rPr lang="en-GB" sz="2000" dirty="0" smtClean="0"/>
              <a:t>Identified numerical and categorical columns.</a:t>
            </a:r>
          </a:p>
          <a:p>
            <a:r>
              <a:rPr lang="en-GB" sz="2000" dirty="0" smtClean="0"/>
              <a:t>Performed ordinal encoding on categorical columns.</a:t>
            </a:r>
          </a:p>
          <a:p>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6096000" cy="409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922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doni MT" pitchFamily="18" charset="0"/>
              </a:rPr>
              <a:t>Feature Extraction</a:t>
            </a:r>
          </a:p>
        </p:txBody>
      </p:sp>
      <p:sp>
        <p:nvSpPr>
          <p:cNvPr id="3" name="Content Placeholder 2"/>
          <p:cNvSpPr>
            <a:spLocks noGrp="1"/>
          </p:cNvSpPr>
          <p:nvPr>
            <p:ph sz="quarter" idx="1"/>
          </p:nvPr>
        </p:nvSpPr>
        <p:spPr/>
        <p:txBody>
          <a:bodyPr>
            <a:normAutofit/>
          </a:bodyPr>
          <a:lstStyle/>
          <a:p>
            <a:r>
              <a:rPr lang="en-GB" sz="2000" dirty="0" smtClean="0"/>
              <a:t>Visualized correlation matrix using a </a:t>
            </a:r>
            <a:r>
              <a:rPr lang="en-GB" sz="2000" dirty="0" err="1" smtClean="0"/>
              <a:t>heatmap</a:t>
            </a:r>
            <a:r>
              <a:rPr lang="en-GB" sz="2000" dirty="0" smtClean="0"/>
              <a:t>.</a:t>
            </a:r>
          </a:p>
          <a:p>
            <a:r>
              <a:rPr lang="en-GB" sz="2000" dirty="0" smtClean="0"/>
              <a:t>Highlighted key correlations with the target variable (price).</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38400"/>
            <a:ext cx="4038600" cy="4256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20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Bodoni MT" pitchFamily="18" charset="0"/>
              </a:rPr>
              <a:t>Exploratory Data Analysis (EDA)</a:t>
            </a:r>
            <a:endParaRPr lang="en-US" b="1" dirty="0">
              <a:latin typeface="Bodoni MT" pitchFamily="18" charset="0"/>
            </a:endParaRPr>
          </a:p>
        </p:txBody>
      </p:sp>
      <p:sp>
        <p:nvSpPr>
          <p:cNvPr id="3" name="Content Placeholder 2"/>
          <p:cNvSpPr>
            <a:spLocks noGrp="1"/>
          </p:cNvSpPr>
          <p:nvPr>
            <p:ph sz="quarter" idx="1"/>
          </p:nvPr>
        </p:nvSpPr>
        <p:spPr/>
        <p:txBody>
          <a:bodyPr/>
          <a:lstStyle/>
          <a:p>
            <a:pPr marL="0" indent="0">
              <a:buNone/>
            </a:pPr>
            <a:r>
              <a:rPr lang="en-GB" sz="2000" b="1" dirty="0" smtClean="0"/>
              <a:t>Visualizations: </a:t>
            </a:r>
            <a:r>
              <a:rPr lang="en-GB" sz="2000" dirty="0" err="1" smtClean="0"/>
              <a:t>Pairplot</a:t>
            </a:r>
            <a:r>
              <a:rPr lang="en-GB" sz="2000" dirty="0" smtClean="0"/>
              <a:t>.</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1400" y="1447800"/>
            <a:ext cx="5407905" cy="5159990"/>
          </a:xfrm>
          <a:prstGeom prst="rect">
            <a:avLst/>
          </a:prstGeom>
        </p:spPr>
      </p:pic>
    </p:spTree>
    <p:extLst>
      <p:ext uri="{BB962C8B-B14F-4D97-AF65-F5344CB8AC3E}">
        <p14:creationId xmlns:p14="http://schemas.microsoft.com/office/powerpoint/2010/main" val="246953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381000" y="457200"/>
            <a:ext cx="8305800" cy="5668963"/>
          </a:xfrm>
        </p:spPr>
        <p:txBody>
          <a:bodyPr>
            <a:normAutofit/>
          </a:bodyPr>
          <a:lstStyle/>
          <a:p>
            <a:pPr marL="0" indent="0">
              <a:buNone/>
            </a:pPr>
            <a:r>
              <a:rPr lang="en-GB" sz="2000" b="1" dirty="0" err="1" smtClean="0"/>
              <a:t>Pairplot</a:t>
            </a:r>
            <a:r>
              <a:rPr lang="en-GB" sz="2000" b="1" dirty="0" smtClean="0"/>
              <a:t> Outcome: </a:t>
            </a:r>
            <a:r>
              <a:rPr lang="en-GB" sz="2000" dirty="0" smtClean="0"/>
              <a:t>The </a:t>
            </a:r>
            <a:r>
              <a:rPr lang="en-GB" sz="2000" dirty="0"/>
              <a:t>plot shows that there is a positive correlation between the price of a phone and the following features</a:t>
            </a:r>
            <a:r>
              <a:rPr lang="en-GB" sz="2000" dirty="0" smtClean="0"/>
              <a:t>:</a:t>
            </a:r>
          </a:p>
          <a:p>
            <a:endParaRPr lang="en-GB" sz="2000" dirty="0"/>
          </a:p>
          <a:p>
            <a:r>
              <a:rPr lang="en-GB" sz="2000" dirty="0" smtClean="0"/>
              <a:t>Processor</a:t>
            </a:r>
            <a:r>
              <a:rPr lang="en-GB" sz="2000" dirty="0"/>
              <a:t>: Phones with higher processor scores tend to be more expensive.</a:t>
            </a:r>
          </a:p>
          <a:p>
            <a:r>
              <a:rPr lang="en-GB" sz="2000" dirty="0" smtClean="0"/>
              <a:t>Battery</a:t>
            </a:r>
            <a:r>
              <a:rPr lang="en-GB" sz="2000" dirty="0"/>
              <a:t>: Phones with larger batteries tend to be more expensive.</a:t>
            </a:r>
          </a:p>
          <a:p>
            <a:r>
              <a:rPr lang="en-GB" sz="2000" dirty="0" smtClean="0"/>
              <a:t>Rear </a:t>
            </a:r>
            <a:r>
              <a:rPr lang="en-GB" sz="2000" dirty="0"/>
              <a:t>camera: Phones with higher rear camera megapixels tend to be more expensive.</a:t>
            </a:r>
          </a:p>
          <a:p>
            <a:r>
              <a:rPr lang="en-GB" sz="2000" dirty="0" smtClean="0"/>
              <a:t>Front </a:t>
            </a:r>
            <a:r>
              <a:rPr lang="en-GB" sz="2000" dirty="0"/>
              <a:t>camera: Phones with higher front camera megapixels tend to be more expensive.</a:t>
            </a:r>
          </a:p>
          <a:p>
            <a:r>
              <a:rPr lang="en-GB" sz="2000" dirty="0" smtClean="0"/>
              <a:t>Memory</a:t>
            </a:r>
            <a:r>
              <a:rPr lang="en-GB" sz="2000" dirty="0"/>
              <a:t>: Phones with more memory tend to be more expensive.</a:t>
            </a:r>
          </a:p>
          <a:p>
            <a:r>
              <a:rPr lang="en-GB" sz="2000" dirty="0"/>
              <a:t>Overall, the plot suggests that there are several factors that contribute to the price of a mobile phone. Phones with better features, such as a higher processor, more memory, and a better camera, tend to be more expensive.</a:t>
            </a:r>
          </a:p>
          <a:p>
            <a:endParaRPr lang="en-US" sz="2000" dirty="0"/>
          </a:p>
        </p:txBody>
      </p:sp>
    </p:spTree>
    <p:extLst>
      <p:ext uri="{BB962C8B-B14F-4D97-AF65-F5344CB8AC3E}">
        <p14:creationId xmlns:p14="http://schemas.microsoft.com/office/powerpoint/2010/main" val="62184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GB" sz="4000" b="1" u="sng" dirty="0" err="1" smtClean="0">
                <a:latin typeface="Bodoni MT" pitchFamily="18" charset="0"/>
              </a:rPr>
              <a:t>Jointplot</a:t>
            </a:r>
            <a:r>
              <a:rPr lang="en-GB" sz="4000" b="1" u="sng" dirty="0" smtClean="0">
                <a:latin typeface="Bodoni MT" pitchFamily="18" charset="0"/>
              </a:rPr>
              <a:t> for RAM vs. Price.</a:t>
            </a:r>
            <a:endParaRPr lang="en-US" sz="4000" b="1" u="sng" dirty="0">
              <a:latin typeface="Bodoni MT" pitchFamily="18" charset="0"/>
            </a:endParaRPr>
          </a:p>
        </p:txBody>
      </p:sp>
      <p:pic>
        <p:nvPicPr>
          <p:cNvPr id="13" name="Content Placeholder 7"/>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2133600" y="1143000"/>
            <a:ext cx="3657600" cy="3531888"/>
          </a:xfrm>
        </p:spPr>
      </p:pic>
      <p:sp>
        <p:nvSpPr>
          <p:cNvPr id="10" name="Rectangle 9"/>
          <p:cNvSpPr/>
          <p:nvPr/>
        </p:nvSpPr>
        <p:spPr>
          <a:xfrm>
            <a:off x="457200" y="4876800"/>
            <a:ext cx="8512200" cy="1200329"/>
          </a:xfrm>
          <a:prstGeom prst="rect">
            <a:avLst/>
          </a:prstGeom>
        </p:spPr>
        <p:txBody>
          <a:bodyPr wrap="square">
            <a:spAutoFit/>
          </a:bodyPr>
          <a:lstStyle/>
          <a:p>
            <a:r>
              <a:rPr lang="en-GB" b="1" dirty="0"/>
              <a:t>Outcome: </a:t>
            </a:r>
            <a:r>
              <a:rPr lang="en-GB" dirty="0"/>
              <a:t>This is a </a:t>
            </a:r>
            <a:r>
              <a:rPr lang="en-GB" dirty="0" err="1"/>
              <a:t>jointplot</a:t>
            </a:r>
            <a:r>
              <a:rPr lang="en-GB" dirty="0"/>
              <a:t> showing the relationship between RAM and Prize. The plot shows a strong positive correlation between RAM and Price. As RAM increases, the price of the device also increases. This indicates that RAM is a significant factor influencing the price of a device.</a:t>
            </a:r>
            <a:endParaRPr lang="en-GB" dirty="0"/>
          </a:p>
        </p:txBody>
      </p:sp>
    </p:spTree>
    <p:extLst>
      <p:ext uri="{BB962C8B-B14F-4D97-AF65-F5344CB8AC3E}">
        <p14:creationId xmlns:p14="http://schemas.microsoft.com/office/powerpoint/2010/main" val="590310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252</TotalTime>
  <Words>630</Words>
  <Application>Microsoft Office PowerPoint</Application>
  <PresentationFormat>On-screen Show (4:3)</PresentationFormat>
  <Paragraphs>72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Feature Extraction and Price Prediction for Mobile Phones </vt:lpstr>
      <vt:lpstr>Project Description</vt:lpstr>
      <vt:lpstr>Data Exploration</vt:lpstr>
      <vt:lpstr>Data Cleaning</vt:lpstr>
      <vt:lpstr>Data Preprocessing</vt:lpstr>
      <vt:lpstr>Feature Extraction</vt:lpstr>
      <vt:lpstr>Exploratory Data Analysis (EDA)</vt:lpstr>
      <vt:lpstr>PowerPoint Presentation</vt:lpstr>
      <vt:lpstr>Jointplot for RAM vs. Price.</vt:lpstr>
      <vt:lpstr>barplot for RAM vs. Price.</vt:lpstr>
      <vt:lpstr>Pointplot for Memory vs. Price.</vt:lpstr>
      <vt:lpstr>Feature Scaling</vt:lpstr>
      <vt:lpstr>Model Building</vt:lpstr>
      <vt:lpstr>PowerPoint Presentation</vt:lpstr>
      <vt:lpstr>PowerPoint Presentation</vt:lpstr>
      <vt:lpstr>Model Evaluation</vt:lpstr>
      <vt:lpstr>Conclusion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 and Price Prediction for Mobile Phones</dc:title>
  <dc:creator>ismail - [2010]</dc:creator>
  <cp:lastModifiedBy>ismail - [2010]</cp:lastModifiedBy>
  <cp:revision>15</cp:revision>
  <dcterms:created xsi:type="dcterms:W3CDTF">2024-07-14T07:05:19Z</dcterms:created>
  <dcterms:modified xsi:type="dcterms:W3CDTF">2024-07-14T11:17:19Z</dcterms:modified>
</cp:coreProperties>
</file>