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275" y="-4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1447E85E-0009-4B42-888F-26ECFA095CAE}"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E921B-E956-48C5-9507-22F474E0CD51}" type="slidenum">
              <a:rPr lang="en-US" smtClean="0"/>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47E85E-0009-4B42-888F-26ECFA095CAE}"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E921B-E956-48C5-9507-22F474E0CD5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47E85E-0009-4B42-888F-26ECFA095CAE}"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E921B-E956-48C5-9507-22F474E0CD5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47E85E-0009-4B42-888F-26ECFA095CAE}"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E921B-E956-48C5-9507-22F474E0CD5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1447E85E-0009-4B42-888F-26ECFA095CAE}" type="datetimeFigureOut">
              <a:rPr lang="en-US" smtClean="0"/>
              <a:t>9/12/2024</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A9CE921B-E956-48C5-9507-22F474E0CD5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47E85E-0009-4B42-888F-26ECFA095CAE}" type="datetimeFigureOut">
              <a:rPr lang="en-US" smtClean="0"/>
              <a:t>9/12/2024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CE921B-E956-48C5-9507-22F474E0CD5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47E85E-0009-4B42-888F-26ECFA095CAE}" type="datetimeFigureOut">
              <a:rPr lang="en-US" smtClean="0"/>
              <a:t>9/12/2024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CE921B-E956-48C5-9507-22F474E0CD5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47E85E-0009-4B42-888F-26ECFA095CAE}" type="datetimeFigureOut">
              <a:rPr lang="en-US" smtClean="0"/>
              <a:t>9/12/2024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CE921B-E956-48C5-9507-22F474E0CD5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47E85E-0009-4B42-888F-26ECFA095CAE}" type="datetimeFigureOut">
              <a:rPr lang="en-US" smtClean="0"/>
              <a:t>9/12/2024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CE921B-E956-48C5-9507-22F474E0CD5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447E85E-0009-4B42-888F-26ECFA095CAE}" type="datetimeFigureOut">
              <a:rPr lang="en-US" smtClean="0"/>
              <a:t>9/12/2024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CE921B-E956-48C5-9507-22F474E0CD51}" type="slidenum">
              <a:rPr lang="en-US" smtClean="0"/>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1447E85E-0009-4B42-888F-26ECFA095CAE}" type="datetimeFigureOut">
              <a:rPr lang="en-US" smtClean="0"/>
              <a:t>9/12/2024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CE921B-E956-48C5-9507-22F474E0CD51}" type="slidenum">
              <a:rPr lang="en-US" smtClean="0"/>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1447E85E-0009-4B42-888F-26ECFA095CAE}" type="datetimeFigureOut">
              <a:rPr lang="en-US" smtClean="0"/>
              <a:t>9/12/2024</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A9CE921B-E956-48C5-9507-22F474E0CD51}"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a:t>User Analytics in the Telecommunication Industry</a:t>
            </a:r>
            <a:endParaRPr lang="en-US" dirty="0"/>
          </a:p>
        </p:txBody>
      </p:sp>
      <p:sp>
        <p:nvSpPr>
          <p:cNvPr id="3" name="Subtitle 2"/>
          <p:cNvSpPr>
            <a:spLocks noGrp="1"/>
          </p:cNvSpPr>
          <p:nvPr>
            <p:ph type="subTitle" idx="1"/>
          </p:nvPr>
        </p:nvSpPr>
        <p:spPr/>
        <p:txBody>
          <a:bodyPr/>
          <a:lstStyle/>
          <a:p>
            <a:r>
              <a:rPr lang="en-GB" dirty="0" smtClean="0">
                <a:solidFill>
                  <a:schemeClr val="tx1">
                    <a:lumMod val="85000"/>
                    <a:lumOff val="15000"/>
                  </a:schemeClr>
                </a:solidFill>
              </a:rPr>
              <a:t>Name : </a:t>
            </a:r>
            <a:r>
              <a:rPr lang="en-GB" dirty="0" err="1" smtClean="0">
                <a:solidFill>
                  <a:schemeClr val="tx1">
                    <a:lumMod val="85000"/>
                    <a:lumOff val="15000"/>
                  </a:schemeClr>
                </a:solidFill>
              </a:rPr>
              <a:t>Meenakshi</a:t>
            </a:r>
            <a:r>
              <a:rPr lang="en-GB" dirty="0" smtClean="0">
                <a:solidFill>
                  <a:schemeClr val="tx1">
                    <a:lumMod val="85000"/>
                    <a:lumOff val="15000"/>
                  </a:schemeClr>
                </a:solidFill>
              </a:rPr>
              <a:t> Gupta </a:t>
            </a:r>
            <a:endParaRPr lang="en-US" dirty="0">
              <a:solidFill>
                <a:schemeClr val="tx1">
                  <a:lumMod val="85000"/>
                  <a:lumOff val="15000"/>
                </a:schemeClr>
              </a:solidFill>
            </a:endParaRPr>
          </a:p>
        </p:txBody>
      </p:sp>
    </p:spTree>
    <p:extLst>
      <p:ext uri="{BB962C8B-B14F-4D97-AF65-F5344CB8AC3E}">
        <p14:creationId xmlns:p14="http://schemas.microsoft.com/office/powerpoint/2010/main" val="2436387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normAutofit/>
          </a:bodyPr>
          <a:lstStyle/>
          <a:p>
            <a:pPr marL="342900" indent="-342900" algn="l">
              <a:buFont typeface="Wingdings" pitchFamily="2" charset="2"/>
              <a:buChar char="Ø"/>
            </a:pPr>
            <a:r>
              <a:rPr lang="en-GB" sz="2400" b="1" dirty="0" smtClean="0"/>
              <a:t>Top </a:t>
            </a:r>
            <a:r>
              <a:rPr lang="en-GB" sz="2400" b="1" dirty="0"/>
              <a:t>10 most engaged users per application</a:t>
            </a:r>
            <a:br>
              <a:rPr lang="en-GB" sz="2400" b="1" dirty="0"/>
            </a:br>
            <a:endParaRPr lang="en-US" sz="2400"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62000" y="1143000"/>
            <a:ext cx="7680960" cy="3200400"/>
          </a:xfrm>
        </p:spPr>
      </p:pic>
      <p:sp>
        <p:nvSpPr>
          <p:cNvPr id="4" name="Content Placeholder 3"/>
          <p:cNvSpPr>
            <a:spLocks noGrp="1"/>
          </p:cNvSpPr>
          <p:nvPr>
            <p:ph sz="half" idx="2"/>
          </p:nvPr>
        </p:nvSpPr>
        <p:spPr>
          <a:xfrm>
            <a:off x="914400" y="4495800"/>
            <a:ext cx="7315200" cy="1905000"/>
          </a:xfrm>
        </p:spPr>
        <p:txBody>
          <a:bodyPr>
            <a:normAutofit/>
          </a:bodyPr>
          <a:lstStyle/>
          <a:p>
            <a:r>
              <a:rPr lang="en-GB" sz="1800" dirty="0" smtClean="0"/>
              <a:t>This bar </a:t>
            </a:r>
            <a:r>
              <a:rPr lang="en-GB" sz="1800" dirty="0"/>
              <a:t>chart comparing the amount of data consumed by different internet services. It shows that the largest amount of data was consumed through Google services, followed by other data, email, and social media. The smallest amount of data was consumed by Netflix services.</a:t>
            </a:r>
            <a:endParaRPr lang="en-US" sz="1800" dirty="0"/>
          </a:p>
        </p:txBody>
      </p:sp>
    </p:spTree>
    <p:extLst>
      <p:ext uri="{BB962C8B-B14F-4D97-AF65-F5344CB8AC3E}">
        <p14:creationId xmlns:p14="http://schemas.microsoft.com/office/powerpoint/2010/main" val="857294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normAutofit/>
          </a:bodyPr>
          <a:lstStyle/>
          <a:p>
            <a:pPr marL="342900" indent="-342900" algn="l">
              <a:buFont typeface="Wingdings" pitchFamily="2" charset="2"/>
              <a:buChar char="Ø"/>
            </a:pPr>
            <a:r>
              <a:rPr lang="en-GB" sz="2400" b="1" dirty="0" smtClean="0"/>
              <a:t>Top </a:t>
            </a:r>
            <a:r>
              <a:rPr lang="en-GB" sz="2400" b="1" dirty="0"/>
              <a:t>10 </a:t>
            </a:r>
            <a:r>
              <a:rPr lang="en-GB" sz="2400" b="1" dirty="0" smtClean="0"/>
              <a:t>TCP values in the dataset</a:t>
            </a:r>
            <a:endParaRPr lang="en-US" sz="2400"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66800" y="1295400"/>
            <a:ext cx="7498080" cy="3124200"/>
          </a:xfrm>
        </p:spPr>
      </p:pic>
      <p:sp>
        <p:nvSpPr>
          <p:cNvPr id="4" name="Content Placeholder 3"/>
          <p:cNvSpPr>
            <a:spLocks noGrp="1"/>
          </p:cNvSpPr>
          <p:nvPr>
            <p:ph sz="half" idx="2"/>
          </p:nvPr>
        </p:nvSpPr>
        <p:spPr>
          <a:xfrm>
            <a:off x="914400" y="4495800"/>
            <a:ext cx="7315200" cy="1905000"/>
          </a:xfrm>
        </p:spPr>
        <p:txBody>
          <a:bodyPr>
            <a:normAutofit/>
          </a:bodyPr>
          <a:lstStyle/>
          <a:p>
            <a:r>
              <a:rPr lang="en-GB" sz="1800" dirty="0"/>
              <a:t>The top values are a list of the highest 10 TCP values, while the bottom values are the lowest 10. The most frequent values show the count of each unique TCP value, with the most frequent TCP values at the top of the chart.</a:t>
            </a:r>
            <a:endParaRPr lang="en-US" sz="1800" dirty="0"/>
          </a:p>
        </p:txBody>
      </p:sp>
    </p:spTree>
    <p:extLst>
      <p:ext uri="{BB962C8B-B14F-4D97-AF65-F5344CB8AC3E}">
        <p14:creationId xmlns:p14="http://schemas.microsoft.com/office/powerpoint/2010/main" val="3245928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normAutofit/>
          </a:bodyPr>
          <a:lstStyle/>
          <a:p>
            <a:pPr marL="342900" indent="-342900" algn="l">
              <a:buFont typeface="Wingdings" pitchFamily="2" charset="2"/>
              <a:buChar char="Ø"/>
            </a:pPr>
            <a:r>
              <a:rPr lang="en-GB" sz="2400" b="1" dirty="0" smtClean="0"/>
              <a:t>Top </a:t>
            </a:r>
            <a:r>
              <a:rPr lang="en-GB" sz="2400" b="1" dirty="0"/>
              <a:t>10 RTT values in the dataset</a:t>
            </a:r>
            <a:br>
              <a:rPr lang="en-GB" sz="2400" b="1" dirty="0"/>
            </a:br>
            <a:endParaRPr lang="en-US" sz="2400"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90600" y="1143000"/>
            <a:ext cx="7132320" cy="2971800"/>
          </a:xfrm>
        </p:spPr>
      </p:pic>
      <p:sp>
        <p:nvSpPr>
          <p:cNvPr id="4" name="Content Placeholder 3"/>
          <p:cNvSpPr>
            <a:spLocks noGrp="1"/>
          </p:cNvSpPr>
          <p:nvPr>
            <p:ph sz="half" idx="2"/>
          </p:nvPr>
        </p:nvSpPr>
        <p:spPr>
          <a:xfrm>
            <a:off x="914400" y="4495800"/>
            <a:ext cx="7315200" cy="1905000"/>
          </a:xfrm>
        </p:spPr>
        <p:txBody>
          <a:bodyPr>
            <a:normAutofit/>
          </a:bodyPr>
          <a:lstStyle/>
          <a:p>
            <a:r>
              <a:rPr lang="en-GB" sz="1800" dirty="0"/>
              <a:t>These charts provide insights into the distribution of RTT values in the dataset. For example, the "RTT Top 10" chart highlights the outliers with the highest RTT values, while the "RTT Most 10" chart shows the values that occur most frequently. This information can be useful for identifying potential issues or trends related to network performance.</a:t>
            </a:r>
            <a:endParaRPr lang="en-US" sz="1800" dirty="0"/>
          </a:p>
        </p:txBody>
      </p:sp>
    </p:spTree>
    <p:extLst>
      <p:ext uri="{BB962C8B-B14F-4D97-AF65-F5344CB8AC3E}">
        <p14:creationId xmlns:p14="http://schemas.microsoft.com/office/powerpoint/2010/main" val="2644951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normAutofit/>
          </a:bodyPr>
          <a:lstStyle/>
          <a:p>
            <a:pPr marL="342900" indent="-342900" algn="l">
              <a:buFont typeface="Wingdings" pitchFamily="2" charset="2"/>
              <a:buChar char="Ø"/>
            </a:pPr>
            <a:r>
              <a:rPr lang="en-GB" sz="2400" b="1" dirty="0" smtClean="0"/>
              <a:t>Top </a:t>
            </a:r>
            <a:r>
              <a:rPr lang="en-GB" sz="2400" b="1" dirty="0"/>
              <a:t>10 Throughput values in the </a:t>
            </a:r>
            <a:r>
              <a:rPr lang="en-GB" sz="2400" b="1" dirty="0" smtClean="0"/>
              <a:t>dataset</a:t>
            </a:r>
            <a:r>
              <a:rPr lang="en-GB" sz="2400" b="1" dirty="0"/>
              <a:t/>
            </a:r>
            <a:br>
              <a:rPr lang="en-GB" sz="2400" b="1" dirty="0"/>
            </a:br>
            <a:endParaRPr lang="en-US" sz="2400"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219200"/>
            <a:ext cx="7498080" cy="3124200"/>
          </a:xfrm>
        </p:spPr>
      </p:pic>
      <p:sp>
        <p:nvSpPr>
          <p:cNvPr id="4" name="Content Placeholder 3"/>
          <p:cNvSpPr>
            <a:spLocks noGrp="1"/>
          </p:cNvSpPr>
          <p:nvPr>
            <p:ph sz="half" idx="2"/>
          </p:nvPr>
        </p:nvSpPr>
        <p:spPr>
          <a:xfrm>
            <a:off x="914400" y="4495800"/>
            <a:ext cx="7315200" cy="1905000"/>
          </a:xfrm>
        </p:spPr>
        <p:txBody>
          <a:bodyPr>
            <a:normAutofit/>
          </a:bodyPr>
          <a:lstStyle/>
          <a:p>
            <a:r>
              <a:rPr lang="en-GB" sz="1800" dirty="0"/>
              <a:t>The leftmost plot shows the top 10 values, with the highest value being around 750k. The rightmost plot shows the most frequent values, with the highest frequency being around 7,500. The middle plot shows the last 10 values, with the values being very low.</a:t>
            </a:r>
            <a:endParaRPr lang="en-US" sz="1800" dirty="0"/>
          </a:p>
        </p:txBody>
      </p:sp>
    </p:spTree>
    <p:extLst>
      <p:ext uri="{BB962C8B-B14F-4D97-AF65-F5344CB8AC3E}">
        <p14:creationId xmlns:p14="http://schemas.microsoft.com/office/powerpoint/2010/main" val="2521297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rmAutofit/>
          </a:bodyPr>
          <a:lstStyle/>
          <a:p>
            <a:r>
              <a:rPr lang="en-US" dirty="0"/>
              <a:t>Satisfaction </a:t>
            </a:r>
            <a:r>
              <a:rPr lang="en-US" dirty="0" smtClean="0"/>
              <a:t>Analysis</a:t>
            </a:r>
            <a:endParaRPr lang="en-US" dirty="0"/>
          </a:p>
        </p:txBody>
      </p:sp>
      <p:sp>
        <p:nvSpPr>
          <p:cNvPr id="3" name="Content Placeholder 2"/>
          <p:cNvSpPr>
            <a:spLocks noGrp="1"/>
          </p:cNvSpPr>
          <p:nvPr>
            <p:ph idx="1"/>
          </p:nvPr>
        </p:nvSpPr>
        <p:spPr/>
        <p:txBody>
          <a:bodyPr>
            <a:normAutofit fontScale="32500" lnSpcReduction="20000"/>
          </a:bodyPr>
          <a:lstStyle/>
          <a:p>
            <a:pPr>
              <a:buFont typeface="Wingdings" pitchFamily="2" charset="2"/>
              <a:buChar char="v"/>
            </a:pPr>
            <a:r>
              <a:rPr lang="en-GB" sz="5600" b="1" dirty="0" smtClean="0"/>
              <a:t>Objective:</a:t>
            </a:r>
            <a:r>
              <a:rPr lang="en-GB" sz="5600" dirty="0" smtClean="0"/>
              <a:t> </a:t>
            </a:r>
          </a:p>
          <a:p>
            <a:pPr lvl="1">
              <a:buFont typeface="Courier New" pitchFamily="49" charset="0"/>
              <a:buChar char="o"/>
            </a:pPr>
            <a:r>
              <a:rPr lang="en-GB" sz="5200" dirty="0" smtClean="0"/>
              <a:t>Unlock the Secrets of User Happiness in Telecom</a:t>
            </a:r>
          </a:p>
          <a:p>
            <a:pPr lvl="1">
              <a:buFont typeface="Courier New" pitchFamily="49" charset="0"/>
              <a:buChar char="o"/>
            </a:pPr>
            <a:r>
              <a:rPr lang="en-GB" sz="5200" dirty="0" smtClean="0"/>
              <a:t>Uncover the Key Drivers of User Satisfaction</a:t>
            </a:r>
          </a:p>
          <a:p>
            <a:pPr marL="457200" lvl="1" indent="0">
              <a:buNone/>
            </a:pPr>
            <a:endParaRPr lang="en-GB" sz="5200" dirty="0" smtClean="0"/>
          </a:p>
          <a:p>
            <a:pPr>
              <a:buFont typeface="Wingdings" pitchFamily="2" charset="2"/>
              <a:buChar char="v"/>
            </a:pPr>
            <a:r>
              <a:rPr lang="en-GB" sz="5600" b="1" dirty="0" smtClean="0"/>
              <a:t>Importance: </a:t>
            </a:r>
          </a:p>
          <a:p>
            <a:pPr lvl="1">
              <a:buFont typeface="Courier New" pitchFamily="49" charset="0"/>
              <a:buChar char="o"/>
            </a:pPr>
            <a:r>
              <a:rPr lang="en-GB" sz="5200" dirty="0" smtClean="0"/>
              <a:t>Integrate </a:t>
            </a:r>
            <a:r>
              <a:rPr lang="en-GB" sz="5200" dirty="0"/>
              <a:t>engagement metrics (session frequency, duration, total traffic) and experience metrics (TCP retransmission, Round Trip Time, throughput) to identify the most influential factors impacting user </a:t>
            </a:r>
            <a:r>
              <a:rPr lang="en-GB" sz="5200" dirty="0" smtClean="0"/>
              <a:t>contentment.</a:t>
            </a:r>
          </a:p>
          <a:p>
            <a:pPr marL="457200" lvl="1" indent="0">
              <a:buNone/>
            </a:pPr>
            <a:endParaRPr lang="en-GB" sz="5200" dirty="0"/>
          </a:p>
          <a:p>
            <a:pPr>
              <a:buFont typeface="Wingdings" pitchFamily="2" charset="2"/>
              <a:buChar char="v"/>
            </a:pPr>
            <a:r>
              <a:rPr lang="en-GB" sz="5600" b="1" dirty="0"/>
              <a:t>Why it Matters:</a:t>
            </a:r>
            <a:endParaRPr lang="en-GB" sz="5600" dirty="0"/>
          </a:p>
          <a:p>
            <a:pPr lvl="1">
              <a:buFont typeface="Courier New" pitchFamily="49" charset="0"/>
              <a:buChar char="o"/>
            </a:pPr>
            <a:r>
              <a:rPr lang="en-GB" sz="5200" dirty="0"/>
              <a:t>User satisfaction is the backbone of business success, directly influencing loyalty, recommendations, and brand perception.</a:t>
            </a:r>
          </a:p>
          <a:p>
            <a:pPr lvl="1">
              <a:buFont typeface="Courier New" pitchFamily="49" charset="0"/>
              <a:buChar char="o"/>
            </a:pPr>
            <a:r>
              <a:rPr lang="en-GB" sz="5200" dirty="0" err="1"/>
              <a:t>Analyzing</a:t>
            </a:r>
            <a:r>
              <a:rPr lang="en-GB" sz="5200" dirty="0"/>
              <a:t> satisfaction provides actionable insights for refining services, optimizing networks, and retaining customers.</a:t>
            </a:r>
          </a:p>
          <a:p>
            <a:pPr lvl="1">
              <a:buFont typeface="Courier New" pitchFamily="49" charset="0"/>
              <a:buChar char="o"/>
            </a:pPr>
            <a:r>
              <a:rPr lang="en-GB" sz="5200" dirty="0"/>
              <a:t>In today's competitive telecom landscape, service quality and user experience are crucial for staying ahead of the curve.</a:t>
            </a:r>
          </a:p>
          <a:p>
            <a:pPr lvl="1">
              <a:buFont typeface="Courier New" pitchFamily="49" charset="0"/>
              <a:buChar char="o"/>
            </a:pPr>
            <a:r>
              <a:rPr lang="en-GB" sz="5200" dirty="0"/>
              <a:t>User satisfaction is a strategic asset that shapes service customization and maintains competitiveness</a:t>
            </a:r>
            <a:r>
              <a:rPr lang="en-GB" sz="5200" dirty="0" smtClean="0"/>
              <a:t>.</a:t>
            </a:r>
            <a:endParaRPr lang="en-GB" sz="5200" dirty="0"/>
          </a:p>
        </p:txBody>
      </p:sp>
    </p:spTree>
    <p:extLst>
      <p:ext uri="{BB962C8B-B14F-4D97-AF65-F5344CB8AC3E}">
        <p14:creationId xmlns:p14="http://schemas.microsoft.com/office/powerpoint/2010/main" val="1253113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rmAutofit fontScale="32500" lnSpcReduction="20000"/>
          </a:bodyPr>
          <a:lstStyle/>
          <a:p>
            <a:pPr>
              <a:buFont typeface="Wingdings" pitchFamily="2" charset="2"/>
              <a:buChar char="v"/>
            </a:pPr>
            <a:r>
              <a:rPr lang="en-GB" sz="5600" b="1" dirty="0" smtClean="0"/>
              <a:t>Next Steps:</a:t>
            </a:r>
          </a:p>
          <a:p>
            <a:pPr marL="0" indent="0">
              <a:buNone/>
            </a:pPr>
            <a:endParaRPr lang="en-GB" sz="5600" dirty="0" smtClean="0"/>
          </a:p>
          <a:p>
            <a:pPr>
              <a:buFont typeface="Wingdings" pitchFamily="2" charset="2"/>
              <a:buChar char="v"/>
            </a:pPr>
            <a:r>
              <a:rPr lang="en-GB" sz="5600" b="1" dirty="0" smtClean="0"/>
              <a:t>Satisfaction Analysis Roadmap:</a:t>
            </a:r>
            <a:endParaRPr lang="en-GB" sz="5600" dirty="0" smtClean="0"/>
          </a:p>
          <a:p>
            <a:pPr lvl="1">
              <a:buFont typeface="Courier New" pitchFamily="49" charset="0"/>
              <a:buChar char="o"/>
            </a:pPr>
            <a:r>
              <a:rPr lang="en-GB" sz="5600" dirty="0" smtClean="0"/>
              <a:t>Compute satisfaction scores</a:t>
            </a:r>
          </a:p>
          <a:p>
            <a:pPr lvl="1">
              <a:buFont typeface="Courier New" pitchFamily="49" charset="0"/>
              <a:buChar char="o"/>
            </a:pPr>
            <a:r>
              <a:rPr lang="en-GB" sz="5600" dirty="0" smtClean="0"/>
              <a:t>Identify top-performing users</a:t>
            </a:r>
          </a:p>
          <a:p>
            <a:pPr lvl="1">
              <a:buFont typeface="Courier New" pitchFamily="49" charset="0"/>
              <a:buChar char="o"/>
            </a:pPr>
            <a:r>
              <a:rPr lang="en-GB" sz="5600" dirty="0" smtClean="0"/>
              <a:t>Apply regression </a:t>
            </a:r>
            <a:r>
              <a:rPr lang="en-GB" sz="5600" dirty="0" err="1" smtClean="0"/>
              <a:t>modeling</a:t>
            </a:r>
            <a:endParaRPr lang="en-GB" sz="5600" dirty="0" smtClean="0"/>
          </a:p>
          <a:p>
            <a:pPr lvl="1">
              <a:buFont typeface="Courier New" pitchFamily="49" charset="0"/>
              <a:buChar char="o"/>
            </a:pPr>
            <a:r>
              <a:rPr lang="en-GB" sz="5600" dirty="0" smtClean="0"/>
              <a:t>Perform clustering</a:t>
            </a:r>
          </a:p>
          <a:p>
            <a:pPr lvl="1">
              <a:buFont typeface="Courier New" pitchFamily="49" charset="0"/>
              <a:buChar char="o"/>
            </a:pPr>
            <a:r>
              <a:rPr lang="en-GB" sz="5600" dirty="0" smtClean="0"/>
              <a:t>Extract actionable insights</a:t>
            </a:r>
          </a:p>
          <a:p>
            <a:pPr marL="457200" lvl="1" indent="0">
              <a:buNone/>
            </a:pPr>
            <a:endParaRPr lang="en-GB" sz="5600" dirty="0" smtClean="0"/>
          </a:p>
          <a:p>
            <a:pPr>
              <a:buFont typeface="Wingdings" pitchFamily="2" charset="2"/>
              <a:buChar char="v"/>
            </a:pPr>
            <a:r>
              <a:rPr lang="en-GB" sz="5600" b="1" dirty="0" smtClean="0"/>
              <a:t>Inform Strategic Decisions:</a:t>
            </a:r>
            <a:endParaRPr lang="en-GB" sz="5600" dirty="0" smtClean="0"/>
          </a:p>
          <a:p>
            <a:pPr lvl="1">
              <a:buFont typeface="Courier New" pitchFamily="49" charset="0"/>
              <a:buChar char="o"/>
            </a:pPr>
            <a:r>
              <a:rPr lang="en-GB" sz="5600" dirty="0" smtClean="0"/>
              <a:t>Use insights to drive strategic decisions that enhance user satisfaction</a:t>
            </a:r>
          </a:p>
          <a:p>
            <a:pPr marL="457200" lvl="1" indent="0">
              <a:buNone/>
            </a:pPr>
            <a:endParaRPr lang="en-GB" sz="5600" dirty="0" smtClean="0"/>
          </a:p>
          <a:p>
            <a:pPr>
              <a:buFont typeface="Wingdings" pitchFamily="2" charset="2"/>
              <a:buChar char="v"/>
            </a:pPr>
            <a:r>
              <a:rPr lang="en-GB" sz="5600" b="1" dirty="0" smtClean="0"/>
              <a:t>Additional Focus:</a:t>
            </a:r>
            <a:r>
              <a:rPr lang="en-GB" sz="5600" dirty="0"/>
              <a:t> </a:t>
            </a:r>
            <a:r>
              <a:rPr lang="en-GB" sz="5600" dirty="0" smtClean="0"/>
              <a:t> </a:t>
            </a:r>
            <a:r>
              <a:rPr lang="en-GB" sz="5600" b="1" dirty="0" smtClean="0"/>
              <a:t>Comprehensive Understanding:</a:t>
            </a:r>
            <a:endParaRPr lang="en-GB" sz="5600" dirty="0" smtClean="0"/>
          </a:p>
          <a:p>
            <a:pPr lvl="1">
              <a:buFont typeface="Courier New" pitchFamily="49" charset="0"/>
              <a:buChar char="o"/>
            </a:pPr>
            <a:r>
              <a:rPr lang="en-GB" sz="5600" dirty="0" smtClean="0"/>
              <a:t>Emphasize engagement metrics (session frequency, duration, total traffic) and experience metrics (TCP retransmission, Round Trip Time, throughput) to gain a deeper understanding of user satisfaction.</a:t>
            </a:r>
          </a:p>
          <a:p>
            <a:endParaRPr lang="en-US" dirty="0" smtClean="0"/>
          </a:p>
          <a:p>
            <a:endParaRPr lang="en-US" dirty="0"/>
          </a:p>
        </p:txBody>
      </p:sp>
    </p:spTree>
    <p:extLst>
      <p:ext uri="{BB962C8B-B14F-4D97-AF65-F5344CB8AC3E}">
        <p14:creationId xmlns:p14="http://schemas.microsoft.com/office/powerpoint/2010/main" val="2905935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 </a:t>
            </a:r>
            <a:r>
              <a:rPr lang="en-GB" dirty="0" smtClean="0"/>
              <a:t>Growth </a:t>
            </a:r>
            <a:r>
              <a:rPr lang="en-GB" dirty="0"/>
              <a:t>potential of the company</a:t>
            </a:r>
            <a:endParaRPr lang="en-US" dirty="0"/>
          </a:p>
        </p:txBody>
      </p:sp>
      <p:sp>
        <p:nvSpPr>
          <p:cNvPr id="3" name="Content Placeholder 2"/>
          <p:cNvSpPr>
            <a:spLocks noGrp="1"/>
          </p:cNvSpPr>
          <p:nvPr>
            <p:ph idx="1"/>
          </p:nvPr>
        </p:nvSpPr>
        <p:spPr/>
        <p:txBody>
          <a:bodyPr>
            <a:normAutofit fontScale="92500"/>
          </a:bodyPr>
          <a:lstStyle/>
          <a:p>
            <a:pPr>
              <a:buFont typeface="Wingdings" pitchFamily="2" charset="2"/>
              <a:buChar char="v"/>
            </a:pPr>
            <a:r>
              <a:rPr lang="en-GB" sz="2100" b="1" dirty="0"/>
              <a:t>Market Dominance of Key Players</a:t>
            </a:r>
            <a:endParaRPr lang="en-GB" sz="2100" dirty="0"/>
          </a:p>
          <a:p>
            <a:pPr lvl="1">
              <a:buFont typeface="Courier New" pitchFamily="49" charset="0"/>
              <a:buChar char="o"/>
            </a:pPr>
            <a:r>
              <a:rPr lang="en-GB" sz="2100" dirty="0"/>
              <a:t>The data highlights the substantial market presence of industry giants such as Apple, Samsung, and Huawei, demonstrating their significant influence on consumer preferences. This emphasizes the need for businesses to </a:t>
            </a:r>
            <a:r>
              <a:rPr lang="en-GB" sz="2100" b="1" dirty="0"/>
              <a:t>align their marketing strategies</a:t>
            </a:r>
            <a:r>
              <a:rPr lang="en-GB" sz="2100" dirty="0"/>
              <a:t> with these key players in order to </a:t>
            </a:r>
            <a:r>
              <a:rPr lang="en-GB" sz="2100" b="1" dirty="0"/>
              <a:t>leverage their market influence effectively</a:t>
            </a:r>
            <a:r>
              <a:rPr lang="en-GB" sz="2100" dirty="0" smtClean="0"/>
              <a:t>.</a:t>
            </a:r>
          </a:p>
          <a:p>
            <a:pPr marL="457200" lvl="1" indent="0">
              <a:buNone/>
            </a:pPr>
            <a:endParaRPr lang="en-GB" sz="2100" dirty="0" smtClean="0"/>
          </a:p>
          <a:p>
            <a:pPr>
              <a:buFont typeface="Wingdings" pitchFamily="2" charset="2"/>
              <a:buChar char="v"/>
            </a:pPr>
            <a:r>
              <a:rPr lang="en-GB" sz="2100" b="1" dirty="0"/>
              <a:t>Application Usage Insights</a:t>
            </a:r>
            <a:endParaRPr lang="en-GB" sz="2100" dirty="0"/>
          </a:p>
          <a:p>
            <a:pPr lvl="1">
              <a:buFont typeface="Courier New" pitchFamily="49" charset="0"/>
              <a:buChar char="o"/>
            </a:pPr>
            <a:r>
              <a:rPr lang="en-GB" sz="2100" dirty="0"/>
              <a:t>An examination of the top three most frequently used applications reveals the significance of </a:t>
            </a:r>
            <a:r>
              <a:rPr lang="en-GB" sz="2100" b="1" dirty="0"/>
              <a:t>accommodating data-intensive activities</a:t>
            </a:r>
            <a:r>
              <a:rPr lang="en-GB" sz="2100" dirty="0"/>
              <a:t>, such as gaming, in order to meet user demands. Additionally, the diverse range of applications within the "Other" category should not be overlooked. By </a:t>
            </a:r>
            <a:r>
              <a:rPr lang="en-GB" sz="2100" dirty="0" err="1"/>
              <a:t>analyzing</a:t>
            </a:r>
            <a:r>
              <a:rPr lang="en-GB" sz="2100" dirty="0"/>
              <a:t> these usage patterns, </a:t>
            </a:r>
            <a:r>
              <a:rPr lang="en-GB" sz="2100" b="1" dirty="0"/>
              <a:t>targeted promotions and network optimizations</a:t>
            </a:r>
            <a:r>
              <a:rPr lang="en-GB" sz="2100" dirty="0"/>
              <a:t> can be developed to </a:t>
            </a:r>
            <a:r>
              <a:rPr lang="en-GB" sz="2100" b="1" dirty="0"/>
              <a:t>enhance user satisfaction</a:t>
            </a:r>
            <a:r>
              <a:rPr lang="en-GB" sz="2100" dirty="0"/>
              <a:t>.</a:t>
            </a:r>
          </a:p>
          <a:p>
            <a:pPr marL="457200" lvl="1" indent="0">
              <a:buNone/>
            </a:pPr>
            <a:endParaRPr lang="en-GB" sz="1800" dirty="0"/>
          </a:p>
          <a:p>
            <a:endParaRPr lang="en-US" dirty="0"/>
          </a:p>
        </p:txBody>
      </p:sp>
    </p:spTree>
    <p:extLst>
      <p:ext uri="{BB962C8B-B14F-4D97-AF65-F5344CB8AC3E}">
        <p14:creationId xmlns:p14="http://schemas.microsoft.com/office/powerpoint/2010/main" val="2096369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Conclusion</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v"/>
            </a:pPr>
            <a:r>
              <a:rPr lang="en-GB" sz="2000" dirty="0" smtClean="0"/>
              <a:t>The </a:t>
            </a:r>
            <a:r>
              <a:rPr lang="en-GB" sz="2000" dirty="0"/>
              <a:t>analysis suggests that </a:t>
            </a:r>
            <a:r>
              <a:rPr lang="en-GB" sz="2000" dirty="0" err="1"/>
              <a:t>TellCo's</a:t>
            </a:r>
            <a:r>
              <a:rPr lang="en-GB" sz="2000" dirty="0"/>
              <a:t> telecom business has </a:t>
            </a:r>
            <a:r>
              <a:rPr lang="en-GB" sz="2000" b="1" dirty="0"/>
              <a:t>promising opportunities for growth and optimization</a:t>
            </a:r>
            <a:r>
              <a:rPr lang="en-GB" sz="2000" dirty="0"/>
              <a:t>. By harnessing the insights provided, the marketing team can make </a:t>
            </a:r>
            <a:r>
              <a:rPr lang="en-GB" sz="2000" b="1" dirty="0"/>
              <a:t>informed decisions</a:t>
            </a:r>
            <a:r>
              <a:rPr lang="en-GB" sz="2000" dirty="0"/>
              <a:t> regarding</a:t>
            </a:r>
            <a:r>
              <a:rPr lang="en-GB" sz="2000" dirty="0" smtClean="0"/>
              <a:t>:</a:t>
            </a:r>
          </a:p>
          <a:p>
            <a:pPr lvl="1">
              <a:buFont typeface="Courier New" pitchFamily="49" charset="0"/>
              <a:buChar char="o"/>
            </a:pPr>
            <a:endParaRPr lang="en-GB" sz="2000" dirty="0"/>
          </a:p>
          <a:p>
            <a:pPr lvl="1">
              <a:buFont typeface="Courier New" pitchFamily="49" charset="0"/>
              <a:buChar char="o"/>
            </a:pPr>
            <a:r>
              <a:rPr lang="en-GB" sz="2000" b="1" dirty="0"/>
              <a:t>Strategic investments</a:t>
            </a:r>
            <a:r>
              <a:rPr lang="en-GB" sz="2000" dirty="0"/>
              <a:t> that drive business growth</a:t>
            </a:r>
          </a:p>
          <a:p>
            <a:pPr lvl="1">
              <a:buFont typeface="Courier New" pitchFamily="49" charset="0"/>
              <a:buChar char="o"/>
            </a:pPr>
            <a:r>
              <a:rPr lang="en-GB" sz="2000" b="1" dirty="0"/>
              <a:t>Resource allocation</a:t>
            </a:r>
            <a:r>
              <a:rPr lang="en-GB" sz="2000" dirty="0"/>
              <a:t> that maximizes efficiency</a:t>
            </a:r>
          </a:p>
          <a:p>
            <a:pPr lvl="1">
              <a:buFont typeface="Courier New" pitchFamily="49" charset="0"/>
              <a:buChar char="o"/>
            </a:pPr>
            <a:r>
              <a:rPr lang="en-GB" sz="2000" b="1" dirty="0"/>
              <a:t>Customer-centric initiatives</a:t>
            </a:r>
            <a:r>
              <a:rPr lang="en-GB" sz="2000" dirty="0"/>
              <a:t> that enhance user experience and </a:t>
            </a:r>
            <a:r>
              <a:rPr lang="en-GB" sz="2000" dirty="0" smtClean="0"/>
              <a:t>loyalty</a:t>
            </a:r>
          </a:p>
          <a:p>
            <a:pPr marL="0" indent="0">
              <a:buNone/>
            </a:pPr>
            <a:endParaRPr lang="en-GB" sz="2000" dirty="0"/>
          </a:p>
          <a:p>
            <a:pPr>
              <a:buFont typeface="Wingdings" pitchFamily="2" charset="2"/>
              <a:buChar char="v"/>
            </a:pPr>
            <a:r>
              <a:rPr lang="en-GB" sz="2000" dirty="0"/>
              <a:t>These data-driven decisions can ultimately </a:t>
            </a:r>
            <a:r>
              <a:rPr lang="en-GB" sz="2000" b="1" dirty="0"/>
              <a:t>drive profitability and competitive advantage</a:t>
            </a:r>
            <a:r>
              <a:rPr lang="en-GB" sz="2000" dirty="0"/>
              <a:t> in the telecommunications industry.</a:t>
            </a:r>
          </a:p>
          <a:p>
            <a:endParaRPr lang="en-US" dirty="0"/>
          </a:p>
        </p:txBody>
      </p:sp>
    </p:spTree>
    <p:extLst>
      <p:ext uri="{BB962C8B-B14F-4D97-AF65-F5344CB8AC3E}">
        <p14:creationId xmlns:p14="http://schemas.microsoft.com/office/powerpoint/2010/main" val="891238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pPr>
              <a:buFont typeface="Wingdings" pitchFamily="2" charset="2"/>
              <a:buChar char="v"/>
            </a:pPr>
            <a:r>
              <a:rPr lang="en-GB" sz="2400" b="1" dirty="0"/>
              <a:t>Driving Growth and Optimization in </a:t>
            </a:r>
            <a:r>
              <a:rPr lang="en-GB" sz="2400" b="1" dirty="0" err="1"/>
              <a:t>TellCo's</a:t>
            </a:r>
            <a:r>
              <a:rPr lang="en-GB" sz="2400" b="1" dirty="0"/>
              <a:t> Telecom Business</a:t>
            </a:r>
            <a:endParaRPr lang="en-GB" sz="2400" dirty="0"/>
          </a:p>
          <a:p>
            <a:pPr lvl="1">
              <a:buFont typeface="Courier New" pitchFamily="49" charset="0"/>
              <a:buChar char="o"/>
            </a:pPr>
            <a:r>
              <a:rPr lang="en-GB" sz="2000" dirty="0"/>
              <a:t>The analysis provides a wealth of insights that can be leveraged to drive growth and optimization in </a:t>
            </a:r>
            <a:r>
              <a:rPr lang="en-GB" sz="2000" dirty="0" err="1"/>
              <a:t>TellCo's</a:t>
            </a:r>
            <a:r>
              <a:rPr lang="en-GB" sz="2000" dirty="0"/>
              <a:t> telecom business. By harnessing these insights, the marketing team can make informed decisions that have a direct impact on the company's bottom line.</a:t>
            </a:r>
          </a:p>
          <a:p>
            <a:pPr>
              <a:buFont typeface="Wingdings" pitchFamily="2" charset="2"/>
              <a:buChar char="v"/>
            </a:pPr>
            <a:r>
              <a:rPr lang="en-GB" sz="2400" b="1" dirty="0" smtClean="0"/>
              <a:t>Competitive </a:t>
            </a:r>
            <a:r>
              <a:rPr lang="en-GB" sz="2400" b="1" dirty="0"/>
              <a:t>Advantage</a:t>
            </a:r>
            <a:endParaRPr lang="en-GB" sz="2400" dirty="0"/>
          </a:p>
          <a:p>
            <a:pPr lvl="1">
              <a:buFont typeface="Courier New" pitchFamily="49" charset="0"/>
              <a:buChar char="o"/>
            </a:pPr>
            <a:r>
              <a:rPr lang="en-GB" sz="2000" dirty="0"/>
              <a:t>Ultimately, the insights provided by the analysis can help </a:t>
            </a:r>
            <a:r>
              <a:rPr lang="en-GB" sz="2000" dirty="0" err="1"/>
              <a:t>TellCo</a:t>
            </a:r>
            <a:r>
              <a:rPr lang="en-GB" sz="2000" dirty="0"/>
              <a:t> drive profitability and competitive advantage in the telecommunications industry. By making data-driven decisions, </a:t>
            </a:r>
            <a:r>
              <a:rPr lang="en-GB" sz="2000" dirty="0" err="1"/>
              <a:t>TellCo</a:t>
            </a:r>
            <a:r>
              <a:rPr lang="en-GB" sz="2000" dirty="0"/>
              <a:t> can stay ahead of the competition and establish itself as a leader in the market. This could include developing innovative new products and services, or identifying new revenue streams that drive business growth.</a:t>
            </a:r>
          </a:p>
          <a:p>
            <a:endParaRPr lang="en-US" dirty="0"/>
          </a:p>
        </p:txBody>
      </p:sp>
    </p:spTree>
    <p:extLst>
      <p:ext uri="{BB962C8B-B14F-4D97-AF65-F5344CB8AC3E}">
        <p14:creationId xmlns:p14="http://schemas.microsoft.com/office/powerpoint/2010/main" val="2413645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800" y="914400"/>
            <a:ext cx="6017342" cy="4267200"/>
          </a:xfrm>
          <a:prstGeom prst="rect">
            <a:avLst/>
          </a:prstGeom>
        </p:spPr>
      </p:pic>
    </p:spTree>
    <p:extLst>
      <p:ext uri="{BB962C8B-B14F-4D97-AF65-F5344CB8AC3E}">
        <p14:creationId xmlns:p14="http://schemas.microsoft.com/office/powerpoint/2010/main" val="2578544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533400"/>
            <a:ext cx="7467600" cy="1470025"/>
          </a:xfrm>
        </p:spPr>
        <p:txBody>
          <a:bodyPr/>
          <a:lstStyle/>
          <a:p>
            <a:pPr algn="l"/>
            <a:r>
              <a:rPr lang="en-US" dirty="0" smtClean="0"/>
              <a:t>Objectives</a:t>
            </a:r>
            <a:endParaRPr lang="en-US" dirty="0"/>
          </a:p>
        </p:txBody>
      </p:sp>
      <p:sp>
        <p:nvSpPr>
          <p:cNvPr id="3" name="Subtitle 2"/>
          <p:cNvSpPr>
            <a:spLocks noGrp="1"/>
          </p:cNvSpPr>
          <p:nvPr>
            <p:ph type="subTitle" idx="1"/>
          </p:nvPr>
        </p:nvSpPr>
        <p:spPr>
          <a:xfrm>
            <a:off x="914400" y="2286000"/>
            <a:ext cx="6781800" cy="2667000"/>
          </a:xfrm>
        </p:spPr>
        <p:txBody>
          <a:bodyPr>
            <a:normAutofit fontScale="92500" lnSpcReduction="20000"/>
          </a:bodyPr>
          <a:lstStyle/>
          <a:p>
            <a:pPr marL="457200" indent="-457200" algn="l" fontAlgn="base">
              <a:buFont typeface="Arial" pitchFamily="34" charset="0"/>
              <a:buChar char="•"/>
            </a:pPr>
            <a:r>
              <a:rPr lang="en-US" dirty="0">
                <a:solidFill>
                  <a:schemeClr val="tx1">
                    <a:lumMod val="85000"/>
                    <a:lumOff val="15000"/>
                  </a:schemeClr>
                </a:solidFill>
              </a:rPr>
              <a:t>Business </a:t>
            </a:r>
            <a:r>
              <a:rPr lang="en-US" dirty="0" smtClean="0">
                <a:solidFill>
                  <a:schemeClr val="tx1">
                    <a:lumMod val="85000"/>
                    <a:lumOff val="15000"/>
                  </a:schemeClr>
                </a:solidFill>
              </a:rPr>
              <a:t>Needs</a:t>
            </a:r>
          </a:p>
          <a:p>
            <a:pPr marL="457200" indent="-457200" algn="l" fontAlgn="base">
              <a:buFont typeface="Arial" pitchFamily="34" charset="0"/>
              <a:buChar char="•"/>
            </a:pPr>
            <a:r>
              <a:rPr lang="en-US" dirty="0" smtClean="0">
                <a:solidFill>
                  <a:schemeClr val="tx1">
                    <a:lumMod val="85000"/>
                    <a:lumOff val="15000"/>
                  </a:schemeClr>
                </a:solidFill>
              </a:rPr>
              <a:t>User </a:t>
            </a:r>
            <a:r>
              <a:rPr lang="en-US" dirty="0">
                <a:solidFill>
                  <a:schemeClr val="tx1">
                    <a:lumMod val="85000"/>
                    <a:lumOff val="15000"/>
                  </a:schemeClr>
                </a:solidFill>
              </a:rPr>
              <a:t>Overview analysis</a:t>
            </a:r>
          </a:p>
          <a:p>
            <a:pPr marL="457200" indent="-457200" algn="l" fontAlgn="base">
              <a:buFont typeface="Arial" pitchFamily="34" charset="0"/>
              <a:buChar char="•"/>
            </a:pPr>
            <a:r>
              <a:rPr lang="en-US" dirty="0">
                <a:solidFill>
                  <a:schemeClr val="tx1">
                    <a:lumMod val="85000"/>
                    <a:lumOff val="15000"/>
                  </a:schemeClr>
                </a:solidFill>
              </a:rPr>
              <a:t>User Engagement analysis</a:t>
            </a:r>
          </a:p>
          <a:p>
            <a:pPr marL="457200" indent="-457200" algn="l" fontAlgn="base">
              <a:buFont typeface="Arial" pitchFamily="34" charset="0"/>
              <a:buChar char="•"/>
            </a:pPr>
            <a:r>
              <a:rPr lang="en-US" dirty="0">
                <a:solidFill>
                  <a:schemeClr val="tx1">
                    <a:lumMod val="85000"/>
                    <a:lumOff val="15000"/>
                  </a:schemeClr>
                </a:solidFill>
              </a:rPr>
              <a:t>User Experience analysis</a:t>
            </a:r>
          </a:p>
          <a:p>
            <a:pPr marL="457200" indent="-457200" algn="l" fontAlgn="base">
              <a:buFont typeface="Arial" pitchFamily="34" charset="0"/>
              <a:buChar char="•"/>
            </a:pPr>
            <a:r>
              <a:rPr lang="en-US" dirty="0">
                <a:solidFill>
                  <a:schemeClr val="tx1">
                    <a:lumMod val="85000"/>
                    <a:lumOff val="15000"/>
                  </a:schemeClr>
                </a:solidFill>
              </a:rPr>
              <a:t>User Satisfaction </a:t>
            </a:r>
            <a:r>
              <a:rPr lang="en-US" dirty="0" smtClean="0">
                <a:solidFill>
                  <a:schemeClr val="tx1">
                    <a:lumMod val="85000"/>
                    <a:lumOff val="15000"/>
                  </a:schemeClr>
                </a:solidFill>
              </a:rPr>
              <a:t>Analysis</a:t>
            </a:r>
          </a:p>
          <a:p>
            <a:pPr marL="457200" indent="-457200" algn="l" fontAlgn="base">
              <a:buFont typeface="Arial" pitchFamily="34" charset="0"/>
              <a:buChar char="•"/>
            </a:pPr>
            <a:r>
              <a:rPr lang="en-GB" dirty="0" smtClean="0">
                <a:solidFill>
                  <a:schemeClr val="tx1">
                    <a:lumMod val="85000"/>
                    <a:lumOff val="15000"/>
                  </a:schemeClr>
                </a:solidFill>
              </a:rPr>
              <a:t>Top Satisfied Customers</a:t>
            </a:r>
          </a:p>
          <a:p>
            <a:pPr marL="457200" indent="-457200" algn="l" fontAlgn="base">
              <a:buFont typeface="Arial" pitchFamily="34" charset="0"/>
              <a:buChar char="•"/>
            </a:pPr>
            <a:r>
              <a:rPr lang="en-GB" dirty="0" smtClean="0">
                <a:solidFill>
                  <a:schemeClr val="tx1">
                    <a:lumMod val="85000"/>
                    <a:lumOff val="15000"/>
                  </a:schemeClr>
                </a:solidFill>
              </a:rPr>
              <a:t>Model Building </a:t>
            </a:r>
          </a:p>
          <a:p>
            <a:pPr marL="457200" indent="-457200" algn="l" fontAlgn="base">
              <a:buFont typeface="Arial" pitchFamily="34" charset="0"/>
              <a:buChar char="•"/>
            </a:pPr>
            <a:r>
              <a:rPr lang="en-GB" dirty="0" smtClean="0">
                <a:solidFill>
                  <a:schemeClr val="tx1">
                    <a:lumMod val="85000"/>
                    <a:lumOff val="15000"/>
                  </a:schemeClr>
                </a:solidFill>
              </a:rPr>
              <a:t>Model Deployment </a:t>
            </a:r>
            <a:endParaRPr lang="en-US" dirty="0">
              <a:solidFill>
                <a:schemeClr val="tx1">
                  <a:lumMod val="85000"/>
                  <a:lumOff val="15000"/>
                </a:schemeClr>
              </a:solidFill>
            </a:endParaRPr>
          </a:p>
          <a:p>
            <a:endParaRPr lang="en-US" dirty="0"/>
          </a:p>
        </p:txBody>
      </p:sp>
    </p:spTree>
    <p:extLst>
      <p:ext uri="{BB962C8B-B14F-4D97-AF65-F5344CB8AC3E}">
        <p14:creationId xmlns:p14="http://schemas.microsoft.com/office/powerpoint/2010/main" val="4221801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457201"/>
            <a:ext cx="7467600" cy="762000"/>
          </a:xfrm>
        </p:spPr>
        <p:txBody>
          <a:bodyPr>
            <a:normAutofit/>
          </a:bodyPr>
          <a:lstStyle/>
          <a:p>
            <a:r>
              <a:rPr lang="en-US" dirty="0" smtClean="0"/>
              <a:t>Objectives and Business Need </a:t>
            </a:r>
            <a:endParaRPr lang="en-US" dirty="0"/>
          </a:p>
        </p:txBody>
      </p:sp>
      <p:sp>
        <p:nvSpPr>
          <p:cNvPr id="3" name="Subtitle 2"/>
          <p:cNvSpPr>
            <a:spLocks noGrp="1"/>
          </p:cNvSpPr>
          <p:nvPr>
            <p:ph type="subTitle" idx="1"/>
          </p:nvPr>
        </p:nvSpPr>
        <p:spPr>
          <a:xfrm>
            <a:off x="2895600" y="1447800"/>
            <a:ext cx="5562600" cy="4191000"/>
          </a:xfrm>
        </p:spPr>
        <p:txBody>
          <a:bodyPr>
            <a:noAutofit/>
          </a:bodyPr>
          <a:lstStyle/>
          <a:p>
            <a:pPr algn="just"/>
            <a:r>
              <a:rPr lang="en-GB" sz="2000" b="1" dirty="0">
                <a:solidFill>
                  <a:schemeClr val="tx1">
                    <a:lumMod val="85000"/>
                    <a:lumOff val="15000"/>
                  </a:schemeClr>
                </a:solidFill>
              </a:rPr>
              <a:t>Your employer wants you to provide a report to </a:t>
            </a:r>
            <a:r>
              <a:rPr lang="en-GB" sz="2000" b="1" dirty="0" err="1">
                <a:solidFill>
                  <a:schemeClr val="tx1">
                    <a:lumMod val="85000"/>
                    <a:lumOff val="15000"/>
                  </a:schemeClr>
                </a:solidFill>
              </a:rPr>
              <a:t>analyze</a:t>
            </a:r>
            <a:r>
              <a:rPr lang="en-GB" sz="2000" b="1" dirty="0">
                <a:solidFill>
                  <a:schemeClr val="tx1">
                    <a:lumMod val="85000"/>
                    <a:lumOff val="15000"/>
                  </a:schemeClr>
                </a:solidFill>
              </a:rPr>
              <a:t> opportunities for growth and make a recommendation on whether </a:t>
            </a:r>
            <a:r>
              <a:rPr lang="en-GB" sz="2000" b="1" dirty="0" err="1">
                <a:solidFill>
                  <a:schemeClr val="tx1">
                    <a:lumMod val="85000"/>
                    <a:lumOff val="15000"/>
                  </a:schemeClr>
                </a:solidFill>
              </a:rPr>
              <a:t>TellCo</a:t>
            </a:r>
            <a:r>
              <a:rPr lang="en-GB" sz="2000" b="1" dirty="0">
                <a:solidFill>
                  <a:schemeClr val="tx1">
                    <a:lumMod val="85000"/>
                    <a:lumOff val="15000"/>
                  </a:schemeClr>
                </a:solidFill>
              </a:rPr>
              <a:t> is worth buying or selling.  You will do this by </a:t>
            </a:r>
            <a:r>
              <a:rPr lang="en-GB" sz="2000" b="1" dirty="0" err="1">
                <a:solidFill>
                  <a:schemeClr val="tx1">
                    <a:lumMod val="85000"/>
                    <a:lumOff val="15000"/>
                  </a:schemeClr>
                </a:solidFill>
              </a:rPr>
              <a:t>analyzing</a:t>
            </a:r>
            <a:r>
              <a:rPr lang="en-GB" sz="2000" b="1" dirty="0">
                <a:solidFill>
                  <a:schemeClr val="tx1">
                    <a:lumMod val="85000"/>
                    <a:lumOff val="15000"/>
                  </a:schemeClr>
                </a:solidFill>
              </a:rPr>
              <a:t> a telecommunication dataset that contains useful information about the customers &amp; their activities on the network. You will deliver insights you managed to extract to your employer through an easy-to-use web-based dashboard and a written report. </a:t>
            </a:r>
            <a:endParaRPr lang="en-GB" sz="2000" b="1" dirty="0" smtClean="0">
              <a:solidFill>
                <a:schemeClr val="tx1">
                  <a:lumMod val="85000"/>
                  <a:lumOff val="15000"/>
                </a:schemeClr>
              </a:solidFill>
            </a:endParaRPr>
          </a:p>
          <a:p>
            <a:pPr algn="just"/>
            <a:r>
              <a:rPr lang="en-GB" sz="2000" b="1" dirty="0">
                <a:solidFill>
                  <a:schemeClr val="tx1">
                    <a:lumMod val="85000"/>
                    <a:lumOff val="15000"/>
                  </a:schemeClr>
                </a:solidFill>
              </a:rPr>
              <a:t>The investor is interested in purchasing </a:t>
            </a:r>
            <a:r>
              <a:rPr lang="en-GB" sz="2000" b="1" dirty="0" err="1">
                <a:solidFill>
                  <a:schemeClr val="tx1">
                    <a:lumMod val="85000"/>
                    <a:lumOff val="15000"/>
                  </a:schemeClr>
                </a:solidFill>
              </a:rPr>
              <a:t>TellCo</a:t>
            </a:r>
            <a:r>
              <a:rPr lang="en-GB" sz="2000" b="1" dirty="0">
                <a:solidFill>
                  <a:schemeClr val="tx1">
                    <a:lumMod val="85000"/>
                    <a:lumOff val="15000"/>
                  </a:schemeClr>
                </a:solidFill>
              </a:rPr>
              <a:t>, an existing mobile service provider in the Republic of </a:t>
            </a:r>
            <a:r>
              <a:rPr lang="en-GB" sz="2000" b="1" dirty="0" err="1">
                <a:solidFill>
                  <a:schemeClr val="tx1">
                    <a:lumMod val="85000"/>
                    <a:lumOff val="15000"/>
                  </a:schemeClr>
                </a:solidFill>
              </a:rPr>
              <a:t>Pefkakia</a:t>
            </a:r>
            <a:r>
              <a:rPr lang="en-GB" sz="2000" b="1" dirty="0">
                <a:solidFill>
                  <a:schemeClr val="tx1">
                    <a:lumMod val="85000"/>
                    <a:lumOff val="15000"/>
                  </a:schemeClr>
                </a:solidFill>
              </a:rPr>
              <a:t>.  </a:t>
            </a:r>
            <a:r>
              <a:rPr lang="en-GB" sz="2000" b="1" dirty="0" err="1">
                <a:solidFill>
                  <a:schemeClr val="tx1">
                    <a:lumMod val="85000"/>
                    <a:lumOff val="15000"/>
                  </a:schemeClr>
                </a:solidFill>
              </a:rPr>
              <a:t>TellCo’s</a:t>
            </a:r>
            <a:r>
              <a:rPr lang="en-GB" sz="2000" b="1" dirty="0">
                <a:solidFill>
                  <a:schemeClr val="tx1">
                    <a:lumMod val="85000"/>
                    <a:lumOff val="15000"/>
                  </a:schemeClr>
                </a:solidFill>
              </a:rPr>
              <a:t> current owners have been willing to share their financial information but have never employed anyone to look at their system-generated data.</a:t>
            </a:r>
            <a:endParaRPr lang="en-US" sz="2000" b="1" dirty="0">
              <a:solidFill>
                <a:schemeClr val="tx1">
                  <a:lumMod val="85000"/>
                  <a:lumOff val="15000"/>
                </a:schemeClr>
              </a:solidFill>
            </a:endParaRPr>
          </a:p>
        </p:txBody>
      </p:sp>
    </p:spTree>
    <p:extLst>
      <p:ext uri="{BB962C8B-B14F-4D97-AF65-F5344CB8AC3E}">
        <p14:creationId xmlns:p14="http://schemas.microsoft.com/office/powerpoint/2010/main" val="1841532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685800"/>
          </a:xfrm>
        </p:spPr>
        <p:txBody>
          <a:bodyPr>
            <a:normAutofit fontScale="90000"/>
          </a:bodyPr>
          <a:lstStyle/>
          <a:p>
            <a:pPr algn="l"/>
            <a:r>
              <a:rPr lang="en-US" dirty="0"/>
              <a:t>User Overview analysis</a:t>
            </a:r>
            <a:br>
              <a:rPr lang="en-US" dirty="0"/>
            </a:br>
            <a:endParaRPr lang="en-US" dirty="0"/>
          </a:p>
        </p:txBody>
      </p:sp>
      <p:sp>
        <p:nvSpPr>
          <p:cNvPr id="3" name="Content Placeholder 2"/>
          <p:cNvSpPr>
            <a:spLocks noGrp="1"/>
          </p:cNvSpPr>
          <p:nvPr>
            <p:ph idx="1"/>
          </p:nvPr>
        </p:nvSpPr>
        <p:spPr>
          <a:xfrm>
            <a:off x="457200" y="1219200"/>
            <a:ext cx="8229600" cy="4906963"/>
          </a:xfrm>
        </p:spPr>
        <p:txBody>
          <a:bodyPr>
            <a:normAutofit/>
          </a:bodyPr>
          <a:lstStyle/>
          <a:p>
            <a:pPr>
              <a:buFont typeface="Wingdings" pitchFamily="2" charset="2"/>
              <a:buChar char="Ø"/>
            </a:pPr>
            <a:r>
              <a:rPr lang="en-GB" sz="2400" dirty="0" smtClean="0"/>
              <a:t>Top </a:t>
            </a:r>
            <a:r>
              <a:rPr lang="en-GB" sz="2400" dirty="0"/>
              <a:t>10 handsets used by the </a:t>
            </a:r>
            <a:r>
              <a:rPr lang="en-GB" sz="2400" dirty="0" smtClean="0"/>
              <a:t>customers</a:t>
            </a:r>
          </a:p>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828800"/>
            <a:ext cx="4343400" cy="3792969"/>
          </a:xfrm>
          <a:prstGeom prst="rect">
            <a:avLst/>
          </a:prstGeom>
        </p:spPr>
      </p:pic>
      <p:sp>
        <p:nvSpPr>
          <p:cNvPr id="5" name="TextBox 4"/>
          <p:cNvSpPr txBox="1"/>
          <p:nvPr/>
        </p:nvSpPr>
        <p:spPr>
          <a:xfrm>
            <a:off x="4876800" y="1828800"/>
            <a:ext cx="4114800" cy="4770537"/>
          </a:xfrm>
          <a:prstGeom prst="rect">
            <a:avLst/>
          </a:prstGeom>
          <a:noFill/>
        </p:spPr>
        <p:txBody>
          <a:bodyPr wrap="square" rtlCol="0">
            <a:spAutoFit/>
          </a:bodyPr>
          <a:lstStyle/>
          <a:p>
            <a:pPr marL="285750" indent="-285750">
              <a:buFont typeface="Arial" pitchFamily="34" charset="0"/>
              <a:buChar char="•"/>
            </a:pPr>
            <a:r>
              <a:rPr lang="en-GB" sz="1600" b="1" dirty="0" smtClean="0"/>
              <a:t>frequency </a:t>
            </a:r>
            <a:r>
              <a:rPr lang="en-GB" sz="1600" b="1" dirty="0"/>
              <a:t>of different handset </a:t>
            </a:r>
            <a:r>
              <a:rPr lang="en-GB" sz="1600" b="1" dirty="0" smtClean="0"/>
              <a:t>types: </a:t>
            </a:r>
            <a:r>
              <a:rPr lang="en-GB" sz="1600" dirty="0" smtClean="0"/>
              <a:t>The </a:t>
            </a:r>
            <a:r>
              <a:rPr lang="en-GB" sz="1600" dirty="0"/>
              <a:t>most common handset type is Huawei B5285-23A, followed by Apple iPhone 6S (A1688) and Apple iPhone 6 (A1586). The least common handset type is Apple iPhone X (A1901</a:t>
            </a:r>
            <a:r>
              <a:rPr lang="en-GB" sz="1600" dirty="0" smtClean="0"/>
              <a:t>).</a:t>
            </a:r>
          </a:p>
          <a:p>
            <a:pPr marL="285750" indent="-285750">
              <a:buFont typeface="Arial" pitchFamily="34" charset="0"/>
              <a:buChar char="•"/>
            </a:pPr>
            <a:r>
              <a:rPr lang="en-GB" sz="1600" b="1" dirty="0"/>
              <a:t>Marketing and promotions:</a:t>
            </a:r>
            <a:r>
              <a:rPr lang="en-GB" sz="1600" dirty="0"/>
              <a:t> Target marketing campaigns to the most popular devices.</a:t>
            </a:r>
          </a:p>
          <a:p>
            <a:pPr marL="285750" indent="-285750">
              <a:buFont typeface="Arial" pitchFamily="34" charset="0"/>
              <a:buChar char="•"/>
            </a:pPr>
            <a:r>
              <a:rPr lang="en-GB" sz="1600" b="1" dirty="0"/>
              <a:t>Product development:</a:t>
            </a:r>
            <a:r>
              <a:rPr lang="en-GB" sz="1600" dirty="0"/>
              <a:t> Prioritize support for devices that are used by the majority of customers.</a:t>
            </a:r>
          </a:p>
          <a:p>
            <a:pPr marL="285750" indent="-285750">
              <a:buFont typeface="Arial" pitchFamily="34" charset="0"/>
              <a:buChar char="•"/>
            </a:pPr>
            <a:r>
              <a:rPr lang="en-GB" sz="1600" b="1" dirty="0"/>
              <a:t>Network planning:</a:t>
            </a:r>
            <a:r>
              <a:rPr lang="en-GB" sz="1600" dirty="0"/>
              <a:t> Optimize network capacity to handle the traffic from the most popular devices.</a:t>
            </a:r>
          </a:p>
          <a:p>
            <a:pPr marL="285750" indent="-285750">
              <a:buFont typeface="Arial" pitchFamily="34" charset="0"/>
              <a:buChar char="•"/>
            </a:pPr>
            <a:r>
              <a:rPr lang="en-GB" sz="1600" b="1" dirty="0"/>
              <a:t>Customer service:</a:t>
            </a:r>
            <a:r>
              <a:rPr lang="en-GB" sz="1600" dirty="0"/>
              <a:t> Focus on providing support for the devices that are most likely to be used by customers.</a:t>
            </a:r>
          </a:p>
          <a:p>
            <a:pPr marL="285750" indent="-285750">
              <a:buFont typeface="Arial" pitchFamily="34" charset="0"/>
              <a:buChar char="•"/>
            </a:pPr>
            <a:endParaRPr lang="en-US" sz="1600" dirty="0"/>
          </a:p>
        </p:txBody>
      </p:sp>
    </p:spTree>
    <p:extLst>
      <p:ext uri="{BB962C8B-B14F-4D97-AF65-F5344CB8AC3E}">
        <p14:creationId xmlns:p14="http://schemas.microsoft.com/office/powerpoint/2010/main" val="1331570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533400"/>
            <a:ext cx="8229600" cy="5592763"/>
          </a:xfrm>
        </p:spPr>
        <p:txBody>
          <a:bodyPr/>
          <a:lstStyle/>
          <a:p>
            <a:pPr>
              <a:buFont typeface="Wingdings" pitchFamily="2" charset="2"/>
              <a:buChar char="Ø"/>
            </a:pPr>
            <a:r>
              <a:rPr lang="en-US" sz="2800" dirty="0" smtClean="0"/>
              <a:t>Top </a:t>
            </a:r>
            <a:r>
              <a:rPr lang="en-US" sz="2800" dirty="0"/>
              <a:t>3 handset </a:t>
            </a:r>
            <a:r>
              <a:rPr lang="en-US" sz="2800" dirty="0" smtClean="0"/>
              <a:t>manufacturers</a:t>
            </a:r>
          </a:p>
          <a:p>
            <a:pPr>
              <a:buFont typeface="Wingdings" pitchFamily="2" charset="2"/>
              <a:buChar char="Ø"/>
            </a:pPr>
            <a:endParaRPr lang="en-GB" sz="2000" dirty="0"/>
          </a:p>
          <a:p>
            <a:pPr marL="0" indent="0">
              <a:buNone/>
            </a:pPr>
            <a:endParaRPr lang="en-US" sz="2000"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1828800"/>
            <a:ext cx="4693402" cy="3505200"/>
          </a:xfrm>
          <a:prstGeom prst="rect">
            <a:avLst/>
          </a:prstGeom>
        </p:spPr>
      </p:pic>
      <p:sp>
        <p:nvSpPr>
          <p:cNvPr id="6" name="TextBox 5"/>
          <p:cNvSpPr txBox="1"/>
          <p:nvPr/>
        </p:nvSpPr>
        <p:spPr>
          <a:xfrm>
            <a:off x="533399" y="1219200"/>
            <a:ext cx="4001929" cy="5755422"/>
          </a:xfrm>
          <a:prstGeom prst="rect">
            <a:avLst/>
          </a:prstGeom>
          <a:noFill/>
        </p:spPr>
        <p:txBody>
          <a:bodyPr wrap="square" rtlCol="0">
            <a:spAutoFit/>
          </a:bodyPr>
          <a:lstStyle/>
          <a:p>
            <a:pPr marL="285750" indent="-285750">
              <a:buFont typeface="Arial" pitchFamily="34" charset="0"/>
              <a:buChar char="•"/>
            </a:pPr>
            <a:r>
              <a:rPr lang="en-GB" sz="1600" b="1" dirty="0" smtClean="0"/>
              <a:t>Focus on Apple Users:</a:t>
            </a:r>
            <a:r>
              <a:rPr lang="en-GB" sz="1600" dirty="0" smtClean="0"/>
              <a:t> Since Apple leads in terms of handset users, ensure compatibility with Apple devices, </a:t>
            </a:r>
            <a:r>
              <a:rPr lang="en-GB" sz="1600" dirty="0" err="1" smtClean="0"/>
              <a:t>iOS</a:t>
            </a:r>
            <a:r>
              <a:rPr lang="en-GB" sz="1600" dirty="0" smtClean="0"/>
              <a:t> updates, and specific support for Apple services (</a:t>
            </a:r>
            <a:r>
              <a:rPr lang="en-GB" sz="1600" dirty="0" err="1" smtClean="0"/>
              <a:t>iCloud</a:t>
            </a:r>
            <a:r>
              <a:rPr lang="en-GB" sz="1600" dirty="0" smtClean="0"/>
              <a:t>, </a:t>
            </a:r>
            <a:r>
              <a:rPr lang="en-GB" sz="1600" dirty="0" err="1" smtClean="0"/>
              <a:t>FaceTime</a:t>
            </a:r>
            <a:r>
              <a:rPr lang="en-GB" sz="1600" dirty="0" smtClean="0"/>
              <a:t>, etc.).</a:t>
            </a:r>
          </a:p>
          <a:p>
            <a:pPr marL="285750" indent="-285750">
              <a:buFont typeface="Arial" pitchFamily="34" charset="0"/>
              <a:buChar char="•"/>
            </a:pPr>
            <a:r>
              <a:rPr lang="en-GB" sz="1600" b="1" dirty="0" smtClean="0"/>
              <a:t>Strong Support for Samsung:</a:t>
            </a:r>
            <a:r>
              <a:rPr lang="en-GB" sz="1600" dirty="0" smtClean="0"/>
              <a:t> Samsung devices are also prominent, meaning ensuring Android compatibility, especially with Samsung's custom features and software versions, is crucial.</a:t>
            </a:r>
          </a:p>
          <a:p>
            <a:pPr marL="285750" indent="-285750">
              <a:buFont typeface="Arial" pitchFamily="34" charset="0"/>
              <a:buChar char="•"/>
            </a:pPr>
            <a:r>
              <a:rPr lang="en-GB" sz="1600" b="1" dirty="0" smtClean="0"/>
              <a:t>Consider Huawei Users:</a:t>
            </a:r>
            <a:r>
              <a:rPr lang="en-GB" sz="1600" dirty="0" smtClean="0"/>
              <a:t> Given Huawei’s unique software ecosystem (especially post-Google services restrictions), it’s important to provide dedicated support and updates for these devices.</a:t>
            </a:r>
          </a:p>
          <a:p>
            <a:pPr marL="285750" indent="-285750">
              <a:buFont typeface="Arial" pitchFamily="34" charset="0"/>
              <a:buChar char="•"/>
            </a:pPr>
            <a:r>
              <a:rPr lang="en-GB" sz="1600" b="1" dirty="0" smtClean="0"/>
              <a:t>Device-Specific Services:</a:t>
            </a:r>
            <a:r>
              <a:rPr lang="en-GB" sz="1600" dirty="0" smtClean="0"/>
              <a:t> Consider launching device-specific services or promotions targeting these manufacturers based on the trends in their user </a:t>
            </a:r>
            <a:r>
              <a:rPr lang="en-GB" sz="1600" dirty="0" err="1" smtClean="0"/>
              <a:t>behaivior</a:t>
            </a:r>
            <a:r>
              <a:rPr lang="en-GB" sz="1600" dirty="0" smtClean="0"/>
              <a:t> and needs.</a:t>
            </a:r>
          </a:p>
          <a:p>
            <a:endParaRPr lang="en-GB" sz="1600" dirty="0" smtClean="0"/>
          </a:p>
          <a:p>
            <a:endParaRPr lang="en-GB" sz="1600" dirty="0"/>
          </a:p>
          <a:p>
            <a:endParaRPr lang="en-US" sz="1600" dirty="0"/>
          </a:p>
        </p:txBody>
      </p:sp>
      <p:sp>
        <p:nvSpPr>
          <p:cNvPr id="8" name="TextBox 7"/>
          <p:cNvSpPr txBox="1"/>
          <p:nvPr/>
        </p:nvSpPr>
        <p:spPr>
          <a:xfrm>
            <a:off x="7620000" y="64008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98600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indent="-342900" algn="l">
              <a:buFont typeface="Wingdings" pitchFamily="2" charset="2"/>
              <a:buChar char="Ø"/>
            </a:pPr>
            <a:r>
              <a:rPr lang="en-GB" sz="2400" dirty="0" smtClean="0"/>
              <a:t>Top 5 Handsets by Manufacturer</a:t>
            </a:r>
            <a:endParaRPr lang="en-US" sz="2400"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1524000"/>
            <a:ext cx="4038600" cy="4343400"/>
          </a:xfrm>
        </p:spPr>
      </p:pic>
      <p:sp>
        <p:nvSpPr>
          <p:cNvPr id="4" name="Content Placeholder 3"/>
          <p:cNvSpPr>
            <a:spLocks noGrp="1"/>
          </p:cNvSpPr>
          <p:nvPr>
            <p:ph sz="half" idx="2"/>
          </p:nvPr>
        </p:nvSpPr>
        <p:spPr>
          <a:xfrm>
            <a:off x="4648200" y="1295400"/>
            <a:ext cx="4038600" cy="4953000"/>
          </a:xfrm>
        </p:spPr>
        <p:txBody>
          <a:bodyPr>
            <a:normAutofit fontScale="25000" lnSpcReduction="20000"/>
          </a:bodyPr>
          <a:lstStyle/>
          <a:p>
            <a:r>
              <a:rPr lang="en-GB" sz="6400" b="1" dirty="0" smtClean="0"/>
              <a:t>Product development: </a:t>
            </a:r>
            <a:r>
              <a:rPr lang="en-GB" sz="6400" dirty="0" smtClean="0"/>
              <a:t>Marketing teams can use this data to identify which handsets are most popular with consumers and focus on developing new products or features that meet those needs.</a:t>
            </a:r>
          </a:p>
          <a:p>
            <a:r>
              <a:rPr lang="en-GB" sz="6400" b="1" dirty="0" smtClean="0"/>
              <a:t>Marketing campaigns: </a:t>
            </a:r>
            <a:r>
              <a:rPr lang="en-GB" sz="6400" dirty="0" smtClean="0"/>
              <a:t>This data can also be used to target marketing campaigns more effectively. For example, if a company is promoting a new smartphone, they could target their ads to users of the most popular handsets.</a:t>
            </a:r>
          </a:p>
          <a:p>
            <a:r>
              <a:rPr lang="en-GB" sz="6400" b="1" dirty="0" smtClean="0"/>
              <a:t>Sales and distribution: </a:t>
            </a:r>
            <a:r>
              <a:rPr lang="en-GB" sz="6400" dirty="0" smtClean="0"/>
              <a:t>By understanding which handsets are in high demand, marketing teams can better manage their sales and distribution channels</a:t>
            </a:r>
            <a:r>
              <a:rPr lang="en-GB" sz="6400" b="1" dirty="0" smtClean="0"/>
              <a:t>.</a:t>
            </a:r>
          </a:p>
          <a:p>
            <a:r>
              <a:rPr lang="en-GB" sz="6400" b="1" dirty="0" smtClean="0"/>
              <a:t>Target specific models: </a:t>
            </a:r>
            <a:r>
              <a:rPr lang="en-GB" sz="6400" dirty="0" smtClean="0"/>
              <a:t>The chart shows that certain models are more popular than others. Marketing teams should focus on promoting the most popular models.</a:t>
            </a:r>
          </a:p>
          <a:p>
            <a:r>
              <a:rPr lang="en-GB" sz="6400" b="1" dirty="0" smtClean="0"/>
              <a:t>Consider Huawei: </a:t>
            </a:r>
            <a:r>
              <a:rPr lang="en-GB" sz="6400" dirty="0" smtClean="0"/>
              <a:t>Huawei is a rising competitor and may be worth targeting in specific markets.</a:t>
            </a:r>
            <a:endParaRPr lang="en-GB" sz="6400" dirty="0" smtClean="0"/>
          </a:p>
          <a:p>
            <a:pPr marL="0" indent="0">
              <a:buNone/>
            </a:pPr>
            <a:endParaRPr lang="en-US" dirty="0"/>
          </a:p>
        </p:txBody>
      </p:sp>
    </p:spTree>
    <p:extLst>
      <p:ext uri="{BB962C8B-B14F-4D97-AF65-F5344CB8AC3E}">
        <p14:creationId xmlns:p14="http://schemas.microsoft.com/office/powerpoint/2010/main" val="4188508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marL="342900" indent="-342900" algn="l">
              <a:buFont typeface="Wingdings" pitchFamily="2" charset="2"/>
              <a:buChar char="Ø"/>
            </a:pPr>
            <a:r>
              <a:rPr lang="en-GB" sz="2400" dirty="0" smtClean="0"/>
              <a:t>Total data usage for each app</a:t>
            </a:r>
            <a:endParaRPr lang="en-US" sz="2400"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57200" y="1828800"/>
            <a:ext cx="4038600" cy="3528544"/>
          </a:xfrm>
        </p:spPr>
      </p:pic>
      <p:sp>
        <p:nvSpPr>
          <p:cNvPr id="4" name="Content Placeholder 3"/>
          <p:cNvSpPr>
            <a:spLocks noGrp="1"/>
          </p:cNvSpPr>
          <p:nvPr>
            <p:ph sz="half" idx="2"/>
          </p:nvPr>
        </p:nvSpPr>
        <p:spPr>
          <a:xfrm>
            <a:off x="4648200" y="1828800"/>
            <a:ext cx="4038600" cy="4297363"/>
          </a:xfrm>
        </p:spPr>
        <p:txBody>
          <a:bodyPr>
            <a:normAutofit/>
          </a:bodyPr>
          <a:lstStyle/>
          <a:p>
            <a:pPr marL="0" indent="0">
              <a:buNone/>
            </a:pPr>
            <a:r>
              <a:rPr lang="en-GB" sz="1800" dirty="0" smtClean="0"/>
              <a:t>This bar chart shows the total data usage for different applications. The largest data usage is for gaming, followed by </a:t>
            </a:r>
            <a:r>
              <a:rPr lang="en-GB" sz="1800" dirty="0" err="1" smtClean="0"/>
              <a:t>other_data</a:t>
            </a:r>
            <a:r>
              <a:rPr lang="en-GB" sz="1800" dirty="0" smtClean="0"/>
              <a:t>, </a:t>
            </a:r>
            <a:r>
              <a:rPr lang="en-GB" sz="1800" dirty="0" err="1" smtClean="0"/>
              <a:t>youtube</a:t>
            </a:r>
            <a:r>
              <a:rPr lang="en-GB" sz="1800" dirty="0" smtClean="0"/>
              <a:t>, </a:t>
            </a:r>
            <a:r>
              <a:rPr lang="en-GB" sz="1800" dirty="0" err="1" smtClean="0"/>
              <a:t>netflix</a:t>
            </a:r>
            <a:r>
              <a:rPr lang="en-GB" sz="1800" dirty="0" smtClean="0"/>
              <a:t>, </a:t>
            </a:r>
            <a:r>
              <a:rPr lang="en-GB" sz="1800" dirty="0" err="1" smtClean="0"/>
              <a:t>google</a:t>
            </a:r>
            <a:r>
              <a:rPr lang="en-GB" sz="1800" dirty="0" smtClean="0"/>
              <a:t>, email, and </a:t>
            </a:r>
            <a:r>
              <a:rPr lang="en-GB" sz="1800" dirty="0" err="1" smtClean="0"/>
              <a:t>social_media</a:t>
            </a:r>
            <a:r>
              <a:rPr lang="en-GB" sz="1800" dirty="0" smtClean="0"/>
              <a:t>. The amount of data used by gaming is significantly higher than other applications. This graph shows that gaming and </a:t>
            </a:r>
            <a:r>
              <a:rPr lang="en-GB" sz="1800" dirty="0" err="1" smtClean="0"/>
              <a:t>other_data</a:t>
            </a:r>
            <a:r>
              <a:rPr lang="en-GB" sz="1800" dirty="0" smtClean="0"/>
              <a:t> usage contribute significantly to the total data usage.</a:t>
            </a:r>
            <a:endParaRPr lang="en-US" sz="1800" dirty="0"/>
          </a:p>
        </p:txBody>
      </p:sp>
    </p:spTree>
    <p:extLst>
      <p:ext uri="{BB962C8B-B14F-4D97-AF65-F5344CB8AC3E}">
        <p14:creationId xmlns:p14="http://schemas.microsoft.com/office/powerpoint/2010/main" val="3374643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indent="-342900" algn="l">
              <a:buFont typeface="Wingdings" pitchFamily="2" charset="2"/>
              <a:buChar char="Ø"/>
            </a:pPr>
            <a:r>
              <a:rPr lang="en-GB" sz="2000" b="1" dirty="0" smtClean="0"/>
              <a:t>Now , Count </a:t>
            </a:r>
            <a:r>
              <a:rPr lang="en-GB" sz="2000" b="1" dirty="0"/>
              <a:t>the number of </a:t>
            </a:r>
            <a:r>
              <a:rPr lang="en-GB" sz="2000" b="1" dirty="0" smtClean="0"/>
              <a:t>sessions users </a:t>
            </a:r>
            <a:r>
              <a:rPr lang="en-GB" sz="2000" b="1" dirty="0"/>
              <a:t>have using Bearer Id and sum </a:t>
            </a:r>
            <a:r>
              <a:rPr lang="en-GB" sz="2000" b="1" dirty="0" smtClean="0"/>
              <a:t>their </a:t>
            </a:r>
            <a:r>
              <a:rPr lang="en-GB" sz="2000" b="1" dirty="0"/>
              <a:t>total duration and total data usage.</a:t>
            </a:r>
            <a:br>
              <a:rPr lang="en-GB" sz="2000" b="1" dirty="0"/>
            </a:br>
            <a:endParaRPr lang="en-US"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295400"/>
            <a:ext cx="7132320" cy="2971800"/>
          </a:xfrm>
        </p:spPr>
      </p:pic>
      <p:sp>
        <p:nvSpPr>
          <p:cNvPr id="5" name="TextBox 4"/>
          <p:cNvSpPr txBox="1"/>
          <p:nvPr/>
        </p:nvSpPr>
        <p:spPr>
          <a:xfrm>
            <a:off x="1600200" y="5029200"/>
            <a:ext cx="184731" cy="369332"/>
          </a:xfrm>
          <a:prstGeom prst="rect">
            <a:avLst/>
          </a:prstGeom>
          <a:noFill/>
        </p:spPr>
        <p:txBody>
          <a:bodyPr wrap="none" rtlCol="0">
            <a:spAutoFit/>
          </a:bodyPr>
          <a:lstStyle/>
          <a:p>
            <a:endParaRPr lang="en-US" dirty="0"/>
          </a:p>
        </p:txBody>
      </p:sp>
      <p:sp>
        <p:nvSpPr>
          <p:cNvPr id="6" name="Title 1"/>
          <p:cNvSpPr txBox="1">
            <a:spLocks/>
          </p:cNvSpPr>
          <p:nvPr/>
        </p:nvSpPr>
        <p:spPr>
          <a:xfrm>
            <a:off x="609600" y="44196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1800" dirty="0" smtClean="0">
                <a:latin typeface="+mn-lt"/>
              </a:rPr>
              <a:t>The </a:t>
            </a:r>
            <a:r>
              <a:rPr lang="en-GB" sz="1800" dirty="0">
                <a:latin typeface="+mn-lt"/>
              </a:rPr>
              <a:t>charts show that there is a wide range of user experiences across the different bearer IDs, in terms of the number of users, duration, and total data usage. This information can be used to identify areas where user experience can be improved.</a:t>
            </a:r>
            <a:endParaRPr lang="en-US" sz="1800" dirty="0">
              <a:latin typeface="+mn-lt"/>
            </a:endParaRPr>
          </a:p>
        </p:txBody>
      </p:sp>
    </p:spTree>
    <p:extLst>
      <p:ext uri="{BB962C8B-B14F-4D97-AF65-F5344CB8AC3E}">
        <p14:creationId xmlns:p14="http://schemas.microsoft.com/office/powerpoint/2010/main" val="1633207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20762"/>
          </a:xfrm>
        </p:spPr>
        <p:txBody>
          <a:bodyPr>
            <a:noAutofit/>
          </a:bodyPr>
          <a:lstStyle/>
          <a:p>
            <a:pPr marL="342900" indent="-342900">
              <a:buFont typeface="Wingdings" pitchFamily="2" charset="2"/>
              <a:buChar char="Ø"/>
            </a:pPr>
            <a:r>
              <a:rPr lang="en-GB" sz="2400" b="1" dirty="0"/>
              <a:t>Normalize each engagement metric and run a k-means (k=3) to classify customers into three groups of engagement.</a:t>
            </a:r>
            <a:br>
              <a:rPr lang="en-GB" sz="2400" b="1" dirty="0"/>
            </a:br>
            <a:endParaRPr lang="en-US" sz="2400"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57200" y="1676400"/>
            <a:ext cx="4038600" cy="3962400"/>
          </a:xfrm>
        </p:spPr>
      </p:pic>
      <p:sp>
        <p:nvSpPr>
          <p:cNvPr id="4" name="Content Placeholder 3"/>
          <p:cNvSpPr>
            <a:spLocks noGrp="1"/>
          </p:cNvSpPr>
          <p:nvPr>
            <p:ph sz="half" idx="2"/>
          </p:nvPr>
        </p:nvSpPr>
        <p:spPr>
          <a:xfrm>
            <a:off x="4648200" y="1905000"/>
            <a:ext cx="4038600" cy="3962400"/>
          </a:xfrm>
        </p:spPr>
        <p:txBody>
          <a:bodyPr>
            <a:normAutofit/>
          </a:bodyPr>
          <a:lstStyle/>
          <a:p>
            <a:pPr marL="0" indent="0">
              <a:buNone/>
            </a:pPr>
            <a:r>
              <a:rPr lang="en-GB" sz="1800" dirty="0" smtClean="0"/>
              <a:t>The blue cluster is the largest and occupies the majority of the space in the plot, while the pink and yellow clusters are smaller and appear concentrated in the bottom left corner of the plot. The blue cluster has more data points, and those points are more spread out compared to the other clusters, whereas the yellow and pink clusters are tightly packed. The plot also shows that the blue cluster has a higher average value for both "Total DL and UL" and "</a:t>
            </a:r>
            <a:r>
              <a:rPr lang="en-GB" sz="1800" dirty="0" err="1" smtClean="0"/>
              <a:t>Dur</a:t>
            </a:r>
            <a:r>
              <a:rPr lang="en-GB" sz="1800" dirty="0" smtClean="0"/>
              <a:t>. (</a:t>
            </a:r>
            <a:r>
              <a:rPr lang="en-GB" sz="1800" dirty="0" err="1" smtClean="0"/>
              <a:t>ms</a:t>
            </a:r>
            <a:r>
              <a:rPr lang="en-GB" sz="1800" dirty="0" smtClean="0"/>
              <a:t>)" compared to the other clusters.</a:t>
            </a:r>
            <a:endParaRPr lang="en-US" sz="1800" dirty="0"/>
          </a:p>
        </p:txBody>
      </p:sp>
    </p:spTree>
    <p:extLst>
      <p:ext uri="{BB962C8B-B14F-4D97-AF65-F5344CB8AC3E}">
        <p14:creationId xmlns:p14="http://schemas.microsoft.com/office/powerpoint/2010/main" val="2071324251"/>
      </p:ext>
    </p:extLst>
  </p:cSld>
  <p:clrMapOvr>
    <a:masterClrMapping/>
  </p:clrMapOvr>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284</TotalTime>
  <Words>1254</Words>
  <Application>Microsoft Office PowerPoint</Application>
  <PresentationFormat>On-screen Show (4:3)</PresentationFormat>
  <Paragraphs>93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Thatch</vt:lpstr>
      <vt:lpstr>User Analytics in the Telecommunication Industry</vt:lpstr>
      <vt:lpstr>Objectives</vt:lpstr>
      <vt:lpstr>Objectives and Business Need </vt:lpstr>
      <vt:lpstr>User Overview analysis </vt:lpstr>
      <vt:lpstr>PowerPoint Presentation</vt:lpstr>
      <vt:lpstr>Top 5 Handsets by Manufacturer</vt:lpstr>
      <vt:lpstr>Total data usage for each app</vt:lpstr>
      <vt:lpstr>Now , Count the number of sessions users have using Bearer Id and sum their total duration and total data usage. </vt:lpstr>
      <vt:lpstr>Normalize each engagement metric and run a k-means (k=3) to classify customers into three groups of engagement. </vt:lpstr>
      <vt:lpstr>Top 10 most engaged users per application </vt:lpstr>
      <vt:lpstr>Top 10 TCP values in the dataset</vt:lpstr>
      <vt:lpstr>Top 10 RTT values in the dataset </vt:lpstr>
      <vt:lpstr>Top 10 Throughput values in the dataset </vt:lpstr>
      <vt:lpstr>Satisfaction Analysis</vt:lpstr>
      <vt:lpstr>PowerPoint Presentation</vt:lpstr>
      <vt:lpstr> Growth potential of the company</vt:lpstr>
      <vt:lpstr>Conclusion</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Analytics in the Telecommunication Industry</dc:title>
  <dc:creator>ismail - [2010]</dc:creator>
  <cp:lastModifiedBy>ismail - [2010]</cp:lastModifiedBy>
  <cp:revision>13</cp:revision>
  <dcterms:created xsi:type="dcterms:W3CDTF">2024-09-12T10:42:17Z</dcterms:created>
  <dcterms:modified xsi:type="dcterms:W3CDTF">2024-09-12T15:26:51Z</dcterms:modified>
</cp:coreProperties>
</file>