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r>
              <a:rPr lang="en-US" sz="5400" dirty="0"/>
              <a:t>Data Spark -</a:t>
            </a:r>
            <a:br>
              <a:rPr lang="en-US" sz="5400" dirty="0"/>
            </a:br>
            <a:r>
              <a:rPr lang="en-US" sz="5400" dirty="0"/>
              <a:t>Illuminating insights for Global electronics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6901-9F36-8FA0-0244-38436CF5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Store_currency_analysis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E6DBD-53B4-4E12-190E-091723BCD23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2263685"/>
              </p:ext>
            </p:extLst>
          </p:nvPr>
        </p:nvGraphicFramePr>
        <p:xfrm>
          <a:off x="811213" y="2060812"/>
          <a:ext cx="6400800" cy="278894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424315723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51267304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085488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1424894"/>
                    </a:ext>
                  </a:extLst>
                </a:gridCol>
              </a:tblGrid>
              <a:tr h="697235">
                <a:tc>
                  <a:txBody>
                    <a:bodyPr/>
                    <a:lstStyle/>
                    <a:p>
                      <a:r>
                        <a:rPr lang="en-IN" sz="1100"/>
                        <a:t>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AUD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281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2124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674959"/>
                  </a:ext>
                </a:extLst>
              </a:tr>
              <a:tr h="697235">
                <a:tc>
                  <a:txBody>
                    <a:bodyPr/>
                    <a:lstStyle/>
                    <a:p>
                      <a:r>
                        <a:rPr lang="en-IN" sz="1100"/>
                        <a:t>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CAD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512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3802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90623"/>
                  </a:ext>
                </a:extLst>
              </a:tr>
              <a:tr h="697235">
                <a:tc>
                  <a:txBody>
                    <a:bodyPr/>
                    <a:lstStyle/>
                    <a:p>
                      <a:r>
                        <a:rPr lang="en-IN" sz="1100"/>
                        <a:t>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EUR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1082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7943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601544"/>
                  </a:ext>
                </a:extLst>
              </a:tr>
              <a:tr h="697235">
                <a:tc>
                  <a:txBody>
                    <a:bodyPr/>
                    <a:lstStyle/>
                    <a:p>
                      <a:r>
                        <a:rPr lang="en-IN" sz="1100"/>
                        <a:t>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GBP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637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4673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7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7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2444" y="2324697"/>
            <a:ext cx="8687657" cy="3257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Illuminating insights for Global electronics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Data Cleaning and Preprocessing done for this data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EDA Analysis done to see the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10 SQL queries created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Power BI Visualizations created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1FBC-B610-11B7-CACD-315F18E0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*Insights for clients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9856-CF85-9215-A72D-455B1DC1A7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Having female customers 7514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Having male </a:t>
            </a:r>
            <a:r>
              <a:rPr lang="en-US" dirty="0" err="1"/>
              <a:t>cutomers</a:t>
            </a:r>
            <a:r>
              <a:rPr lang="en-US" dirty="0"/>
              <a:t> 7742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Uninited</a:t>
            </a:r>
            <a:r>
              <a:rPr lang="en-US" dirty="0"/>
              <a:t> state having more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51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B9CA-A978-A948-49CB-C66060FE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Analysis</a:t>
            </a:r>
            <a:br>
              <a:rPr lang="en-US" dirty="0"/>
            </a:br>
            <a:r>
              <a:rPr lang="en-US" dirty="0"/>
              <a:t>Fast moving </a:t>
            </a:r>
            <a:r>
              <a:rPr lang="en-US" dirty="0" err="1"/>
              <a:t>colours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156C8-A21B-AE16-2D90-719B421F65E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77420568"/>
              </p:ext>
            </p:extLst>
          </p:nvPr>
        </p:nvGraphicFramePr>
        <p:xfrm>
          <a:off x="606496" y="2593075"/>
          <a:ext cx="6400800" cy="1169184"/>
        </p:xfrm>
        <a:graphic>
          <a:graphicData uri="http://schemas.openxmlformats.org/drawingml/2006/table">
            <a:tbl>
              <a:tblPr/>
              <a:tblGrid>
                <a:gridCol w="3255820">
                  <a:extLst>
                    <a:ext uri="{9D8B030D-6E8A-4147-A177-3AD203B41FA5}">
                      <a16:colId xmlns:a16="http://schemas.microsoft.com/office/drawing/2014/main" val="3377110008"/>
                    </a:ext>
                  </a:extLst>
                </a:gridCol>
                <a:gridCol w="3144980">
                  <a:extLst>
                    <a:ext uri="{9D8B030D-6E8A-4147-A177-3AD203B41FA5}">
                      <a16:colId xmlns:a16="http://schemas.microsoft.com/office/drawing/2014/main" val="104265386"/>
                    </a:ext>
                  </a:extLst>
                </a:gridCol>
              </a:tblGrid>
              <a:tr h="613538">
                <a:tc>
                  <a:txBody>
                    <a:bodyPr/>
                    <a:lstStyle/>
                    <a:p>
                      <a:r>
                        <a:rPr lang="en-IN" sz="1100" dirty="0"/>
                        <a:t>Black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52389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342780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r>
                        <a:rPr lang="en-IN" sz="1100" dirty="0"/>
                        <a:t>Silver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37535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432665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r>
                        <a:rPr lang="en-IN" sz="1100"/>
                        <a:t>White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36382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9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39ED-A97C-C836-2CC7-BB936058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Highestexchange_rate</a:t>
            </a:r>
            <a:r>
              <a:rPr lang="en-IN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AFAE-FDA1-A9F6-F4E2-610FE7E51DC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per date highest exchange rates for currency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EEDDF-40C2-57E1-3C8D-D692D16BA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54467"/>
              </p:ext>
            </p:extLst>
          </p:nvPr>
        </p:nvGraphicFramePr>
        <p:xfrm>
          <a:off x="401780" y="3728339"/>
          <a:ext cx="10569576" cy="1828800"/>
        </p:xfrm>
        <a:graphic>
          <a:graphicData uri="http://schemas.openxmlformats.org/drawingml/2006/table">
            <a:tbl>
              <a:tblPr/>
              <a:tblGrid>
                <a:gridCol w="3523192">
                  <a:extLst>
                    <a:ext uri="{9D8B030D-6E8A-4147-A177-3AD203B41FA5}">
                      <a16:colId xmlns:a16="http://schemas.microsoft.com/office/drawing/2014/main" val="3649634114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933591450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597931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USD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1/1/2015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68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USD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1/2/2015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108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USD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1/3/2015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549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USD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1/4/2015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0908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USD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1/5/2015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88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3018-2A5F-5B95-A63A-2FE30D2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Highsales_category</a:t>
            </a:r>
            <a:br>
              <a:rPr lang="en-IN" dirty="0"/>
            </a:br>
            <a:r>
              <a:rPr lang="en-IN" dirty="0"/>
              <a:t>analysis;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C59D29-1BF5-A0D3-3221-D74E201C23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70557677"/>
              </p:ext>
            </p:extLst>
          </p:nvPr>
        </p:nvGraphicFramePr>
        <p:xfrm>
          <a:off x="811213" y="2811439"/>
          <a:ext cx="6400800" cy="192680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69255184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77347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43789499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6587389"/>
                    </a:ext>
                  </a:extLst>
                </a:gridCol>
              </a:tblGrid>
              <a:tr h="624072"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Bluetooth Headphones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4327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50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45441"/>
                  </a:ext>
                </a:extLst>
              </a:tr>
              <a:tr h="651368"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MP4&amp;MP3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1052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45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596863"/>
                  </a:ext>
                </a:extLst>
              </a:tr>
              <a:tr h="651368"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Recording Pen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2110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61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6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D4F2-048E-6247-BA32-C66DD614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highsales_products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2507CE-C918-D343-AE8E-5C979B7B919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06134752"/>
              </p:ext>
            </p:extLst>
          </p:nvPr>
        </p:nvGraphicFramePr>
        <p:xfrm>
          <a:off x="811213" y="1910687"/>
          <a:ext cx="6400800" cy="3441986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335546924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8857444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4425016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2123398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052842235"/>
                    </a:ext>
                  </a:extLst>
                </a:gridCol>
              </a:tblGrid>
              <a:tr h="1012511">
                <a:tc>
                  <a:txBody>
                    <a:bodyPr/>
                    <a:lstStyle/>
                    <a:p>
                      <a:r>
                        <a:rPr lang="en-IN" sz="1100"/>
                        <a:t>1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/>
                        <a:t>Contoso 512MB MP3 Player E51 Silver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Contoso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37874"/>
                  </a:ext>
                </a:extLst>
              </a:tr>
              <a:tr h="1012511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Contoso 512MB MP3 Player E51 Blue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Contoso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127362"/>
                  </a:ext>
                </a:extLst>
              </a:tr>
              <a:tr h="708482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Contoso 1G MP3 Player E100 White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Contoso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27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68860"/>
                  </a:ext>
                </a:extLst>
              </a:tr>
              <a:tr h="708482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/>
                        <a:t>Contoso 2G MP3 Player E200 Silver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Contoso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Audio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27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3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09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686A-326F-BB6B-B8A8-C2D5ED79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Large_stores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7133F-4910-6DB2-D2E5-20B529EC597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11873933"/>
              </p:ext>
            </p:extLst>
          </p:nvPr>
        </p:nvGraphicFramePr>
        <p:xfrm>
          <a:off x="811213" y="1801504"/>
          <a:ext cx="6400800" cy="3048248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34913149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8285623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817188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9620805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597176793"/>
                    </a:ext>
                  </a:extLst>
                </a:gridCol>
              </a:tblGrid>
              <a:tr h="762062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Australia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Tasmania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2000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01-01-2010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936285"/>
                  </a:ext>
                </a:extLst>
              </a:tr>
              <a:tr h="762062">
                <a:tc>
                  <a:txBody>
                    <a:bodyPr/>
                    <a:lstStyle/>
                    <a:p>
                      <a:r>
                        <a:rPr lang="en-IN" sz="1100"/>
                        <a:t>5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Australia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Victoria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2000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12-09-2015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65516"/>
                  </a:ext>
                </a:extLst>
              </a:tr>
              <a:tr h="762062">
                <a:tc>
                  <a:txBody>
                    <a:bodyPr/>
                    <a:lstStyle/>
                    <a:p>
                      <a:r>
                        <a:rPr lang="en-IN" sz="1100"/>
                        <a:t>6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Australia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Western Australia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2000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01-01-2010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399876"/>
                  </a:ext>
                </a:extLst>
              </a:tr>
              <a:tr h="762062">
                <a:tc>
                  <a:txBody>
                    <a:bodyPr/>
                    <a:lstStyle/>
                    <a:p>
                      <a:r>
                        <a:rPr lang="en-IN" sz="1100"/>
                        <a:t>7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Canada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New Brunswick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1105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05-07-2007</a:t>
                      </a:r>
                    </a:p>
                  </a:txBody>
                  <a:tcPr marL="55375" marR="55375" marT="27687" marB="2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99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7297-560A-468F-17F6-72083486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lesssales_products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2A4039-643B-4734-D41B-A14E583CAA14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1115143" y="2754435"/>
          <a:ext cx="5792940" cy="3298580"/>
        </p:xfrm>
        <a:graphic>
          <a:graphicData uri="http://schemas.openxmlformats.org/drawingml/2006/table">
            <a:tbl>
              <a:tblPr/>
              <a:tblGrid>
                <a:gridCol w="1158588">
                  <a:extLst>
                    <a:ext uri="{9D8B030D-6E8A-4147-A177-3AD203B41FA5}">
                      <a16:colId xmlns:a16="http://schemas.microsoft.com/office/drawing/2014/main" val="2285337908"/>
                    </a:ext>
                  </a:extLst>
                </a:gridCol>
                <a:gridCol w="1158588">
                  <a:extLst>
                    <a:ext uri="{9D8B030D-6E8A-4147-A177-3AD203B41FA5}">
                      <a16:colId xmlns:a16="http://schemas.microsoft.com/office/drawing/2014/main" val="101885009"/>
                    </a:ext>
                  </a:extLst>
                </a:gridCol>
                <a:gridCol w="1158588">
                  <a:extLst>
                    <a:ext uri="{9D8B030D-6E8A-4147-A177-3AD203B41FA5}">
                      <a16:colId xmlns:a16="http://schemas.microsoft.com/office/drawing/2014/main" val="2659447405"/>
                    </a:ext>
                  </a:extLst>
                </a:gridCol>
                <a:gridCol w="1158588">
                  <a:extLst>
                    <a:ext uri="{9D8B030D-6E8A-4147-A177-3AD203B41FA5}">
                      <a16:colId xmlns:a16="http://schemas.microsoft.com/office/drawing/2014/main" val="3852470677"/>
                    </a:ext>
                  </a:extLst>
                </a:gridCol>
                <a:gridCol w="1158588">
                  <a:extLst>
                    <a:ext uri="{9D8B030D-6E8A-4147-A177-3AD203B41FA5}">
                      <a16:colId xmlns:a16="http://schemas.microsoft.com/office/drawing/2014/main" val="1957109770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r>
                        <a:rPr lang="en-IN" sz="1000"/>
                        <a:t>195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Litware Home Theater System 5.1 Channel M510 Black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Litware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TV and Video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76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IN" sz="1000"/>
                        <a:t>197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Litware Home Theater System 2.1 Channel E212 Black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Litware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TV and Video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2750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IN" sz="1000"/>
                        <a:t>203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Litware Home Theater System 7.1 Channel M710 Black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Litware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TV and Video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828768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IN" sz="1000"/>
                        <a:t>210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Litware Home Theater System 2.1 Channel E210 Silver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Litware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TV and Video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32366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IN" sz="1000"/>
                        <a:t>213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Litware Home Theater System 2.1 Channel E212 Silver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Litware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TV and Video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</a:t>
                      </a:r>
                    </a:p>
                  </a:txBody>
                  <a:tcPr marL="50116" marR="50116" marT="25058" marB="25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7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886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{C377A270-1881-40E5-B18E-B2FC7A544645}tf03460604_win32</Template>
  <TotalTime>26</TotalTime>
  <Words>286</Words>
  <Application>Microsoft Office PowerPoint</Application>
  <PresentationFormat>Widescreen</PresentationFormat>
  <Paragraphs>135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Custom</vt:lpstr>
      <vt:lpstr>Data Spark - Illuminating insights for Global electronics </vt:lpstr>
      <vt:lpstr>PowerPoint Presentation</vt:lpstr>
      <vt:lpstr>*Insights for clients</vt:lpstr>
      <vt:lpstr>Products Analysis Fast moving colours</vt:lpstr>
      <vt:lpstr> Highestexchange_rate;</vt:lpstr>
      <vt:lpstr>Highsales_category analysis;</vt:lpstr>
      <vt:lpstr>highsales_products</vt:lpstr>
      <vt:lpstr>Large_stores</vt:lpstr>
      <vt:lpstr>lesssales_products</vt:lpstr>
      <vt:lpstr>Store_currency_analysis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Spart</dc:title>
  <dc:creator>Mathisankar Mani</dc:creator>
  <cp:lastModifiedBy>DELL</cp:lastModifiedBy>
  <cp:revision>4</cp:revision>
  <dcterms:created xsi:type="dcterms:W3CDTF">2024-10-18T05:51:19Z</dcterms:created>
  <dcterms:modified xsi:type="dcterms:W3CDTF">2024-10-18T10:42:33Z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