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Georgia" panose="02040502050405020303" pitchFamily="18"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3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35B81-F0C4-41A2-A12A-D35151D52E0B}"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BDA34C8-9635-4E25-8E58-A376B4335AC6}" type="pres">
      <dgm:prSet presAssocID="{78535B81-F0C4-41A2-A12A-D35151D52E0B}" presName="Name0" presStyleCnt="0">
        <dgm:presLayoutVars>
          <dgm:chMax val="7"/>
          <dgm:chPref val="7"/>
          <dgm:dir/>
        </dgm:presLayoutVars>
      </dgm:prSet>
      <dgm:spPr/>
    </dgm:pt>
    <dgm:pt modelId="{9B4A1AF4-190B-40F6-9B4B-B850CC48FE41}" type="pres">
      <dgm:prSet presAssocID="{78535B81-F0C4-41A2-A12A-D35151D52E0B}" presName="Name1" presStyleCnt="0"/>
      <dgm:spPr/>
    </dgm:pt>
  </dgm:ptLst>
  <dgm:cxnLst>
    <dgm:cxn modelId="{54F419EC-987B-49D7-AF41-99C25DED585C}" type="presOf" srcId="{78535B81-F0C4-41A2-A12A-D35151D52E0B}" destId="{8BDA34C8-9635-4E25-8E58-A376B4335AC6}" srcOrd="0" destOrd="0" presId="urn:microsoft.com/office/officeart/2008/layout/CircularPictureCallout"/>
    <dgm:cxn modelId="{C467EA63-83F0-476E-A633-4CB9EB9D11EE}" type="presParOf" srcId="{8BDA34C8-9635-4E25-8E58-A376B4335AC6}" destId="{9B4A1AF4-190B-40F6-9B4B-B850CC48FE41}" srcOrd="0"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png"/><Relationship Id="rId7" Type="http://schemas.openxmlformats.org/officeDocument/2006/relationships/diagramData" Target="../diagrams/data1.xml"/><Relationship Id="rId12"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11" Type="http://schemas.microsoft.com/office/2007/relationships/diagramDrawing" Target="../diagrams/drawing1.xml"/><Relationship Id="rId5" Type="http://schemas.openxmlformats.org/officeDocument/2006/relationships/image" Target="../media/image13.jpeg"/><Relationship Id="rId10" Type="http://schemas.openxmlformats.org/officeDocument/2006/relationships/diagramColors" Target="../diagrams/colors1.xml"/><Relationship Id="rId4" Type="http://schemas.openxmlformats.org/officeDocument/2006/relationships/image" Target="../media/image8.svg"/><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CA"/>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67008" y="3086101"/>
            <a:ext cx="6162592"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eorgia" panose="02040502050405020303" pitchFamily="18" charset="0"/>
              </a:rPr>
              <a:t>SOCIAL</a:t>
            </a:r>
          </a:p>
          <a:p>
            <a:pPr algn="ctr">
              <a:lnSpc>
                <a:spcPts val="11059"/>
              </a:lnSpc>
            </a:pPr>
            <a:r>
              <a:rPr lang="en-US" sz="10533" spc="-105" dirty="0">
                <a:solidFill>
                  <a:srgbClr val="FFFFFF"/>
                </a:solidFill>
                <a:latin typeface="Georgia" panose="02040502050405020303" pitchFamily="18" charset="0"/>
              </a:rPr>
              <a:t>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eorgia" panose="02040502050405020303"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049000" y="1586898"/>
            <a:ext cx="6553200" cy="7138002"/>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277599" y="4539600"/>
            <a:ext cx="5677468" cy="772006"/>
            <a:chOff x="-1" y="-47625"/>
            <a:chExt cx="7569957" cy="1029342"/>
          </a:xfrm>
        </p:grpSpPr>
        <p:sp>
          <p:nvSpPr>
            <p:cNvPr id="24" name="TextBox 15">
              <a:extLst>
                <a:ext uri="{FF2B5EF4-FFF2-40B4-BE49-F238E27FC236}">
                  <a16:creationId xmlns:a16="http://schemas.microsoft.com/office/drawing/2014/main" id="{3A90234A-916B-4C29-ACF1-11F97E8C2563}"/>
                </a:ext>
              </a:extLst>
            </p:cNvPr>
            <p:cNvSpPr txBox="1"/>
            <p:nvPr/>
          </p:nvSpPr>
          <p:spPr>
            <a:xfrm>
              <a:off x="-1" y="564509"/>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C14B4112-2300-2774-1007-688D17F94B81}"/>
              </a:ext>
            </a:extLst>
          </p:cNvPr>
          <p:cNvSpPr txBox="1"/>
          <p:nvPr/>
        </p:nvSpPr>
        <p:spPr>
          <a:xfrm>
            <a:off x="11029950" y="1404578"/>
            <a:ext cx="6705600" cy="2246769"/>
          </a:xfrm>
          <a:prstGeom prst="rect">
            <a:avLst/>
          </a:prstGeom>
          <a:noFill/>
        </p:spPr>
        <p:txBody>
          <a:bodyPr wrap="square">
            <a:spAutoFit/>
          </a:bodyPr>
          <a:lstStyle/>
          <a:p>
            <a:r>
              <a:rPr lang="en-US" sz="2800" b="1" i="0" u="none" strike="noStrike" baseline="0" dirty="0">
                <a:solidFill>
                  <a:srgbClr val="000000"/>
                </a:solidFill>
              </a:rPr>
              <a:t>ANALYSIS:</a:t>
            </a:r>
          </a:p>
          <a:p>
            <a:r>
              <a:rPr lang="en-US" sz="2800" dirty="0">
                <a:solidFill>
                  <a:srgbClr val="000000"/>
                </a:solidFill>
              </a:rPr>
              <a:t>Animals and Science are the</a:t>
            </a:r>
            <a:r>
              <a:rPr lang="en-US" sz="2800" b="0" i="0" u="none" strike="noStrike" baseline="0" dirty="0">
                <a:solidFill>
                  <a:srgbClr val="000000"/>
                </a:solidFill>
              </a:rPr>
              <a:t> most popular categories of </a:t>
            </a:r>
            <a:r>
              <a:rPr lang="en-US" sz="2800" dirty="0">
                <a:solidFill>
                  <a:srgbClr val="000000"/>
                </a:solidFill>
              </a:rPr>
              <a:t>content, that shows people enjoy “real-life” and “factual” content the most.</a:t>
            </a:r>
            <a:endParaRPr lang="en-CA" sz="2800" dirty="0"/>
          </a:p>
        </p:txBody>
      </p:sp>
      <p:sp>
        <p:nvSpPr>
          <p:cNvPr id="26" name="TextBox 25">
            <a:extLst>
              <a:ext uri="{FF2B5EF4-FFF2-40B4-BE49-F238E27FC236}">
                <a16:creationId xmlns:a16="http://schemas.microsoft.com/office/drawing/2014/main" id="{4E06B602-462E-6E68-C44A-3795DB14BBA3}"/>
              </a:ext>
            </a:extLst>
          </p:cNvPr>
          <p:cNvSpPr txBox="1"/>
          <p:nvPr/>
        </p:nvSpPr>
        <p:spPr>
          <a:xfrm>
            <a:off x="11049000" y="3781134"/>
            <a:ext cx="6400800" cy="5693866"/>
          </a:xfrm>
          <a:prstGeom prst="rect">
            <a:avLst/>
          </a:prstGeom>
          <a:noFill/>
        </p:spPr>
        <p:txBody>
          <a:bodyPr wrap="square">
            <a:spAutoFit/>
          </a:bodyPr>
          <a:lstStyle/>
          <a:p>
            <a:r>
              <a:rPr lang="en-US" sz="2800" b="1" i="0" u="none" strike="noStrike" baseline="0" dirty="0">
                <a:solidFill>
                  <a:srgbClr val="000000"/>
                </a:solidFill>
                <a:latin typeface="Calibri" panose="020F0502020204030204" pitchFamily="34" charset="0"/>
              </a:rPr>
              <a:t>INSIGHTS:</a:t>
            </a:r>
          </a:p>
          <a:p>
            <a:r>
              <a:rPr lang="en-US" sz="2800" b="1" i="0" u="none" strike="noStrike" baseline="0" dirty="0">
                <a:solidFill>
                  <a:srgbClr val="000000"/>
                </a:solidFill>
                <a:latin typeface="Calibri" panose="020F0502020204030204" pitchFamily="34" charset="0"/>
              </a:rPr>
              <a:t>“Animals” </a:t>
            </a:r>
            <a:r>
              <a:rPr lang="en-US" sz="2800" b="0" i="0" u="none" strike="noStrike" baseline="0" dirty="0">
                <a:solidFill>
                  <a:srgbClr val="000000"/>
                </a:solidFill>
                <a:latin typeface="Calibri" panose="020F0502020204030204" pitchFamily="34" charset="0"/>
              </a:rPr>
              <a:t>has garnered </a:t>
            </a:r>
            <a:r>
              <a:rPr lang="en-US" sz="2800" dirty="0">
                <a:solidFill>
                  <a:srgbClr val="000000"/>
                </a:solidFill>
                <a:latin typeface="Calibri" panose="020F0502020204030204" pitchFamily="34" charset="0"/>
              </a:rPr>
              <a:t>most</a:t>
            </a:r>
            <a:r>
              <a:rPr lang="en-US" sz="2800" b="0" i="0" u="none" strike="noStrike" baseline="0" dirty="0">
                <a:solidFill>
                  <a:srgbClr val="000000"/>
                </a:solidFill>
                <a:latin typeface="Calibri" panose="020F0502020204030204" pitchFamily="34" charset="0"/>
              </a:rPr>
              <a:t> number of reactions among the </a:t>
            </a:r>
            <a:r>
              <a:rPr lang="en-CA" sz="2800" b="0" i="0" u="none" strike="noStrike" baseline="0" dirty="0">
                <a:solidFill>
                  <a:srgbClr val="000000"/>
                </a:solidFill>
                <a:latin typeface="Calibri" panose="020F0502020204030204" pitchFamily="34" charset="0"/>
              </a:rPr>
              <a:t>categories.</a:t>
            </a:r>
            <a:r>
              <a:rPr lang="en-US" sz="2800" b="0" i="0" u="none" strike="noStrike" baseline="0" dirty="0">
                <a:solidFill>
                  <a:srgbClr val="000000"/>
                </a:solidFill>
                <a:latin typeface="Calibri" panose="020F0502020204030204" pitchFamily="34" charset="0"/>
              </a:rPr>
              <a:t>In 2020, August saw most number of posts and in 2021, </a:t>
            </a:r>
            <a:r>
              <a:rPr lang="en-US" sz="2800" b="1" i="0" u="none" strike="noStrike" baseline="0" dirty="0">
                <a:solidFill>
                  <a:srgbClr val="000000"/>
                </a:solidFill>
                <a:latin typeface="Calibri" panose="020F0502020204030204" pitchFamily="34" charset="0"/>
              </a:rPr>
              <a:t>‘MAY’ </a:t>
            </a:r>
            <a:r>
              <a:rPr lang="en-US" sz="2800" b="0" i="0" u="none" strike="noStrike" baseline="0" dirty="0">
                <a:solidFill>
                  <a:srgbClr val="000000"/>
                </a:solidFill>
                <a:latin typeface="Calibri" panose="020F0502020204030204" pitchFamily="34" charset="0"/>
              </a:rPr>
              <a:t>has seen most posts, thus far.</a:t>
            </a:r>
          </a:p>
          <a:p>
            <a:endParaRPr lang="en-US" sz="2800" dirty="0">
              <a:solidFill>
                <a:srgbClr val="000000"/>
              </a:solidFill>
              <a:latin typeface="Calibri" panose="020F0502020204030204" pitchFamily="34" charset="0"/>
            </a:endParaRPr>
          </a:p>
          <a:p>
            <a:r>
              <a:rPr lang="en-CA" sz="2800" b="1" dirty="0">
                <a:solidFill>
                  <a:srgbClr val="000000"/>
                </a:solidFill>
              </a:rPr>
              <a:t>NEXT STEPS:</a:t>
            </a:r>
            <a:r>
              <a:rPr lang="en-CA" sz="1800" b="1" i="0" u="none" strike="noStrike" baseline="0" dirty="0">
                <a:solidFill>
                  <a:srgbClr val="000000"/>
                </a:solidFill>
                <a:latin typeface="Calibri" panose="020F0502020204030204" pitchFamily="34" charset="0"/>
              </a:rPr>
              <a:t> </a:t>
            </a:r>
          </a:p>
          <a:p>
            <a:r>
              <a:rPr lang="en-US" sz="2800" dirty="0">
                <a:solidFill>
                  <a:srgbClr val="000000"/>
                </a:solidFill>
                <a:latin typeface="Calibri" panose="020F0502020204030204" pitchFamily="34" charset="0"/>
              </a:rPr>
              <a:t>While</a:t>
            </a:r>
            <a:r>
              <a:rPr lang="en-US" sz="1800" b="0" i="0" u="none" strike="noStrike" baseline="0" dirty="0">
                <a:solidFill>
                  <a:srgbClr val="000000"/>
                </a:solidFill>
                <a:latin typeface="Calibri" panose="020F0502020204030204" pitchFamily="34" charset="0"/>
              </a:rPr>
              <a:t> </a:t>
            </a:r>
            <a:r>
              <a:rPr lang="en-US" sz="2800" b="0" i="0" u="none" strike="noStrike" baseline="0" dirty="0">
                <a:solidFill>
                  <a:srgbClr val="000000"/>
                </a:solidFill>
                <a:latin typeface="Calibri" panose="020F0502020204030204" pitchFamily="34" charset="0"/>
              </a:rPr>
              <a:t>this ad hoc analysis is insightful, it is important and timely to take this further for real time understanding of the business. We can work with you and show you how this can achieved. </a:t>
            </a:r>
            <a:endParaRPr lang="en-CA" sz="2800" dirty="0">
              <a:solidFill>
                <a:srgbClr val="000000"/>
              </a:solidFill>
              <a:latin typeface="Calibri" panose="020F0502020204030204" pitchFamily="34" charset="0"/>
            </a:endParaRPr>
          </a:p>
          <a:p>
            <a:endParaRPr lang="en-CA"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3449"/>
          </a:xfrm>
          <a:prstGeom prst="rect">
            <a:avLst/>
          </a:prstGeom>
        </p:spPr>
        <p:txBody>
          <a:bodyPr lIns="0" tIns="0" rIns="0" bIns="0" rtlCol="0" anchor="t">
            <a:spAutoFit/>
          </a:bodyPr>
          <a:lstStyle/>
          <a:p>
            <a:pPr>
              <a:lnSpc>
                <a:spcPts val="3640"/>
              </a:lnSpc>
            </a:pPr>
            <a:r>
              <a:rPr lang="en-US" sz="2600" spc="-26" dirty="0">
                <a:solidFill>
                  <a:srgbClr val="FFFFFF"/>
                </a:solidFill>
                <a:latin typeface="Georgia" panose="02040502050405020303"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CA"/>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eorgia" panose="02040502050405020303"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67000" y="406153"/>
            <a:ext cx="11311370" cy="9291017"/>
            <a:chOff x="0" y="-8555"/>
            <a:chExt cx="11564591" cy="1972629"/>
          </a:xfrm>
        </p:grpSpPr>
        <p:sp>
          <p:nvSpPr>
            <p:cNvPr id="4" name="TextBox 4"/>
            <p:cNvSpPr txBox="1"/>
            <p:nvPr/>
          </p:nvSpPr>
          <p:spPr>
            <a:xfrm>
              <a:off x="0" y="350120"/>
              <a:ext cx="11564591" cy="1613954"/>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Project Recap</a:t>
              </a:r>
            </a:p>
            <a:p>
              <a:pPr marL="457200" indent="-4572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Problem</a:t>
              </a:r>
            </a:p>
            <a:p>
              <a:pPr marL="457200" indent="-4572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The Analytics Team</a:t>
              </a:r>
            </a:p>
            <a:p>
              <a:pPr marL="457200" indent="-4572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Process</a:t>
              </a:r>
            </a:p>
            <a:p>
              <a:pPr marL="457200" indent="-4572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Insights </a:t>
              </a:r>
            </a:p>
            <a:p>
              <a:pPr marL="457200" indent="-457200">
                <a:lnSpc>
                  <a:spcPct val="200000"/>
                </a:lnSpc>
                <a:buFont typeface="Arial" panose="020B0604020202020204" pitchFamily="34" charset="0"/>
                <a:buChar char="•"/>
              </a:pPr>
              <a:r>
                <a:rPr lang="en-US" sz="3200" spc="-19" dirty="0">
                  <a:solidFill>
                    <a:srgbClr val="000000"/>
                  </a:solidFill>
                  <a:latin typeface="Georgia" panose="02040502050405020303" pitchFamily="18" charset="0"/>
                </a:rPr>
                <a:t>Summary</a:t>
              </a:r>
            </a:p>
            <a:p>
              <a:pPr>
                <a:lnSpc>
                  <a:spcPct val="200000"/>
                </a:lnSpc>
              </a:pPr>
              <a:endParaRPr lang="en-US" sz="3200" spc="-19" dirty="0">
                <a:solidFill>
                  <a:srgbClr val="000000"/>
                </a:solidFill>
                <a:latin typeface="Georgia" panose="02040502050405020303" pitchFamily="18" charset="0"/>
              </a:endParaRPr>
            </a:p>
            <a:p>
              <a:pPr>
                <a:lnSpc>
                  <a:spcPct val="200000"/>
                </a:lnSpc>
              </a:pPr>
              <a:endParaRPr lang="en-US" sz="2400" spc="-19" dirty="0">
                <a:solidFill>
                  <a:srgbClr val="000000"/>
                </a:solidFill>
                <a:latin typeface="Georgia" panose="02040502050405020303" pitchFamily="18" charset="0"/>
              </a:endParaRPr>
            </a:p>
          </p:txBody>
        </p:sp>
        <p:sp>
          <p:nvSpPr>
            <p:cNvPr id="3" name="TextBox 3"/>
            <p:cNvSpPr txBox="1"/>
            <p:nvPr/>
          </p:nvSpPr>
          <p:spPr>
            <a:xfrm>
              <a:off x="0" y="-8555"/>
              <a:ext cx="11425195" cy="261383"/>
            </a:xfrm>
            <a:prstGeom prst="rect">
              <a:avLst/>
            </a:prstGeom>
          </p:spPr>
          <p:txBody>
            <a:bodyPr wrap="square" lIns="0" tIns="0" rIns="0" bIns="0" rtlCol="0" anchor="t">
              <a:spAutoFit/>
            </a:bodyPr>
            <a:lstStyle/>
            <a:p>
              <a:pPr>
                <a:lnSpc>
                  <a:spcPts val="9600"/>
                </a:lnSpc>
              </a:pPr>
              <a:r>
                <a:rPr lang="en-US" sz="8000" spc="-80" dirty="0">
                  <a:solidFill>
                    <a:srgbClr val="A100FF"/>
                  </a:solidFill>
                  <a:latin typeface="Georgia" panose="02040502050405020303" pitchFamily="18" charset="0"/>
                </a:rPr>
                <a:t>Today's agenda</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eorgia" panose="02040502050405020303" pitchFamily="18" charset="0"/>
              </a:rPr>
              <a:t>Project Recap</a:t>
            </a:r>
          </a:p>
        </p:txBody>
      </p:sp>
      <p:sp>
        <p:nvSpPr>
          <p:cNvPr id="31" name="AutoShape 31"/>
          <p:cNvSpPr/>
          <p:nvPr/>
        </p:nvSpPr>
        <p:spPr>
          <a:xfrm>
            <a:off x="8436952" y="1932974"/>
            <a:ext cx="7702715" cy="6467664"/>
          </a:xfrm>
          <a:prstGeom prst="rect">
            <a:avLst/>
          </a:prstGeom>
          <a:solidFill>
            <a:schemeClr val="bg1"/>
          </a:solidFill>
        </p:spPr>
        <p:txBody>
          <a:bodyPr/>
          <a:lstStyle/>
          <a:p>
            <a:endParaRPr lang="en-CA" sz="1400" dirty="0"/>
          </a:p>
          <a:p>
            <a:r>
              <a:rPr lang="en-CA" sz="2800" dirty="0">
                <a:latin typeface="Arial" panose="020B0604020202020204" pitchFamily="34" charset="0"/>
                <a:cs typeface="Arial" panose="020B0604020202020204" pitchFamily="34" charset="0"/>
              </a:rPr>
              <a:t>“</a:t>
            </a:r>
            <a:r>
              <a:rPr lang="en-CA" sz="2800" b="1" dirty="0">
                <a:latin typeface="Arial" panose="020B0604020202020204" pitchFamily="34" charset="0"/>
                <a:cs typeface="Arial" panose="020B0604020202020204" pitchFamily="34" charset="0"/>
              </a:rPr>
              <a:t>Social Buzz</a:t>
            </a:r>
            <a:r>
              <a:rPr lang="en-CA" sz="2800" dirty="0">
                <a:latin typeface="Arial" panose="020B0604020202020204" pitchFamily="34" charset="0"/>
                <a:cs typeface="Arial" panose="020B0604020202020204" pitchFamily="34" charset="0"/>
              </a:rPr>
              <a:t>” is a rapidly expanding unicorn in the technology space that needs to quickly adjust to its global reach.</a:t>
            </a:r>
          </a:p>
          <a:p>
            <a:r>
              <a:rPr lang="en-CA" sz="2800" dirty="0">
                <a:latin typeface="Arial" panose="020B0604020202020204" pitchFamily="34" charset="0"/>
                <a:cs typeface="Arial" panose="020B0604020202020204" pitchFamily="34" charset="0"/>
              </a:rPr>
              <a:t>Accenture has started to working on the following activities during a three-month POC:</a:t>
            </a:r>
          </a:p>
          <a:p>
            <a:pPr marL="285750" indent="-285750">
              <a:buFont typeface="Courier New" panose="02070309020205020404" pitchFamily="49" charset="0"/>
              <a:buChar char="o"/>
            </a:pPr>
            <a:r>
              <a:rPr lang="en-CA" sz="2800" dirty="0">
                <a:latin typeface="Arial" panose="020B0604020202020204" pitchFamily="34" charset="0"/>
                <a:cs typeface="Arial" panose="020B0604020202020204" pitchFamily="34" charset="0"/>
              </a:rPr>
              <a:t>An examination of Social Buzz’s use of big data.</a:t>
            </a:r>
          </a:p>
          <a:p>
            <a:pPr marL="285750" indent="-285750">
              <a:buFont typeface="Courier New" panose="02070309020205020404" pitchFamily="49" charset="0"/>
              <a:buChar char="o"/>
            </a:pPr>
            <a:r>
              <a:rPr lang="en-CA" sz="2800" dirty="0">
                <a:latin typeface="Arial" panose="020B0604020202020204" pitchFamily="34" charset="0"/>
                <a:cs typeface="Arial" panose="020B0604020202020204" pitchFamily="34" charset="0"/>
              </a:rPr>
              <a:t>Strategies for a prosperous initial public offering(IPO)</a:t>
            </a:r>
          </a:p>
          <a:p>
            <a:pPr marL="285750" indent="-285750">
              <a:buFont typeface="Courier New" panose="02070309020205020404" pitchFamily="49" charset="0"/>
              <a:buChar char="o"/>
            </a:pPr>
            <a:r>
              <a:rPr lang="en-CA" sz="28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eorgia" panose="02040502050405020303" pitchFamily="18" charset="0"/>
              </a:rPr>
              <a:t>Problem</a:t>
            </a:r>
          </a:p>
        </p:txBody>
      </p:sp>
      <p:sp>
        <p:nvSpPr>
          <p:cNvPr id="22" name="TextBox 21">
            <a:extLst>
              <a:ext uri="{FF2B5EF4-FFF2-40B4-BE49-F238E27FC236}">
                <a16:creationId xmlns:a16="http://schemas.microsoft.com/office/drawing/2014/main" id="{0ED8570E-9E4D-7B50-1003-3B70043DDBED}"/>
              </a:ext>
            </a:extLst>
          </p:cNvPr>
          <p:cNvSpPr txBox="1"/>
          <p:nvPr/>
        </p:nvSpPr>
        <p:spPr>
          <a:xfrm>
            <a:off x="2830570" y="4947949"/>
            <a:ext cx="5753482" cy="3539430"/>
          </a:xfrm>
          <a:prstGeom prst="rect">
            <a:avLst/>
          </a:prstGeom>
          <a:noFill/>
        </p:spPr>
        <p:txBody>
          <a:bodyPr wrap="square" rtlCol="0">
            <a:spAutoFit/>
          </a:bodyPr>
          <a:lstStyle/>
          <a:p>
            <a:pPr marL="285750" indent="-285750">
              <a:buFont typeface="Arial" panose="020B0604020202020204" pitchFamily="34" charset="0"/>
              <a:buChar char="•"/>
            </a:pPr>
            <a:r>
              <a:rPr lang="en-CA" sz="3200" dirty="0">
                <a:solidFill>
                  <a:schemeClr val="bg1"/>
                </a:solidFill>
                <a:latin typeface="Georgia" panose="02040502050405020303" pitchFamily="18" charset="0"/>
              </a:rPr>
              <a:t>100k+ daily posts -&gt;  3.6M annual posts</a:t>
            </a:r>
          </a:p>
          <a:p>
            <a:pPr marL="285750" indent="-285750">
              <a:buFont typeface="Arial" panose="020B0604020202020204" pitchFamily="34" charset="0"/>
              <a:buChar char="•"/>
            </a:pPr>
            <a:r>
              <a:rPr lang="en-CA" sz="3200" dirty="0">
                <a:solidFill>
                  <a:schemeClr val="bg1"/>
                </a:solidFill>
                <a:latin typeface="Georgia" panose="02040502050405020303" pitchFamily="18" charset="0"/>
              </a:rPr>
              <a:t>Difficult to handle such big data</a:t>
            </a:r>
          </a:p>
          <a:p>
            <a:pPr marL="285750" indent="-285750">
              <a:buFont typeface="Arial" panose="020B0604020202020204" pitchFamily="34" charset="0"/>
              <a:buChar char="•"/>
            </a:pPr>
            <a:r>
              <a:rPr lang="en-CA" sz="3200" dirty="0">
                <a:solidFill>
                  <a:schemeClr val="bg1"/>
                </a:solidFill>
                <a:latin typeface="Georgia" panose="02040502050405020303" pitchFamily="18" charset="0"/>
              </a:rPr>
              <a:t>Identify </a:t>
            </a:r>
            <a:r>
              <a:rPr lang="en-CA" sz="3200" b="1" dirty="0">
                <a:solidFill>
                  <a:schemeClr val="bg1"/>
                </a:solidFill>
                <a:latin typeface="Georgia" panose="02040502050405020303" pitchFamily="18" charset="0"/>
              </a:rPr>
              <a:t>Top 5 categories </a:t>
            </a:r>
            <a:r>
              <a:rPr lang="en-CA" sz="3200" dirty="0">
                <a:solidFill>
                  <a:schemeClr val="bg1"/>
                </a:solidFill>
                <a:latin typeface="Georgia" panose="02040502050405020303" pitchFamily="18" charset="0"/>
              </a:rPr>
              <a:t>with the largest aggregate popularity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CA"/>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CA"/>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CA"/>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43639" y="119032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CA"/>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eorgia" panose="02040502050405020303" pitchFamily="18" charset="0"/>
              </a:rPr>
              <a:t>The Analytics team</a:t>
            </a:r>
          </a:p>
        </p:txBody>
      </p:sp>
      <p:sp>
        <p:nvSpPr>
          <p:cNvPr id="32" name="Rectangle 31">
            <a:extLst>
              <a:ext uri="{FF2B5EF4-FFF2-40B4-BE49-F238E27FC236}">
                <a16:creationId xmlns:a16="http://schemas.microsoft.com/office/drawing/2014/main" id="{424C612A-621B-615C-E810-C46E9E8A295A}"/>
              </a:ext>
            </a:extLst>
          </p:cNvPr>
          <p:cNvSpPr/>
          <p:nvPr/>
        </p:nvSpPr>
        <p:spPr>
          <a:xfrm>
            <a:off x="14401800" y="4465455"/>
            <a:ext cx="3227077" cy="129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solidFill>
                  <a:schemeClr val="tx1"/>
                </a:solidFill>
                <a:latin typeface="+mj-lt"/>
              </a:rPr>
              <a:t>Marcus </a:t>
            </a:r>
            <a:r>
              <a:rPr lang="en-CA" sz="2400" b="1" dirty="0" err="1">
                <a:solidFill>
                  <a:schemeClr val="tx1"/>
                </a:solidFill>
                <a:latin typeface="+mj-lt"/>
              </a:rPr>
              <a:t>Rompton</a:t>
            </a:r>
            <a:endParaRPr lang="en-CA" sz="2400" b="1" dirty="0">
              <a:solidFill>
                <a:schemeClr val="tx1"/>
              </a:solidFill>
              <a:latin typeface="+mj-lt"/>
            </a:endParaRPr>
          </a:p>
          <a:p>
            <a:pPr algn="ctr"/>
            <a:r>
              <a:rPr lang="en-CA" sz="2400" dirty="0">
                <a:solidFill>
                  <a:schemeClr val="tx1"/>
                </a:solidFill>
                <a:latin typeface="+mj-lt"/>
              </a:rPr>
              <a:t>Senior Principal Analyst</a:t>
            </a:r>
          </a:p>
        </p:txBody>
      </p:sp>
      <p:sp>
        <p:nvSpPr>
          <p:cNvPr id="33" name="Rectangle 32">
            <a:extLst>
              <a:ext uri="{FF2B5EF4-FFF2-40B4-BE49-F238E27FC236}">
                <a16:creationId xmlns:a16="http://schemas.microsoft.com/office/drawing/2014/main" id="{F969807D-94C2-7067-9965-512E8F80494E}"/>
              </a:ext>
            </a:extLst>
          </p:cNvPr>
          <p:cNvSpPr/>
          <p:nvPr/>
        </p:nvSpPr>
        <p:spPr>
          <a:xfrm>
            <a:off x="14401800" y="1634067"/>
            <a:ext cx="3379477" cy="129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solidFill>
                  <a:schemeClr val="tx1"/>
                </a:solidFill>
                <a:latin typeface="+mj-lt"/>
              </a:rPr>
              <a:t>Andrew Fleming</a:t>
            </a:r>
          </a:p>
          <a:p>
            <a:pPr algn="ctr"/>
            <a:r>
              <a:rPr lang="en-CA" sz="2000" dirty="0">
                <a:solidFill>
                  <a:schemeClr val="tx1"/>
                </a:solidFill>
                <a:latin typeface="+mj-lt"/>
              </a:rPr>
              <a:t>Chief Technology Architect</a:t>
            </a:r>
          </a:p>
        </p:txBody>
      </p:sp>
      <p:graphicFrame>
        <p:nvGraphicFramePr>
          <p:cNvPr id="36" name="Diagram 35">
            <a:extLst>
              <a:ext uri="{FF2B5EF4-FFF2-40B4-BE49-F238E27FC236}">
                <a16:creationId xmlns:a16="http://schemas.microsoft.com/office/drawing/2014/main" id="{5AA4F98B-34A1-1A83-3A83-C23A8216479F}"/>
              </a:ext>
            </a:extLst>
          </p:cNvPr>
          <p:cNvGraphicFramePr/>
          <p:nvPr>
            <p:extLst>
              <p:ext uri="{D42A27DB-BD31-4B8C-83A1-F6EECF244321}">
                <p14:modId xmlns:p14="http://schemas.microsoft.com/office/powerpoint/2010/main" val="3391077612"/>
              </p:ext>
            </p:extLst>
          </p:nvPr>
        </p:nvGraphicFramePr>
        <p:xfrm>
          <a:off x="12342122" y="5405521"/>
          <a:ext cx="2253799" cy="23705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4" name="Rectangle 33">
            <a:extLst>
              <a:ext uri="{FF2B5EF4-FFF2-40B4-BE49-F238E27FC236}">
                <a16:creationId xmlns:a16="http://schemas.microsoft.com/office/drawing/2014/main" id="{1CBBE18F-93B8-6286-3E7B-4B230A3503DA}"/>
              </a:ext>
            </a:extLst>
          </p:cNvPr>
          <p:cNvSpPr/>
          <p:nvPr/>
        </p:nvSpPr>
        <p:spPr>
          <a:xfrm>
            <a:off x="14375526" y="7537432"/>
            <a:ext cx="3253351" cy="129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b="1" dirty="0">
                <a:solidFill>
                  <a:schemeClr val="tx1"/>
                </a:solidFill>
                <a:latin typeface="+mj-lt"/>
              </a:rPr>
              <a:t>Meenakshi Poorani Karunakaran</a:t>
            </a:r>
          </a:p>
          <a:p>
            <a:pPr algn="ctr"/>
            <a:r>
              <a:rPr lang="en-CA" sz="2400" dirty="0">
                <a:solidFill>
                  <a:schemeClr val="tx1"/>
                </a:solidFill>
                <a:latin typeface="+mj-lt"/>
              </a:rPr>
              <a:t>Data Analyst</a:t>
            </a:r>
          </a:p>
        </p:txBody>
      </p:sp>
      <p:sp>
        <p:nvSpPr>
          <p:cNvPr id="39" name="Flowchart: Connector 38">
            <a:extLst>
              <a:ext uri="{FF2B5EF4-FFF2-40B4-BE49-F238E27FC236}">
                <a16:creationId xmlns:a16="http://schemas.microsoft.com/office/drawing/2014/main" id="{85C280E9-AA76-4DC0-5262-0B4E4D8A909F}"/>
              </a:ext>
            </a:extLst>
          </p:cNvPr>
          <p:cNvSpPr/>
          <p:nvPr/>
        </p:nvSpPr>
        <p:spPr>
          <a:xfrm>
            <a:off x="11519232" y="6732427"/>
            <a:ext cx="2123087" cy="2104773"/>
          </a:xfrm>
          <a:prstGeom prst="flowChartConnector">
            <a:avLst/>
          </a:prstGeom>
          <a:blipFill dpi="0" rotWithShape="1">
            <a:blip r:embed="rId12" cstate="print">
              <a:extLst>
                <a:ext uri="{28A0092B-C50C-407E-A947-70E740481C1C}">
                  <a14:useLocalDpi xmlns:a14="http://schemas.microsoft.com/office/drawing/2010/main" val="0"/>
                </a:ext>
              </a:extLst>
            </a:blip>
            <a:srcRect/>
            <a:stretch>
              <a:fillRect/>
            </a:stretch>
          </a:bli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829656" y="2638912"/>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CA"/>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eorgia" panose="02040502050405020303"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alibri" panose="020F0502020204030204" pitchFamily="34" charset="0"/>
                <a:ea typeface="Calibri" panose="020F0502020204030204" pitchFamily="34" charset="0"/>
                <a:cs typeface="Calibri" panose="020F050202020403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alibri" panose="020F0502020204030204" pitchFamily="34" charset="0"/>
                <a:ea typeface="Calibri" panose="020F0502020204030204" pitchFamily="34" charset="0"/>
                <a:cs typeface="Calibri" panose="020F050202020403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rPr>
              <a:t>3</a:t>
            </a:r>
          </a:p>
        </p:txBody>
      </p:sp>
      <p:sp>
        <p:nvSpPr>
          <p:cNvPr id="39" name="TextBox 38">
            <a:extLst>
              <a:ext uri="{FF2B5EF4-FFF2-40B4-BE49-F238E27FC236}">
                <a16:creationId xmlns:a16="http://schemas.microsoft.com/office/drawing/2014/main" id="{BB6FC681-9AF9-BA98-3605-9A0E4A0B4817}"/>
              </a:ext>
            </a:extLst>
          </p:cNvPr>
          <p:cNvSpPr txBox="1"/>
          <p:nvPr/>
        </p:nvSpPr>
        <p:spPr>
          <a:xfrm>
            <a:off x="4207072" y="1272573"/>
            <a:ext cx="5181600" cy="646331"/>
          </a:xfrm>
          <a:prstGeom prst="rect">
            <a:avLst/>
          </a:prstGeom>
          <a:noFill/>
          <a:ln>
            <a:solidFill>
              <a:schemeClr val="accent1"/>
            </a:solidFill>
          </a:ln>
          <a:effectLst>
            <a:reflection blurRad="6350" stA="52000" endA="300" endPos="35000" dir="5400000" sy="-100000" algn="bl" rotWithShape="0"/>
            <a:softEdge rad="76200"/>
          </a:effectLst>
        </p:spPr>
        <p:txBody>
          <a:bodyPr wrap="square" rtlCol="0">
            <a:spAutoFit/>
          </a:bodyPr>
          <a:lstStyle/>
          <a:p>
            <a:r>
              <a:rPr lang="en-CA" sz="3600" b="1" dirty="0">
                <a:latin typeface="+mj-lt"/>
              </a:rPr>
              <a:t>Understanding Data</a:t>
            </a:r>
          </a:p>
        </p:txBody>
      </p:sp>
      <p:sp>
        <p:nvSpPr>
          <p:cNvPr id="40" name="TextBox 39">
            <a:extLst>
              <a:ext uri="{FF2B5EF4-FFF2-40B4-BE49-F238E27FC236}">
                <a16:creationId xmlns:a16="http://schemas.microsoft.com/office/drawing/2014/main" id="{F68141B0-2CBB-6B6A-4859-0C25FA9A4266}"/>
              </a:ext>
            </a:extLst>
          </p:cNvPr>
          <p:cNvSpPr txBox="1"/>
          <p:nvPr/>
        </p:nvSpPr>
        <p:spPr>
          <a:xfrm>
            <a:off x="6043074" y="3029469"/>
            <a:ext cx="5181600" cy="646331"/>
          </a:xfrm>
          <a:prstGeom prst="rect">
            <a:avLst/>
          </a:prstGeom>
          <a:noFill/>
          <a:ln>
            <a:solidFill>
              <a:schemeClr val="accent1"/>
            </a:solidFill>
          </a:ln>
          <a:effectLst>
            <a:reflection blurRad="6350" stA="52000" endA="300" endPos="35000" dir="5400000" sy="-100000" algn="bl" rotWithShape="0"/>
            <a:softEdge rad="76200"/>
          </a:effectLst>
        </p:spPr>
        <p:txBody>
          <a:bodyPr wrap="square" rtlCol="0">
            <a:spAutoFit/>
          </a:bodyPr>
          <a:lstStyle>
            <a:defPPr>
              <a:defRPr lang="en-US"/>
            </a:defPPr>
            <a:lvl1pPr>
              <a:defRPr sz="3600" b="1">
                <a:latin typeface="+mj-lt"/>
              </a:defRPr>
            </a:lvl1pPr>
          </a:lstStyle>
          <a:p>
            <a:r>
              <a:rPr lang="en-CA" dirty="0"/>
              <a:t>Data Cleaning</a:t>
            </a:r>
          </a:p>
        </p:txBody>
      </p:sp>
      <p:sp>
        <p:nvSpPr>
          <p:cNvPr id="41" name="TextBox 40">
            <a:extLst>
              <a:ext uri="{FF2B5EF4-FFF2-40B4-BE49-F238E27FC236}">
                <a16:creationId xmlns:a16="http://schemas.microsoft.com/office/drawing/2014/main" id="{A803351A-7956-6BA5-AFB1-5E724E7B7BD5}"/>
              </a:ext>
            </a:extLst>
          </p:cNvPr>
          <p:cNvSpPr txBox="1"/>
          <p:nvPr/>
        </p:nvSpPr>
        <p:spPr>
          <a:xfrm>
            <a:off x="7703695" y="4710415"/>
            <a:ext cx="5181600" cy="646331"/>
          </a:xfrm>
          <a:prstGeom prst="rect">
            <a:avLst/>
          </a:prstGeom>
          <a:noFill/>
          <a:ln>
            <a:solidFill>
              <a:schemeClr val="accent1"/>
            </a:solidFill>
          </a:ln>
          <a:effectLst>
            <a:reflection blurRad="6350" stA="52000" endA="300" endPos="35000" dir="5400000" sy="-100000" algn="bl" rotWithShape="0"/>
            <a:softEdge rad="76200"/>
          </a:effectLst>
        </p:spPr>
        <p:txBody>
          <a:bodyPr wrap="square" rtlCol="0">
            <a:spAutoFit/>
          </a:bodyPr>
          <a:lstStyle>
            <a:defPPr>
              <a:defRPr lang="en-US"/>
            </a:defPPr>
            <a:lvl1pPr>
              <a:defRPr sz="3600" b="1">
                <a:latin typeface="+mj-lt"/>
              </a:defRPr>
            </a:lvl1pPr>
          </a:lstStyle>
          <a:p>
            <a:r>
              <a:rPr lang="en-CA" dirty="0"/>
              <a:t>Data Modelling</a:t>
            </a:r>
          </a:p>
        </p:txBody>
      </p:sp>
      <p:sp>
        <p:nvSpPr>
          <p:cNvPr id="42" name="TextBox 41">
            <a:extLst>
              <a:ext uri="{FF2B5EF4-FFF2-40B4-BE49-F238E27FC236}">
                <a16:creationId xmlns:a16="http://schemas.microsoft.com/office/drawing/2014/main" id="{564B726C-8DCF-A72C-AD38-6743C9467AC4}"/>
              </a:ext>
            </a:extLst>
          </p:cNvPr>
          <p:cNvSpPr txBox="1"/>
          <p:nvPr/>
        </p:nvSpPr>
        <p:spPr>
          <a:xfrm>
            <a:off x="9797016" y="6244746"/>
            <a:ext cx="5181600" cy="461665"/>
          </a:xfrm>
          <a:prstGeom prst="rect">
            <a:avLst/>
          </a:prstGeom>
          <a:noFill/>
          <a:ln>
            <a:solidFill>
              <a:schemeClr val="accent1"/>
            </a:solidFill>
          </a:ln>
          <a:effectLst>
            <a:reflection blurRad="6350" stA="52000" endA="300" endPos="35000" dir="5400000" sy="-100000" algn="bl" rotWithShape="0"/>
            <a:softEdge rad="76200"/>
          </a:effectLst>
        </p:spPr>
        <p:txBody>
          <a:bodyPr wrap="square" rtlCol="0">
            <a:spAutoFit/>
          </a:bodyPr>
          <a:lstStyle>
            <a:defPPr>
              <a:defRPr lang="en-US"/>
            </a:defPPr>
            <a:lvl1pPr>
              <a:defRPr sz="3600" b="1">
                <a:latin typeface="+mj-lt"/>
              </a:defRPr>
            </a:lvl1pPr>
          </a:lstStyle>
          <a:p>
            <a:r>
              <a:rPr lang="en-CA" dirty="0"/>
              <a:t>Data Analysis</a:t>
            </a:r>
          </a:p>
        </p:txBody>
      </p:sp>
      <p:sp>
        <p:nvSpPr>
          <p:cNvPr id="43" name="TextBox 42">
            <a:extLst>
              <a:ext uri="{FF2B5EF4-FFF2-40B4-BE49-F238E27FC236}">
                <a16:creationId xmlns:a16="http://schemas.microsoft.com/office/drawing/2014/main" id="{E29510BF-6F1F-48F4-94E5-1567E557A944}"/>
              </a:ext>
            </a:extLst>
          </p:cNvPr>
          <p:cNvSpPr txBox="1"/>
          <p:nvPr/>
        </p:nvSpPr>
        <p:spPr>
          <a:xfrm>
            <a:off x="11616925" y="7821476"/>
            <a:ext cx="5181600" cy="461665"/>
          </a:xfrm>
          <a:prstGeom prst="rect">
            <a:avLst/>
          </a:prstGeom>
          <a:noFill/>
          <a:ln>
            <a:solidFill>
              <a:schemeClr val="accent1"/>
            </a:solidFill>
          </a:ln>
          <a:effectLst>
            <a:reflection blurRad="6350" stA="52000" endA="300" endPos="35000" dir="5400000" sy="-100000" algn="bl" rotWithShape="0"/>
            <a:softEdge rad="76200"/>
          </a:effectLst>
        </p:spPr>
        <p:txBody>
          <a:bodyPr wrap="square" rtlCol="0">
            <a:spAutoFit/>
          </a:bodyPr>
          <a:lstStyle>
            <a:defPPr>
              <a:defRPr lang="en-US"/>
            </a:defPPr>
            <a:lvl1pPr>
              <a:defRPr sz="3600" b="1">
                <a:latin typeface="+mj-lt"/>
              </a:defRPr>
            </a:lvl1pPr>
          </a:lstStyle>
          <a:p>
            <a:r>
              <a:rPr lang="en-CA" dirty="0"/>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eorgia" panose="02040502050405020303"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Rectangle: Rounded Corners 14">
            <a:extLst>
              <a:ext uri="{FF2B5EF4-FFF2-40B4-BE49-F238E27FC236}">
                <a16:creationId xmlns:a16="http://schemas.microsoft.com/office/drawing/2014/main" id="{22275289-CB02-77F7-3553-528B664A80E9}"/>
              </a:ext>
            </a:extLst>
          </p:cNvPr>
          <p:cNvSpPr/>
          <p:nvPr/>
        </p:nvSpPr>
        <p:spPr>
          <a:xfrm>
            <a:off x="7187366" y="5067300"/>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Reactions</a:t>
            </a:r>
          </a:p>
          <a:p>
            <a:pPr algn="ctr"/>
            <a:r>
              <a:rPr lang="en-CA" sz="2400" b="1" dirty="0">
                <a:latin typeface="+mj-lt"/>
              </a:rPr>
              <a:t>1897</a:t>
            </a:r>
          </a:p>
        </p:txBody>
      </p:sp>
      <p:sp>
        <p:nvSpPr>
          <p:cNvPr id="16" name="Rectangle: Rounded Corners 15">
            <a:extLst>
              <a:ext uri="{FF2B5EF4-FFF2-40B4-BE49-F238E27FC236}">
                <a16:creationId xmlns:a16="http://schemas.microsoft.com/office/drawing/2014/main" id="{D9C4F155-12B1-877B-D9BF-B20A0E165A03}"/>
              </a:ext>
            </a:extLst>
          </p:cNvPr>
          <p:cNvSpPr/>
          <p:nvPr/>
        </p:nvSpPr>
        <p:spPr>
          <a:xfrm>
            <a:off x="1957526" y="5067300"/>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16</a:t>
            </a:r>
          </a:p>
        </p:txBody>
      </p:sp>
      <p:sp>
        <p:nvSpPr>
          <p:cNvPr id="17" name="Rectangle: Rounded Corners 16">
            <a:extLst>
              <a:ext uri="{FF2B5EF4-FFF2-40B4-BE49-F238E27FC236}">
                <a16:creationId xmlns:a16="http://schemas.microsoft.com/office/drawing/2014/main" id="{0E200128-CE1A-1881-F08A-00C6E1288711}"/>
              </a:ext>
            </a:extLst>
          </p:cNvPr>
          <p:cNvSpPr/>
          <p:nvPr/>
        </p:nvSpPr>
        <p:spPr>
          <a:xfrm>
            <a:off x="12601364" y="5036893"/>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MAY</a:t>
            </a:r>
          </a:p>
        </p:txBody>
      </p:sp>
      <p:sp>
        <p:nvSpPr>
          <p:cNvPr id="18" name="Rectangle: Rounded Corners 17">
            <a:extLst>
              <a:ext uri="{FF2B5EF4-FFF2-40B4-BE49-F238E27FC236}">
                <a16:creationId xmlns:a16="http://schemas.microsoft.com/office/drawing/2014/main" id="{54F8AD2B-7E83-3DC9-80F9-0365419D0D3C}"/>
              </a:ext>
            </a:extLst>
          </p:cNvPr>
          <p:cNvSpPr/>
          <p:nvPr/>
        </p:nvSpPr>
        <p:spPr>
          <a:xfrm>
            <a:off x="2127159" y="2848210"/>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Unique</a:t>
            </a:r>
          </a:p>
          <a:p>
            <a:pPr algn="ctr"/>
            <a:r>
              <a:rPr lang="en-CA" sz="2400" b="1" dirty="0">
                <a:latin typeface="+mj-lt"/>
              </a:rPr>
              <a:t>Categories</a:t>
            </a:r>
          </a:p>
        </p:txBody>
      </p:sp>
      <p:sp>
        <p:nvSpPr>
          <p:cNvPr id="19" name="Rectangle: Rounded Corners 18">
            <a:extLst>
              <a:ext uri="{FF2B5EF4-FFF2-40B4-BE49-F238E27FC236}">
                <a16:creationId xmlns:a16="http://schemas.microsoft.com/office/drawing/2014/main" id="{DBADC095-7821-0ADC-0CED-F40584383E01}"/>
              </a:ext>
            </a:extLst>
          </p:cNvPr>
          <p:cNvSpPr/>
          <p:nvPr/>
        </p:nvSpPr>
        <p:spPr>
          <a:xfrm>
            <a:off x="7143035" y="2853836"/>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Most popular Category</a:t>
            </a:r>
          </a:p>
          <a:p>
            <a:pPr algn="ctr"/>
            <a:r>
              <a:rPr lang="en-CA" sz="2800" b="1" dirty="0">
                <a:solidFill>
                  <a:srgbClr val="9933FF"/>
                </a:solidFill>
                <a:latin typeface="+mj-lt"/>
              </a:rPr>
              <a:t>“Animals”</a:t>
            </a:r>
          </a:p>
        </p:txBody>
      </p:sp>
      <p:sp>
        <p:nvSpPr>
          <p:cNvPr id="20" name="Rectangle: Rounded Corners 19">
            <a:extLst>
              <a:ext uri="{FF2B5EF4-FFF2-40B4-BE49-F238E27FC236}">
                <a16:creationId xmlns:a16="http://schemas.microsoft.com/office/drawing/2014/main" id="{A6A94514-1D5F-4DF5-8DAA-A1CD7A19916A}"/>
              </a:ext>
            </a:extLst>
          </p:cNvPr>
          <p:cNvSpPr/>
          <p:nvPr/>
        </p:nvSpPr>
        <p:spPr>
          <a:xfrm>
            <a:off x="12585525" y="2872886"/>
            <a:ext cx="3141852"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2400" b="1" dirty="0">
                <a:latin typeface="+mj-lt"/>
              </a:rPr>
              <a:t>Month with Most Posts</a:t>
            </a:r>
          </a:p>
        </p:txBody>
      </p:sp>
      <p:sp>
        <p:nvSpPr>
          <p:cNvPr id="21" name="Arrow: Down 20">
            <a:extLst>
              <a:ext uri="{FF2B5EF4-FFF2-40B4-BE49-F238E27FC236}">
                <a16:creationId xmlns:a16="http://schemas.microsoft.com/office/drawing/2014/main" id="{5CA079C5-8FC2-D7D7-E8BB-45F54B09BF56}"/>
              </a:ext>
            </a:extLst>
          </p:cNvPr>
          <p:cNvSpPr/>
          <p:nvPr/>
        </p:nvSpPr>
        <p:spPr>
          <a:xfrm>
            <a:off x="3230159" y="4131947"/>
            <a:ext cx="596586" cy="838200"/>
          </a:xfrm>
          <a:prstGeom prst="downArrow">
            <a:avLst/>
          </a:prstGeom>
          <a:solidFill>
            <a:srgbClr val="9933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9933FF"/>
              </a:solidFill>
            </a:endParaRPr>
          </a:p>
        </p:txBody>
      </p:sp>
      <p:sp>
        <p:nvSpPr>
          <p:cNvPr id="22" name="Arrow: Down 21">
            <a:extLst>
              <a:ext uri="{FF2B5EF4-FFF2-40B4-BE49-F238E27FC236}">
                <a16:creationId xmlns:a16="http://schemas.microsoft.com/office/drawing/2014/main" id="{6183D5BD-D908-A938-5675-421176002904}"/>
              </a:ext>
            </a:extLst>
          </p:cNvPr>
          <p:cNvSpPr/>
          <p:nvPr/>
        </p:nvSpPr>
        <p:spPr>
          <a:xfrm>
            <a:off x="8433070" y="4179643"/>
            <a:ext cx="596586" cy="838200"/>
          </a:xfrm>
          <a:prstGeom prst="downArrow">
            <a:avLst/>
          </a:prstGeom>
          <a:solidFill>
            <a:srgbClr val="9933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9933FF"/>
              </a:solidFill>
            </a:endParaRPr>
          </a:p>
        </p:txBody>
      </p:sp>
      <p:sp>
        <p:nvSpPr>
          <p:cNvPr id="23" name="Arrow: Down 22">
            <a:extLst>
              <a:ext uri="{FF2B5EF4-FFF2-40B4-BE49-F238E27FC236}">
                <a16:creationId xmlns:a16="http://schemas.microsoft.com/office/drawing/2014/main" id="{583A0CD0-1417-6D5B-2F9D-5EEFA6004929}"/>
              </a:ext>
            </a:extLst>
          </p:cNvPr>
          <p:cNvSpPr/>
          <p:nvPr/>
        </p:nvSpPr>
        <p:spPr>
          <a:xfrm>
            <a:off x="13873997" y="4229100"/>
            <a:ext cx="596586" cy="838200"/>
          </a:xfrm>
          <a:prstGeom prst="downArrow">
            <a:avLst/>
          </a:prstGeom>
          <a:solidFill>
            <a:srgbClr val="9933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rgbClr val="9933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CA"/>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D2BF53D-6463-891C-6EC1-87BFCF486F6C}"/>
              </a:ext>
            </a:extLst>
          </p:cNvPr>
          <p:cNvSpPr txBox="1"/>
          <p:nvPr/>
        </p:nvSpPr>
        <p:spPr>
          <a:xfrm>
            <a:off x="2824654" y="1685151"/>
            <a:ext cx="8553938" cy="523220"/>
          </a:xfrm>
          <a:prstGeom prst="rect">
            <a:avLst/>
          </a:prstGeom>
          <a:noFill/>
        </p:spPr>
        <p:txBody>
          <a:bodyPr wrap="square" rtlCol="0">
            <a:spAutoFit/>
          </a:bodyPr>
          <a:lstStyle/>
          <a:p>
            <a:r>
              <a:rPr lang="en-CA" sz="2800" dirty="0">
                <a:solidFill>
                  <a:srgbClr val="C00000"/>
                </a:solidFill>
                <a:latin typeface="+mj-lt"/>
              </a:rPr>
              <a:t>Top 5 Categories By Aggregate Popularity Score</a:t>
            </a:r>
          </a:p>
        </p:txBody>
      </p:sp>
      <p:sp>
        <p:nvSpPr>
          <p:cNvPr id="30" name="TextBox 29">
            <a:extLst>
              <a:ext uri="{FF2B5EF4-FFF2-40B4-BE49-F238E27FC236}">
                <a16:creationId xmlns:a16="http://schemas.microsoft.com/office/drawing/2014/main" id="{0253AC8E-A65D-6084-B1AF-517A2EF0B9E3}"/>
              </a:ext>
            </a:extLst>
          </p:cNvPr>
          <p:cNvSpPr txBox="1"/>
          <p:nvPr/>
        </p:nvSpPr>
        <p:spPr>
          <a:xfrm>
            <a:off x="11003380" y="1685151"/>
            <a:ext cx="7543800" cy="523220"/>
          </a:xfrm>
          <a:prstGeom prst="rect">
            <a:avLst/>
          </a:prstGeom>
          <a:noFill/>
        </p:spPr>
        <p:txBody>
          <a:bodyPr wrap="square" rtlCol="0">
            <a:spAutoFit/>
          </a:bodyPr>
          <a:lstStyle/>
          <a:p>
            <a:r>
              <a:rPr lang="en-CA" sz="2800" dirty="0">
                <a:solidFill>
                  <a:srgbClr val="C00000"/>
                </a:solidFill>
                <a:latin typeface="+mj-lt"/>
              </a:rPr>
              <a:t>Popularity percentage from Top 5 Categories</a:t>
            </a:r>
          </a:p>
        </p:txBody>
      </p:sp>
      <p:pic>
        <p:nvPicPr>
          <p:cNvPr id="32" name="Picture 31" descr="A bar graph with numbers and text&#10;&#10;Description automatically generated">
            <a:extLst>
              <a:ext uri="{FF2B5EF4-FFF2-40B4-BE49-F238E27FC236}">
                <a16:creationId xmlns:a16="http://schemas.microsoft.com/office/drawing/2014/main" id="{1B611A36-2DDA-92FC-37B8-8D9B337E27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73769" y="2384641"/>
            <a:ext cx="8010711" cy="5496341"/>
          </a:xfrm>
          <a:prstGeom prst="rect">
            <a:avLst/>
          </a:prstGeom>
        </p:spPr>
      </p:pic>
      <p:pic>
        <p:nvPicPr>
          <p:cNvPr id="34" name="Picture 33" descr="A pie chart with different colored circles&#10;&#10;Description automatically generated">
            <a:extLst>
              <a:ext uri="{FF2B5EF4-FFF2-40B4-BE49-F238E27FC236}">
                <a16:creationId xmlns:a16="http://schemas.microsoft.com/office/drawing/2014/main" id="{08B2B7D3-1D5D-7987-8F0D-2B1D0EA292A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34776" y="2586681"/>
            <a:ext cx="5414888" cy="49190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CA"/>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CA"/>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graph with blue and white stripes&#10;&#10;Description automatically generated">
            <a:extLst>
              <a:ext uri="{FF2B5EF4-FFF2-40B4-BE49-F238E27FC236}">
                <a16:creationId xmlns:a16="http://schemas.microsoft.com/office/drawing/2014/main" id="{26871D00-B2B1-1880-758D-A3E77D9FF2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5751" y="2244495"/>
            <a:ext cx="7532650" cy="5185003"/>
          </a:xfrm>
          <a:prstGeom prst="rect">
            <a:avLst/>
          </a:prstGeom>
        </p:spPr>
      </p:pic>
      <p:pic>
        <p:nvPicPr>
          <p:cNvPr id="30" name="Picture 29" descr="A graph with numbers and a line&#10;&#10;Description automatically generated">
            <a:extLst>
              <a:ext uri="{FF2B5EF4-FFF2-40B4-BE49-F238E27FC236}">
                <a16:creationId xmlns:a16="http://schemas.microsoft.com/office/drawing/2014/main" id="{5B06E7D6-9785-D3E3-3131-0B4BE2DBC5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7092" y="2244495"/>
            <a:ext cx="7542435" cy="5185003"/>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10107</TotalTime>
  <Words>309</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Georgia</vt:lpstr>
      <vt:lpstr>Courier New</vt:lpstr>
      <vt:lpstr>Arial</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Meenakshi Poorani Karunakaran</cp:lastModifiedBy>
  <cp:revision>14</cp:revision>
  <dcterms:created xsi:type="dcterms:W3CDTF">2006-08-16T00:00:00Z</dcterms:created>
  <dcterms:modified xsi:type="dcterms:W3CDTF">2024-07-04T20:21:14Z</dcterms:modified>
  <dc:identifier>DAEhDyfaYKE</dc:identifier>
</cp:coreProperties>
</file>