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Franklin Gothic" panose="020B0604020202020204" charset="0"/>
      <p:bold r:id="rId17"/>
    </p:embeddedFont>
    <p:embeddedFont>
      <p:font typeface="Libre Franklin"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81C4E8-16DD-4B2D-A4D3-6DD198B30928}" v="173" dt="2025-08-04T12:07:15.2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sap.nic.in" TargetMode="External"/><Relationship Id="rId7" Type="http://schemas.openxmlformats.org/officeDocument/2006/relationships/hyperlink" Target="https://cloud.ibm.com/doc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pandas.pydata.org" TargetMode="External"/><Relationship Id="rId5" Type="http://schemas.openxmlformats.org/officeDocument/2006/relationships/hyperlink" Target="https://scikit-learn.org" TargetMode="External"/><Relationship Id="rId4" Type="http://schemas.openxmlformats.org/officeDocument/2006/relationships/hyperlink" Target="https://sb4a.edunetworld.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872838" y="1863199"/>
            <a:ext cx="10529454" cy="977778"/>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accent1"/>
              </a:buClr>
              <a:buSzPct val="100000"/>
              <a:buFont typeface="Arial"/>
              <a:buNone/>
            </a:pPr>
            <a:r>
              <a:rPr lang="en-US" b="1">
                <a:solidFill>
                  <a:schemeClr val="accent1"/>
                </a:solidFill>
                <a:latin typeface="Arial"/>
                <a:ea typeface="Arial"/>
                <a:cs typeface="Arial"/>
                <a:sym typeface="Arial"/>
              </a:rPr>
              <a:t>PREDICTING ELIGIBILITY FOR GOVERNMENT WELFARE SCHEMES USING MACHINE LEARNING</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2230838" y="4489383"/>
            <a:ext cx="7980183"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a:ea typeface="Arial"/>
                <a:cs typeface="Arial"/>
                <a:sym typeface="Arial"/>
              </a:rPr>
              <a:t>Presented By:</a:t>
            </a:r>
            <a:endParaRPr dirty="0"/>
          </a:p>
          <a:p>
            <a:r>
              <a:rPr lang="en-US" sz="2000" b="1" dirty="0">
                <a:solidFill>
                  <a:srgbClr val="1482AB"/>
                </a:solidFill>
              </a:rPr>
              <a:t>Meenal – Jaipur engineering college and research </a:t>
            </a:r>
            <a:r>
              <a:rPr lang="en-US" sz="2000" b="1" dirty="0" err="1">
                <a:solidFill>
                  <a:srgbClr val="1482AB"/>
                </a:solidFill>
              </a:rPr>
              <a:t>centre</a:t>
            </a:r>
            <a:r>
              <a:rPr lang="en-US" sz="2000" b="1" dirty="0">
                <a:solidFill>
                  <a:srgbClr val="1482AB"/>
                </a:solidFill>
              </a:rPr>
              <a:t> – Computer Science</a:t>
            </a:r>
            <a:r>
              <a:rPr lang="en-US" sz="2000" b="1" dirty="0">
                <a:solidFill>
                  <a:srgbClr val="1482AB"/>
                </a:solidFill>
                <a:latin typeface="Arial"/>
                <a:ea typeface="Arial"/>
                <a:cs typeface="Arial"/>
                <a:sym typeface="Arial"/>
              </a:rPr>
              <a:t> Department</a:t>
            </a:r>
            <a:endParaRPr sz="2000" b="1" dirty="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693927"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REFERENCES</a:t>
            </a:r>
            <a:endParaRPr/>
          </a:p>
        </p:txBody>
      </p:sp>
      <p:sp>
        <p:nvSpPr>
          <p:cNvPr id="154" name="Google Shape;154;p22"/>
          <p:cNvSpPr txBox="1">
            <a:spLocks noGrp="1"/>
          </p:cNvSpPr>
          <p:nvPr>
            <p:ph type="body" idx="1"/>
          </p:nvPr>
        </p:nvSpPr>
        <p:spPr>
          <a:xfrm>
            <a:off x="744030" y="1753644"/>
            <a:ext cx="10905175" cy="4058868"/>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472"/>
              <a:buChar char="◼"/>
            </a:pPr>
            <a:r>
              <a:rPr lang="en-US" sz="1600" dirty="0">
                <a:latin typeface="Calibri"/>
                <a:ea typeface="Calibri"/>
                <a:cs typeface="Calibri"/>
                <a:sym typeface="Calibri"/>
              </a:rPr>
              <a:t>Government of India - Ministry of Rural Development. </a:t>
            </a:r>
            <a:r>
              <a:rPr lang="en-US" sz="1600" i="1" dirty="0">
                <a:latin typeface="Calibri"/>
                <a:ea typeface="Calibri"/>
                <a:cs typeface="Calibri"/>
                <a:sym typeface="Calibri"/>
              </a:rPr>
              <a:t>National Social Assistance </a:t>
            </a:r>
            <a:r>
              <a:rPr lang="en-US" sz="1600" i="1" err="1">
                <a:latin typeface="Calibri"/>
                <a:ea typeface="Calibri"/>
                <a:cs typeface="Calibri"/>
                <a:sym typeface="Calibri"/>
              </a:rPr>
              <a:t>Programme</a:t>
            </a:r>
            <a:r>
              <a:rPr lang="en-US" sz="1600" i="1" dirty="0">
                <a:latin typeface="Calibri"/>
                <a:ea typeface="Calibri"/>
                <a:cs typeface="Calibri"/>
                <a:sym typeface="Calibri"/>
              </a:rPr>
              <a:t> (NSAP)</a:t>
            </a:r>
            <a:r>
              <a:rPr lang="en-US" sz="1600" dirty="0">
                <a:latin typeface="Calibri"/>
                <a:ea typeface="Calibri"/>
                <a:cs typeface="Calibri"/>
                <a:sym typeface="Calibri"/>
              </a:rPr>
              <a:t>:</a:t>
            </a:r>
            <a:r>
              <a:rPr lang="en-US" sz="1600" i="1" dirty="0">
                <a:latin typeface="Calibri"/>
                <a:ea typeface="Calibri"/>
                <a:cs typeface="Calibri"/>
                <a:sym typeface="Calibri"/>
              </a:rPr>
              <a:t> </a:t>
            </a:r>
            <a:r>
              <a:rPr lang="en-US" sz="1600" u="sng" dirty="0">
                <a:solidFill>
                  <a:schemeClr val="accent2"/>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https://nsap.nic.in</a:t>
            </a:r>
            <a:endParaRPr lang="en-US" sz="1600">
              <a:solidFill>
                <a:schemeClr val="accent2"/>
              </a:solidFill>
            </a:endParaRPr>
          </a:p>
          <a:p>
            <a:pPr marL="305435" lvl="0" indent="-305435" algn="l" rtl="0">
              <a:lnSpc>
                <a:spcPct val="110000"/>
              </a:lnSpc>
              <a:spcBef>
                <a:spcPts val="920"/>
              </a:spcBef>
              <a:spcAft>
                <a:spcPts val="0"/>
              </a:spcAft>
              <a:buSzPts val="1472"/>
              <a:buChar char="◼"/>
            </a:pPr>
            <a:r>
              <a:rPr lang="en-US" sz="1600" dirty="0">
                <a:latin typeface="Calibri"/>
                <a:ea typeface="Calibri"/>
                <a:cs typeface="Calibri"/>
                <a:sym typeface="Calibri"/>
              </a:rPr>
              <a:t>IBM </a:t>
            </a:r>
            <a:r>
              <a:rPr lang="en-US" sz="1600" err="1">
                <a:latin typeface="Calibri"/>
                <a:ea typeface="Calibri"/>
                <a:cs typeface="Calibri"/>
                <a:sym typeface="Calibri"/>
              </a:rPr>
              <a:t>SkillsBuild</a:t>
            </a:r>
            <a:r>
              <a:rPr lang="en-US" sz="1600" dirty="0">
                <a:latin typeface="Calibri"/>
                <a:ea typeface="Calibri"/>
                <a:cs typeface="Calibri"/>
                <a:sym typeface="Calibri"/>
              </a:rPr>
              <a:t> &amp; </a:t>
            </a:r>
            <a:r>
              <a:rPr lang="en-US" sz="1600" err="1">
                <a:latin typeface="Calibri"/>
                <a:ea typeface="Calibri"/>
                <a:cs typeface="Calibri"/>
                <a:sym typeface="Calibri"/>
              </a:rPr>
              <a:t>Edunet</a:t>
            </a:r>
            <a:r>
              <a:rPr lang="en-US" sz="1600" dirty="0">
                <a:latin typeface="Calibri"/>
                <a:ea typeface="Calibri"/>
                <a:cs typeface="Calibri"/>
                <a:sym typeface="Calibri"/>
              </a:rPr>
              <a:t> Foundation Internship Materials:</a:t>
            </a:r>
            <a:r>
              <a:rPr lang="en-US" sz="1600" u="sng" dirty="0">
                <a:solidFill>
                  <a:schemeClr val="hlink"/>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 </a:t>
            </a:r>
            <a:r>
              <a:rPr lang="en-US" sz="1600" u="sng" dirty="0">
                <a:solidFill>
                  <a:schemeClr val="accent2"/>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https://sb4a.edunetworld.com</a:t>
            </a:r>
            <a:endParaRPr sz="1600">
              <a:solidFill>
                <a:schemeClr val="accent2"/>
              </a:solidFill>
            </a:endParaRPr>
          </a:p>
          <a:p>
            <a:pPr marL="305435" lvl="0" indent="-305435" algn="l" rtl="0">
              <a:lnSpc>
                <a:spcPct val="110000"/>
              </a:lnSpc>
              <a:spcBef>
                <a:spcPts val="920"/>
              </a:spcBef>
              <a:spcAft>
                <a:spcPts val="0"/>
              </a:spcAft>
              <a:buSzPts val="1472"/>
              <a:buChar char="◼"/>
            </a:pPr>
            <a:r>
              <a:rPr lang="en-US" sz="1600" dirty="0">
                <a:latin typeface="Calibri"/>
                <a:ea typeface="Calibri"/>
                <a:cs typeface="Calibri"/>
                <a:sym typeface="Calibri"/>
              </a:rPr>
              <a:t>scikit-learn: Machine Learning in Python Pedregosa et al., </a:t>
            </a:r>
            <a:r>
              <a:rPr lang="en-US" sz="1600" i="1" dirty="0">
                <a:latin typeface="Calibri"/>
                <a:ea typeface="Calibri"/>
                <a:cs typeface="Calibri"/>
                <a:sym typeface="Calibri"/>
              </a:rPr>
              <a:t>Journal of Machine Learning Research</a:t>
            </a:r>
            <a:r>
              <a:rPr lang="en-US" sz="1600" dirty="0">
                <a:latin typeface="Calibri"/>
                <a:ea typeface="Calibri"/>
                <a:cs typeface="Calibri"/>
                <a:sym typeface="Calibri"/>
              </a:rPr>
              <a:t>, 2011: </a:t>
            </a:r>
            <a:r>
              <a:rPr lang="en-US" sz="1600" u="sng" dirty="0">
                <a:solidFill>
                  <a:schemeClr val="accent2"/>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https://scikit-learn.org</a:t>
            </a:r>
            <a:endParaRPr>
              <a:solidFill>
                <a:schemeClr val="accent2"/>
              </a:solidFill>
            </a:endParaRPr>
          </a:p>
          <a:p>
            <a:pPr marL="305435" lvl="0" indent="-305435" algn="l" rtl="0">
              <a:lnSpc>
                <a:spcPct val="110000"/>
              </a:lnSpc>
              <a:spcBef>
                <a:spcPts val="920"/>
              </a:spcBef>
              <a:spcAft>
                <a:spcPts val="0"/>
              </a:spcAft>
              <a:buSzPts val="1472"/>
              <a:buChar char="◼"/>
            </a:pPr>
            <a:r>
              <a:rPr lang="en-US" sz="1600" dirty="0">
                <a:latin typeface="Calibri"/>
                <a:ea typeface="Calibri"/>
                <a:cs typeface="Calibri"/>
                <a:sym typeface="Calibri"/>
              </a:rPr>
              <a:t>pandas: Python Data Analysis Library: </a:t>
            </a:r>
            <a:r>
              <a:rPr lang="en-US" sz="1600" u="sng" dirty="0">
                <a:solidFill>
                  <a:schemeClr val="accent2"/>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https://pandas.pydata.org</a:t>
            </a:r>
            <a:endParaRPr>
              <a:solidFill>
                <a:schemeClr val="accent2"/>
              </a:solidFill>
            </a:endParaRPr>
          </a:p>
          <a:p>
            <a:pPr marL="305435" lvl="0" indent="-305435" algn="l" rtl="0">
              <a:lnSpc>
                <a:spcPct val="110000"/>
              </a:lnSpc>
              <a:spcBef>
                <a:spcPts val="920"/>
              </a:spcBef>
              <a:spcAft>
                <a:spcPts val="0"/>
              </a:spcAft>
              <a:buSzPts val="1472"/>
              <a:buChar char="◼"/>
            </a:pPr>
            <a:r>
              <a:rPr lang="en-US" sz="1600" dirty="0">
                <a:latin typeface="Calibri"/>
                <a:ea typeface="Calibri"/>
                <a:cs typeface="Calibri"/>
                <a:sym typeface="Calibri"/>
              </a:rPr>
              <a:t>Kaggle Dataset - NSAP Welfare Scheme Records </a:t>
            </a:r>
            <a:r>
              <a:rPr lang="en-US" sz="1600" i="1" dirty="0">
                <a:latin typeface="Calibri"/>
                <a:ea typeface="Calibri"/>
                <a:cs typeface="Calibri"/>
                <a:sym typeface="Calibri"/>
              </a:rPr>
              <a:t>(If applicable for citation)</a:t>
            </a:r>
            <a:endParaRPr sz="1600" dirty="0">
              <a:latin typeface="Calibri"/>
              <a:ea typeface="Calibri"/>
              <a:cs typeface="Calibri"/>
            </a:endParaRPr>
          </a:p>
          <a:p>
            <a:pPr marL="305435" lvl="0" indent="-305435" algn="l" rtl="0">
              <a:lnSpc>
                <a:spcPct val="110000"/>
              </a:lnSpc>
              <a:spcBef>
                <a:spcPts val="920"/>
              </a:spcBef>
              <a:spcAft>
                <a:spcPts val="0"/>
              </a:spcAft>
              <a:buSzPts val="1472"/>
              <a:buChar char="◼"/>
            </a:pPr>
            <a:r>
              <a:rPr lang="en-US" sz="1600" dirty="0">
                <a:latin typeface="Calibri"/>
                <a:ea typeface="Calibri"/>
                <a:cs typeface="Calibri"/>
                <a:sym typeface="Calibri"/>
              </a:rPr>
              <a:t>IBM Cloud Documentation-Watson Studio, Cloud Object Storage:</a:t>
            </a:r>
            <a:r>
              <a:rPr lang="en-US" sz="1600" dirty="0">
                <a:solidFill>
                  <a:schemeClr val="accent1"/>
                </a:solidFill>
                <a:latin typeface="Calibri"/>
                <a:ea typeface="Calibri"/>
                <a:cs typeface="Calibri"/>
                <a:sym typeface="Calibri"/>
              </a:rPr>
              <a:t> </a:t>
            </a:r>
            <a:r>
              <a:rPr lang="en-US" sz="1600" u="sng" dirty="0">
                <a:solidFill>
                  <a:schemeClr val="accent2"/>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https://cloud.ibm.com/docs</a:t>
            </a:r>
            <a:endParaRPr dirty="0">
              <a:solidFill>
                <a:schemeClr val="accent2"/>
              </a:solidFill>
            </a:endParaRPr>
          </a:p>
          <a:p>
            <a:pPr marL="305435" lvl="0" indent="-302260" algn="l" rtl="0">
              <a:spcBef>
                <a:spcPts val="920"/>
              </a:spcBef>
              <a:spcAft>
                <a:spcPts val="0"/>
              </a:spcAft>
              <a:buSzPts val="1600"/>
              <a:buFont typeface="Calibri"/>
              <a:buChar char="◼"/>
            </a:pPr>
            <a:r>
              <a:rPr lang="en-US" sz="1600" dirty="0">
                <a:latin typeface="Calibri"/>
                <a:ea typeface="Calibri"/>
                <a:cs typeface="Calibri"/>
                <a:sym typeface="Calibri"/>
              </a:rPr>
              <a:t>Complete project code available at: </a:t>
            </a:r>
            <a:r>
              <a:rPr lang="en-US" sz="1600" u="sng" dirty="0">
                <a:solidFill>
                  <a:schemeClr val="accent2"/>
                </a:solidFill>
                <a:latin typeface="Calibri"/>
                <a:ea typeface="Calibri"/>
                <a:cs typeface="Calibri"/>
                <a:sym typeface="Calibri"/>
              </a:rPr>
              <a:t>https://github.com/Meenal01-lang/NSAP-Scheme-Eligibility-Prediction/tree/main</a:t>
            </a:r>
            <a:endParaRPr lang="en-US" sz="1600" u="sng">
              <a:solidFill>
                <a:schemeClr val="accent2"/>
              </a:solidFill>
              <a:latin typeface="Calibri"/>
              <a:ea typeface="Calibri"/>
              <a:cs typeface="Calibri"/>
            </a:endParaRPr>
          </a:p>
          <a:p>
            <a:pPr marL="305435" lvl="0" indent="0" algn="l" rtl="0">
              <a:lnSpc>
                <a:spcPct val="110000"/>
              </a:lnSpc>
              <a:spcBef>
                <a:spcPts val="920"/>
              </a:spcBef>
              <a:spcAft>
                <a:spcPts val="0"/>
              </a:spcAft>
              <a:buNone/>
            </a:pPr>
            <a:endParaRPr>
              <a:solidFill>
                <a:schemeClr val="accent1"/>
              </a:solidFill>
            </a:endParaRPr>
          </a:p>
          <a:p>
            <a:pPr marL="305435" lvl="0" indent="-165100" algn="l" rtl="0">
              <a:lnSpc>
                <a:spcPct val="110000"/>
              </a:lnSpc>
              <a:spcBef>
                <a:spcPts val="1080"/>
              </a:spcBef>
              <a:spcAft>
                <a:spcPts val="0"/>
              </a:spcAft>
              <a:buSzPts val="2208"/>
              <a:buNone/>
            </a:pP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693927" y="702156"/>
            <a:ext cx="11029616" cy="5302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a:solidFill>
                  <a:schemeClr val="accent1"/>
                </a:solidFill>
              </a:rPr>
              <a:t>IBM CERTIFICATIONS</a:t>
            </a:r>
            <a:endParaRPr/>
          </a:p>
        </p:txBody>
      </p:sp>
      <p:sp>
        <p:nvSpPr>
          <p:cNvPr id="160" name="Google Shape;160;p23"/>
          <p:cNvSpPr txBox="1">
            <a:spLocks noGrp="1"/>
          </p:cNvSpPr>
          <p:nvPr>
            <p:ph type="body" idx="1"/>
          </p:nvPr>
        </p:nvSpPr>
        <p:spPr>
          <a:xfrm>
            <a:off x="581192" y="1302026"/>
            <a:ext cx="11029615" cy="122823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r>
              <a:rPr lang="en-US"/>
              <a:t>Screenshot/ credly certificate( getting started with AI)</a:t>
            </a:r>
            <a:endParaRPr/>
          </a:p>
        </p:txBody>
      </p:sp>
      <p:pic>
        <p:nvPicPr>
          <p:cNvPr id="161" name="Google Shape;161;p23" descr="A certificate of completion&#10;&#10;AI-generated content may be incorrect."/>
          <p:cNvPicPr preferRelativeResize="0"/>
          <p:nvPr/>
        </p:nvPicPr>
        <p:blipFill rotWithShape="1">
          <a:blip r:embed="rId3"/>
          <a:srcRect/>
          <a:stretch/>
        </p:blipFill>
        <p:spPr>
          <a:xfrm>
            <a:off x="2548263" y="2127032"/>
            <a:ext cx="6819900" cy="42567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681400" y="702156"/>
            <a:ext cx="11029616" cy="5302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a:solidFill>
                  <a:schemeClr val="accent1"/>
                </a:solidFill>
              </a:rPr>
              <a:t>IBM CERTIFICATIONS</a:t>
            </a:r>
            <a:endParaRPr/>
          </a:p>
        </p:txBody>
      </p:sp>
      <p:sp>
        <p:nvSpPr>
          <p:cNvPr id="167" name="Google Shape;167;p24"/>
          <p:cNvSpPr txBox="1">
            <a:spLocks noGrp="1"/>
          </p:cNvSpPr>
          <p:nvPr>
            <p:ph type="body" idx="1"/>
          </p:nvPr>
        </p:nvSpPr>
        <p:spPr>
          <a:xfrm>
            <a:off x="581192" y="1302026"/>
            <a:ext cx="11029615" cy="1090445"/>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r>
              <a:rPr lang="en-US"/>
              <a:t>Screenshot/ credly certificate( Journey to Cloud)</a:t>
            </a:r>
            <a:endParaRPr/>
          </a:p>
        </p:txBody>
      </p:sp>
      <p:pic>
        <p:nvPicPr>
          <p:cNvPr id="168" name="Google Shape;168;p24" descr="A certificate of completion&#10;&#10;AI-generated content may be incorrect."/>
          <p:cNvPicPr preferRelativeResize="0"/>
          <p:nvPr/>
        </p:nvPicPr>
        <p:blipFill rotWithShape="1">
          <a:blip r:embed="rId3"/>
          <a:srcRect/>
          <a:stretch/>
        </p:blipFill>
        <p:spPr>
          <a:xfrm>
            <a:off x="2724805" y="2075130"/>
            <a:ext cx="6567025" cy="43321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668874" y="739735"/>
            <a:ext cx="11029616" cy="5302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a:solidFill>
                  <a:schemeClr val="accent1"/>
                </a:solidFill>
              </a:rPr>
              <a:t>IBM CERTIFICATIONS</a:t>
            </a:r>
            <a:endParaRPr/>
          </a:p>
        </p:txBody>
      </p:sp>
      <p:sp>
        <p:nvSpPr>
          <p:cNvPr id="174" name="Google Shape;174;p25"/>
          <p:cNvSpPr txBox="1">
            <a:spLocks noGrp="1"/>
          </p:cNvSpPr>
          <p:nvPr>
            <p:ph type="body" idx="1"/>
          </p:nvPr>
        </p:nvSpPr>
        <p:spPr>
          <a:xfrm>
            <a:off x="581192" y="1302026"/>
            <a:ext cx="11029615" cy="1002763"/>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r>
              <a:rPr lang="en-US"/>
              <a:t>Screenshot/ credly certificate( RAG Lab)</a:t>
            </a:r>
            <a:endParaRPr/>
          </a:p>
        </p:txBody>
      </p:sp>
      <p:pic>
        <p:nvPicPr>
          <p:cNvPr id="175" name="Google Shape;175;p25" descr="A certificate of completion&#10;&#10;AI-generated content may be incorrect."/>
          <p:cNvPicPr preferRelativeResize="0"/>
          <p:nvPr/>
        </p:nvPicPr>
        <p:blipFill rotWithShape="1">
          <a:blip r:embed="rId3"/>
          <a:srcRect/>
          <a:stretch/>
        </p:blipFill>
        <p:spPr>
          <a:xfrm>
            <a:off x="2675099" y="2029190"/>
            <a:ext cx="6791698" cy="43047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1012411"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950935"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System Development Approach </a:t>
            </a:r>
            <a:r>
              <a:rPr lang="en-US" sz="2000">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831713"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778081" y="1200054"/>
            <a:ext cx="10983860" cy="4673324"/>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r>
              <a:rPr lang="en-US">
                <a:latin typeface="Calibri"/>
                <a:ea typeface="Calibri"/>
                <a:cs typeface="Calibri"/>
                <a:sym typeface="Calibri"/>
              </a:rPr>
              <a:t>India’s National Social Assistance Programme (NSAP) provides essential financial support to vulnerable groups such as senior citizens, widows, and persons with disabilities.</a:t>
            </a:r>
            <a:endParaRPr/>
          </a:p>
          <a:p>
            <a:pPr marL="306000" lvl="0" indent="-306000" algn="l" rtl="0">
              <a:lnSpc>
                <a:spcPct val="110000"/>
              </a:lnSpc>
              <a:spcBef>
                <a:spcPts val="940"/>
              </a:spcBef>
              <a:spcAft>
                <a:spcPts val="0"/>
              </a:spcAft>
              <a:buSzPts val="1564"/>
              <a:buChar char="◼"/>
            </a:pPr>
            <a:r>
              <a:rPr lang="en-US">
                <a:latin typeface="Calibri"/>
                <a:ea typeface="Calibri"/>
                <a:cs typeface="Calibri"/>
                <a:sym typeface="Calibri"/>
              </a:rPr>
              <a:t>Currently, the process of verifying beneficiary eligibility is </a:t>
            </a:r>
            <a:r>
              <a:rPr lang="en-US" b="1">
                <a:latin typeface="Calibri"/>
                <a:ea typeface="Calibri"/>
                <a:cs typeface="Calibri"/>
                <a:sym typeface="Calibri"/>
              </a:rPr>
              <a:t>manual, time-consuming, and prone to errors</a:t>
            </a:r>
            <a:r>
              <a:rPr lang="en-US">
                <a:latin typeface="Calibri"/>
                <a:ea typeface="Calibri"/>
                <a:cs typeface="Calibri"/>
                <a:sym typeface="Calibri"/>
              </a:rPr>
              <a:t>  especially when implemented at scale across diverse populations.</a:t>
            </a:r>
            <a:endParaRPr/>
          </a:p>
          <a:p>
            <a:pPr marL="306000" lvl="0" indent="-306000" algn="l" rtl="0">
              <a:lnSpc>
                <a:spcPct val="110000"/>
              </a:lnSpc>
              <a:spcBef>
                <a:spcPts val="940"/>
              </a:spcBef>
              <a:spcAft>
                <a:spcPts val="0"/>
              </a:spcAft>
              <a:buSzPts val="1564"/>
              <a:buChar char="◼"/>
            </a:pPr>
            <a:r>
              <a:rPr lang="en-US">
                <a:latin typeface="Calibri"/>
                <a:ea typeface="Calibri"/>
                <a:cs typeface="Calibri"/>
                <a:sym typeface="Calibri"/>
              </a:rPr>
              <a:t>The key challenge is to </a:t>
            </a:r>
            <a:r>
              <a:rPr lang="en-US" b="1">
                <a:latin typeface="Calibri"/>
                <a:ea typeface="Calibri"/>
                <a:cs typeface="Calibri"/>
                <a:sym typeface="Calibri"/>
              </a:rPr>
              <a:t>automate the identification process</a:t>
            </a:r>
            <a:r>
              <a:rPr lang="en-US">
                <a:latin typeface="Calibri"/>
                <a:ea typeface="Calibri"/>
                <a:cs typeface="Calibri"/>
                <a:sym typeface="Calibri"/>
              </a:rPr>
              <a:t> by predicting the most appropriate NSAP welfare scheme for an individual based on their </a:t>
            </a:r>
            <a:r>
              <a:rPr lang="en-US" b="1">
                <a:latin typeface="Calibri"/>
                <a:ea typeface="Calibri"/>
                <a:cs typeface="Calibri"/>
                <a:sym typeface="Calibri"/>
              </a:rPr>
              <a:t>demographic and socio-economic features</a:t>
            </a:r>
            <a:r>
              <a:rPr lang="en-US">
                <a:latin typeface="Calibri"/>
                <a:ea typeface="Calibri"/>
                <a:cs typeface="Calibri"/>
                <a:sym typeface="Calibri"/>
              </a:rPr>
              <a:t>.</a:t>
            </a:r>
            <a:endParaRPr/>
          </a:p>
          <a:p>
            <a:pPr marL="306000" lvl="0" indent="-306000" algn="l" rtl="0">
              <a:lnSpc>
                <a:spcPct val="110000"/>
              </a:lnSpc>
              <a:spcBef>
                <a:spcPts val="940"/>
              </a:spcBef>
              <a:spcAft>
                <a:spcPts val="0"/>
              </a:spcAft>
              <a:buSzPts val="1564"/>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718979"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767349" y="1277275"/>
            <a:ext cx="11195008" cy="5148577"/>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b="1">
              <a:latin typeface="Calibri"/>
              <a:ea typeface="Calibri"/>
              <a:cs typeface="Calibri"/>
              <a:sym typeface="Calibri"/>
            </a:endParaRPr>
          </a:p>
          <a:p>
            <a:pPr marL="305435" lvl="0" indent="-305435" algn="l" rtl="0">
              <a:lnSpc>
                <a:spcPct val="110000"/>
              </a:lnSpc>
              <a:spcBef>
                <a:spcPts val="810"/>
              </a:spcBef>
              <a:spcAft>
                <a:spcPts val="0"/>
              </a:spcAft>
              <a:buSzPts val="966"/>
              <a:buChar char="◼"/>
            </a:pPr>
            <a:r>
              <a:rPr lang="en-US" sz="1050">
                <a:latin typeface="Calibri"/>
                <a:ea typeface="Calibri"/>
                <a:cs typeface="Calibri"/>
                <a:sym typeface="Calibri"/>
              </a:rPr>
              <a:t>The proposed system aims to address the challenge of automating eligibility prediction for NSAP welfare schemes using machine learning. The objective is to classify individuals into the most appropriate welfare scheme (IGNOAPS, IGNWPS, or IGNDPS) based on their demographic and socio-economic attributes. The solution consists of the following components:</a:t>
            </a:r>
            <a:endParaRPr/>
          </a:p>
          <a:p>
            <a:pPr marL="305435" lvl="0" indent="-305435" algn="l" rtl="0">
              <a:lnSpc>
                <a:spcPct val="110000"/>
              </a:lnSpc>
              <a:spcBef>
                <a:spcPts val="810"/>
              </a:spcBef>
              <a:spcAft>
                <a:spcPts val="0"/>
              </a:spcAft>
              <a:buSzPts val="966"/>
              <a:buChar char="◼"/>
            </a:pPr>
            <a:r>
              <a:rPr lang="en-US" sz="1050" b="1">
                <a:latin typeface="Calibri"/>
                <a:ea typeface="Calibri"/>
                <a:cs typeface="Calibri"/>
                <a:sym typeface="Calibri"/>
              </a:rPr>
              <a:t>Data Collection:</a:t>
            </a:r>
            <a:endParaRPr/>
          </a:p>
          <a:p>
            <a:pPr marL="630000" lvl="1" indent="-306000" algn="l" rtl="0">
              <a:spcBef>
                <a:spcPts val="810"/>
              </a:spcBef>
              <a:spcAft>
                <a:spcPts val="0"/>
              </a:spcAft>
              <a:buSzPts val="966"/>
              <a:buChar char="◼"/>
            </a:pPr>
            <a:r>
              <a:rPr lang="en-US" sz="1050">
                <a:latin typeface="Calibri"/>
                <a:ea typeface="Calibri"/>
                <a:cs typeface="Calibri"/>
                <a:sym typeface="Calibri"/>
              </a:rPr>
              <a:t>Utilized structured data containing district-wise details such as gender distribution, caste categories (SC/ST/OBC/GEN), Aadhaar and mobile linkage, etc.</a:t>
            </a:r>
            <a:endParaRPr/>
          </a:p>
          <a:p>
            <a:pPr marL="630000" lvl="1" indent="-306000" algn="l" rtl="0">
              <a:spcBef>
                <a:spcPts val="810"/>
              </a:spcBef>
              <a:spcAft>
                <a:spcPts val="0"/>
              </a:spcAft>
              <a:buSzPts val="966"/>
              <a:buChar char="◼"/>
            </a:pPr>
            <a:r>
              <a:rPr lang="en-US" sz="1050">
                <a:latin typeface="Calibri"/>
                <a:ea typeface="Calibri"/>
                <a:cs typeface="Calibri"/>
                <a:sym typeface="Calibri"/>
              </a:rPr>
              <a:t>Data was sourced from NSAP public records and uploaded to IBM Cloud for modeling.</a:t>
            </a:r>
            <a:endParaRPr sz="1050" b="1">
              <a:latin typeface="Calibri"/>
              <a:ea typeface="Calibri"/>
              <a:cs typeface="Calibri"/>
              <a:sym typeface="Calibri"/>
            </a:endParaRPr>
          </a:p>
          <a:p>
            <a:pPr marL="305435" lvl="0" indent="-305435" algn="l" rtl="0">
              <a:lnSpc>
                <a:spcPct val="110000"/>
              </a:lnSpc>
              <a:spcBef>
                <a:spcPts val="810"/>
              </a:spcBef>
              <a:spcAft>
                <a:spcPts val="0"/>
              </a:spcAft>
              <a:buSzPts val="966"/>
              <a:buChar char="◼"/>
            </a:pPr>
            <a:r>
              <a:rPr lang="en-US" sz="1050" b="1">
                <a:latin typeface="Calibri"/>
                <a:ea typeface="Calibri"/>
                <a:cs typeface="Calibri"/>
                <a:sym typeface="Calibri"/>
              </a:rPr>
              <a:t>Data Preprocessing:</a:t>
            </a:r>
            <a:endParaRPr sz="1050" b="1">
              <a:latin typeface="Calibri"/>
              <a:ea typeface="Calibri"/>
              <a:cs typeface="Calibri"/>
              <a:sym typeface="Calibri"/>
            </a:endParaRPr>
          </a:p>
          <a:p>
            <a:pPr marL="630000" lvl="1" indent="-306000" algn="l" rtl="0">
              <a:spcBef>
                <a:spcPts val="810"/>
              </a:spcBef>
              <a:spcAft>
                <a:spcPts val="0"/>
              </a:spcAft>
              <a:buSzPts val="966"/>
              <a:buChar char="◼"/>
            </a:pPr>
            <a:r>
              <a:rPr lang="en-US" sz="1050">
                <a:latin typeface="Calibri"/>
                <a:ea typeface="Calibri"/>
                <a:cs typeface="Calibri"/>
                <a:sym typeface="Calibri"/>
              </a:rPr>
              <a:t>Cleaned and validated the dataset to remove inconsistencies and ensure integrity.</a:t>
            </a:r>
            <a:endParaRPr/>
          </a:p>
          <a:p>
            <a:pPr marL="630000" lvl="1" indent="-306000" algn="l" rtl="0">
              <a:spcBef>
                <a:spcPts val="810"/>
              </a:spcBef>
              <a:spcAft>
                <a:spcPts val="0"/>
              </a:spcAft>
              <a:buSzPts val="966"/>
              <a:buChar char="◼"/>
            </a:pPr>
            <a:r>
              <a:rPr lang="en-US" sz="1050">
                <a:latin typeface="Calibri"/>
                <a:ea typeface="Calibri"/>
                <a:cs typeface="Calibri"/>
                <a:sym typeface="Calibri"/>
              </a:rPr>
              <a:t>Performed exploratory data analysis and feature extraction for relevant attributes influencing scheme assignment.</a:t>
            </a:r>
            <a:endParaRPr sz="1050" b="1">
              <a:latin typeface="Calibri"/>
              <a:ea typeface="Calibri"/>
              <a:cs typeface="Calibri"/>
              <a:sym typeface="Calibri"/>
            </a:endParaRPr>
          </a:p>
          <a:p>
            <a:pPr marL="305435" lvl="0" indent="-305435" algn="l" rtl="0">
              <a:lnSpc>
                <a:spcPct val="110000"/>
              </a:lnSpc>
              <a:spcBef>
                <a:spcPts val="810"/>
              </a:spcBef>
              <a:spcAft>
                <a:spcPts val="0"/>
              </a:spcAft>
              <a:buSzPts val="966"/>
              <a:buChar char="◼"/>
            </a:pPr>
            <a:r>
              <a:rPr lang="en-US" sz="1050" b="1">
                <a:latin typeface="Calibri"/>
                <a:ea typeface="Calibri"/>
                <a:cs typeface="Calibri"/>
                <a:sym typeface="Calibri"/>
              </a:rPr>
              <a:t>Machine Learning Algorithm:</a:t>
            </a:r>
            <a:endParaRPr sz="1050" b="1">
              <a:latin typeface="Calibri"/>
              <a:ea typeface="Calibri"/>
              <a:cs typeface="Calibri"/>
              <a:sym typeface="Calibri"/>
            </a:endParaRPr>
          </a:p>
          <a:p>
            <a:pPr marL="629920" lvl="1" indent="-305435" algn="l" rtl="0">
              <a:spcBef>
                <a:spcPts val="810"/>
              </a:spcBef>
              <a:spcAft>
                <a:spcPts val="0"/>
              </a:spcAft>
              <a:buSzPts val="966"/>
              <a:buChar char="◼"/>
            </a:pPr>
            <a:r>
              <a:rPr lang="en-US" sz="1050">
                <a:latin typeface="Calibri"/>
                <a:ea typeface="Calibri"/>
                <a:cs typeface="Calibri"/>
                <a:sym typeface="Calibri"/>
              </a:rPr>
              <a:t>Implemented a supervised classification model (Random Forest)</a:t>
            </a:r>
            <a:endParaRPr sz="1050" b="1">
              <a:latin typeface="Calibri"/>
              <a:ea typeface="Calibri"/>
              <a:cs typeface="Calibri"/>
              <a:sym typeface="Calibri"/>
            </a:endParaRPr>
          </a:p>
          <a:p>
            <a:pPr marL="629920" lvl="1" indent="-305435" algn="l" rtl="0">
              <a:spcBef>
                <a:spcPts val="810"/>
              </a:spcBef>
              <a:spcAft>
                <a:spcPts val="0"/>
              </a:spcAft>
              <a:buSzPts val="966"/>
              <a:buChar char="◼"/>
            </a:pPr>
            <a:r>
              <a:rPr lang="en-US" sz="1050">
                <a:latin typeface="Calibri"/>
                <a:ea typeface="Calibri"/>
                <a:cs typeface="Calibri"/>
                <a:sym typeface="Calibri"/>
              </a:rPr>
              <a:t>Split data into training and testing sets</a:t>
            </a:r>
            <a:endParaRPr/>
          </a:p>
          <a:p>
            <a:pPr marL="629920" lvl="1" indent="-305435" algn="l" rtl="0">
              <a:spcBef>
                <a:spcPts val="810"/>
              </a:spcBef>
              <a:spcAft>
                <a:spcPts val="0"/>
              </a:spcAft>
              <a:buSzPts val="966"/>
              <a:buChar char="◼"/>
            </a:pPr>
            <a:r>
              <a:rPr lang="en-US" sz="1050">
                <a:latin typeface="Calibri"/>
                <a:ea typeface="Calibri"/>
                <a:cs typeface="Calibri"/>
                <a:sym typeface="Calibri"/>
              </a:rPr>
              <a:t>Trained model to predict NSAP scheme eligibility based on user profile</a:t>
            </a:r>
            <a:endParaRPr sz="1050" b="1">
              <a:latin typeface="Calibri"/>
              <a:ea typeface="Calibri"/>
              <a:cs typeface="Calibri"/>
              <a:sym typeface="Calibri"/>
            </a:endParaRPr>
          </a:p>
          <a:p>
            <a:pPr marL="305435" lvl="0" indent="-305435" algn="l" rtl="0">
              <a:lnSpc>
                <a:spcPct val="110000"/>
              </a:lnSpc>
              <a:spcBef>
                <a:spcPts val="810"/>
              </a:spcBef>
              <a:spcAft>
                <a:spcPts val="0"/>
              </a:spcAft>
              <a:buSzPts val="966"/>
              <a:buChar char="◼"/>
            </a:pPr>
            <a:r>
              <a:rPr lang="en-US" sz="1050" b="1">
                <a:latin typeface="Calibri"/>
                <a:ea typeface="Calibri"/>
                <a:cs typeface="Calibri"/>
                <a:sym typeface="Calibri"/>
              </a:rPr>
              <a:t>Deployment:</a:t>
            </a:r>
            <a:endParaRPr sz="1050" b="1">
              <a:latin typeface="Calibri"/>
              <a:ea typeface="Calibri"/>
              <a:cs typeface="Calibri"/>
              <a:sym typeface="Calibri"/>
            </a:endParaRPr>
          </a:p>
          <a:p>
            <a:pPr marL="629920" lvl="1" indent="-305435" algn="l" rtl="0">
              <a:spcBef>
                <a:spcPts val="810"/>
              </a:spcBef>
              <a:spcAft>
                <a:spcPts val="0"/>
              </a:spcAft>
              <a:buSzPts val="966"/>
              <a:buChar char="◼"/>
            </a:pPr>
            <a:r>
              <a:rPr lang="en-US" sz="1050">
                <a:latin typeface="Calibri"/>
                <a:ea typeface="Calibri"/>
                <a:cs typeface="Calibri"/>
                <a:sym typeface="Calibri"/>
              </a:rPr>
              <a:t>Built and executed the solution in IBM Watson Studio (Cloud) using Python</a:t>
            </a:r>
            <a:endParaRPr sz="1050">
              <a:latin typeface="Calibri"/>
              <a:ea typeface="Calibri"/>
              <a:cs typeface="Calibri"/>
              <a:sym typeface="Calibri"/>
            </a:endParaRPr>
          </a:p>
          <a:p>
            <a:pPr marL="305435" lvl="0" indent="-305435" algn="l" rtl="0">
              <a:lnSpc>
                <a:spcPct val="110000"/>
              </a:lnSpc>
              <a:spcBef>
                <a:spcPts val="810"/>
              </a:spcBef>
              <a:spcAft>
                <a:spcPts val="0"/>
              </a:spcAft>
              <a:buSzPts val="966"/>
              <a:buChar char="◼"/>
            </a:pPr>
            <a:r>
              <a:rPr lang="en-US" sz="1050" b="1">
                <a:latin typeface="Calibri"/>
                <a:ea typeface="Calibri"/>
                <a:cs typeface="Calibri"/>
                <a:sym typeface="Calibri"/>
              </a:rPr>
              <a:t>Evaluation:</a:t>
            </a:r>
            <a:endParaRPr sz="1050" b="1">
              <a:latin typeface="Calibri"/>
              <a:ea typeface="Calibri"/>
              <a:cs typeface="Calibri"/>
              <a:sym typeface="Calibri"/>
            </a:endParaRPr>
          </a:p>
          <a:p>
            <a:pPr marL="629920" lvl="1" indent="-305435" algn="l" rtl="0">
              <a:spcBef>
                <a:spcPts val="810"/>
              </a:spcBef>
              <a:spcAft>
                <a:spcPts val="0"/>
              </a:spcAft>
              <a:buSzPts val="966"/>
              <a:buChar char="◼"/>
            </a:pPr>
            <a:r>
              <a:rPr lang="en-US" sz="1050">
                <a:latin typeface="Calibri"/>
                <a:ea typeface="Calibri"/>
                <a:cs typeface="Calibri"/>
                <a:sym typeface="Calibri"/>
              </a:rPr>
              <a:t>Measured model performance using Accuracy, Confusion Matrix, and Classification Report</a:t>
            </a:r>
            <a:endParaRPr sz="1050" b="1">
              <a:latin typeface="Calibri"/>
              <a:ea typeface="Calibri"/>
              <a:cs typeface="Calibri"/>
              <a:sym typeface="Calibri"/>
            </a:endParaRPr>
          </a:p>
          <a:p>
            <a:pPr marL="629920" lvl="1" indent="-305435" algn="l" rtl="0">
              <a:spcBef>
                <a:spcPts val="810"/>
              </a:spcBef>
              <a:spcAft>
                <a:spcPts val="0"/>
              </a:spcAft>
              <a:buSzPts val="966"/>
              <a:buChar char="◼"/>
            </a:pPr>
            <a:r>
              <a:rPr lang="en-US" sz="1050">
                <a:latin typeface="Calibri"/>
                <a:ea typeface="Calibri"/>
                <a:cs typeface="Calibri"/>
                <a:sym typeface="Calibri"/>
              </a:rPr>
              <a:t>Achieved an accuracy of 97.2%, indicating strong generalization.</a:t>
            </a:r>
            <a:endParaRPr sz="1050">
              <a:latin typeface="Calibri"/>
              <a:ea typeface="Calibri"/>
              <a:cs typeface="Calibri"/>
              <a:sym typeface="Calibri"/>
            </a:endParaRPr>
          </a:p>
          <a:p>
            <a:pPr marL="629920" lvl="1" indent="-305435" algn="l" rtl="0">
              <a:spcBef>
                <a:spcPts val="810"/>
              </a:spcBef>
              <a:spcAft>
                <a:spcPts val="0"/>
              </a:spcAft>
              <a:buSzPts val="966"/>
              <a:buChar char="◼"/>
            </a:pPr>
            <a:r>
              <a:rPr lang="en-US" sz="1050">
                <a:latin typeface="Calibri"/>
                <a:ea typeface="Calibri"/>
                <a:cs typeface="Calibri"/>
                <a:sym typeface="Calibri"/>
              </a:rPr>
              <a:t>Result: The model successfully classifies each record into the appropriate NSAP welfare scheme with high confidence.</a:t>
            </a:r>
            <a:endParaRPr sz="1050">
              <a:latin typeface="Calibri"/>
              <a:ea typeface="Calibri"/>
              <a:cs typeface="Calibri"/>
              <a:sym typeface="Calibri"/>
            </a:endParaRPr>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781608" y="687624"/>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708198" y="1482352"/>
            <a:ext cx="10803222" cy="4864180"/>
          </a:xfrm>
          <a:prstGeom prst="rect">
            <a:avLst/>
          </a:prstGeom>
          <a:noFill/>
          <a:ln>
            <a:noFill/>
          </a:ln>
        </p:spPr>
        <p:txBody>
          <a:bodyPr spcFirstLastPara="1" wrap="square" lIns="91425" tIns="45700" rIns="91425" bIns="45700" anchor="ctr" anchorCtr="0">
            <a:normAutofit lnSpcReduction="10000"/>
          </a:bodyPr>
          <a:lstStyle/>
          <a:p>
            <a:pPr marL="629435" lvl="1" indent="-305435" algn="just" rtl="0">
              <a:spcBef>
                <a:spcPts val="0"/>
              </a:spcBef>
              <a:spcAft>
                <a:spcPts val="0"/>
              </a:spcAft>
              <a:buSzPts val="1150"/>
              <a:buNone/>
            </a:pPr>
            <a:r>
              <a:rPr lang="en-US" sz="1250">
                <a:latin typeface="Calibri"/>
                <a:ea typeface="Calibri"/>
                <a:cs typeface="Calibri"/>
                <a:sym typeface="Calibri"/>
              </a:rPr>
              <a:t>The “System Approach” outlines the overall strategy and methodology for developing and implementing the NSAP eligibility prediction system using machine learning on IBM Cloud.</a:t>
            </a:r>
            <a:endParaRPr/>
          </a:p>
          <a:p>
            <a:pPr marL="306000" lvl="0" indent="-306000" algn="l" rtl="0">
              <a:lnSpc>
                <a:spcPct val="110000"/>
              </a:lnSpc>
              <a:spcBef>
                <a:spcPts val="850"/>
              </a:spcBef>
              <a:spcAft>
                <a:spcPts val="0"/>
              </a:spcAft>
              <a:buSzPts val="1150"/>
              <a:buChar char="◼"/>
            </a:pPr>
            <a:r>
              <a:rPr lang="en-US" sz="1250" b="1">
                <a:latin typeface="Calibri"/>
                <a:ea typeface="Calibri"/>
                <a:cs typeface="Calibri"/>
                <a:sym typeface="Calibri"/>
              </a:rPr>
              <a:t>System Requirements :</a:t>
            </a:r>
            <a:endParaRPr/>
          </a:p>
          <a:p>
            <a:pPr marL="630000" lvl="1" indent="-306000" algn="l" rtl="0">
              <a:spcBef>
                <a:spcPts val="850"/>
              </a:spcBef>
              <a:spcAft>
                <a:spcPts val="0"/>
              </a:spcAft>
              <a:buSzPts val="1150"/>
              <a:buChar char="◼"/>
            </a:pPr>
            <a:r>
              <a:rPr lang="en-US" sz="1250">
                <a:latin typeface="Calibri"/>
                <a:ea typeface="Calibri"/>
                <a:cs typeface="Calibri"/>
                <a:sym typeface="Calibri"/>
              </a:rPr>
              <a:t>IBM Cloud account with Cloud Object Storage and Watson Studio</a:t>
            </a:r>
            <a:endParaRPr/>
          </a:p>
          <a:p>
            <a:pPr marL="630000" lvl="1" indent="-306000" algn="l" rtl="0">
              <a:spcBef>
                <a:spcPts val="850"/>
              </a:spcBef>
              <a:spcAft>
                <a:spcPts val="0"/>
              </a:spcAft>
              <a:buSzPts val="1150"/>
              <a:buChar char="◼"/>
            </a:pPr>
            <a:r>
              <a:rPr lang="en-US" sz="1250">
                <a:latin typeface="Calibri"/>
                <a:ea typeface="Calibri"/>
                <a:cs typeface="Calibri"/>
                <a:sym typeface="Calibri"/>
              </a:rPr>
              <a:t>Jupyter Notebook environment (Python 3.11)</a:t>
            </a:r>
            <a:endParaRPr/>
          </a:p>
          <a:p>
            <a:pPr marL="630000" lvl="1" indent="-306000" algn="l" rtl="0">
              <a:spcBef>
                <a:spcPts val="850"/>
              </a:spcBef>
              <a:spcAft>
                <a:spcPts val="0"/>
              </a:spcAft>
              <a:buSzPts val="1150"/>
              <a:buChar char="◼"/>
            </a:pPr>
            <a:r>
              <a:rPr lang="en-US" sz="1250">
                <a:latin typeface="Calibri"/>
                <a:ea typeface="Calibri"/>
                <a:cs typeface="Calibri"/>
                <a:sym typeface="Calibri"/>
              </a:rPr>
              <a:t>Uploaded NSAP dataset in .csv format</a:t>
            </a:r>
            <a:endParaRPr/>
          </a:p>
          <a:p>
            <a:pPr marL="630000" lvl="1" indent="-306000" algn="l" rtl="0">
              <a:spcBef>
                <a:spcPts val="850"/>
              </a:spcBef>
              <a:spcAft>
                <a:spcPts val="0"/>
              </a:spcAft>
              <a:buSzPts val="1150"/>
              <a:buChar char="◼"/>
            </a:pPr>
            <a:r>
              <a:rPr lang="en-US" sz="1250">
                <a:latin typeface="Calibri"/>
                <a:ea typeface="Calibri"/>
                <a:cs typeface="Calibri"/>
                <a:sym typeface="Calibri"/>
              </a:rPr>
              <a:t>GitHub for version control and final submission</a:t>
            </a:r>
            <a:endParaRPr/>
          </a:p>
          <a:p>
            <a:pPr marL="630000" lvl="1" indent="-306000" algn="l" rtl="0">
              <a:spcBef>
                <a:spcPts val="850"/>
              </a:spcBef>
              <a:spcAft>
                <a:spcPts val="0"/>
              </a:spcAft>
              <a:buSzPts val="1150"/>
              <a:buChar char="◼"/>
            </a:pPr>
            <a:r>
              <a:rPr lang="en-US" sz="1250">
                <a:latin typeface="Calibri"/>
                <a:ea typeface="Calibri"/>
                <a:cs typeface="Calibri"/>
                <a:sym typeface="Calibri"/>
              </a:rPr>
              <a:t>Browser and stable internet connection</a:t>
            </a:r>
            <a:endParaRPr/>
          </a:p>
          <a:p>
            <a:pPr marL="306000" lvl="0" indent="-306000" algn="l" rtl="0">
              <a:lnSpc>
                <a:spcPct val="110000"/>
              </a:lnSpc>
              <a:spcBef>
                <a:spcPts val="850"/>
              </a:spcBef>
              <a:spcAft>
                <a:spcPts val="0"/>
              </a:spcAft>
              <a:buSzPts val="1150"/>
              <a:buChar char="◼"/>
            </a:pPr>
            <a:r>
              <a:rPr lang="en-US" sz="1250" b="1">
                <a:latin typeface="Calibri"/>
                <a:ea typeface="Calibri"/>
                <a:cs typeface="Calibri"/>
                <a:sym typeface="Calibri"/>
              </a:rPr>
              <a:t>Libraries Required to Build the Model :</a:t>
            </a:r>
            <a:endParaRPr/>
          </a:p>
          <a:p>
            <a:pPr marL="306000" lvl="0" indent="-306000" algn="l" rtl="0">
              <a:lnSpc>
                <a:spcPct val="110000"/>
              </a:lnSpc>
              <a:spcBef>
                <a:spcPts val="850"/>
              </a:spcBef>
              <a:spcAft>
                <a:spcPts val="0"/>
              </a:spcAft>
              <a:buSzPts val="1150"/>
              <a:buChar char="◼"/>
            </a:pPr>
            <a:r>
              <a:rPr lang="en-US" sz="1250">
                <a:latin typeface="Calibri"/>
                <a:ea typeface="Calibri"/>
                <a:cs typeface="Calibri"/>
                <a:sym typeface="Calibri"/>
              </a:rPr>
              <a:t>pandas – for data handling and preprocessing</a:t>
            </a:r>
            <a:endParaRPr/>
          </a:p>
          <a:p>
            <a:pPr marL="306000" lvl="0" indent="-306000" algn="l" rtl="0">
              <a:lnSpc>
                <a:spcPct val="110000"/>
              </a:lnSpc>
              <a:spcBef>
                <a:spcPts val="850"/>
              </a:spcBef>
              <a:spcAft>
                <a:spcPts val="0"/>
              </a:spcAft>
              <a:buSzPts val="1150"/>
              <a:buChar char="◼"/>
            </a:pPr>
            <a:r>
              <a:rPr lang="en-US" sz="1250">
                <a:latin typeface="Calibri"/>
                <a:ea typeface="Calibri"/>
                <a:cs typeface="Calibri"/>
                <a:sym typeface="Calibri"/>
              </a:rPr>
              <a:t>numpy – for numerical operations</a:t>
            </a:r>
            <a:endParaRPr/>
          </a:p>
          <a:p>
            <a:pPr marL="306000" lvl="0" indent="-306000" algn="l" rtl="0">
              <a:lnSpc>
                <a:spcPct val="110000"/>
              </a:lnSpc>
              <a:spcBef>
                <a:spcPts val="850"/>
              </a:spcBef>
              <a:spcAft>
                <a:spcPts val="0"/>
              </a:spcAft>
              <a:buSzPts val="1150"/>
              <a:buChar char="◼"/>
            </a:pPr>
            <a:r>
              <a:rPr lang="en-US" sz="1250">
                <a:latin typeface="Calibri"/>
                <a:ea typeface="Calibri"/>
                <a:cs typeface="Calibri"/>
                <a:sym typeface="Calibri"/>
              </a:rPr>
              <a:t>matplotlib / seaborn – for data visualization</a:t>
            </a:r>
            <a:endParaRPr/>
          </a:p>
          <a:p>
            <a:pPr marL="306000" lvl="0" indent="-306000" algn="l" rtl="0">
              <a:lnSpc>
                <a:spcPct val="110000"/>
              </a:lnSpc>
              <a:spcBef>
                <a:spcPts val="850"/>
              </a:spcBef>
              <a:spcAft>
                <a:spcPts val="0"/>
              </a:spcAft>
              <a:buSzPts val="1150"/>
              <a:buChar char="◼"/>
            </a:pPr>
            <a:r>
              <a:rPr lang="en-US" sz="1250">
                <a:latin typeface="Calibri"/>
                <a:ea typeface="Calibri"/>
                <a:cs typeface="Calibri"/>
                <a:sym typeface="Calibri"/>
              </a:rPr>
              <a:t>scikit-learn – for ML model creation, training, and evaluation</a:t>
            </a:r>
            <a:endParaRPr/>
          </a:p>
          <a:p>
            <a:pPr marL="306000" lvl="0" indent="-306000" algn="l" rtl="0">
              <a:lnSpc>
                <a:spcPct val="110000"/>
              </a:lnSpc>
              <a:spcBef>
                <a:spcPts val="850"/>
              </a:spcBef>
              <a:spcAft>
                <a:spcPts val="0"/>
              </a:spcAft>
              <a:buSzPts val="1150"/>
              <a:buChar char="◼"/>
            </a:pPr>
            <a:r>
              <a:rPr lang="en-US" sz="1250">
                <a:latin typeface="Calibri"/>
                <a:ea typeface="Calibri"/>
                <a:cs typeface="Calibri"/>
                <a:sym typeface="Calibri"/>
              </a:rPr>
              <a:t>joblib – for model serialization (optional)</a:t>
            </a:r>
            <a:endParaRPr/>
          </a:p>
          <a:p>
            <a:pPr marL="306000" lvl="0" indent="-306000" algn="l" rtl="0">
              <a:lnSpc>
                <a:spcPct val="110000"/>
              </a:lnSpc>
              <a:spcBef>
                <a:spcPts val="850"/>
              </a:spcBef>
              <a:spcAft>
                <a:spcPts val="0"/>
              </a:spcAft>
              <a:buSzPts val="1150"/>
              <a:buChar char="◼"/>
            </a:pPr>
            <a:r>
              <a:rPr lang="en-US" sz="1250">
                <a:latin typeface="Calibri"/>
                <a:ea typeface="Calibri"/>
                <a:cs typeface="Calibri"/>
                <a:sym typeface="Calibri"/>
              </a:rPr>
              <a:t>warnings – to suppress runtime warnings</a:t>
            </a:r>
            <a:endParaRPr/>
          </a:p>
          <a:p>
            <a:pPr marL="306000" lvl="0" indent="-306000" algn="l" rtl="0">
              <a:lnSpc>
                <a:spcPct val="110000"/>
              </a:lnSpc>
              <a:spcBef>
                <a:spcPts val="850"/>
              </a:spcBef>
              <a:spcAft>
                <a:spcPts val="0"/>
              </a:spcAft>
              <a:buSzPts val="1150"/>
              <a:buChar char="◼"/>
            </a:pPr>
            <a:r>
              <a:rPr lang="en-US" sz="1250">
                <a:latin typeface="Calibri"/>
                <a:ea typeface="Calibri"/>
                <a:cs typeface="Calibri"/>
                <a:sym typeface="Calibri"/>
              </a:rPr>
              <a:t>IPython.display – for rendering output (optional)</a:t>
            </a:r>
            <a:endParaRPr/>
          </a:p>
          <a:p>
            <a:pPr marL="629435" lvl="1" indent="-217804" algn="l" rtl="0">
              <a:spcBef>
                <a:spcPts val="900"/>
              </a:spcBef>
              <a:spcAft>
                <a:spcPts val="0"/>
              </a:spcAft>
              <a:buSzPts val="1380"/>
              <a:buNone/>
            </a:pPr>
            <a:endParaRPr sz="15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794134" y="689629"/>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706452" y="1302026"/>
            <a:ext cx="10729811" cy="4935936"/>
          </a:xfrm>
          <a:prstGeom prst="rect">
            <a:avLst/>
          </a:prstGeom>
          <a:noFill/>
          <a:ln>
            <a:noFill/>
          </a:ln>
        </p:spPr>
        <p:txBody>
          <a:bodyPr spcFirstLastPara="1" wrap="square" lIns="91425" tIns="45700" rIns="91425" bIns="45700" anchor="ctr" anchorCtr="0">
            <a:normAutofit fontScale="92500" lnSpcReduction="10000"/>
          </a:bodyPr>
          <a:lstStyle/>
          <a:p>
            <a:pPr marL="305435" lvl="0" indent="-305435" algn="l" rtl="0">
              <a:lnSpc>
                <a:spcPct val="110000"/>
              </a:lnSpc>
              <a:spcBef>
                <a:spcPts val="0"/>
              </a:spcBef>
              <a:spcAft>
                <a:spcPts val="0"/>
              </a:spcAft>
              <a:buSzPct val="92000"/>
              <a:buChar char="◼"/>
            </a:pPr>
            <a:r>
              <a:rPr lang="en-US" sz="1200" b="1">
                <a:latin typeface="Calibri"/>
                <a:ea typeface="Calibri"/>
                <a:cs typeface="Calibri"/>
                <a:sym typeface="Calibri"/>
              </a:rPr>
              <a:t>Algorithm Selection:</a:t>
            </a:r>
            <a:endParaRPr sz="1200">
              <a:latin typeface="Calibri"/>
              <a:ea typeface="Calibri"/>
              <a:cs typeface="Calibri"/>
              <a:sym typeface="Calibri"/>
            </a:endParaRPr>
          </a:p>
          <a:p>
            <a:pPr marL="629920" lvl="1" indent="-305435" algn="l" rtl="0">
              <a:spcBef>
                <a:spcPts val="822"/>
              </a:spcBef>
              <a:spcAft>
                <a:spcPts val="0"/>
              </a:spcAft>
              <a:buSzPct val="92000"/>
              <a:buChar char="◼"/>
            </a:pPr>
            <a:r>
              <a:rPr lang="en-US" sz="1200">
                <a:latin typeface="Calibri"/>
                <a:ea typeface="Calibri"/>
                <a:cs typeface="Calibri"/>
                <a:sym typeface="Calibri"/>
              </a:rPr>
              <a:t>A Random Forest Classifier, a supervised machine learning algorithm, was selected due to its robustness, high accuracy, and ability to handle both numerical and categorical data. </a:t>
            </a:r>
            <a:endParaRPr/>
          </a:p>
          <a:p>
            <a:pPr marL="629920" lvl="1" indent="-305435" algn="l" rtl="0">
              <a:spcBef>
                <a:spcPts val="822"/>
              </a:spcBef>
              <a:spcAft>
                <a:spcPts val="0"/>
              </a:spcAft>
              <a:buSzPct val="92000"/>
              <a:buChar char="◼"/>
            </a:pPr>
            <a:r>
              <a:rPr lang="en-US" sz="1200">
                <a:latin typeface="Calibri"/>
                <a:ea typeface="Calibri"/>
                <a:cs typeface="Calibri"/>
                <a:sym typeface="Calibri"/>
              </a:rPr>
              <a:t>It performs well on classification tasks involving tabular, structured data making it ideal for predicting NSAP welfare schemes based on demographic attributes.</a:t>
            </a:r>
            <a:endParaRPr sz="1200">
              <a:latin typeface="Calibri"/>
              <a:ea typeface="Calibri"/>
              <a:cs typeface="Calibri"/>
              <a:sym typeface="Calibri"/>
            </a:endParaRPr>
          </a:p>
          <a:p>
            <a:pPr marL="305435" lvl="0" indent="-305435" algn="l" rtl="0">
              <a:lnSpc>
                <a:spcPct val="110000"/>
              </a:lnSpc>
              <a:spcBef>
                <a:spcPts val="822"/>
              </a:spcBef>
              <a:spcAft>
                <a:spcPts val="0"/>
              </a:spcAft>
              <a:buSzPct val="92000"/>
              <a:buChar char="◼"/>
            </a:pPr>
            <a:r>
              <a:rPr lang="en-US" sz="1200" b="1">
                <a:latin typeface="Calibri"/>
                <a:ea typeface="Calibri"/>
                <a:cs typeface="Calibri"/>
                <a:sym typeface="Calibri"/>
              </a:rPr>
              <a:t>Data Input:</a:t>
            </a:r>
            <a:endParaRPr sz="1200">
              <a:latin typeface="Calibri"/>
              <a:ea typeface="Calibri"/>
              <a:cs typeface="Calibri"/>
              <a:sym typeface="Calibri"/>
            </a:endParaRPr>
          </a:p>
          <a:p>
            <a:pPr marL="629920" lvl="1" indent="-305435" algn="l" rtl="0">
              <a:spcBef>
                <a:spcPts val="822"/>
              </a:spcBef>
              <a:spcAft>
                <a:spcPts val="0"/>
              </a:spcAft>
              <a:buSzPct val="92000"/>
              <a:buChar char="◼"/>
            </a:pPr>
            <a:r>
              <a:rPr lang="en-US" sz="1200">
                <a:latin typeface="Calibri"/>
                <a:ea typeface="Calibri"/>
                <a:cs typeface="Calibri"/>
                <a:sym typeface="Calibri"/>
              </a:rPr>
              <a:t>The model was trained on district-wise aggregated data with the following input features:</a:t>
            </a:r>
            <a:endParaRPr/>
          </a:p>
          <a:p>
            <a:pPr marL="900000" lvl="2" indent="-270000" algn="l" rtl="0">
              <a:spcBef>
                <a:spcPts val="822"/>
              </a:spcBef>
              <a:spcAft>
                <a:spcPts val="0"/>
              </a:spcAft>
              <a:buSzPct val="92000"/>
              <a:buChar char="◼"/>
            </a:pPr>
            <a:r>
              <a:rPr lang="en-US" sz="1200">
                <a:latin typeface="Calibri"/>
                <a:ea typeface="Calibri"/>
                <a:cs typeface="Calibri"/>
                <a:sym typeface="Calibri"/>
              </a:rPr>
              <a:t>totalmale, totalfemale, totaltransgender</a:t>
            </a:r>
            <a:endParaRPr sz="1200">
              <a:latin typeface="Calibri"/>
              <a:ea typeface="Calibri"/>
              <a:cs typeface="Calibri"/>
              <a:sym typeface="Calibri"/>
            </a:endParaRPr>
          </a:p>
          <a:p>
            <a:pPr marL="900000" lvl="2" indent="-270000" algn="l" rtl="0">
              <a:spcBef>
                <a:spcPts val="822"/>
              </a:spcBef>
              <a:spcAft>
                <a:spcPts val="0"/>
              </a:spcAft>
              <a:buSzPct val="92000"/>
              <a:buChar char="◼"/>
            </a:pPr>
            <a:r>
              <a:rPr lang="en-US" sz="1200">
                <a:latin typeface="Calibri"/>
                <a:ea typeface="Calibri"/>
                <a:cs typeface="Calibri"/>
                <a:sym typeface="Calibri"/>
              </a:rPr>
              <a:t>totalsc, totalst, totalgen, totalobc</a:t>
            </a:r>
            <a:endParaRPr sz="1200">
              <a:latin typeface="Calibri"/>
              <a:ea typeface="Calibri"/>
              <a:cs typeface="Calibri"/>
              <a:sym typeface="Calibri"/>
            </a:endParaRPr>
          </a:p>
          <a:p>
            <a:pPr marL="900000" lvl="2" indent="-270000" algn="l" rtl="0">
              <a:spcBef>
                <a:spcPts val="822"/>
              </a:spcBef>
              <a:spcAft>
                <a:spcPts val="0"/>
              </a:spcAft>
              <a:buSzPct val="92000"/>
              <a:buChar char="◼"/>
            </a:pPr>
            <a:r>
              <a:rPr lang="en-US" sz="1200">
                <a:latin typeface="Calibri"/>
                <a:ea typeface="Calibri"/>
                <a:cs typeface="Calibri"/>
                <a:sym typeface="Calibri"/>
              </a:rPr>
              <a:t>totalaadhaar, totalmobilenumber</a:t>
            </a:r>
            <a:endParaRPr sz="1200">
              <a:latin typeface="Calibri"/>
              <a:ea typeface="Calibri"/>
              <a:cs typeface="Calibri"/>
              <a:sym typeface="Calibri"/>
            </a:endParaRPr>
          </a:p>
          <a:p>
            <a:pPr marL="629920" lvl="1" indent="-305435" algn="l" rtl="0">
              <a:spcBef>
                <a:spcPts val="822"/>
              </a:spcBef>
              <a:spcAft>
                <a:spcPts val="0"/>
              </a:spcAft>
              <a:buSzPct val="92000"/>
              <a:buChar char="◼"/>
            </a:pPr>
            <a:r>
              <a:rPr lang="en-US" sz="1200">
                <a:latin typeface="Calibri"/>
                <a:ea typeface="Calibri"/>
                <a:cs typeface="Calibri"/>
                <a:sym typeface="Calibri"/>
              </a:rPr>
              <a:t>The target variable was: schemecode (IGNOAPS, IGNWPS, IGNDPS)</a:t>
            </a:r>
            <a:endParaRPr/>
          </a:p>
          <a:p>
            <a:pPr marL="305435" lvl="0" indent="-305435" algn="l" rtl="0">
              <a:lnSpc>
                <a:spcPct val="110000"/>
              </a:lnSpc>
              <a:spcBef>
                <a:spcPts val="822"/>
              </a:spcBef>
              <a:spcAft>
                <a:spcPts val="0"/>
              </a:spcAft>
              <a:buSzPct val="92000"/>
              <a:buChar char="◼"/>
            </a:pPr>
            <a:r>
              <a:rPr lang="en-US" sz="1200" b="1">
                <a:latin typeface="Calibri"/>
                <a:ea typeface="Calibri"/>
                <a:cs typeface="Calibri"/>
                <a:sym typeface="Calibri"/>
              </a:rPr>
              <a:t>Training Process:</a:t>
            </a:r>
            <a:endParaRPr sz="1200">
              <a:latin typeface="Calibri"/>
              <a:ea typeface="Calibri"/>
              <a:cs typeface="Calibri"/>
              <a:sym typeface="Calibri"/>
            </a:endParaRPr>
          </a:p>
          <a:p>
            <a:pPr marL="629920" lvl="1" indent="-305435" algn="l" rtl="0">
              <a:spcBef>
                <a:spcPts val="822"/>
              </a:spcBef>
              <a:spcAft>
                <a:spcPts val="0"/>
              </a:spcAft>
              <a:buSzPct val="92000"/>
              <a:buChar char="◼"/>
            </a:pPr>
            <a:r>
              <a:rPr lang="en-US" sz="1200">
                <a:latin typeface="Calibri"/>
                <a:ea typeface="Calibri"/>
                <a:cs typeface="Calibri"/>
                <a:sym typeface="Calibri"/>
              </a:rPr>
              <a:t>The dataset was split into training and testing sets using an 80:20 ratio. </a:t>
            </a:r>
            <a:endParaRPr/>
          </a:p>
          <a:p>
            <a:pPr marL="629920" lvl="1" indent="-305435" algn="l" rtl="0">
              <a:spcBef>
                <a:spcPts val="822"/>
              </a:spcBef>
              <a:spcAft>
                <a:spcPts val="0"/>
              </a:spcAft>
              <a:buSzPct val="92000"/>
              <a:buChar char="◼"/>
            </a:pPr>
            <a:r>
              <a:rPr lang="en-US" sz="1200">
                <a:latin typeface="Calibri"/>
                <a:ea typeface="Calibri"/>
                <a:cs typeface="Calibri"/>
                <a:sym typeface="Calibri"/>
              </a:rPr>
              <a:t>The Random Forest Classifier was trained on the training set using default hyperparameters.</a:t>
            </a:r>
            <a:endParaRPr/>
          </a:p>
          <a:p>
            <a:pPr marL="629920" lvl="1" indent="-305435" algn="l" rtl="0">
              <a:spcBef>
                <a:spcPts val="822"/>
              </a:spcBef>
              <a:spcAft>
                <a:spcPts val="0"/>
              </a:spcAft>
              <a:buSzPct val="92000"/>
              <a:buChar char="◼"/>
            </a:pPr>
            <a:r>
              <a:rPr lang="en-US" sz="1200">
                <a:latin typeface="Calibri"/>
                <a:ea typeface="Calibri"/>
                <a:cs typeface="Calibri"/>
                <a:sym typeface="Calibri"/>
              </a:rPr>
              <a:t>Performance was validated using classification metrics such as accuracy, precision, recall, and confusion matrix.</a:t>
            </a:r>
            <a:endParaRPr sz="1200">
              <a:latin typeface="Calibri"/>
              <a:ea typeface="Calibri"/>
              <a:cs typeface="Calibri"/>
              <a:sym typeface="Calibri"/>
            </a:endParaRPr>
          </a:p>
          <a:p>
            <a:pPr marL="305435" lvl="0" indent="-305435" algn="l" rtl="0">
              <a:lnSpc>
                <a:spcPct val="110000"/>
              </a:lnSpc>
              <a:spcBef>
                <a:spcPts val="822"/>
              </a:spcBef>
              <a:spcAft>
                <a:spcPts val="0"/>
              </a:spcAft>
              <a:buSzPct val="92000"/>
              <a:buChar char="◼"/>
            </a:pPr>
            <a:r>
              <a:rPr lang="en-US" sz="1200" b="1">
                <a:latin typeface="Calibri"/>
                <a:ea typeface="Calibri"/>
                <a:cs typeface="Calibri"/>
                <a:sym typeface="Calibri"/>
              </a:rPr>
              <a:t>Prediction Process:</a:t>
            </a:r>
            <a:endParaRPr sz="1200">
              <a:latin typeface="Calibri"/>
              <a:ea typeface="Calibri"/>
              <a:cs typeface="Calibri"/>
              <a:sym typeface="Calibri"/>
            </a:endParaRPr>
          </a:p>
          <a:p>
            <a:pPr marL="629920" lvl="1" indent="-305435" algn="l" rtl="0">
              <a:spcBef>
                <a:spcPts val="822"/>
              </a:spcBef>
              <a:spcAft>
                <a:spcPts val="0"/>
              </a:spcAft>
              <a:buSzPct val="92000"/>
              <a:buChar char="◼"/>
            </a:pPr>
            <a:r>
              <a:rPr lang="en-US" sz="1200">
                <a:latin typeface="Calibri"/>
                <a:ea typeface="Calibri"/>
                <a:cs typeface="Calibri"/>
                <a:sym typeface="Calibri"/>
              </a:rPr>
              <a:t>The trained model was used to predict the appropriate welfare scheme for each record in the test set.</a:t>
            </a:r>
            <a:endParaRPr/>
          </a:p>
          <a:p>
            <a:pPr marL="629920" lvl="1" indent="-305435" algn="l" rtl="0">
              <a:spcBef>
                <a:spcPts val="822"/>
              </a:spcBef>
              <a:spcAft>
                <a:spcPts val="0"/>
              </a:spcAft>
              <a:buSzPct val="92000"/>
              <a:buChar char="◼"/>
            </a:pPr>
            <a:r>
              <a:rPr lang="en-US" sz="1200">
                <a:latin typeface="Calibri"/>
                <a:ea typeface="Calibri"/>
                <a:cs typeface="Calibri"/>
                <a:sym typeface="Calibri"/>
              </a:rPr>
              <a:t>Predictions were made entirely within IBM Cloud’s Jupyter Notebook environment without real-time data input, as the dataset was pre-aggregated.</a:t>
            </a:r>
            <a:endParaRPr/>
          </a:p>
          <a:p>
            <a:pPr marL="629920" lvl="1" indent="-305435" algn="l" rtl="0">
              <a:spcBef>
                <a:spcPts val="822"/>
              </a:spcBef>
              <a:spcAft>
                <a:spcPts val="0"/>
              </a:spcAft>
              <a:buSzPct val="92000"/>
              <a:buChar char="◼"/>
            </a:pPr>
            <a:r>
              <a:rPr lang="en-US" sz="1200">
                <a:latin typeface="Calibri"/>
                <a:ea typeface="Calibri"/>
                <a:cs typeface="Calibri"/>
                <a:sym typeface="Calibri"/>
              </a:rPr>
              <a:t>The model achieved an accuracy of 97.2%, making it a reliable tool for automated scheme classification.</a:t>
            </a:r>
            <a:endParaRPr sz="1200">
              <a:latin typeface="Calibri"/>
              <a:ea typeface="Calibri"/>
              <a:cs typeface="Calibri"/>
              <a:sym typeface="Calibri"/>
            </a:endParaRPr>
          </a:p>
          <a:p>
            <a:pPr marL="305435" lvl="0" indent="-213598" algn="l" rtl="0">
              <a:lnSpc>
                <a:spcPct val="110000"/>
              </a:lnSpc>
              <a:spcBef>
                <a:spcPts val="914"/>
              </a:spcBef>
              <a:spcAft>
                <a:spcPts val="0"/>
              </a:spcAft>
              <a:buSzPct val="92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681400"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RESULT</a:t>
            </a:r>
            <a:endParaRPr/>
          </a:p>
        </p:txBody>
      </p:sp>
      <p:sp>
        <p:nvSpPr>
          <p:cNvPr id="134" name="Google Shape;134;p19"/>
          <p:cNvSpPr txBox="1">
            <a:spLocks noGrp="1"/>
          </p:cNvSpPr>
          <p:nvPr>
            <p:ph type="body" idx="1"/>
          </p:nvPr>
        </p:nvSpPr>
        <p:spPr>
          <a:xfrm>
            <a:off x="701536" y="1307939"/>
            <a:ext cx="10772305" cy="856527"/>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288"/>
              <a:buNone/>
            </a:pPr>
            <a:r>
              <a:rPr lang="en-US" sz="1400">
                <a:latin typeface="Calibri"/>
                <a:ea typeface="Calibri"/>
                <a:cs typeface="Calibri"/>
                <a:sym typeface="Calibri"/>
              </a:rPr>
              <a:t>The trained machine learning model was evaluated using a test dataset to assess its ability to predict NSAP welfare schemes accurately.</a:t>
            </a:r>
            <a:br>
              <a:rPr lang="en-US" sz="1400">
                <a:latin typeface="Calibri"/>
                <a:ea typeface="Calibri"/>
                <a:cs typeface="Calibri"/>
                <a:sym typeface="Calibri"/>
              </a:rPr>
            </a:br>
            <a:r>
              <a:rPr lang="en-US" sz="1400">
                <a:latin typeface="Calibri"/>
                <a:ea typeface="Calibri"/>
                <a:cs typeface="Calibri"/>
                <a:sym typeface="Calibri"/>
              </a:rPr>
              <a:t>The following evaluation metrics and confusion matrix highlight its strong performance.</a:t>
            </a:r>
            <a:endParaRPr sz="1400">
              <a:latin typeface="Calibri"/>
              <a:ea typeface="Calibri"/>
              <a:cs typeface="Calibri"/>
              <a:sym typeface="Calibri"/>
            </a:endParaRPr>
          </a:p>
        </p:txBody>
      </p:sp>
      <p:pic>
        <p:nvPicPr>
          <p:cNvPr id="135" name="Google Shape;135;p19" descr="classification report.jpg"/>
          <p:cNvPicPr preferRelativeResize="0"/>
          <p:nvPr/>
        </p:nvPicPr>
        <p:blipFill rotWithShape="1">
          <a:blip r:embed="rId3">
            <a:alphaModFix/>
          </a:blip>
          <a:srcRect/>
          <a:stretch/>
        </p:blipFill>
        <p:spPr>
          <a:xfrm>
            <a:off x="978615" y="2455101"/>
            <a:ext cx="4699321" cy="3430227"/>
          </a:xfrm>
          <a:prstGeom prst="rect">
            <a:avLst/>
          </a:prstGeom>
          <a:noFill/>
          <a:ln>
            <a:noFill/>
          </a:ln>
        </p:spPr>
      </p:pic>
      <p:pic>
        <p:nvPicPr>
          <p:cNvPr id="136" name="Google Shape;136;p19" descr="confusion matrix.jpg"/>
          <p:cNvPicPr preferRelativeResize="0"/>
          <p:nvPr/>
        </p:nvPicPr>
        <p:blipFill rotWithShape="1">
          <a:blip r:embed="rId4">
            <a:alphaModFix/>
          </a:blip>
          <a:srcRect/>
          <a:stretch/>
        </p:blipFill>
        <p:spPr>
          <a:xfrm>
            <a:off x="6688899" y="2398585"/>
            <a:ext cx="4369276" cy="36025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693926"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CONCLUSION</a:t>
            </a:r>
            <a:endParaRPr/>
          </a:p>
        </p:txBody>
      </p:sp>
      <p:sp>
        <p:nvSpPr>
          <p:cNvPr id="142" name="Google Shape;142;p20"/>
          <p:cNvSpPr txBox="1">
            <a:spLocks noGrp="1"/>
          </p:cNvSpPr>
          <p:nvPr>
            <p:ph type="body" idx="1"/>
          </p:nvPr>
        </p:nvSpPr>
        <p:spPr>
          <a:xfrm>
            <a:off x="706453" y="1339604"/>
            <a:ext cx="10842545" cy="4673324"/>
          </a:xfrm>
          <a:prstGeom prst="rect">
            <a:avLst/>
          </a:prstGeom>
          <a:noFill/>
          <a:ln>
            <a:noFill/>
          </a:ln>
        </p:spPr>
        <p:txBody>
          <a:bodyPr spcFirstLastPara="1" wrap="square" lIns="91425" tIns="45700" rIns="91425" bIns="45700" anchor="ctr" anchorCtr="0">
            <a:normAutofit/>
          </a:bodyPr>
          <a:lstStyle/>
          <a:p>
            <a:pPr marL="305435" lvl="0" indent="-305435" algn="l" rtl="0">
              <a:lnSpc>
                <a:spcPct val="110000"/>
              </a:lnSpc>
              <a:spcBef>
                <a:spcPts val="0"/>
              </a:spcBef>
              <a:spcAft>
                <a:spcPts val="0"/>
              </a:spcAft>
              <a:buSzPts val="1472"/>
              <a:buChar char="◼"/>
            </a:pPr>
            <a:r>
              <a:rPr lang="en-US" sz="1600" dirty="0">
                <a:latin typeface="Calibri"/>
                <a:ea typeface="Calibri"/>
                <a:cs typeface="Calibri"/>
                <a:sym typeface="Calibri"/>
              </a:rPr>
              <a:t>The project successfully demonstrated the potential of machine learning in automating the eligibility prediction process for government welfare schemes under the NSAP initiative. Using demographic and socio-economic features, the model was able to predict scheme categories (IGNOAPS, IGNWPS, IGNDPS) with </a:t>
            </a:r>
            <a:r>
              <a:rPr lang="en-US" sz="1600" b="1" dirty="0">
                <a:latin typeface="Calibri"/>
                <a:ea typeface="Calibri"/>
                <a:cs typeface="Calibri"/>
                <a:sym typeface="Calibri"/>
              </a:rPr>
              <a:t>97.2% accuracy</a:t>
            </a:r>
            <a:r>
              <a:rPr lang="en-US" sz="1600" dirty="0">
                <a:latin typeface="Calibri"/>
                <a:ea typeface="Calibri"/>
                <a:cs typeface="Calibri"/>
                <a:sym typeface="Calibri"/>
              </a:rPr>
              <a:t>.</a:t>
            </a:r>
            <a:endParaRPr lang="en-US" dirty="0"/>
          </a:p>
          <a:p>
            <a:pPr marL="305435" lvl="0" indent="-305435" algn="l" rtl="0">
              <a:lnSpc>
                <a:spcPct val="110000"/>
              </a:lnSpc>
              <a:spcBef>
                <a:spcPts val="920"/>
              </a:spcBef>
              <a:spcAft>
                <a:spcPts val="0"/>
              </a:spcAft>
              <a:buSzPts val="1472"/>
              <a:buChar char="◼"/>
            </a:pPr>
            <a:r>
              <a:rPr lang="en-US" sz="1600" dirty="0">
                <a:latin typeface="Calibri"/>
                <a:ea typeface="Calibri"/>
                <a:cs typeface="Calibri"/>
                <a:sym typeface="Calibri"/>
              </a:rPr>
              <a:t>Throughout the project, careful preprocessing and feature analysis ensured data quality, while the Random Forest classifier provided robust results with minimal overfitting.</a:t>
            </a:r>
            <a:endParaRPr dirty="0"/>
          </a:p>
          <a:p>
            <a:pPr marL="305435" lvl="0" indent="-305435" algn="l" rtl="0">
              <a:lnSpc>
                <a:spcPct val="110000"/>
              </a:lnSpc>
              <a:spcBef>
                <a:spcPts val="920"/>
              </a:spcBef>
              <a:spcAft>
                <a:spcPts val="0"/>
              </a:spcAft>
              <a:buSzPts val="1472"/>
              <a:buChar char="◼"/>
            </a:pPr>
            <a:r>
              <a:rPr lang="en-US" sz="1600" dirty="0">
                <a:latin typeface="Calibri"/>
                <a:ea typeface="Calibri"/>
                <a:cs typeface="Calibri"/>
                <a:sym typeface="Calibri"/>
              </a:rPr>
              <a:t>Some challenges included:</a:t>
            </a:r>
            <a:endParaRPr dirty="0"/>
          </a:p>
          <a:p>
            <a:pPr marL="629920" lvl="1" indent="-305435" algn="l" rtl="0">
              <a:spcBef>
                <a:spcPts val="920"/>
              </a:spcBef>
              <a:spcAft>
                <a:spcPts val="0"/>
              </a:spcAft>
              <a:buSzPts val="1472"/>
              <a:buChar char="◼"/>
            </a:pPr>
            <a:r>
              <a:rPr lang="en-US" sz="1600" dirty="0">
                <a:latin typeface="Calibri"/>
                <a:ea typeface="Calibri"/>
                <a:cs typeface="Calibri"/>
                <a:sym typeface="Calibri"/>
              </a:rPr>
              <a:t>Understanding data imbalance across scheme categories.</a:t>
            </a:r>
            <a:endParaRPr dirty="0"/>
          </a:p>
          <a:p>
            <a:pPr marL="629920" lvl="1" indent="-305435" algn="l" rtl="0">
              <a:spcBef>
                <a:spcPts val="920"/>
              </a:spcBef>
              <a:spcAft>
                <a:spcPts val="0"/>
              </a:spcAft>
              <a:buSzPts val="1472"/>
              <a:buChar char="◼"/>
            </a:pPr>
            <a:r>
              <a:rPr lang="en-US" sz="1600" dirty="0">
                <a:latin typeface="Calibri"/>
                <a:ea typeface="Calibri"/>
                <a:cs typeface="Calibri"/>
                <a:sym typeface="Calibri"/>
              </a:rPr>
              <a:t>Handling subtle feature overlaps between eligible groups.</a:t>
            </a:r>
            <a:endParaRPr dirty="0"/>
          </a:p>
          <a:p>
            <a:pPr marL="305435" lvl="0" indent="-305435" algn="l" rtl="0">
              <a:lnSpc>
                <a:spcPct val="110000"/>
              </a:lnSpc>
              <a:spcBef>
                <a:spcPts val="920"/>
              </a:spcBef>
              <a:spcAft>
                <a:spcPts val="0"/>
              </a:spcAft>
              <a:buSzPts val="1472"/>
              <a:buChar char="◼"/>
            </a:pPr>
            <a:r>
              <a:rPr lang="en-US" sz="1600" dirty="0">
                <a:latin typeface="Calibri"/>
                <a:ea typeface="Calibri"/>
                <a:cs typeface="Calibri"/>
                <a:sym typeface="Calibri"/>
              </a:rPr>
              <a:t>These can be addressed further with advanced techniques like SMOTE or deep learning models.</a:t>
            </a:r>
            <a:endParaRPr dirty="0"/>
          </a:p>
          <a:p>
            <a:pPr marL="305435" lvl="0" indent="-305435" algn="l" rtl="0">
              <a:lnSpc>
                <a:spcPct val="110000"/>
              </a:lnSpc>
              <a:spcBef>
                <a:spcPts val="920"/>
              </a:spcBef>
              <a:spcAft>
                <a:spcPts val="0"/>
              </a:spcAft>
              <a:buSzPts val="1472"/>
              <a:buChar char="◼"/>
            </a:pPr>
            <a:r>
              <a:rPr lang="en-US" sz="1600" dirty="0">
                <a:latin typeface="Calibri"/>
                <a:ea typeface="Calibri"/>
                <a:cs typeface="Calibri"/>
                <a:sym typeface="Calibri"/>
              </a:rPr>
              <a:t>Overall, this approach can significantly reduce the manual effort and time in screening potential beneficiaries, enabling faster and more inclusive delivery of social support.</a:t>
            </a:r>
            <a:endParaRPr sz="1600" dirty="0">
              <a:latin typeface="Calibri"/>
              <a:ea typeface="Calibri"/>
              <a:cs typeface="Calibri"/>
            </a:endParaRPr>
          </a:p>
          <a:p>
            <a:pPr marL="305435" indent="-313690">
              <a:spcBef>
                <a:spcPts val="920"/>
              </a:spcBef>
              <a:buSzPts val="1600"/>
              <a:buFont typeface="Calibri"/>
              <a:buChar char="◼"/>
            </a:pPr>
            <a:r>
              <a:rPr lang="en-US" sz="1600" dirty="0">
                <a:latin typeface="Calibri"/>
                <a:ea typeface="Calibri"/>
                <a:cs typeface="Calibri"/>
                <a:sym typeface="Calibri"/>
              </a:rPr>
              <a:t>Complete project code available at: </a:t>
            </a:r>
            <a:r>
              <a:rPr lang="en-US" sz="1600" b="1" dirty="0">
                <a:latin typeface="Calibri"/>
                <a:ea typeface="Calibri"/>
                <a:cs typeface="Calibri"/>
                <a:sym typeface="Calibri"/>
              </a:rPr>
              <a:t>https://github.com/Meenal01-lang/NSAP-Scheme-Eligibility-Prediction/tree/main</a:t>
            </a:r>
            <a:r>
              <a:rPr lang="en-US" sz="1200" b="1" dirty="0">
                <a:solidFill>
                  <a:schemeClr val="accent1"/>
                </a:solidFill>
                <a:latin typeface="Calibri"/>
                <a:ea typeface="Calibri"/>
                <a:cs typeface="Calibri"/>
                <a:sym typeface="Calibri"/>
              </a:rPr>
              <a:t> </a:t>
            </a:r>
            <a:endParaRPr sz="1200" b="1">
              <a:solidFill>
                <a:schemeClr val="accent1"/>
              </a:solidFill>
              <a:latin typeface="Calibri"/>
              <a:ea typeface="Calibri"/>
              <a:cs typeface="Calibri"/>
            </a:endParaRPr>
          </a:p>
          <a:p>
            <a:pPr marL="305435" lvl="0" indent="-241300" algn="l" rtl="0">
              <a:lnSpc>
                <a:spcPct val="110000"/>
              </a:lnSpc>
              <a:spcBef>
                <a:spcPts val="820"/>
              </a:spcBef>
              <a:spcAft>
                <a:spcPts val="0"/>
              </a:spcAft>
              <a:buSzPts val="1012"/>
              <a:buNone/>
            </a:pPr>
            <a:endParaRPr sz="1100">
              <a:latin typeface="Calibri"/>
              <a:ea typeface="Calibri"/>
              <a:cs typeface="Calibri"/>
            </a:endParaRPr>
          </a:p>
          <a:p>
            <a:pPr marL="305435" lvl="0" indent="-188595" algn="l" rtl="0">
              <a:lnSpc>
                <a:spcPct val="110000"/>
              </a:lnSpc>
              <a:spcBef>
                <a:spcPts val="1000"/>
              </a:spcBef>
              <a:spcAft>
                <a:spcPts val="0"/>
              </a:spcAft>
              <a:buSzPts val="1840"/>
              <a:buNone/>
            </a:pP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body" idx="1"/>
          </p:nvPr>
        </p:nvSpPr>
        <p:spPr>
          <a:xfrm>
            <a:off x="831712" y="1464864"/>
            <a:ext cx="11029615" cy="4673324"/>
          </a:xfrm>
          <a:prstGeom prst="rect">
            <a:avLst/>
          </a:prstGeom>
          <a:noFill/>
          <a:ln>
            <a:noFill/>
          </a:ln>
        </p:spPr>
        <p:txBody>
          <a:bodyPr spcFirstLastPara="1" wrap="square" lIns="91425" tIns="45700" rIns="91425" bIns="45700" anchor="ctr" anchorCtr="0">
            <a:normAutofit fontScale="92500" lnSpcReduction="20000"/>
          </a:bodyPr>
          <a:lstStyle/>
          <a:p>
            <a:pPr marL="0" lvl="0" indent="0" algn="l" rtl="0">
              <a:lnSpc>
                <a:spcPct val="110000"/>
              </a:lnSpc>
              <a:spcBef>
                <a:spcPts val="0"/>
              </a:spcBef>
              <a:spcAft>
                <a:spcPts val="0"/>
              </a:spcAft>
              <a:buSzPct val="91999"/>
              <a:buNone/>
            </a:pPr>
            <a:endParaRPr sz="2000" b="1"/>
          </a:p>
          <a:p>
            <a:pPr marL="305435" lvl="0" indent="-305435" algn="l" rtl="0">
              <a:lnSpc>
                <a:spcPct val="110000"/>
              </a:lnSpc>
              <a:spcBef>
                <a:spcPts val="896"/>
              </a:spcBef>
              <a:spcAft>
                <a:spcPts val="0"/>
              </a:spcAft>
              <a:buSzPct val="92000"/>
              <a:buChar char="◼"/>
            </a:pPr>
            <a:r>
              <a:rPr lang="en-US" sz="1600">
                <a:latin typeface="Calibri"/>
                <a:ea typeface="Calibri"/>
                <a:cs typeface="Calibri"/>
                <a:sym typeface="Calibri"/>
              </a:rPr>
              <a:t>To enhance the effectiveness and scalability of the system, several future improvements are proposed:</a:t>
            </a:r>
            <a:endParaRPr/>
          </a:p>
          <a:p>
            <a:pPr marL="306000" lvl="0" indent="-306000" algn="l" rtl="0">
              <a:lnSpc>
                <a:spcPct val="110000"/>
              </a:lnSpc>
              <a:spcBef>
                <a:spcPts val="896"/>
              </a:spcBef>
              <a:spcAft>
                <a:spcPts val="0"/>
              </a:spcAft>
              <a:buSzPct val="92000"/>
              <a:buChar char="◼"/>
            </a:pPr>
            <a:r>
              <a:rPr lang="en-US" sz="1600" b="1">
                <a:latin typeface="Calibri"/>
                <a:ea typeface="Calibri"/>
                <a:cs typeface="Calibri"/>
                <a:sym typeface="Calibri"/>
              </a:rPr>
              <a:t>Incorporation of Additional Data Sources</a:t>
            </a:r>
            <a:r>
              <a:rPr lang="en-US" sz="1600">
                <a:latin typeface="Calibri"/>
                <a:ea typeface="Calibri"/>
                <a:cs typeface="Calibri"/>
                <a:sym typeface="Calibri"/>
              </a:rPr>
              <a:t>:</a:t>
            </a:r>
            <a:endParaRPr/>
          </a:p>
          <a:p>
            <a:pPr marL="630000" lvl="1" indent="-306000" algn="l" rtl="0">
              <a:spcBef>
                <a:spcPts val="896"/>
              </a:spcBef>
              <a:spcAft>
                <a:spcPts val="0"/>
              </a:spcAft>
              <a:buSzPct val="92000"/>
              <a:buChar char="◼"/>
            </a:pPr>
            <a:r>
              <a:rPr lang="en-US" sz="1600">
                <a:latin typeface="Calibri"/>
                <a:ea typeface="Calibri"/>
                <a:cs typeface="Calibri"/>
                <a:sym typeface="Calibri"/>
              </a:rPr>
              <a:t>Integrate more demographic, health, or economic indicators to refine prediction accuracy.</a:t>
            </a:r>
            <a:endParaRPr/>
          </a:p>
          <a:p>
            <a:pPr marL="306000" lvl="0" indent="-306000" algn="l" rtl="0">
              <a:lnSpc>
                <a:spcPct val="110000"/>
              </a:lnSpc>
              <a:spcBef>
                <a:spcPts val="896"/>
              </a:spcBef>
              <a:spcAft>
                <a:spcPts val="0"/>
              </a:spcAft>
              <a:buSzPct val="92000"/>
              <a:buChar char="◼"/>
            </a:pPr>
            <a:r>
              <a:rPr lang="en-US" sz="1600" b="1">
                <a:latin typeface="Calibri"/>
                <a:ea typeface="Calibri"/>
                <a:cs typeface="Calibri"/>
                <a:sym typeface="Calibri"/>
              </a:rPr>
              <a:t>Algorithm Optimization</a:t>
            </a:r>
            <a:r>
              <a:rPr lang="en-US" sz="1600">
                <a:latin typeface="Calibri"/>
                <a:ea typeface="Calibri"/>
                <a:cs typeface="Calibri"/>
                <a:sym typeface="Calibri"/>
              </a:rPr>
              <a:t>:</a:t>
            </a:r>
            <a:endParaRPr/>
          </a:p>
          <a:p>
            <a:pPr marL="630000" lvl="1" indent="-306000" algn="l" rtl="0">
              <a:spcBef>
                <a:spcPts val="896"/>
              </a:spcBef>
              <a:spcAft>
                <a:spcPts val="0"/>
              </a:spcAft>
              <a:buSzPct val="92000"/>
              <a:buChar char="◼"/>
            </a:pPr>
            <a:r>
              <a:rPr lang="en-US" sz="1600">
                <a:latin typeface="Calibri"/>
                <a:ea typeface="Calibri"/>
                <a:cs typeface="Calibri"/>
                <a:sym typeface="Calibri"/>
              </a:rPr>
              <a:t>Experiment with ensemble models, gradient boosting, or neural networks (e.g., XGBoost, LightGBM) to improve performance.</a:t>
            </a:r>
            <a:endParaRPr/>
          </a:p>
          <a:p>
            <a:pPr marL="306000" lvl="0" indent="-306000" algn="l" rtl="0">
              <a:lnSpc>
                <a:spcPct val="110000"/>
              </a:lnSpc>
              <a:spcBef>
                <a:spcPts val="896"/>
              </a:spcBef>
              <a:spcAft>
                <a:spcPts val="0"/>
              </a:spcAft>
              <a:buSzPct val="92000"/>
              <a:buChar char="◼"/>
            </a:pPr>
            <a:r>
              <a:rPr lang="en-US" sz="1600" b="1">
                <a:latin typeface="Calibri"/>
                <a:ea typeface="Calibri"/>
                <a:cs typeface="Calibri"/>
                <a:sym typeface="Calibri"/>
              </a:rPr>
              <a:t>Geographical Expansion:</a:t>
            </a:r>
            <a:endParaRPr/>
          </a:p>
          <a:p>
            <a:pPr marL="630000" lvl="1" indent="-306000" algn="l" rtl="0">
              <a:spcBef>
                <a:spcPts val="896"/>
              </a:spcBef>
              <a:spcAft>
                <a:spcPts val="0"/>
              </a:spcAft>
              <a:buSzPct val="92000"/>
              <a:buChar char="◼"/>
            </a:pPr>
            <a:r>
              <a:rPr lang="en-US" sz="1600">
                <a:latin typeface="Calibri"/>
                <a:ea typeface="Calibri"/>
                <a:cs typeface="Calibri"/>
                <a:sym typeface="Calibri"/>
              </a:rPr>
              <a:t>Extend the system to cover all Indian states and union territories, enabling a unified national framework.</a:t>
            </a:r>
            <a:endParaRPr/>
          </a:p>
          <a:p>
            <a:pPr marL="306000" lvl="0" indent="-306000" algn="l" rtl="0">
              <a:lnSpc>
                <a:spcPct val="110000"/>
              </a:lnSpc>
              <a:spcBef>
                <a:spcPts val="896"/>
              </a:spcBef>
              <a:spcAft>
                <a:spcPts val="0"/>
              </a:spcAft>
              <a:buSzPct val="92000"/>
              <a:buChar char="◼"/>
            </a:pPr>
            <a:r>
              <a:rPr lang="en-US" sz="1600" b="1">
                <a:latin typeface="Calibri"/>
                <a:ea typeface="Calibri"/>
                <a:cs typeface="Calibri"/>
                <a:sym typeface="Calibri"/>
              </a:rPr>
              <a:t>Real-Time Integration</a:t>
            </a:r>
            <a:r>
              <a:rPr lang="en-US" sz="1600">
                <a:latin typeface="Calibri"/>
                <a:ea typeface="Calibri"/>
                <a:cs typeface="Calibri"/>
                <a:sym typeface="Calibri"/>
              </a:rPr>
              <a:t>:</a:t>
            </a:r>
            <a:endParaRPr/>
          </a:p>
          <a:p>
            <a:pPr marL="630000" lvl="1" indent="-306000" algn="l" rtl="0">
              <a:spcBef>
                <a:spcPts val="896"/>
              </a:spcBef>
              <a:spcAft>
                <a:spcPts val="0"/>
              </a:spcAft>
              <a:buSzPct val="92000"/>
              <a:buChar char="◼"/>
            </a:pPr>
            <a:r>
              <a:rPr lang="en-US" sz="1600">
                <a:latin typeface="Calibri"/>
                <a:ea typeface="Calibri"/>
                <a:cs typeface="Calibri"/>
                <a:sym typeface="Calibri"/>
              </a:rPr>
              <a:t>Deploy as a live web service that can accept user input and provide instant scheme recommendations.</a:t>
            </a:r>
            <a:endParaRPr/>
          </a:p>
          <a:p>
            <a:pPr marL="306000" lvl="0" indent="-306000" algn="l" rtl="0">
              <a:lnSpc>
                <a:spcPct val="110000"/>
              </a:lnSpc>
              <a:spcBef>
                <a:spcPts val="896"/>
              </a:spcBef>
              <a:spcAft>
                <a:spcPts val="0"/>
              </a:spcAft>
              <a:buSzPct val="92000"/>
              <a:buChar char="◼"/>
            </a:pPr>
            <a:r>
              <a:rPr lang="en-US" sz="1600" b="1">
                <a:latin typeface="Calibri"/>
                <a:ea typeface="Calibri"/>
                <a:cs typeface="Calibri"/>
                <a:sym typeface="Calibri"/>
              </a:rPr>
              <a:t>Edge &amp; Cloud Computing Integration</a:t>
            </a:r>
            <a:r>
              <a:rPr lang="en-US" sz="1600">
                <a:latin typeface="Calibri"/>
                <a:ea typeface="Calibri"/>
                <a:cs typeface="Calibri"/>
                <a:sym typeface="Calibri"/>
              </a:rPr>
              <a:t>:</a:t>
            </a:r>
            <a:endParaRPr/>
          </a:p>
          <a:p>
            <a:pPr marL="630000" lvl="1" indent="-306000" algn="l" rtl="0">
              <a:spcBef>
                <a:spcPts val="896"/>
              </a:spcBef>
              <a:spcAft>
                <a:spcPts val="0"/>
              </a:spcAft>
              <a:buSzPct val="92000"/>
              <a:buChar char="◼"/>
            </a:pPr>
            <a:r>
              <a:rPr lang="en-US" sz="1600">
                <a:latin typeface="Calibri"/>
                <a:ea typeface="Calibri"/>
                <a:cs typeface="Calibri"/>
                <a:sym typeface="Calibri"/>
              </a:rPr>
              <a:t>Explore deployment on edge devices for rural reach, and use IBM Cloud services to scale access.</a:t>
            </a:r>
            <a:endParaRPr/>
          </a:p>
          <a:p>
            <a:pPr marL="306000" lvl="0" indent="-306000" algn="l" rtl="0">
              <a:lnSpc>
                <a:spcPct val="110000"/>
              </a:lnSpc>
              <a:spcBef>
                <a:spcPts val="896"/>
              </a:spcBef>
              <a:spcAft>
                <a:spcPts val="0"/>
              </a:spcAft>
              <a:buSzPct val="92000"/>
              <a:buChar char="◼"/>
            </a:pPr>
            <a:r>
              <a:rPr lang="en-US" sz="1600" b="1">
                <a:latin typeface="Calibri"/>
                <a:ea typeface="Calibri"/>
                <a:cs typeface="Calibri"/>
                <a:sym typeface="Calibri"/>
              </a:rPr>
              <a:t>Explainable AI (XAI)</a:t>
            </a:r>
            <a:r>
              <a:rPr lang="en-US" sz="1600">
                <a:latin typeface="Calibri"/>
                <a:ea typeface="Calibri"/>
                <a:cs typeface="Calibri"/>
                <a:sym typeface="Calibri"/>
              </a:rPr>
              <a:t>:</a:t>
            </a:r>
            <a:endParaRPr/>
          </a:p>
          <a:p>
            <a:pPr marL="630000" lvl="1" indent="-306000" algn="l" rtl="0">
              <a:spcBef>
                <a:spcPts val="896"/>
              </a:spcBef>
              <a:spcAft>
                <a:spcPts val="0"/>
              </a:spcAft>
              <a:buSzPct val="92000"/>
              <a:buChar char="◼"/>
            </a:pPr>
            <a:r>
              <a:rPr lang="en-US" sz="1600">
                <a:latin typeface="Calibri"/>
                <a:ea typeface="Calibri"/>
                <a:cs typeface="Calibri"/>
                <a:sym typeface="Calibri"/>
              </a:rPr>
              <a:t>Incorporate interpretability methods (e.g., SHAP, LIME) to explain why a scheme is recommended for transparency.</a:t>
            </a:r>
            <a:endParaRPr/>
          </a:p>
          <a:p>
            <a:pPr marL="305435" lvl="0" indent="-305435" algn="l" rtl="0">
              <a:lnSpc>
                <a:spcPct val="110000"/>
              </a:lnSpc>
              <a:spcBef>
                <a:spcPts val="970"/>
              </a:spcBef>
              <a:spcAft>
                <a:spcPts val="0"/>
              </a:spcAft>
              <a:buSzPct val="91999"/>
              <a:buNone/>
            </a:pPr>
            <a:endParaRPr sz="2000"/>
          </a:p>
          <a:p>
            <a:pPr marL="305435" lvl="0" indent="-213598" algn="l" rtl="0">
              <a:lnSpc>
                <a:spcPct val="110000"/>
              </a:lnSpc>
              <a:spcBef>
                <a:spcPts val="914"/>
              </a:spcBef>
              <a:spcAft>
                <a:spcPts val="0"/>
              </a:spcAft>
              <a:buSzPct val="92000"/>
              <a:buNone/>
            </a:pPr>
            <a:endParaRPr/>
          </a:p>
        </p:txBody>
      </p:sp>
      <p:sp>
        <p:nvSpPr>
          <p:cNvPr id="148" name="Google Shape;148;p21"/>
          <p:cNvSpPr txBox="1"/>
          <p:nvPr/>
        </p:nvSpPr>
        <p:spPr>
          <a:xfrm>
            <a:off x="773665" y="731925"/>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US" sz="4400" b="1"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14</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PREDICTING ELIGIBILITY FOR GOVERNMENT WELFARE SCHEMES USING MACHINE LEARNING</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68</cp:revision>
  <dcterms:modified xsi:type="dcterms:W3CDTF">2025-08-04T12:07:24Z</dcterms:modified>
</cp:coreProperties>
</file>