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21-Nov-19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21-Nov-19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a.geeksforgeeks.org/wp-content/uploads/20190828194629/ADT.jpg"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odesdope.com/course/algorithms-greedy-algorith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B0D0D-E6C2-4F73-8C18-A73878E5328F}"/>
              </a:ext>
            </a:extLst>
          </p:cNvPr>
          <p:cNvSpPr>
            <a:spLocks noGrp="1"/>
          </p:cNvSpPr>
          <p:nvPr>
            <p:ph type="ctrTitle"/>
          </p:nvPr>
        </p:nvSpPr>
        <p:spPr/>
        <p:txBody>
          <a:bodyPr/>
          <a:lstStyle/>
          <a:p>
            <a:r>
              <a:rPr lang="en-US" dirty="0" err="1"/>
              <a:t>Huffmann</a:t>
            </a:r>
            <a:r>
              <a:rPr lang="en-US" dirty="0"/>
              <a:t> coding </a:t>
            </a:r>
            <a:br>
              <a:rPr lang="en-US" dirty="0"/>
            </a:br>
            <a:r>
              <a:rPr lang="en-US" dirty="0"/>
              <a:t>using </a:t>
            </a:r>
            <a:br>
              <a:rPr lang="en-US" dirty="0"/>
            </a:br>
            <a:r>
              <a:rPr lang="en-US" dirty="0"/>
              <a:t>tree data structure</a:t>
            </a:r>
          </a:p>
        </p:txBody>
      </p:sp>
      <p:sp>
        <p:nvSpPr>
          <p:cNvPr id="3" name="Subtitle 2">
            <a:extLst>
              <a:ext uri="{FF2B5EF4-FFF2-40B4-BE49-F238E27FC236}">
                <a16:creationId xmlns:a16="http://schemas.microsoft.com/office/drawing/2014/main" xmlns="" id="{91376194-1C28-4EA5-8B88-6F4EEB44CEEA}"/>
              </a:ext>
            </a:extLst>
          </p:cNvPr>
          <p:cNvSpPr>
            <a:spLocks noGrp="1"/>
          </p:cNvSpPr>
          <p:nvPr>
            <p:ph type="subTitle" idx="1"/>
          </p:nvPr>
        </p:nvSpPr>
        <p:spPr/>
        <p:txBody>
          <a:bodyPr>
            <a:normAutofit/>
          </a:bodyPr>
          <a:lstStyle/>
          <a:p>
            <a:r>
              <a:rPr lang="en-US" sz="2000" b="1" dirty="0">
                <a:effectLst/>
                <a:latin typeface="+mj-lt"/>
              </a:rPr>
              <a:t>By- </a:t>
            </a:r>
            <a:r>
              <a:rPr lang="en-US" sz="2000" b="1" dirty="0" err="1">
                <a:effectLst/>
                <a:latin typeface="+mj-lt"/>
              </a:rPr>
              <a:t>Meenal</a:t>
            </a:r>
            <a:r>
              <a:rPr lang="en-US" sz="2000" b="1" dirty="0">
                <a:effectLst/>
                <a:latin typeface="+mj-lt"/>
              </a:rPr>
              <a:t> Shah – PES2201800018</a:t>
            </a:r>
          </a:p>
          <a:p>
            <a:r>
              <a:rPr lang="en-US" sz="2000" b="1" dirty="0">
                <a:effectLst/>
                <a:latin typeface="+mj-lt"/>
              </a:rPr>
              <a:t>Partha </a:t>
            </a:r>
            <a:r>
              <a:rPr lang="en-US" sz="2000" b="1" dirty="0" err="1">
                <a:effectLst/>
                <a:latin typeface="+mj-lt"/>
              </a:rPr>
              <a:t>Pratim</a:t>
            </a:r>
            <a:r>
              <a:rPr lang="en-US" sz="2000" b="1" dirty="0">
                <a:effectLst/>
                <a:latin typeface="+mj-lt"/>
              </a:rPr>
              <a:t> Mishra – PES2201800366</a:t>
            </a:r>
          </a:p>
        </p:txBody>
      </p:sp>
    </p:spTree>
    <p:extLst>
      <p:ext uri="{BB962C8B-B14F-4D97-AF65-F5344CB8AC3E}">
        <p14:creationId xmlns:p14="http://schemas.microsoft.com/office/powerpoint/2010/main" val="3219000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rawing&#10;&#10;Description automatically generated">
            <a:extLst>
              <a:ext uri="{FF2B5EF4-FFF2-40B4-BE49-F238E27FC236}">
                <a16:creationId xmlns:a16="http://schemas.microsoft.com/office/drawing/2014/main" xmlns="" id="{64223013-14D8-488B-9438-B288CCA049F8}"/>
              </a:ext>
            </a:extLst>
          </p:cNvPr>
          <p:cNvPicPr>
            <a:picLocks noGrp="1" noChangeAspect="1"/>
          </p:cNvPicPr>
          <p:nvPr>
            <p:ph idx="1"/>
          </p:nvPr>
        </p:nvPicPr>
        <p:blipFill>
          <a:blip r:embed="rId2"/>
          <a:stretch>
            <a:fillRect/>
          </a:stretch>
        </p:blipFill>
        <p:spPr>
          <a:xfrm>
            <a:off x="2030458" y="479164"/>
            <a:ext cx="7381992" cy="2645477"/>
          </a:xfrm>
        </p:spPr>
      </p:pic>
      <p:sp>
        <p:nvSpPr>
          <p:cNvPr id="6" name="TextBox 5">
            <a:extLst>
              <a:ext uri="{FF2B5EF4-FFF2-40B4-BE49-F238E27FC236}">
                <a16:creationId xmlns:a16="http://schemas.microsoft.com/office/drawing/2014/main" xmlns="" id="{3909DAF4-DA09-42B7-B161-759AEB2BDFC1}"/>
              </a:ext>
            </a:extLst>
          </p:cNvPr>
          <p:cNvSpPr txBox="1"/>
          <p:nvPr/>
        </p:nvSpPr>
        <p:spPr>
          <a:xfrm>
            <a:off x="511728" y="209725"/>
            <a:ext cx="11325138" cy="6186309"/>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In this example, 'a' is appearing 51 out of 100 times and has the highest frequency, 'c' is appearing only 2 out of 100 times and has the least frequency. Thus, we are assigning 'a' the codeword of the shortest length i.e., 0 and 'c' a longer one i.e., 1100.</a:t>
            </a:r>
          </a:p>
          <a:p>
            <a:pPr marL="285750" indent="-285750">
              <a:buFont typeface="Arial" panose="020B0604020202020204" pitchFamily="34" charset="0"/>
              <a:buChar char="•"/>
            </a:pPr>
            <a:r>
              <a:rPr lang="en-US" dirty="0"/>
              <a:t>Now if we use characters of fixed length, we need 100*3 = 300 bits (each character is taking 3 bit) to represent 100 characters of the file. But to represent 100 characters with the variable length character, we need 51*1 + 20*3 + 2*4 + 3*4 + 9*3 + 15*3 = 203 bits (51*1 as 'a' is appearing 51 out of 100 times and has length 1 and so on). Thus, we can save 32% of space by using the codeword for variable length in this case.</a:t>
            </a:r>
          </a:p>
          <a:p>
            <a:pPr marL="285750" indent="-285750">
              <a:buFont typeface="Arial" panose="020B0604020202020204" pitchFamily="34" charset="0"/>
              <a:buChar char="•"/>
            </a:pPr>
            <a:r>
              <a:rPr lang="en-US" dirty="0"/>
              <a:t>Also, the Huffman code is a lossless compression technique. You can see that we are not losing any information, we are just using a different way to represent each character.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7472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9741" y="880989"/>
            <a:ext cx="10749648" cy="5705341"/>
          </a:xfrm>
          <a:prstGeom prst="rect">
            <a:avLst/>
          </a:prstGeom>
        </p:spPr>
      </p:pic>
      <p:sp>
        <p:nvSpPr>
          <p:cNvPr id="5" name="TextBox 4"/>
          <p:cNvSpPr txBox="1"/>
          <p:nvPr/>
        </p:nvSpPr>
        <p:spPr>
          <a:xfrm>
            <a:off x="3958413" y="128789"/>
            <a:ext cx="5756855" cy="584775"/>
          </a:xfrm>
          <a:prstGeom prst="rect">
            <a:avLst/>
          </a:prstGeom>
          <a:noFill/>
        </p:spPr>
        <p:txBody>
          <a:bodyPr wrap="square" rtlCol="0">
            <a:spAutoFit/>
          </a:bodyPr>
          <a:lstStyle/>
          <a:p>
            <a:r>
              <a:rPr lang="en-US" sz="3200" dirty="0" smtClean="0">
                <a:effectLst>
                  <a:outerShdw blurRad="38100" dist="38100" dir="2700000" algn="tl">
                    <a:srgbClr val="000000">
                      <a:alpha val="43137"/>
                    </a:srgbClr>
                  </a:outerShdw>
                </a:effectLst>
              </a:rPr>
              <a:t>EXECUTION SNAPSHOT</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574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5186" y="2503694"/>
            <a:ext cx="9800189" cy="1569660"/>
          </a:xfrm>
          <a:prstGeom prst="rect">
            <a:avLst/>
          </a:prstGeom>
          <a:noFill/>
        </p:spPr>
        <p:txBody>
          <a:bodyPr wrap="square" lIns="91440" tIns="45720" rIns="91440" bIns="45720">
            <a:spAutoFit/>
          </a:bodyPr>
          <a:lstStyle/>
          <a:p>
            <a:pPr algn="ctr"/>
            <a:r>
              <a:rPr lang="en-US" sz="9600" b="1" cap="none" spc="0" dirty="0" smtClean="0">
                <a:ln w="9525">
                  <a:solidFill>
                    <a:schemeClr val="tx1"/>
                  </a:solidFill>
                  <a:prstDash val="solid"/>
                </a:ln>
                <a:solidFill>
                  <a:schemeClr val="tx1"/>
                </a:solidFill>
                <a:effectLst>
                  <a:outerShdw blurRad="50800" dist="38100" dir="10800000" algn="r" rotWithShape="0">
                    <a:prstClr val="black">
                      <a:alpha val="40000"/>
                    </a:prstClr>
                  </a:outerShdw>
                </a:effectLst>
              </a:rPr>
              <a:t>THANK</a:t>
            </a:r>
            <a:r>
              <a:rPr lang="en-US" sz="9600" b="1" cap="none" spc="0" dirty="0" smtClean="0">
                <a:ln w="9525">
                  <a:solidFill>
                    <a:schemeClr val="tx1"/>
                  </a:solidFill>
                  <a:prstDash val="solid"/>
                </a:ln>
                <a:solidFill>
                  <a:schemeClr val="tx1"/>
                </a:solidFill>
                <a:effectLst>
                  <a:outerShdw blurRad="12700" dist="38100" dir="2700000" algn="tl" rotWithShape="0">
                    <a:schemeClr val="bg1">
                      <a:lumMod val="50000"/>
                    </a:schemeClr>
                  </a:outerShdw>
                </a:effectLst>
              </a:rPr>
              <a:t>  YOU</a:t>
            </a:r>
            <a:endParaRPr lang="en-US" sz="9600" b="1" cap="none" spc="0" dirty="0">
              <a:ln w="9525">
                <a:solidFill>
                  <a:schemeClr val="tx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267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D4B6A-D07F-41C9-B0D8-0B111E132F9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54957295-7004-4271-8F1D-1F65EA6B3AC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Implement Huffman coding using tree data structure.</a:t>
            </a:r>
          </a:p>
          <a:p>
            <a:r>
              <a:rPr lang="en-US" dirty="0">
                <a:latin typeface="Times New Roman" panose="02020603050405020304" pitchFamily="18" charset="0"/>
                <a:cs typeface="Times New Roman" panose="02020603050405020304" pitchFamily="18" charset="0"/>
              </a:rPr>
              <a:t>Perform encoding, decoding on a standard dataset.</a:t>
            </a:r>
          </a:p>
          <a:p>
            <a:r>
              <a:rPr lang="en-US" dirty="0">
                <a:latin typeface="Times New Roman" panose="02020603050405020304" pitchFamily="18" charset="0"/>
                <a:cs typeface="Times New Roman" panose="02020603050405020304" pitchFamily="18" charset="0"/>
              </a:rPr>
              <a:t>Find out compression ratio with respect to uniform encoding</a:t>
            </a:r>
          </a:p>
        </p:txBody>
      </p:sp>
    </p:spTree>
    <p:extLst>
      <p:ext uri="{BB962C8B-B14F-4D97-AF65-F5344CB8AC3E}">
        <p14:creationId xmlns:p14="http://schemas.microsoft.com/office/powerpoint/2010/main" val="2774103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DD40C-930E-463C-8F3A-3C0F332CBB45}"/>
              </a:ext>
            </a:extLst>
          </p:cNvPr>
          <p:cNvSpPr>
            <a:spLocks noGrp="1"/>
          </p:cNvSpPr>
          <p:nvPr>
            <p:ph type="title"/>
          </p:nvPr>
        </p:nvSpPr>
        <p:spPr>
          <a:xfrm>
            <a:off x="913795" y="257263"/>
            <a:ext cx="10353761" cy="1326321"/>
          </a:xfrm>
        </p:spPr>
        <p:txBody>
          <a:bodyPr/>
          <a:lstStyle/>
          <a:p>
            <a:r>
              <a:rPr lang="en-US" dirty="0"/>
              <a:t>Introduction</a:t>
            </a:r>
          </a:p>
        </p:txBody>
      </p:sp>
      <p:sp>
        <p:nvSpPr>
          <p:cNvPr id="3" name="Content Placeholder 2">
            <a:extLst>
              <a:ext uri="{FF2B5EF4-FFF2-40B4-BE49-F238E27FC236}">
                <a16:creationId xmlns:a16="http://schemas.microsoft.com/office/drawing/2014/main" xmlns="" id="{448D0BAD-2738-4F3F-8E44-6BD321687CE5}"/>
              </a:ext>
            </a:extLst>
          </p:cNvPr>
          <p:cNvSpPr>
            <a:spLocks noGrp="1"/>
          </p:cNvSpPr>
          <p:nvPr>
            <p:ph idx="1"/>
          </p:nvPr>
        </p:nvSpPr>
        <p:spPr>
          <a:xfrm>
            <a:off x="821516" y="1341055"/>
            <a:ext cx="10914682" cy="5259682"/>
          </a:xfrm>
        </p:spPr>
        <p:txBody>
          <a:bodyPr/>
          <a:lstStyle/>
          <a:p>
            <a:r>
              <a:rPr lang="en-US" dirty="0">
                <a:latin typeface="Times New Roman" panose="02020603050405020304" pitchFamily="18" charset="0"/>
                <a:cs typeface="Times New Roman" panose="02020603050405020304" pitchFamily="18" charset="0"/>
              </a:rPr>
              <a:t> What are trees ?</a:t>
            </a:r>
          </a:p>
          <a:p>
            <a:r>
              <a:rPr lang="en-US" dirty="0">
                <a:effectLst/>
              </a:rPr>
              <a:t> </a:t>
            </a:r>
            <a:r>
              <a:rPr lang="en-US" dirty="0">
                <a:effectLst/>
                <a:latin typeface="Times New Roman" panose="02020603050405020304" pitchFamily="18" charset="0"/>
                <a:cs typeface="Times New Roman" panose="02020603050405020304" pitchFamily="18" charset="0"/>
              </a:rPr>
              <a:t>A </a:t>
            </a:r>
            <a:r>
              <a:rPr lang="en-US" b="1" dirty="0">
                <a:effectLst/>
                <a:latin typeface="Times New Roman" panose="02020603050405020304" pitchFamily="18" charset="0"/>
                <a:cs typeface="Times New Roman" panose="02020603050405020304" pitchFamily="18" charset="0"/>
              </a:rPr>
              <a:t>tree</a:t>
            </a:r>
            <a:r>
              <a:rPr lang="en-US" dirty="0">
                <a:effectLst/>
                <a:latin typeface="Times New Roman" panose="02020603050405020304" pitchFamily="18" charset="0"/>
                <a:cs typeface="Times New Roman" panose="02020603050405020304" pitchFamily="18" charset="0"/>
              </a:rPr>
              <a:t> is a widely used </a:t>
            </a:r>
            <a:r>
              <a:rPr lang="en-US" u="sng" dirty="0">
                <a:effectLst/>
                <a:latin typeface="Times New Roman" panose="02020603050405020304" pitchFamily="18" charset="0"/>
                <a:cs typeface="Times New Roman" panose="02020603050405020304" pitchFamily="18" charset="0"/>
              </a:rPr>
              <a:t>abstract data type</a:t>
            </a:r>
            <a:r>
              <a:rPr lang="en-US" dirty="0">
                <a:effectLst/>
                <a:latin typeface="Times New Roman" panose="02020603050405020304" pitchFamily="18" charset="0"/>
                <a:cs typeface="Times New Roman" panose="02020603050405020304" pitchFamily="18" charset="0"/>
              </a:rPr>
              <a:t> (ADT) that simulates a hierarchical tree structure with a root value and subtrees of children with a parent node, represented as a set of linked nodes.</a:t>
            </a:r>
          </a:p>
          <a:p>
            <a:r>
              <a:rPr lang="en-US" dirty="0">
                <a:latin typeface="Times New Roman" panose="02020603050405020304" pitchFamily="18" charset="0"/>
                <a:cs typeface="Times New Roman" panose="02020603050405020304" pitchFamily="18" charset="0"/>
              </a:rPr>
              <a:t>What is the objective of the project ?</a:t>
            </a:r>
          </a:p>
          <a:p>
            <a:r>
              <a:rPr lang="en-US" dirty="0">
                <a:latin typeface="Times New Roman" panose="02020603050405020304" pitchFamily="18" charset="0"/>
                <a:cs typeface="Times New Roman" panose="02020603050405020304" pitchFamily="18" charset="0"/>
              </a:rPr>
              <a:t>The objective of the project is to encode a given dataset using Huffman coding and then calculate the compression ratio.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954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84597-FE73-46DE-8242-52A51CA26CDC}"/>
              </a:ext>
            </a:extLst>
          </p:cNvPr>
          <p:cNvSpPr>
            <a:spLocks noGrp="1"/>
          </p:cNvSpPr>
          <p:nvPr>
            <p:ph type="title"/>
          </p:nvPr>
        </p:nvSpPr>
        <p:spPr>
          <a:xfrm>
            <a:off x="695681" y="190151"/>
            <a:ext cx="10353761" cy="1326321"/>
          </a:xfrm>
        </p:spPr>
        <p:txBody>
          <a:bodyPr/>
          <a:lstStyle/>
          <a:p>
            <a:r>
              <a:rPr lang="en-US" dirty="0"/>
              <a:t>Problem description</a:t>
            </a:r>
          </a:p>
        </p:txBody>
      </p:sp>
      <p:sp>
        <p:nvSpPr>
          <p:cNvPr id="3" name="Content Placeholder 2">
            <a:extLst>
              <a:ext uri="{FF2B5EF4-FFF2-40B4-BE49-F238E27FC236}">
                <a16:creationId xmlns:a16="http://schemas.microsoft.com/office/drawing/2014/main" xmlns="" id="{8F796F15-585A-44EA-BDA1-C769290ED55D}"/>
              </a:ext>
            </a:extLst>
          </p:cNvPr>
          <p:cNvSpPr>
            <a:spLocks noGrp="1"/>
          </p:cNvSpPr>
          <p:nvPr>
            <p:ph idx="1"/>
          </p:nvPr>
        </p:nvSpPr>
        <p:spPr>
          <a:xfrm>
            <a:off x="527902" y="1265553"/>
            <a:ext cx="11308964" cy="5294637"/>
          </a:xfrm>
        </p:spPr>
        <p:txBody>
          <a:bodyPr/>
          <a:lstStyle/>
          <a:p>
            <a:r>
              <a:rPr lang="en-US" dirty="0">
                <a:latin typeface="Times New Roman" panose="02020603050405020304" pitchFamily="18" charset="0"/>
                <a:cs typeface="Times New Roman" panose="02020603050405020304" pitchFamily="18" charset="0"/>
              </a:rPr>
              <a:t> What is Huffman coding ?</a:t>
            </a:r>
          </a:p>
          <a:p>
            <a:pPr fontAlgn="base"/>
            <a:r>
              <a:rPr lang="en-US" dirty="0">
                <a:effectLst/>
              </a:rPr>
              <a:t>Huffman Coding is a famous Greedy Algorithm. </a:t>
            </a:r>
          </a:p>
          <a:p>
            <a:pPr fontAlgn="base"/>
            <a:r>
              <a:rPr lang="en-US" dirty="0">
                <a:effectLst/>
              </a:rPr>
              <a:t>It is used for the lossless compression of data.</a:t>
            </a:r>
          </a:p>
          <a:p>
            <a:pPr fontAlgn="base"/>
            <a:r>
              <a:rPr lang="en-US" dirty="0">
                <a:effectLst/>
              </a:rPr>
              <a:t>It assigns variable length code to all the characters.</a:t>
            </a:r>
          </a:p>
          <a:p>
            <a:pPr fontAlgn="base"/>
            <a:r>
              <a:rPr lang="en-US" dirty="0">
                <a:effectLst/>
              </a:rPr>
              <a:t>The code length of a character depends on how frequently it occurs in the given text.</a:t>
            </a:r>
          </a:p>
          <a:p>
            <a:pPr fontAlgn="base"/>
            <a:r>
              <a:rPr lang="en-US" dirty="0">
                <a:effectLst/>
              </a:rPr>
              <a:t>The character which occurs most frequently gets the smallest code.</a:t>
            </a:r>
          </a:p>
          <a:p>
            <a:pPr fontAlgn="base"/>
            <a:r>
              <a:rPr lang="en-US" dirty="0">
                <a:effectLst/>
              </a:rPr>
              <a:t>The character which occurs least frequently gets the largest code.</a:t>
            </a:r>
          </a:p>
          <a:p>
            <a:pPr marL="0" indent="0">
              <a:buNone/>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44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83486-9286-4742-B8BD-2CBCD2B67163}"/>
              </a:ext>
            </a:extLst>
          </p:cNvPr>
          <p:cNvSpPr>
            <a:spLocks noGrp="1"/>
          </p:cNvSpPr>
          <p:nvPr>
            <p:ph type="title"/>
          </p:nvPr>
        </p:nvSpPr>
        <p:spPr>
          <a:xfrm>
            <a:off x="653736" y="265652"/>
            <a:ext cx="10353761" cy="1326321"/>
          </a:xfrm>
        </p:spPr>
        <p:txBody>
          <a:bodyPr/>
          <a:lstStyle/>
          <a:p>
            <a:r>
              <a:rPr lang="en-US" dirty="0"/>
              <a:t>Demonstration of Huffman Coding</a:t>
            </a:r>
          </a:p>
        </p:txBody>
      </p:sp>
      <p:pic>
        <p:nvPicPr>
          <p:cNvPr id="13" name="Content Placeholder 12">
            <a:extLst>
              <a:ext uri="{FF2B5EF4-FFF2-40B4-BE49-F238E27FC236}">
                <a16:creationId xmlns:a16="http://schemas.microsoft.com/office/drawing/2014/main" xmlns="" id="{C627977D-BFC7-4D76-9502-6B236736992F}"/>
              </a:ext>
            </a:extLst>
          </p:cNvPr>
          <p:cNvPicPr>
            <a:picLocks noGrp="1" noChangeAspect="1"/>
          </p:cNvPicPr>
          <p:nvPr>
            <p:ph idx="1"/>
          </p:nvPr>
        </p:nvPicPr>
        <p:blipFill>
          <a:blip r:embed="rId2"/>
          <a:stretch>
            <a:fillRect/>
          </a:stretch>
        </p:blipFill>
        <p:spPr>
          <a:xfrm>
            <a:off x="1631472" y="1501628"/>
            <a:ext cx="8795033" cy="4815281"/>
          </a:xfrm>
        </p:spPr>
      </p:pic>
    </p:spTree>
    <p:extLst>
      <p:ext uri="{BB962C8B-B14F-4D97-AF65-F5344CB8AC3E}">
        <p14:creationId xmlns:p14="http://schemas.microsoft.com/office/powerpoint/2010/main" val="1861717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6F385-4C7A-404D-84B8-D80B7E568CFD}"/>
              </a:ext>
            </a:extLst>
          </p:cNvPr>
          <p:cNvSpPr>
            <a:spLocks noGrp="1"/>
          </p:cNvSpPr>
          <p:nvPr>
            <p:ph type="title"/>
          </p:nvPr>
        </p:nvSpPr>
        <p:spPr>
          <a:xfrm>
            <a:off x="913795" y="290819"/>
            <a:ext cx="10353761" cy="1326321"/>
          </a:xfrm>
        </p:spPr>
        <p:txBody>
          <a:bodyPr/>
          <a:lstStyle/>
          <a:p>
            <a:r>
              <a:rPr lang="en-US" dirty="0"/>
              <a:t>Proposed Approach</a:t>
            </a:r>
            <a:br>
              <a:rPr lang="en-US" dirty="0"/>
            </a:br>
            <a:endParaRPr lang="en-US" dirty="0"/>
          </a:p>
        </p:txBody>
      </p:sp>
      <p:sp>
        <p:nvSpPr>
          <p:cNvPr id="3" name="Content Placeholder 2">
            <a:extLst>
              <a:ext uri="{FF2B5EF4-FFF2-40B4-BE49-F238E27FC236}">
                <a16:creationId xmlns:a16="http://schemas.microsoft.com/office/drawing/2014/main" xmlns="" id="{7277269A-5AF3-49CF-8B88-CF0482690C0C}"/>
              </a:ext>
            </a:extLst>
          </p:cNvPr>
          <p:cNvSpPr>
            <a:spLocks noGrp="1"/>
          </p:cNvSpPr>
          <p:nvPr>
            <p:ph idx="1"/>
          </p:nvPr>
        </p:nvSpPr>
        <p:spPr>
          <a:xfrm>
            <a:off x="578235" y="1164886"/>
            <a:ext cx="11283797" cy="5303026"/>
          </a:xfrm>
        </p:spPr>
        <p:txBody>
          <a:bodyPr/>
          <a:lstStyle/>
          <a:p>
            <a:r>
              <a:rPr lang="en-US" dirty="0">
                <a:latin typeface="Times New Roman" panose="02020603050405020304" pitchFamily="18" charset="0"/>
                <a:cs typeface="Times New Roman" panose="02020603050405020304" pitchFamily="18" charset="0"/>
              </a:rPr>
              <a:t>First we , select an appropriate dataset. Since, Huffman is an algorithm that works using frequency of occurrences. We decided to select a dataset, that had a detailed numerical representation. This ensures that the representation is easy and detailed. The dataset then had to be cleaned of all ambiguous and NULL values.</a:t>
            </a:r>
          </a:p>
          <a:p>
            <a:r>
              <a:rPr lang="en-US" dirty="0">
                <a:latin typeface="Times New Roman" panose="02020603050405020304" pitchFamily="18" charset="0"/>
                <a:cs typeface="Times New Roman" panose="02020603050405020304" pitchFamily="18" charset="0"/>
              </a:rPr>
              <a:t>The next step was to write the Huffman algorithm using tree data structure. In this step the concepts of Heaps and the basic definition of Huffman algorithm (mentioned in previous slides) was used.</a:t>
            </a:r>
          </a:p>
          <a:p>
            <a:r>
              <a:rPr lang="en-US" dirty="0">
                <a:latin typeface="Times New Roman" panose="02020603050405020304" pitchFamily="18" charset="0"/>
                <a:cs typeface="Times New Roman" panose="02020603050405020304" pitchFamily="18" charset="0"/>
              </a:rPr>
              <a:t>The Code was checked with sample test cases before moving on with the integration of the dataset.</a:t>
            </a:r>
          </a:p>
          <a:p>
            <a:r>
              <a:rPr lang="en-US" dirty="0">
                <a:latin typeface="Times New Roman" panose="02020603050405020304" pitchFamily="18" charset="0"/>
                <a:cs typeface="Times New Roman" panose="02020603050405020304" pitchFamily="18" charset="0"/>
              </a:rPr>
              <a:t>Th data set was converted into a structure of arrays and then accessed.</a:t>
            </a:r>
          </a:p>
          <a:p>
            <a:r>
              <a:rPr lang="en-US" dirty="0">
                <a:latin typeface="Times New Roman" panose="02020603050405020304" pitchFamily="18" charset="0"/>
                <a:cs typeface="Times New Roman" panose="02020603050405020304" pitchFamily="18" charset="0"/>
              </a:rPr>
              <a:t>A separate dataset was also made to store the frequency of all distinct characters in the dataset which was implemented in the code.</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095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78E25-1F9A-4DA6-B3B7-184E32D9F6A7}"/>
              </a:ext>
            </a:extLst>
          </p:cNvPr>
          <p:cNvSpPr>
            <a:spLocks noGrp="1"/>
          </p:cNvSpPr>
          <p:nvPr>
            <p:ph type="title"/>
          </p:nvPr>
        </p:nvSpPr>
        <p:spPr>
          <a:xfrm>
            <a:off x="855072" y="0"/>
            <a:ext cx="10353761" cy="1326321"/>
          </a:xfrm>
        </p:spPr>
        <p:txBody>
          <a:bodyPr/>
          <a:lstStyle/>
          <a:p>
            <a:r>
              <a:rPr lang="en-US" dirty="0"/>
              <a:t>Abstract Data types</a:t>
            </a:r>
          </a:p>
        </p:txBody>
      </p:sp>
      <p:pic>
        <p:nvPicPr>
          <p:cNvPr id="5" name="Content Placeholder 4" descr="A picture containing text, drawing&#10;&#10;Description automatically generated">
            <a:extLst>
              <a:ext uri="{FF2B5EF4-FFF2-40B4-BE49-F238E27FC236}">
                <a16:creationId xmlns:a16="http://schemas.microsoft.com/office/drawing/2014/main" xmlns="" id="{B2A140E9-0F59-4552-B369-E61B9AECA4C4}"/>
              </a:ext>
            </a:extLst>
          </p:cNvPr>
          <p:cNvPicPr>
            <a:picLocks noGrp="1" noChangeAspect="1"/>
          </p:cNvPicPr>
          <p:nvPr>
            <p:ph idx="1"/>
          </p:nvPr>
        </p:nvPicPr>
        <p:blipFill>
          <a:blip r:embed="rId2"/>
          <a:stretch>
            <a:fillRect/>
          </a:stretch>
        </p:blipFill>
        <p:spPr>
          <a:xfrm>
            <a:off x="3604656" y="1067063"/>
            <a:ext cx="4854592" cy="2361937"/>
          </a:xfrm>
        </p:spPr>
      </p:pic>
      <p:sp>
        <p:nvSpPr>
          <p:cNvPr id="7" name="TextBox 6">
            <a:extLst>
              <a:ext uri="{FF2B5EF4-FFF2-40B4-BE49-F238E27FC236}">
                <a16:creationId xmlns:a16="http://schemas.microsoft.com/office/drawing/2014/main" xmlns="" id="{D04B0BF0-B0A4-4A40-BBA5-4C087E44324A}"/>
              </a:ext>
            </a:extLst>
          </p:cNvPr>
          <p:cNvSpPr txBox="1"/>
          <p:nvPr/>
        </p:nvSpPr>
        <p:spPr>
          <a:xfrm>
            <a:off x="385894" y="3699545"/>
            <a:ext cx="11425805"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ADT (or Abstract Data Types) is a type (or class) for objects whose behavior is defined by a set of value and a set of operations.</a:t>
            </a:r>
          </a:p>
          <a:p>
            <a:pPr marL="285750" indent="-285750"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a:t>
            </a:r>
          </a:p>
          <a:p>
            <a:r>
              <a:rPr lang="en-US" dirty="0">
                <a:hlinkClick r:id="rId3"/>
              </a:rPr>
              <a:t/>
            </a:r>
            <a:br>
              <a:rPr lang="en-US" dirty="0">
                <a:hlinkClick r:id="rId3"/>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051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C9742-1F1B-4F10-A47E-52526FC39131}"/>
              </a:ext>
            </a:extLst>
          </p:cNvPr>
          <p:cNvSpPr>
            <a:spLocks noGrp="1"/>
          </p:cNvSpPr>
          <p:nvPr>
            <p:ph type="title"/>
          </p:nvPr>
        </p:nvSpPr>
        <p:spPr>
          <a:xfrm>
            <a:off x="913796" y="0"/>
            <a:ext cx="10353761" cy="1326321"/>
          </a:xfrm>
        </p:spPr>
        <p:txBody>
          <a:bodyPr/>
          <a:lstStyle/>
          <a:p>
            <a:r>
              <a:rPr lang="en-US" dirty="0"/>
              <a:t>Huffman coding – detailed descriptions</a:t>
            </a:r>
          </a:p>
        </p:txBody>
      </p:sp>
      <p:sp>
        <p:nvSpPr>
          <p:cNvPr id="3" name="Content Placeholder 2">
            <a:extLst>
              <a:ext uri="{FF2B5EF4-FFF2-40B4-BE49-F238E27FC236}">
                <a16:creationId xmlns:a16="http://schemas.microsoft.com/office/drawing/2014/main" xmlns="" id="{EFC37DD4-1257-4868-A178-1C901E8674CF}"/>
              </a:ext>
            </a:extLst>
          </p:cNvPr>
          <p:cNvSpPr>
            <a:spLocks noGrp="1"/>
          </p:cNvSpPr>
          <p:nvPr>
            <p:ph idx="1"/>
          </p:nvPr>
        </p:nvSpPr>
        <p:spPr>
          <a:xfrm>
            <a:off x="368509" y="1326321"/>
            <a:ext cx="11342521" cy="4965422"/>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Huffman code is a data compression algorithm which uses the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greedy technique</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its implementation. The algorithm is based on the frequency of the characters appearing in a file.</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greedy technique ?</a:t>
            </a:r>
          </a:p>
          <a:p>
            <a:r>
              <a:rPr lang="en-US" dirty="0">
                <a:effectLst/>
                <a:latin typeface="Times New Roman" panose="02020603050405020304" pitchFamily="18" charset="0"/>
                <a:cs typeface="Times New Roman" panose="02020603050405020304" pitchFamily="18" charset="0"/>
              </a:rPr>
              <a:t>Greedy algorithm greedily selects the best choice at each step and hopes that these choices will lead us to the optimal solution of the problem. Of course, the greedy algorithm doesn't always give us the optimal solution, but in many problems it does. </a:t>
            </a:r>
          </a:p>
          <a:p>
            <a:pPr marL="0" indent="0">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331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AD1CC-3611-46B5-A286-7525066BA628}"/>
              </a:ext>
            </a:extLst>
          </p:cNvPr>
          <p:cNvSpPr>
            <a:spLocks noGrp="1"/>
          </p:cNvSpPr>
          <p:nvPr>
            <p:ph type="title"/>
          </p:nvPr>
        </p:nvSpPr>
        <p:spPr>
          <a:xfrm>
            <a:off x="913796" y="0"/>
            <a:ext cx="10353761" cy="1326321"/>
          </a:xfrm>
        </p:spPr>
        <p:txBody>
          <a:bodyPr/>
          <a:lstStyle/>
          <a:p>
            <a:r>
              <a:rPr lang="en-US" dirty="0"/>
              <a:t>Continued…</a:t>
            </a:r>
            <a:br>
              <a:rPr lang="en-US" dirty="0"/>
            </a:br>
            <a:endParaRPr lang="en-US" dirty="0"/>
          </a:p>
        </p:txBody>
      </p:sp>
      <p:sp>
        <p:nvSpPr>
          <p:cNvPr id="3" name="Content Placeholder 2">
            <a:extLst>
              <a:ext uri="{FF2B5EF4-FFF2-40B4-BE49-F238E27FC236}">
                <a16:creationId xmlns:a16="http://schemas.microsoft.com/office/drawing/2014/main" xmlns="" id="{12F96A11-516C-4ADE-86AF-CADA3232714D}"/>
              </a:ext>
            </a:extLst>
          </p:cNvPr>
          <p:cNvSpPr>
            <a:spLocks noGrp="1"/>
          </p:cNvSpPr>
          <p:nvPr>
            <p:ph idx="1"/>
          </p:nvPr>
        </p:nvSpPr>
        <p:spPr>
          <a:xfrm>
            <a:off x="218114" y="704675"/>
            <a:ext cx="11853644" cy="6056852"/>
          </a:xfrm>
        </p:spPr>
        <p:txBody>
          <a:bodyPr/>
          <a:lstStyle/>
          <a:p>
            <a:r>
              <a:rPr lang="en-US" dirty="0">
                <a:effectLst/>
                <a:latin typeface="Times New Roman" panose="02020603050405020304" pitchFamily="18" charset="0"/>
                <a:cs typeface="Times New Roman" panose="02020603050405020304" pitchFamily="18" charset="0"/>
              </a:rPr>
              <a:t>We know that our files are stored as binary code in a computer and each character of the file is assigned a binary character code and normally, these character codes are of fixed length for different characters. For example, if we assign 'a' as 000 and 'b' as 001, the length of the codeword for both the characters are fixed i.e., both 'a' and 'b' are taking 3 bits.</a:t>
            </a:r>
          </a:p>
          <a:p>
            <a:endParaRPr lang="en-US"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Huffman code doesn't use fixed length codeword for each character and assigns codewords according to the frequency of the character appearing in the file. Huffman code assigns a shorter length codeword for a character which is used more number of time (or has a high frequency) and a longer length codeword for a character which is used less number of times (or has a less frequency).</a:t>
            </a:r>
            <a:endParaRPr lang="en-US" dirty="0">
              <a:latin typeface="Times New Roman" panose="02020603050405020304" pitchFamily="18" charset="0"/>
              <a:cs typeface="Times New Roman" panose="02020603050405020304" pitchFamily="18" charset="0"/>
            </a:endParaRPr>
          </a:p>
        </p:txBody>
      </p:sp>
      <p:pic>
        <p:nvPicPr>
          <p:cNvPr id="6" name="Picture 5" descr="A drawing of a person&#10;&#10;Description automatically generated">
            <a:extLst>
              <a:ext uri="{FF2B5EF4-FFF2-40B4-BE49-F238E27FC236}">
                <a16:creationId xmlns:a16="http://schemas.microsoft.com/office/drawing/2014/main" xmlns="" id="{3A19472B-9F94-4ACC-B211-AA7549604A8B}"/>
              </a:ext>
            </a:extLst>
          </p:cNvPr>
          <p:cNvPicPr>
            <a:picLocks noChangeAspect="1"/>
          </p:cNvPicPr>
          <p:nvPr/>
        </p:nvPicPr>
        <p:blipFill>
          <a:blip r:embed="rId2"/>
          <a:stretch>
            <a:fillRect/>
          </a:stretch>
        </p:blipFill>
        <p:spPr>
          <a:xfrm>
            <a:off x="3589233" y="1985364"/>
            <a:ext cx="4016523" cy="1220114"/>
          </a:xfrm>
          <a:prstGeom prst="rect">
            <a:avLst/>
          </a:prstGeom>
        </p:spPr>
      </p:pic>
      <p:pic>
        <p:nvPicPr>
          <p:cNvPr id="8" name="Picture 7" descr="A picture containing clock&#10;&#10;Description automatically generated">
            <a:extLst>
              <a:ext uri="{FF2B5EF4-FFF2-40B4-BE49-F238E27FC236}">
                <a16:creationId xmlns:a16="http://schemas.microsoft.com/office/drawing/2014/main" xmlns="" id="{937CCE41-4171-4A9D-988E-4C30BFB2DF2A}"/>
              </a:ext>
            </a:extLst>
          </p:cNvPr>
          <p:cNvPicPr>
            <a:picLocks noChangeAspect="1"/>
          </p:cNvPicPr>
          <p:nvPr/>
        </p:nvPicPr>
        <p:blipFill>
          <a:blip r:embed="rId3"/>
          <a:stretch>
            <a:fillRect/>
          </a:stretch>
        </p:blipFill>
        <p:spPr>
          <a:xfrm>
            <a:off x="3519621" y="4891478"/>
            <a:ext cx="4163048" cy="1713520"/>
          </a:xfrm>
          <a:prstGeom prst="rect">
            <a:avLst/>
          </a:prstGeom>
          <a:solidFill>
            <a:schemeClr val="tx1">
              <a:lumMod val="95000"/>
            </a:schemeClr>
          </a:solidFill>
        </p:spPr>
      </p:pic>
    </p:spTree>
    <p:extLst>
      <p:ext uri="{BB962C8B-B14F-4D97-AF65-F5344CB8AC3E}">
        <p14:creationId xmlns:p14="http://schemas.microsoft.com/office/powerpoint/2010/main" val="809365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446</TotalTime>
  <Words>750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Times New Roman</vt:lpstr>
      <vt:lpstr>Damask</vt:lpstr>
      <vt:lpstr>Huffmann coding  using  tree data structure</vt:lpstr>
      <vt:lpstr>Problem statement</vt:lpstr>
      <vt:lpstr>Introduction</vt:lpstr>
      <vt:lpstr>Problem description</vt:lpstr>
      <vt:lpstr>Demonstration of Huffman Coding</vt:lpstr>
      <vt:lpstr>Proposed Approach </vt:lpstr>
      <vt:lpstr>Abstract Data types</vt:lpstr>
      <vt:lpstr>Huffman coding – detailed descriptions</vt:lpstr>
      <vt:lpstr>Continued…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Hauffmann coding  using  tree data structure</dc:title>
  <dc:creator>Partha</dc:creator>
  <cp:lastModifiedBy>Meenal Shah</cp:lastModifiedBy>
  <cp:revision>15</cp:revision>
  <dcterms:created xsi:type="dcterms:W3CDTF">2019-11-20T13:26:41Z</dcterms:created>
  <dcterms:modified xsi:type="dcterms:W3CDTF">2019-11-21T03:24:33Z</dcterms:modified>
</cp:coreProperties>
</file>