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ecb4a45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ecb4a45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ecb4a45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ecb4a45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ecb4a45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ecb4a45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ecb4a45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ecb4a45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ecb4a45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ecb4a45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ecb4a45e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ecb4a45e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ecb4a45e5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ecb4a45e5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ecb4a45e5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ecb4a45e5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ecb4a45e5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ecb4a45e5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621000"/>
            <a:ext cx="8520600" cy="1158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Checkpoint - 2 </a:t>
            </a:r>
            <a:endParaRPr/>
          </a:p>
        </p:txBody>
      </p:sp>
      <p:sp>
        <p:nvSpPr>
          <p:cNvPr id="60" name="Google Shape;60;p13"/>
          <p:cNvSpPr txBox="1"/>
          <p:nvPr>
            <p:ph idx="1" type="subTitle"/>
          </p:nvPr>
        </p:nvSpPr>
        <p:spPr>
          <a:xfrm>
            <a:off x="311700" y="1934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VocabApp</a:t>
            </a:r>
            <a:endParaRPr sz="5000"/>
          </a:p>
        </p:txBody>
      </p:sp>
      <p:sp>
        <p:nvSpPr>
          <p:cNvPr id="61" name="Google Shape;61;p13"/>
          <p:cNvSpPr txBox="1"/>
          <p:nvPr/>
        </p:nvSpPr>
        <p:spPr>
          <a:xfrm>
            <a:off x="2692800" y="3383500"/>
            <a:ext cx="37584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By Meenal shah and Aqsa Inamdar</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Description</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Before diving into the UI walkthrough, we’d like to highlight the core value of our app. Designed to enhance vocabulary, our approach prioritizes simplicity and ease of use. We’ve intentionally created an app that eliminates unnecessary complexity, ensuring that anyone with basic English proficiency can easily engage with and benefit from the learning experience.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Description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The UI consists of 4 main screens after the login page - Homepage/Courses page, Dictionary page, Test page, My Word List page.</a:t>
            </a:r>
            <a:endParaRPr>
              <a:solidFill>
                <a:schemeClr val="dk1"/>
              </a:solidFill>
            </a:endParaRPr>
          </a:p>
          <a:p>
            <a:pPr indent="-342900" lvl="0" marL="457200" marR="0" rtl="0" algn="l">
              <a:lnSpc>
                <a:spcPct val="115000"/>
              </a:lnSpc>
              <a:spcBef>
                <a:spcPts val="1200"/>
              </a:spcBef>
              <a:spcAft>
                <a:spcPts val="0"/>
              </a:spcAft>
              <a:buClr>
                <a:schemeClr val="dk1"/>
              </a:buClr>
              <a:buSzPts val="1800"/>
              <a:buChar char="●"/>
            </a:pPr>
            <a:r>
              <a:rPr lang="en">
                <a:solidFill>
                  <a:schemeClr val="dk1"/>
                </a:solidFill>
              </a:rPr>
              <a:t>Homepage/Courses: Courses are designed in bite-sized modules, allowing users to easily learn new words on the go.</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Dictionary: Users can enhance their vocabulary by adding new words and exploring definitions within the in-built dictionary.</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My Word List: This page compiles all words the user has learned, either from the courses or the dictionary, for easy review and revision.</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Test Page: Words from the 'My Word List' are fed into our testing algorithm, allowing users to assess their knowledge and practice both old and new words for better retention.</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Happy Path</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chemeClr val="dk1"/>
                </a:solidFill>
              </a:rPr>
              <a:t>From the homepage, users have the flexibility to navigate to any section of their choice. Upon first login, they will typically begin by selecting a course to learn new words or by using the dictionary to look up a word.</a:t>
            </a:r>
            <a:endParaRPr>
              <a:solidFill>
                <a:schemeClr val="dk1"/>
              </a:solidFill>
            </a:endParaRPr>
          </a:p>
          <a:p>
            <a:pPr indent="0" lvl="0" marL="0" rtl="0" algn="l">
              <a:spcBef>
                <a:spcPts val="1200"/>
              </a:spcBef>
              <a:spcAft>
                <a:spcPts val="1200"/>
              </a:spcAft>
              <a:buNone/>
            </a:pPr>
            <a:r>
              <a:rPr lang="en">
                <a:solidFill>
                  <a:schemeClr val="dk1"/>
                </a:solidFill>
              </a:rPr>
              <a:t>After learning a few words, users can proceed to the test page, where they can assess their knowledge of the words learned so far. To review, they can either revisit the dictionary or access the 'My Words List' tab, which consolidates all their learned vocabulary for easy revision.</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 Criteria</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6000">
                <a:solidFill>
                  <a:schemeClr val="dk1"/>
                </a:solidFill>
              </a:rPr>
              <a:t>Quantitative:</a:t>
            </a:r>
            <a:endParaRPr sz="6000">
              <a:solidFill>
                <a:schemeClr val="dk1"/>
              </a:solidFill>
            </a:endParaRPr>
          </a:p>
          <a:p>
            <a:pPr indent="-352425" lvl="0" marL="457200" rtl="0" algn="l">
              <a:spcBef>
                <a:spcPts val="1200"/>
              </a:spcBef>
              <a:spcAft>
                <a:spcPts val="0"/>
              </a:spcAft>
              <a:buClr>
                <a:schemeClr val="dk1"/>
              </a:buClr>
              <a:buSzPct val="100000"/>
              <a:buChar char="●"/>
            </a:pPr>
            <a:r>
              <a:rPr lang="en" sz="6000">
                <a:solidFill>
                  <a:schemeClr val="dk1"/>
                </a:solidFill>
              </a:rPr>
              <a:t>Number of downloads per month of the app</a:t>
            </a:r>
            <a:endParaRPr sz="6000">
              <a:solidFill>
                <a:schemeClr val="dk1"/>
              </a:solidFill>
            </a:endParaRPr>
          </a:p>
          <a:p>
            <a:pPr indent="-352425" lvl="0" marL="457200" rtl="0" algn="l">
              <a:spcBef>
                <a:spcPts val="0"/>
              </a:spcBef>
              <a:spcAft>
                <a:spcPts val="0"/>
              </a:spcAft>
              <a:buClr>
                <a:schemeClr val="dk1"/>
              </a:buClr>
              <a:buSzPct val="100000"/>
              <a:buChar char="●"/>
            </a:pPr>
            <a:r>
              <a:rPr lang="en" sz="6000">
                <a:solidFill>
                  <a:schemeClr val="dk1"/>
                </a:solidFill>
              </a:rPr>
              <a:t>Revenue generated from the app</a:t>
            </a:r>
            <a:endParaRPr sz="6000">
              <a:solidFill>
                <a:schemeClr val="dk1"/>
              </a:solidFill>
            </a:endParaRPr>
          </a:p>
          <a:p>
            <a:pPr indent="-352425" lvl="0" marL="457200" rtl="0" algn="l">
              <a:spcBef>
                <a:spcPts val="0"/>
              </a:spcBef>
              <a:spcAft>
                <a:spcPts val="0"/>
              </a:spcAft>
              <a:buClr>
                <a:schemeClr val="dk1"/>
              </a:buClr>
              <a:buSzPct val="100000"/>
              <a:buChar char="●"/>
            </a:pPr>
            <a:r>
              <a:rPr lang="en" sz="6000">
                <a:solidFill>
                  <a:schemeClr val="dk1"/>
                </a:solidFill>
              </a:rPr>
              <a:t>Average time spent in app</a:t>
            </a:r>
            <a:endParaRPr sz="6000">
              <a:solidFill>
                <a:schemeClr val="dk1"/>
              </a:solidFill>
            </a:endParaRPr>
          </a:p>
          <a:p>
            <a:pPr indent="-352425" lvl="0" marL="457200" rtl="0" algn="l">
              <a:spcBef>
                <a:spcPts val="0"/>
              </a:spcBef>
              <a:spcAft>
                <a:spcPts val="0"/>
              </a:spcAft>
              <a:buClr>
                <a:schemeClr val="dk1"/>
              </a:buClr>
              <a:buSzPct val="100000"/>
              <a:buChar char="●"/>
            </a:pPr>
            <a:r>
              <a:rPr lang="en" sz="6000">
                <a:solidFill>
                  <a:schemeClr val="dk1"/>
                </a:solidFill>
              </a:rPr>
              <a:t>Retention metrics (how much time the app stayed installed on the user’s phone)</a:t>
            </a:r>
            <a:endParaRPr sz="6000">
              <a:solidFill>
                <a:schemeClr val="dk1"/>
              </a:solidFill>
            </a:endParaRPr>
          </a:p>
          <a:p>
            <a:pPr indent="0" lvl="0" marL="0" rtl="0" algn="l">
              <a:spcBef>
                <a:spcPts val="1200"/>
              </a:spcBef>
              <a:spcAft>
                <a:spcPts val="0"/>
              </a:spcAft>
              <a:buNone/>
            </a:pPr>
            <a:r>
              <a:rPr lang="en" sz="6000">
                <a:solidFill>
                  <a:schemeClr val="dk1"/>
                </a:solidFill>
              </a:rPr>
              <a:t>Qualitative:</a:t>
            </a:r>
            <a:endParaRPr sz="6000">
              <a:solidFill>
                <a:schemeClr val="dk1"/>
              </a:solidFill>
            </a:endParaRPr>
          </a:p>
          <a:p>
            <a:pPr indent="-352425" lvl="0" marL="457200" rtl="0" algn="l">
              <a:spcBef>
                <a:spcPts val="1200"/>
              </a:spcBef>
              <a:spcAft>
                <a:spcPts val="0"/>
              </a:spcAft>
              <a:buClr>
                <a:schemeClr val="dk1"/>
              </a:buClr>
              <a:buSzPct val="100000"/>
              <a:buChar char="●"/>
            </a:pPr>
            <a:r>
              <a:rPr lang="en" sz="6000">
                <a:solidFill>
                  <a:schemeClr val="dk1"/>
                </a:solidFill>
              </a:rPr>
              <a:t>Reviews on Play Store/App Store</a:t>
            </a:r>
            <a:endParaRPr sz="60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List of features needed for the MVP and Value Added</a:t>
            </a:r>
            <a:endParaRPr sz="2700"/>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400">
                <a:solidFill>
                  <a:schemeClr val="dk1"/>
                </a:solidFill>
              </a:rPr>
              <a:t>User Authentication</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Feature</a:t>
            </a:r>
            <a:r>
              <a:rPr lang="en" sz="1400">
                <a:solidFill>
                  <a:schemeClr val="dk1"/>
                </a:solidFill>
              </a:rPr>
              <a:t>: Login/Register Page with Google Login.</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Value</a:t>
            </a:r>
            <a:r>
              <a:rPr lang="en" sz="1400">
                <a:solidFill>
                  <a:schemeClr val="dk1"/>
                </a:solidFill>
              </a:rPr>
              <a:t>: Ease of Access and Secure User Experience.</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Justification</a:t>
            </a:r>
            <a:r>
              <a:rPr lang="en" sz="1400">
                <a:solidFill>
                  <a:schemeClr val="dk1"/>
                </a:solidFill>
              </a:rPr>
              <a:t>: Simple and secure access with Google Login aligns with a seamless user experience, especially valuable for users who prioritize quick and convenient access to educational tools.</a:t>
            </a:r>
            <a:endParaRPr sz="1400">
              <a:solidFill>
                <a:schemeClr val="dk1"/>
              </a:solidFill>
            </a:endParaRPr>
          </a:p>
          <a:p>
            <a:pPr indent="0" lvl="0" marL="0" rtl="0" algn="l">
              <a:spcBef>
                <a:spcPts val="1200"/>
              </a:spcBef>
              <a:spcAft>
                <a:spcPts val="0"/>
              </a:spcAft>
              <a:buNone/>
            </a:pPr>
            <a:r>
              <a:rPr b="1" lang="en" sz="1400">
                <a:solidFill>
                  <a:schemeClr val="dk1"/>
                </a:solidFill>
              </a:rPr>
              <a:t>Homepage/Courses Page</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Feature</a:t>
            </a:r>
            <a:r>
              <a:rPr lang="en" sz="1400">
                <a:solidFill>
                  <a:schemeClr val="dk1"/>
                </a:solidFill>
              </a:rPr>
              <a:t>: Structured Courses with Bite-sized Modules.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Value</a:t>
            </a:r>
            <a:r>
              <a:rPr lang="en" sz="1400">
                <a:solidFill>
                  <a:schemeClr val="dk1"/>
                </a:solidFill>
              </a:rPr>
              <a:t>: Targeted Vocabulary Learning.</a:t>
            </a:r>
            <a:endParaRPr sz="1400">
              <a:solidFill>
                <a:schemeClr val="dk1"/>
              </a:solidFill>
            </a:endParaRPr>
          </a:p>
          <a:p>
            <a:pPr indent="-298450" lvl="0" marL="457200" rtl="0" algn="l">
              <a:spcBef>
                <a:spcPts val="0"/>
              </a:spcBef>
              <a:spcAft>
                <a:spcPts val="0"/>
              </a:spcAft>
              <a:buClr>
                <a:schemeClr val="dk1"/>
              </a:buClr>
              <a:buSzPts val="1100"/>
              <a:buChar char="●"/>
            </a:pPr>
            <a:r>
              <a:rPr b="1" lang="en" sz="1400">
                <a:solidFill>
                  <a:schemeClr val="dk1"/>
                </a:solidFill>
              </a:rPr>
              <a:t>Justification</a:t>
            </a:r>
            <a:r>
              <a:rPr lang="en" sz="1400">
                <a:solidFill>
                  <a:schemeClr val="dk1"/>
                </a:solidFill>
              </a:rPr>
              <a:t>: Organizing vocabulary learning into small, digestible modules helps users learn efficiently and makes it easier to fit sessions into busy schedules. This structure also supports retention, ensuring users don't feel overwhelmed while learning</a:t>
            </a:r>
            <a:r>
              <a:rPr lang="en" sz="1100">
                <a:solidFill>
                  <a:schemeClr val="dk1"/>
                </a:solidFill>
              </a:rPr>
              <a:t>.</a:t>
            </a:r>
            <a:endParaRPr b="1"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299800"/>
            <a:ext cx="8520600" cy="44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Dictionary Page</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Feature</a:t>
            </a:r>
            <a:r>
              <a:rPr lang="en" sz="1200">
                <a:solidFill>
                  <a:schemeClr val="dk1"/>
                </a:solidFill>
              </a:rPr>
              <a:t>: Word Lookup Function.</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Value</a:t>
            </a:r>
            <a:r>
              <a:rPr lang="en" sz="1200">
                <a:solidFill>
                  <a:schemeClr val="dk1"/>
                </a:solidFill>
              </a:rPr>
              <a:t>: Interactive and Customizable Learning.</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Justification</a:t>
            </a:r>
            <a:r>
              <a:rPr lang="en" sz="1200">
                <a:solidFill>
                  <a:schemeClr val="dk1"/>
                </a:solidFill>
              </a:rPr>
              <a:t>: Offering a built-in dictionary with the option to save words enhances engagement and provides users with autonomy in their learning process. The ability to build a personalized vocabulary list promotes repeated exposure to words, which is essential for retention.</a:t>
            </a:r>
            <a:endParaRPr sz="1200">
              <a:solidFill>
                <a:schemeClr val="dk1"/>
              </a:solidFill>
            </a:endParaRPr>
          </a:p>
          <a:p>
            <a:pPr indent="0" lvl="0" marL="0" rtl="0" algn="l">
              <a:spcBef>
                <a:spcPts val="1200"/>
              </a:spcBef>
              <a:spcAft>
                <a:spcPts val="0"/>
              </a:spcAft>
              <a:buNone/>
            </a:pPr>
            <a:r>
              <a:rPr b="1" lang="en" sz="1200">
                <a:solidFill>
                  <a:schemeClr val="dk1"/>
                </a:solidFill>
              </a:rPr>
              <a:t>My Word List</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Feature</a:t>
            </a:r>
            <a:r>
              <a:rPr lang="en" sz="1200">
                <a:solidFill>
                  <a:schemeClr val="dk1"/>
                </a:solidFill>
              </a:rPr>
              <a:t>: Personalized Word Collection for Review.</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Value</a:t>
            </a:r>
            <a:r>
              <a:rPr lang="en" sz="1200">
                <a:solidFill>
                  <a:schemeClr val="dk1"/>
                </a:solidFill>
              </a:rPr>
              <a:t>: Customization and Repetition for Retention.</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Justification</a:t>
            </a:r>
            <a:r>
              <a:rPr lang="en" sz="1200">
                <a:solidFill>
                  <a:schemeClr val="dk1"/>
                </a:solidFill>
              </a:rPr>
              <a:t>: A personalized word list consolidates learned vocabulary, making it easy for users to review and reinforce knowledge. This feature supports active recall, a powerful method in language learning for long-term retention.</a:t>
            </a:r>
            <a:endParaRPr sz="1200">
              <a:solidFill>
                <a:schemeClr val="dk1"/>
              </a:solidFill>
            </a:endParaRPr>
          </a:p>
          <a:p>
            <a:pPr indent="0" lvl="0" marL="0" rtl="0" algn="l">
              <a:spcBef>
                <a:spcPts val="1200"/>
              </a:spcBef>
              <a:spcAft>
                <a:spcPts val="0"/>
              </a:spcAft>
              <a:buNone/>
            </a:pPr>
            <a:r>
              <a:rPr b="1" lang="en" sz="1200">
                <a:solidFill>
                  <a:schemeClr val="dk1"/>
                </a:solidFill>
              </a:rPr>
              <a:t>Test Page</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Feature</a:t>
            </a:r>
            <a:r>
              <a:rPr lang="en" sz="1200">
                <a:solidFill>
                  <a:schemeClr val="dk1"/>
                </a:solidFill>
              </a:rPr>
              <a:t>: Testing Algorithm with Score Feedback.</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Value</a:t>
            </a:r>
            <a:r>
              <a:rPr lang="en" sz="1200">
                <a:solidFill>
                  <a:schemeClr val="dk1"/>
                </a:solidFill>
              </a:rPr>
              <a:t>: Self-Assessment and Reinforced Learning.</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Justification</a:t>
            </a:r>
            <a:r>
              <a:rPr lang="en" sz="1200">
                <a:solidFill>
                  <a:schemeClr val="dk1"/>
                </a:solidFill>
              </a:rPr>
              <a:t>: Incorporating quizzes based on the user's word list enables self-assessment and reinforces learned vocabulary, helping users identify gaps in their knowledge. Immediate feedback enhances the learning experience by reinforcing correct answers and highlighting areas for improvement.</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Breakdown</a:t>
            </a:r>
            <a:endParaRPr/>
          </a:p>
        </p:txBody>
      </p:sp>
      <p:sp>
        <p:nvSpPr>
          <p:cNvPr id="102" name="Google Shape;102;p20"/>
          <p:cNvSpPr txBox="1"/>
          <p:nvPr>
            <p:ph idx="1" type="body"/>
          </p:nvPr>
        </p:nvSpPr>
        <p:spPr>
          <a:xfrm>
            <a:off x="311700" y="1152475"/>
            <a:ext cx="8520600" cy="3505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600">
                <a:solidFill>
                  <a:schemeClr val="dk1"/>
                </a:solidFill>
              </a:rPr>
              <a:t>1. User Authentication</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UI Design</a:t>
            </a:r>
            <a:r>
              <a:rPr lang="en" sz="1600">
                <a:solidFill>
                  <a:schemeClr val="dk1"/>
                </a:solidFill>
              </a:rPr>
              <a:t>: Design login and registration interfaces, including Google login integration.</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Backend Setup</a:t>
            </a:r>
            <a:r>
              <a:rPr lang="en" sz="1600">
                <a:solidFill>
                  <a:schemeClr val="dk1"/>
                </a:solidFill>
              </a:rPr>
              <a:t>: Create user authentication (email/password and Google OAuth) with Firebase.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Testing</a:t>
            </a:r>
            <a:r>
              <a:rPr lang="en" sz="1600">
                <a:solidFill>
                  <a:schemeClr val="dk1"/>
                </a:solidFill>
              </a:rPr>
              <a:t>: Ensure smooth login, registration, and logout functionality.</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2. Homepage/Courses Page</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UI Design</a:t>
            </a:r>
            <a:r>
              <a:rPr lang="en" sz="1600">
                <a:solidFill>
                  <a:schemeClr val="dk1"/>
                </a:solidFill>
              </a:rPr>
              <a:t>: Develop a clean, easy-to-navigate homepage layout.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Course Structure</a:t>
            </a:r>
            <a:r>
              <a:rPr lang="en" sz="1600">
                <a:solidFill>
                  <a:schemeClr val="dk1"/>
                </a:solidFill>
              </a:rPr>
              <a:t>: Add predefined courses with vocabulary modules.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Database Integration</a:t>
            </a:r>
            <a:r>
              <a:rPr lang="en" sz="1600">
                <a:solidFill>
                  <a:schemeClr val="dk1"/>
                </a:solidFill>
              </a:rPr>
              <a:t>: Store and retrieve course data, ensuring modules load efficiently.</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331925"/>
            <a:ext cx="8520600" cy="4236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chemeClr val="dk1"/>
                </a:solidFill>
              </a:rPr>
              <a:t>3. Dictionary Page</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UI Design</a:t>
            </a:r>
            <a:r>
              <a:rPr lang="en" sz="1400">
                <a:solidFill>
                  <a:schemeClr val="dk1"/>
                </a:solidFill>
              </a:rPr>
              <a:t>: Design a searchable dictionary interface with input fields.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Dictionary API Integration</a:t>
            </a:r>
            <a:r>
              <a:rPr lang="en" sz="1400">
                <a:solidFill>
                  <a:schemeClr val="dk1"/>
                </a:solidFill>
              </a:rPr>
              <a:t>: If using an external API, implement API calls to retrieve word definitions.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Add to Word List</a:t>
            </a:r>
            <a:r>
              <a:rPr lang="en" sz="1400">
                <a:solidFill>
                  <a:schemeClr val="dk1"/>
                </a:solidFill>
              </a:rPr>
              <a:t>: Automatically save words to their personal list and update the database.</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4. My Word List</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UI Design</a:t>
            </a:r>
            <a:r>
              <a:rPr lang="en" sz="1400">
                <a:solidFill>
                  <a:schemeClr val="dk1"/>
                </a:solidFill>
              </a:rPr>
              <a:t>: Create an interface to display and organize saved words.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Backend Setup</a:t>
            </a:r>
            <a:r>
              <a:rPr lang="en" sz="1400">
                <a:solidFill>
                  <a:schemeClr val="dk1"/>
                </a:solidFill>
              </a:rPr>
              <a:t>: Ensure saved words are stored and retrieved from the database efficiently.</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Review Functionality</a:t>
            </a:r>
            <a:r>
              <a:rPr lang="en" sz="1400">
                <a:solidFill>
                  <a:schemeClr val="dk1"/>
                </a:solidFill>
              </a:rPr>
              <a:t>: Add options to delete or sort words if needed.</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5. Test Page</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UI Design</a:t>
            </a:r>
            <a:r>
              <a:rPr lang="en" sz="1400">
                <a:solidFill>
                  <a:schemeClr val="dk1"/>
                </a:solidFill>
              </a:rPr>
              <a:t>: Design a clean, intuitive test interface.</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Testing Algorithm</a:t>
            </a:r>
            <a:r>
              <a:rPr lang="en" sz="1400">
                <a:solidFill>
                  <a:schemeClr val="dk1"/>
                </a:solidFill>
              </a:rPr>
              <a:t>: Develop or integrate an algorithm that generates quizzes based on saved words.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Feedback Mechanism</a:t>
            </a:r>
            <a:r>
              <a:rPr lang="en" sz="1400">
                <a:solidFill>
                  <a:schemeClr val="dk1"/>
                </a:solidFill>
              </a:rPr>
              <a:t>: Display test results, including scores and corrections for missed answers.</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