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itchFamily="34" charset="0"/>
      <p:bold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2406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622" autoAdjust="0"/>
  </p:normalViewPr>
  <p:slideViewPr>
    <p:cSldViewPr>
      <p:cViewPr varScale="1">
        <p:scale>
          <a:sx n="43" d="100"/>
          <a:sy n="43" d="100"/>
        </p:scale>
        <p:origin x="-85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pPr/>
              <a:t>04-Apr-2024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pPr/>
              <a:t>‹#›</a:t>
            </a:fld>
            <a:endParaRPr lang="en-IN"/>
          </a:p>
        </p:txBody>
      </p:sp>
    </p:spTree>
    <p:extLst>
      <p:ext uri="{BB962C8B-B14F-4D97-AF65-F5344CB8AC3E}">
        <p14:creationId xmlns:p14="http://schemas.microsoft.com/office/powerpoint/2010/main" xmlns=""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dirty="0">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dirty="0">
                <a:solidFill>
                  <a:srgbClr val="FFFFFF"/>
                </a:solidFill>
                <a:latin typeface="HK Grotesk Medium"/>
              </a:endParaRPr>
            </a:p>
          </p:txBody>
        </p:sp>
      </p:gr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dirty="0">
                <a:solidFill>
                  <a:srgbClr val="FFFFFF"/>
                </a:solidFill>
                <a:latin typeface="HK Grotesk Medium"/>
              </a:rPr>
              <a:t>PRESENTED BY:</a:t>
            </a:r>
          </a:p>
        </p:txBody>
      </p:sp>
      <p:sp>
        <p:nvSpPr>
          <p:cNvPr id="9" name="TextBox 8">
            <a:extLst>
              <a:ext uri="{FF2B5EF4-FFF2-40B4-BE49-F238E27FC236}">
                <a16:creationId xmlns:a16="http://schemas.microsoft.com/office/drawing/2014/main" xmlns=""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dirty="0">
                <a:solidFill>
                  <a:schemeClr val="bg1"/>
                </a:solidFill>
                <a:latin typeface="Arial Black" panose="020B0A04020102020204" pitchFamily="34" charset="0"/>
              </a:rPr>
              <a:t>KEYLOGGER &amp; SECURITY IMPLEMENTATION USING PYTHON</a:t>
            </a:r>
            <a:endParaRPr lang="en-IN" sz="48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xmlns="" id="{6D4CFAC3-160F-E40A-CB59-8F4C4566CB93}"/>
              </a:ext>
            </a:extLst>
          </p:cNvPr>
          <p:cNvSpPr txBox="1"/>
          <p:nvPr/>
        </p:nvSpPr>
        <p:spPr>
          <a:xfrm>
            <a:off x="1524000" y="8724900"/>
            <a:ext cx="16764001" cy="954107"/>
          </a:xfrm>
          <a:prstGeom prst="rect">
            <a:avLst/>
          </a:prstGeom>
          <a:noFill/>
        </p:spPr>
        <p:txBody>
          <a:bodyPr wrap="square" rtlCol="0">
            <a:spAutoFit/>
          </a:bodyPr>
          <a:lstStyle/>
          <a:p>
            <a:r>
              <a:rPr lang="en-IN" sz="2800" dirty="0" err="1" smtClean="0">
                <a:solidFill>
                  <a:schemeClr val="bg1"/>
                </a:solidFill>
                <a:latin typeface="Arial" panose="020B0604020202020204" pitchFamily="34" charset="0"/>
                <a:cs typeface="Arial" panose="020B0604020202020204" pitchFamily="34" charset="0"/>
              </a:rPr>
              <a:t>S.Meenalochani</a:t>
            </a:r>
            <a:r>
              <a:rPr lang="en-IN" sz="2800" dirty="0" smtClean="0">
                <a:solidFill>
                  <a:schemeClr val="bg1"/>
                </a:solidFill>
                <a:latin typeface="Arial" panose="020B0604020202020204" pitchFamily="34" charset="0"/>
                <a:cs typeface="Arial" panose="020B0604020202020204" pitchFamily="34" charset="0"/>
              </a:rPr>
              <a:t>, </a:t>
            </a:r>
            <a:r>
              <a:rPr lang="en-IN" sz="2800" dirty="0" err="1">
                <a:solidFill>
                  <a:schemeClr val="bg1"/>
                </a:solidFill>
                <a:latin typeface="Arial" panose="020B0604020202020204" pitchFamily="34" charset="0"/>
                <a:cs typeface="Arial" panose="020B0604020202020204" pitchFamily="34" charset="0"/>
              </a:rPr>
              <a:t>Anjalai</a:t>
            </a:r>
            <a:r>
              <a:rPr lang="en-IN" sz="2800" dirty="0">
                <a:solidFill>
                  <a:schemeClr val="bg1"/>
                </a:solidFill>
                <a:latin typeface="Arial" panose="020B0604020202020204" pitchFamily="34" charset="0"/>
                <a:cs typeface="Arial" panose="020B0604020202020204" pitchFamily="34" charset="0"/>
              </a:rPr>
              <a:t>  Ammal Mahalingam engineering College, B. E ., Computer science and engineering</a:t>
            </a:r>
            <a:endParaRPr lang="en-IN" sz="28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dirty="0">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dirty="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xmlns=""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dirty="0">
                <a:solidFill>
                  <a:schemeClr val="bg1"/>
                </a:solidFill>
                <a:latin typeface="Arial" panose="020B0604020202020204" pitchFamily="34" charset="0"/>
                <a:cs typeface="Arial" panose="020B0604020202020204" pitchFamily="34" charset="0"/>
              </a:rPr>
              <a:t>RESULT</a:t>
            </a:r>
            <a:r>
              <a:rPr lang="en-US" sz="4800" dirty="0">
                <a:solidFill>
                  <a:schemeClr val="bg1"/>
                </a:solidFill>
              </a:rPr>
              <a:t>:</a:t>
            </a:r>
            <a:endParaRPr lang="en-IN" sz="4800" dirty="0">
              <a:solidFill>
                <a:schemeClr val="bg1"/>
              </a:solidFill>
            </a:endParaRPr>
          </a:p>
        </p:txBody>
      </p:sp>
      <p:sp>
        <p:nvSpPr>
          <p:cNvPr id="21" name="TextBox 20">
            <a:extLst>
              <a:ext uri="{FF2B5EF4-FFF2-40B4-BE49-F238E27FC236}">
                <a16:creationId xmlns:a16="http://schemas.microsoft.com/office/drawing/2014/main" xmlns=""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dirty="0"/>
              <a:t>Detection Accuracy:</a:t>
            </a:r>
            <a:r>
              <a:rPr lang="en-US" sz="2400" dirty="0">
                <a:solidFill>
                  <a:srgbClr val="ECECEC"/>
                </a:solidFill>
              </a:rPr>
              <a:t> Measure the accuracy of the detection algorithms in identifying keylogging activities. This can be quantified by metrics such as true positive rate, false positive rate, precision, and recall.</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Prevention Efficacy:</a:t>
            </a:r>
            <a:r>
              <a:rPr lang="en-US" sz="2400" dirty="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System Performance:</a:t>
            </a:r>
            <a:r>
              <a:rPr lang="en-US" sz="2400" dirty="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Encryption Strength:</a:t>
            </a:r>
            <a:r>
              <a:rPr lang="en-US" sz="2400" dirty="0">
                <a:solidFill>
                  <a:srgbClr val="ECECEC"/>
                </a:solidFill>
              </a:rPr>
              <a:t> Evaluate the strength of the encryption techniques used to protect logged data. This can be assessed by conducting cryptographic analyses and assessing the resistance against known attacks.</a:t>
            </a:r>
            <a:endParaRPr lang="en-US" sz="2400" dirty="0"/>
          </a:p>
          <a:p>
            <a:pPr marL="228600" lvl="0" indent="-228600" algn="l" rtl="0">
              <a:lnSpc>
                <a:spcPct val="120000"/>
              </a:lnSpc>
              <a:spcBef>
                <a:spcPts val="1000"/>
              </a:spcBef>
              <a:spcAft>
                <a:spcPts val="0"/>
              </a:spcAft>
              <a:buClr>
                <a:schemeClr val="lt1"/>
              </a:buClr>
              <a:buSzPts val="1400"/>
              <a:buChar char="•"/>
            </a:pPr>
            <a:r>
              <a:rPr lang="en-US" sz="2400" b="1" dirty="0"/>
              <a:t>User Satisfaction:</a:t>
            </a:r>
            <a:r>
              <a:rPr lang="en-US" sz="2400" dirty="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dirty="0">
                <a:solidFill>
                  <a:srgbClr val="171717"/>
                </a:solidFill>
                <a:latin typeface="HK Grotesk Bold"/>
              </a:endParaRPr>
            </a:p>
          </p:txBody>
        </p:sp>
      </p:grpSp>
      <p:sp>
        <p:nvSpPr>
          <p:cNvPr id="12" name="TextBox 11">
            <a:extLst>
              <a:ext uri="{FF2B5EF4-FFF2-40B4-BE49-F238E27FC236}">
                <a16:creationId xmlns:a16="http://schemas.microsoft.com/office/drawing/2014/main" xmlns=""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dirty="0">
                <a:solidFill>
                  <a:schemeClr val="bg1"/>
                </a:solidFill>
              </a:rPr>
              <a:t>CONCLUSION:</a:t>
            </a:r>
            <a:endParaRPr lang="en-IN" sz="4400" dirty="0">
              <a:solidFill>
                <a:schemeClr val="bg1"/>
              </a:solidFill>
            </a:endParaRPr>
          </a:p>
        </p:txBody>
      </p:sp>
      <p:sp>
        <p:nvSpPr>
          <p:cNvPr id="13" name="TextBox 12">
            <a:extLst>
              <a:ext uri="{FF2B5EF4-FFF2-40B4-BE49-F238E27FC236}">
                <a16:creationId xmlns:a16="http://schemas.microsoft.com/office/drawing/2014/main" xmlns=""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dirty="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dirty="0">
              <a:solidFill>
                <a:srgbClr val="FFFFFF"/>
              </a:solidFill>
              <a:latin typeface="HK Grotesk Bold"/>
            </a:endParaRPr>
          </a:p>
          <a:p>
            <a:endParaRPr lang="en-IN" dirty="0"/>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xmlns=""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dirty="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dirty="0">
                <a:solidFill>
                  <a:schemeClr val="bg1"/>
                </a:solidFill>
              </a:rPr>
              <a:t>Conclusion</a:t>
            </a:r>
          </a:p>
          <a:p>
            <a:endParaRPr lang="en-IN" sz="3600" dirty="0">
              <a:solidFill>
                <a:schemeClr val="bg1"/>
              </a:solidFill>
            </a:endParaRPr>
          </a:p>
        </p:txBody>
      </p:sp>
      <p:sp>
        <p:nvSpPr>
          <p:cNvPr id="9" name="TextBox 8">
            <a:extLst>
              <a:ext uri="{FF2B5EF4-FFF2-40B4-BE49-F238E27FC236}">
                <a16:creationId xmlns:a16="http://schemas.microsoft.com/office/drawing/2014/main" xmlns=""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dirty="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xmlns=""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dirty="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xmlns=""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dirty="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dirty="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dirty="0"/>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dirty="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xmlns=""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dirty="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xmlns=""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dirty="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dirty="0">
                <a:solidFill>
                  <a:schemeClr val="bg1"/>
                </a:solidFill>
              </a:rPr>
              <a:t>Ensuring cross-platform compatibility to accommodate diverse user environments and requirements</a:t>
            </a:r>
          </a:p>
          <a:p>
            <a:endParaRPr lang="en-IN" sz="3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dirty="0">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xmlns=""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dirty="0">
                <a:solidFill>
                  <a:schemeClr val="bg1"/>
                </a:solidFill>
              </a:rPr>
              <a:t>WHO ARE THE END USERS IN THIS PROJECT?</a:t>
            </a:r>
            <a:endParaRPr lang="en-IN" sz="54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xmlns=""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dirty="0"/>
              <a:t>Individual Users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Everyday computer users who want to protect their personal information, such as passwords, credit card details, and private messages, from unauthorized access.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Professionals who handle sensitive data on their computers, including journalists, lawyers, and healthcare professionals.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Businesses and Enterprises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Small and medium-sized businesses (SMBs) seeking to safeguard their sensitive business information, financial records, and customer data from cyber threats.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Large enterprises and corporations aiming to enhance their cybersecurity measures to protect valuable intellectual property and confidential business data.</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Government Agencies and Institutions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Government organizations at local, state, and federal levels tasked with protecting classified information, national security data, and citizen privacy.</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Educational institutions, such as universities and research facilities, safeguarding academic research, student records, and institutional data.</a:t>
            </a:r>
            <a:endParaRPr lang="en-US" sz="280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dirty="0"/>
              <a:t>Cybersecurity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Security analysts, consultants, and professionals responsible for assessing and mitigating cyber threats within organizations.</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Ethical hackers and penetration testers seeking to evaluate and strengthen the security posture of systems and networks.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Software Developers and IT Professionals</a:t>
            </a:r>
            <a:r>
              <a:rPr lang="en-US" sz="2800" dirty="0">
                <a:solidFill>
                  <a:srgbClr val="ECECEC"/>
                </a:solidFill>
              </a:rPr>
              <a:t>:</a:t>
            </a:r>
            <a:endParaRPr lang="en-US" sz="2800" dirty="0"/>
          </a:p>
          <a:p>
            <a:pPr marL="457200" lvl="1" indent="-228600" algn="l" rtl="0">
              <a:lnSpc>
                <a:spcPct val="120000"/>
              </a:lnSpc>
              <a:spcBef>
                <a:spcPts val="500"/>
              </a:spcBef>
              <a:spcAft>
                <a:spcPts val="0"/>
              </a:spcAft>
              <a:buClr>
                <a:srgbClr val="ECECEC"/>
              </a:buClr>
              <a:buSzPct val="100000"/>
              <a:buFont typeface="Arial"/>
              <a:buChar char="+"/>
            </a:pPr>
            <a:r>
              <a:rPr lang="en-US" sz="2800" dirty="0">
                <a:solidFill>
                  <a:srgbClr val="ECECEC"/>
                </a:solidFill>
              </a:rPr>
              <a:t>Developers and IT professionals involved in creating and managing software applications and systems, including those responsible for ensuring the security of software products and infrastructure.</a:t>
            </a:r>
            <a:endParaRPr lang="en-US" sz="2800" dirty="0"/>
          </a:p>
          <a:p>
            <a:endParaRPr lang="en-IN" dirty="0"/>
          </a:p>
        </p:txBody>
      </p:sp>
    </p:spTree>
    <p:extLst>
      <p:ext uri="{BB962C8B-B14F-4D97-AF65-F5344CB8AC3E}">
        <p14:creationId xmlns:p14="http://schemas.microsoft.com/office/powerpoint/2010/main" xmlns=""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dirty="0">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FFFFFF"/>
                </a:solidFill>
                <a:latin typeface="HK Grotesk Medium"/>
              </a:endParaRPr>
            </a:p>
          </p:txBody>
        </p:sp>
      </p:grpSp>
      <p:sp>
        <p:nvSpPr>
          <p:cNvPr id="16" name="TextBox 15">
            <a:extLst>
              <a:ext uri="{FF2B5EF4-FFF2-40B4-BE49-F238E27FC236}">
                <a16:creationId xmlns:a16="http://schemas.microsoft.com/office/drawing/2014/main" xmlns=""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dirty="0">
                <a:solidFill>
                  <a:schemeClr val="bg1"/>
                </a:solidFill>
                <a:latin typeface="Arial" panose="020B0604020202020204" pitchFamily="34" charset="0"/>
                <a:cs typeface="Arial" panose="020B0604020202020204" pitchFamily="34" charset="0"/>
              </a:rPr>
              <a:t>SOLUTION AND ITS VALUE PROPOSITION</a:t>
            </a:r>
            <a:endParaRPr lang="en-IN" sz="4400" dirty="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dirty="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dirty="0"/>
              <a:t>Value Proposition: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Enhanced Data Security</a:t>
            </a:r>
            <a:r>
              <a:rPr lang="en-US" sz="2800" dirty="0">
                <a:solidFill>
                  <a:srgbClr val="ECECEC"/>
                </a:solidFill>
              </a:rPr>
              <a:t>: Our solution offers robust security measures to protect sensitive information from keylogging threats, enhancing data security and safeguarding against unauthorized access and exploitation.</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Real-Time Threat Detection</a:t>
            </a:r>
            <a:r>
              <a:rPr lang="en-US" sz="2800" dirty="0">
                <a:solidFill>
                  <a:srgbClr val="ECECEC"/>
                </a:solidFill>
              </a:rPr>
              <a:t>: With real-time detection and prevention capabilities, our solution promptly identifies and mitigates keylogging activities, minimizing the risk of data breaches and cyber attacks.</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User-Friendly Experience</a:t>
            </a:r>
            <a:r>
              <a:rPr lang="en-US" sz="2800" dirty="0">
                <a:solidFill>
                  <a:srgbClr val="ECECEC"/>
                </a:solidFill>
              </a:rPr>
              <a:t>: Our intuitive user interface and easy deployment ensure a seamless user experience, empowering users to manage and monitor the keylogger and security measures effortlessly.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Cross-Platform Compatibility</a:t>
            </a:r>
            <a:r>
              <a:rPr lang="en-US" sz="2800" dirty="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dirty="0"/>
          </a:p>
          <a:p>
            <a:pPr marL="228600" lvl="0" indent="-228600" algn="l" rtl="0">
              <a:lnSpc>
                <a:spcPct val="120000"/>
              </a:lnSpc>
              <a:spcBef>
                <a:spcPts val="1000"/>
              </a:spcBef>
              <a:spcAft>
                <a:spcPts val="0"/>
              </a:spcAft>
              <a:buClr>
                <a:schemeClr val="lt1"/>
              </a:buClr>
              <a:buSzPct val="100000"/>
              <a:buChar char="•"/>
            </a:pPr>
            <a:r>
              <a:rPr lang="en-US" sz="2800" b="1" dirty="0"/>
              <a:t>Privacy and Confidentiality</a:t>
            </a:r>
            <a:r>
              <a:rPr lang="en-US" sz="2800" dirty="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dirty="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dirty="0">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dirty="0">
                <a:solidFill>
                  <a:srgbClr val="171717"/>
                </a:solidFill>
                <a:latin typeface="HK Grotesk Medium"/>
              </a:endParaRPr>
            </a:p>
          </p:txBody>
        </p:sp>
      </p:grpSp>
      <p:sp>
        <p:nvSpPr>
          <p:cNvPr id="20" name="TextBox 19">
            <a:extLst>
              <a:ext uri="{FF2B5EF4-FFF2-40B4-BE49-F238E27FC236}">
                <a16:creationId xmlns:a16="http://schemas.microsoft.com/office/drawing/2014/main" xmlns=""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dirty="0"/>
              <a:t>THE WOW IN THIS SOLUTION:</a:t>
            </a:r>
            <a:endParaRPr lang="en-IN" sz="4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xmlns=""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dirty="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dirty="0"/>
              <a:t>Advanced Threat Detection and Prevention</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dirty="0"/>
              <a:t>Intelligent Behavioral Analysis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dirty="0"/>
              <a:t>Adaptive Security Measures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dirty="0"/>
              <a:t>Stealthy Operation and Evasion Techniques</a:t>
            </a:r>
            <a:r>
              <a:rPr lang="en-US" sz="2800" dirty="0"/>
              <a:t>:</a:t>
            </a:r>
          </a:p>
          <a:p>
            <a:pPr marL="457200" lvl="1" indent="-228600" algn="l" rtl="0">
              <a:lnSpc>
                <a:spcPct val="120000"/>
              </a:lnSpc>
              <a:spcBef>
                <a:spcPts val="500"/>
              </a:spcBef>
              <a:spcAft>
                <a:spcPts val="0"/>
              </a:spcAft>
              <a:buClr>
                <a:srgbClr val="ECECEC"/>
              </a:buClr>
              <a:buSzPts val="1300"/>
              <a:buFont typeface="Arial"/>
              <a:buChar char="+"/>
            </a:pPr>
            <a:r>
              <a:rPr lang="en-US" sz="2800" dirty="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dirty="0"/>
          </a:p>
        </p:txBody>
      </p:sp>
    </p:spTree>
    <p:extLst>
      <p:ext uri="{BB962C8B-B14F-4D97-AF65-F5344CB8AC3E}">
        <p14:creationId xmlns:p14="http://schemas.microsoft.com/office/powerpoint/2010/main" xmlns=""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1268</Words>
  <Application>Microsoft Office PowerPoint</Application>
  <PresentationFormat>Custom</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HK Grotesk Bold</vt:lpstr>
      <vt:lpstr>HK Grotesk Medium</vt:lpstr>
      <vt:lpstr>Arial Black</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dc:creator>Lenovo</dc:creator>
  <cp:lastModifiedBy>Windows User</cp:lastModifiedBy>
  <cp:revision>3</cp:revision>
  <dcterms:created xsi:type="dcterms:W3CDTF">2006-08-16T00:00:00Z</dcterms:created>
  <dcterms:modified xsi:type="dcterms:W3CDTF">2024-04-04T10:37:15Z</dcterms:modified>
  <dc:identifier>DAGBbMyYglE</dc:identifier>
</cp:coreProperties>
</file>