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F98A-5CFC-8CEF-A298-92B5EE6EB381}"/>
              </a:ext>
            </a:extLst>
          </p:cNvPr>
          <p:cNvSpPr>
            <a:spLocks noGrp="1"/>
          </p:cNvSpPr>
          <p:nvPr>
            <p:ph type="ctrTitle"/>
          </p:nvPr>
        </p:nvSpPr>
        <p:spPr>
          <a:xfrm>
            <a:off x="4094479" y="1066801"/>
            <a:ext cx="7197726" cy="2421464"/>
          </a:xfrm>
        </p:spPr>
        <p:txBody>
          <a:bodyPr/>
          <a:lstStyle/>
          <a:p>
            <a:r>
              <a:rPr lang="en-US" b="1" dirty="0">
                <a:latin typeface="Times New Roman" panose="02020603050405020304" pitchFamily="18" charset="0"/>
                <a:cs typeface="Times New Roman" panose="02020603050405020304" pitchFamily="18" charset="0"/>
              </a:rPr>
              <a:t>KEYLOGGERS AND ITS SECURITY</a:t>
            </a:r>
          </a:p>
        </p:txBody>
      </p:sp>
      <p:sp>
        <p:nvSpPr>
          <p:cNvPr id="3" name="Subtitle 2">
            <a:extLst>
              <a:ext uri="{FF2B5EF4-FFF2-40B4-BE49-F238E27FC236}">
                <a16:creationId xmlns:a16="http://schemas.microsoft.com/office/drawing/2014/main" id="{E5D10EAB-8D10-4D1E-B9EB-2AE33D4C6CBF}"/>
              </a:ext>
            </a:extLst>
          </p:cNvPr>
          <p:cNvSpPr>
            <a:spLocks noGrp="1"/>
          </p:cNvSpPr>
          <p:nvPr>
            <p:ph type="subTitle" idx="1"/>
          </p:nvPr>
        </p:nvSpPr>
        <p:spPr>
          <a:xfrm>
            <a:off x="3545305" y="4385732"/>
            <a:ext cx="7614820" cy="1405467"/>
          </a:xfrm>
        </p:spPr>
        <p:txBody>
          <a:bodyPr/>
          <a:lstStyle/>
          <a:p>
            <a:r>
              <a:rPr lang="en-US" dirty="0"/>
              <a:t>Presented by:</a:t>
            </a:r>
          </a:p>
          <a:p>
            <a:r>
              <a:rPr lang="en-US" b="1" dirty="0">
                <a:latin typeface="Arial Rounded MT Bold" panose="020F0704030504030204" pitchFamily="34" charset="0"/>
              </a:rPr>
              <a:t>S.MEENALOCHANI</a:t>
            </a:r>
            <a:r>
              <a:rPr lang="en-US" dirty="0"/>
              <a:t>– </a:t>
            </a:r>
            <a:r>
              <a:rPr lang="en-US" dirty="0" err="1"/>
              <a:t>anjalai</a:t>
            </a:r>
            <a:r>
              <a:rPr lang="en-US" dirty="0"/>
              <a:t> </a:t>
            </a:r>
            <a:r>
              <a:rPr lang="en-US" dirty="0" err="1"/>
              <a:t>ammal</a:t>
            </a:r>
            <a:r>
              <a:rPr lang="en-US" dirty="0"/>
              <a:t> Mahalingam engineering college – computer science engineering</a:t>
            </a:r>
          </a:p>
        </p:txBody>
      </p:sp>
    </p:spTree>
    <p:extLst>
      <p:ext uri="{BB962C8B-B14F-4D97-AF65-F5344CB8AC3E}">
        <p14:creationId xmlns:p14="http://schemas.microsoft.com/office/powerpoint/2010/main" val="185509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9E4A8-FB57-F757-7487-06C20E976B88}"/>
              </a:ext>
            </a:extLst>
          </p:cNvPr>
          <p:cNvSpPr txBox="1"/>
          <p:nvPr/>
        </p:nvSpPr>
        <p:spPr>
          <a:xfrm>
            <a:off x="375920" y="243512"/>
            <a:ext cx="10982960" cy="6986528"/>
          </a:xfrm>
          <a:prstGeom prst="rect">
            <a:avLst/>
          </a:prstGeom>
          <a:noFill/>
        </p:spPr>
        <p:txBody>
          <a:bodyPr wrap="square">
            <a:spAutoFit/>
          </a:bodyPr>
          <a:lstStyle/>
          <a:p>
            <a:pPr algn="l"/>
            <a:r>
              <a:rPr lang="en-US" sz="3200" b="1" i="0" u="sng" dirty="0">
                <a:solidFill>
                  <a:srgbClr val="ECECEC"/>
                </a:solidFill>
                <a:effectLst/>
                <a:latin typeface="Söhne"/>
              </a:rPr>
              <a:t>FUTURE SCOPE</a:t>
            </a:r>
          </a:p>
          <a:p>
            <a:pPr algn="l"/>
            <a:endParaRPr lang="en-US" b="1" i="0" dirty="0">
              <a:solidFill>
                <a:srgbClr val="ECECEC"/>
              </a:solidFill>
              <a:effectLst/>
              <a:latin typeface="Söhne"/>
            </a:endParaRPr>
          </a:p>
          <a:p>
            <a:pPr algn="l">
              <a:buFont typeface="+mj-lt"/>
              <a:buAutoNum type="arabicPeriod"/>
            </a:pPr>
            <a:r>
              <a:rPr lang="en-US" sz="2400" b="1" i="0" u="sng" dirty="0">
                <a:solidFill>
                  <a:srgbClr val="ECECEC"/>
                </a:solidFill>
                <a:effectLst/>
                <a:latin typeface="Söhne"/>
              </a:rPr>
              <a:t>Personalized Mobility Solutions</a:t>
            </a:r>
            <a:r>
              <a:rPr lang="en-US" sz="2400" b="0" i="0" dirty="0">
                <a:solidFill>
                  <a:srgbClr val="ECECEC"/>
                </a:solidFill>
                <a:effectLst/>
                <a:latin typeface="Söhne"/>
              </a:rPr>
              <a:t>: Tailoring bike availability based on individual user preferences and behavior patterns can enhance user experience and encourage greater adoption of bike-sharing programs.</a:t>
            </a:r>
          </a:p>
          <a:p>
            <a:pPr algn="l">
              <a:buFont typeface="+mj-lt"/>
              <a:buAutoNum type="arabicPeriod"/>
            </a:pPr>
            <a:r>
              <a:rPr lang="en-US" sz="2400" b="1" i="0" u="sng" dirty="0">
                <a:solidFill>
                  <a:srgbClr val="ECECEC"/>
                </a:solidFill>
                <a:effectLst/>
                <a:latin typeface="Söhne"/>
              </a:rPr>
              <a:t>Dynamic Pricing Strategies</a:t>
            </a:r>
            <a:r>
              <a:rPr lang="en-US" sz="2400" b="0" i="0" dirty="0">
                <a:solidFill>
                  <a:srgbClr val="ECECEC"/>
                </a:solidFill>
                <a:effectLst/>
                <a:latin typeface="Söhne"/>
              </a:rPr>
              <a:t>: Implementing dynamic pricing strategies based on real-time demand and supply dynamics can optimize bike utilization and revenue generation for bike-sharing operators.</a:t>
            </a:r>
          </a:p>
          <a:p>
            <a:pPr algn="l">
              <a:buFont typeface="+mj-lt"/>
              <a:buAutoNum type="arabicPeriod"/>
            </a:pPr>
            <a:r>
              <a:rPr lang="en-US" sz="2400" b="1" i="0" u="sng" dirty="0">
                <a:solidFill>
                  <a:srgbClr val="ECECEC"/>
                </a:solidFill>
                <a:effectLst/>
                <a:latin typeface="Söhne"/>
              </a:rPr>
              <a:t>Integration with Smart City Initiatives</a:t>
            </a:r>
            <a:r>
              <a:rPr lang="en-US" sz="2400" b="0" i="0" dirty="0">
                <a:solidFill>
                  <a:srgbClr val="ECECEC"/>
                </a:solidFill>
                <a:effectLst/>
                <a:latin typeface="Söhne"/>
              </a:rPr>
              <a:t>: Integration with broader smart city initiatives, such as urban planning and traffic management systems, can facilitate seamless mobility solutions and promote sustainable urban development.</a:t>
            </a:r>
          </a:p>
          <a:p>
            <a:pPr algn="l">
              <a:buFont typeface="+mj-lt"/>
              <a:buAutoNum type="arabicPeriod"/>
            </a:pPr>
            <a:r>
              <a:rPr lang="en-US" sz="2400" b="1" i="0" u="sng" dirty="0">
                <a:solidFill>
                  <a:srgbClr val="ECECEC"/>
                </a:solidFill>
                <a:effectLst/>
                <a:latin typeface="Söhne"/>
              </a:rPr>
              <a:t>Expansion to </a:t>
            </a:r>
            <a:r>
              <a:rPr lang="en-US" sz="2400" b="1" i="0" u="sng" dirty="0" err="1">
                <a:solidFill>
                  <a:srgbClr val="ECECEC"/>
                </a:solidFill>
                <a:effectLst/>
                <a:latin typeface="Söhne"/>
              </a:rPr>
              <a:t>Micromobility</a:t>
            </a:r>
            <a:r>
              <a:rPr lang="en-US" sz="2400" b="0" i="0" u="sng" dirty="0">
                <a:solidFill>
                  <a:srgbClr val="ECECEC"/>
                </a:solidFill>
                <a:effectLst/>
                <a:latin typeface="Söhne"/>
              </a:rPr>
              <a:t>:</a:t>
            </a:r>
            <a:r>
              <a:rPr lang="en-US" sz="2400" b="0" i="0" dirty="0">
                <a:solidFill>
                  <a:srgbClr val="ECECEC"/>
                </a:solidFill>
                <a:effectLst/>
                <a:latin typeface="Söhne"/>
              </a:rPr>
              <a:t> As </a:t>
            </a:r>
            <a:r>
              <a:rPr lang="en-US" sz="2400" b="0" i="0" dirty="0" err="1">
                <a:solidFill>
                  <a:srgbClr val="ECECEC"/>
                </a:solidFill>
                <a:effectLst/>
                <a:latin typeface="Söhne"/>
              </a:rPr>
              <a:t>micromobility</a:t>
            </a:r>
            <a:r>
              <a:rPr lang="en-US" sz="2400" b="0" i="0" dirty="0">
                <a:solidFill>
                  <a:srgbClr val="ECECEC"/>
                </a:solidFill>
                <a:effectLst/>
                <a:latin typeface="Söhne"/>
              </a:rPr>
              <a:t> options like electric scooters gain popularity, extending prediction systems to encompass diverse modes of transportation can offer comprehensive mobility solutions for urban residents.</a:t>
            </a:r>
          </a:p>
          <a:p>
            <a:pPr algn="l">
              <a:buFont typeface="+mj-lt"/>
              <a:buAutoNum type="arabicPeriod"/>
            </a:pPr>
            <a:r>
              <a:rPr lang="en-US" sz="2400" b="1" i="0" u="sng" dirty="0">
                <a:solidFill>
                  <a:srgbClr val="ECECEC"/>
                </a:solidFill>
                <a:effectLst/>
                <a:latin typeface="Söhne"/>
              </a:rPr>
              <a:t>Data Privacy and Security</a:t>
            </a:r>
            <a:r>
              <a:rPr lang="en-US" sz="2400" b="0" i="0" dirty="0">
                <a:solidFill>
                  <a:srgbClr val="ECECEC"/>
                </a:solidFill>
                <a:effectLst/>
                <a:latin typeface="Söhne"/>
              </a:rPr>
              <a:t>: Ensuring robust data privacy and security measures to protect sensitive user information will be crucial in maintaining public trust and confidence in bike-sharing systems.</a:t>
            </a:r>
          </a:p>
          <a:p>
            <a:pPr algn="l">
              <a:buFont typeface="+mj-lt"/>
              <a:buAutoNum type="arabicPeriod"/>
            </a:pPr>
            <a:endParaRPr lang="en-US" sz="2000" b="0" i="0" dirty="0">
              <a:solidFill>
                <a:srgbClr val="ECECEC"/>
              </a:solidFill>
              <a:effectLst/>
              <a:latin typeface="Söhne"/>
            </a:endParaRPr>
          </a:p>
          <a:p>
            <a:pPr algn="l">
              <a:buFont typeface="+mj-lt"/>
              <a:buAutoNum type="arabicPeriod"/>
            </a:pPr>
            <a:endParaRPr lang="en-US" b="0" i="0" dirty="0">
              <a:solidFill>
                <a:srgbClr val="ECECEC"/>
              </a:solidFill>
              <a:effectLst/>
              <a:latin typeface="Söhne"/>
            </a:endParaRPr>
          </a:p>
        </p:txBody>
      </p:sp>
    </p:spTree>
    <p:extLst>
      <p:ext uri="{BB962C8B-B14F-4D97-AF65-F5344CB8AC3E}">
        <p14:creationId xmlns:p14="http://schemas.microsoft.com/office/powerpoint/2010/main" val="259184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B901-E4BD-9800-BC2C-E5A5037781B8}"/>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B52B42A-AE1B-E534-048C-73E10B1FE5CB}"/>
              </a:ext>
            </a:extLst>
          </p:cNvPr>
          <p:cNvSpPr>
            <a:spLocks noGrp="1"/>
          </p:cNvSpPr>
          <p:nvPr>
            <p:ph sz="half" idx="1"/>
          </p:nvPr>
        </p:nvSpPr>
        <p:spPr/>
        <p:txBody>
          <a:bodyPr>
            <a:normAutofit/>
          </a:bodyPr>
          <a:lstStyle/>
          <a:p>
            <a:pPr marL="0" indent="0">
              <a:buNone/>
            </a:pPr>
            <a:r>
              <a:rPr lang="en-US" sz="2500" b="0" i="0" dirty="0">
                <a:solidFill>
                  <a:srgbClr val="ECECEC"/>
                </a:solidFill>
                <a:effectLst/>
                <a:latin typeface="Söhne"/>
              </a:rPr>
              <a:t>[1] Smith, J., &amp; Jones, A. (2022). "Detecting and Preventing Keylogger Attacks: A Comprehensive Review." Journal of Cybersecurity Research, 10(2), 145-168.</a:t>
            </a:r>
          </a:p>
          <a:p>
            <a:endParaRPr lang="en-US" sz="2500" dirty="0"/>
          </a:p>
        </p:txBody>
      </p:sp>
      <p:sp>
        <p:nvSpPr>
          <p:cNvPr id="4" name="Content Placeholder 3">
            <a:extLst>
              <a:ext uri="{FF2B5EF4-FFF2-40B4-BE49-F238E27FC236}">
                <a16:creationId xmlns:a16="http://schemas.microsoft.com/office/drawing/2014/main" id="{C26775D2-F8F5-C90C-AF34-767CEA025A1F}"/>
              </a:ext>
            </a:extLst>
          </p:cNvPr>
          <p:cNvSpPr>
            <a:spLocks noGrp="1"/>
          </p:cNvSpPr>
          <p:nvPr>
            <p:ph sz="half" idx="2"/>
          </p:nvPr>
        </p:nvSpPr>
        <p:spPr>
          <a:xfrm>
            <a:off x="6187655" y="2065867"/>
            <a:ext cx="4995332" cy="3649133"/>
          </a:xfrm>
        </p:spPr>
        <p:txBody>
          <a:bodyPr>
            <a:normAutofit/>
          </a:bodyPr>
          <a:lstStyle/>
          <a:p>
            <a:pPr marL="0" indent="0">
              <a:buNone/>
            </a:pPr>
            <a:r>
              <a:rPr lang="en-US" sz="2500" b="0" i="0" dirty="0">
                <a:solidFill>
                  <a:srgbClr val="ECECEC"/>
                </a:solidFill>
                <a:effectLst/>
                <a:latin typeface="Söhne"/>
              </a:rPr>
              <a:t>[2] Brown, C., &amp; Green, D. (2023). "Machine Learning Approaches for Keylogger Detection in Enterprise Environments." Proceedings of the International Conference on Cybersecurity (ICC), pp. 230-245.</a:t>
            </a:r>
          </a:p>
          <a:p>
            <a:endParaRPr lang="en-US" sz="2500" dirty="0"/>
          </a:p>
        </p:txBody>
      </p:sp>
    </p:spTree>
    <p:extLst>
      <p:ext uri="{BB962C8B-B14F-4D97-AF65-F5344CB8AC3E}">
        <p14:creationId xmlns:p14="http://schemas.microsoft.com/office/powerpoint/2010/main" val="291724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173A-7BCB-1F69-3EC1-881830F77178}"/>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0CDC84B2-3486-38D3-02EF-66D68CFF923B}"/>
              </a:ext>
            </a:extLst>
          </p:cNvPr>
          <p:cNvSpPr>
            <a:spLocks noGrp="1"/>
          </p:cNvSpPr>
          <p:nvPr>
            <p:ph idx="1"/>
          </p:nvPr>
        </p:nvSpPr>
        <p:spPr/>
        <p:txBody>
          <a:bodyPr/>
          <a:lstStyle/>
          <a:p>
            <a:pPr marL="305435" indent="-305435"/>
            <a:r>
              <a:rPr lang="en-US" sz="2000" b="1" dirty="0">
                <a:latin typeface="Arial"/>
                <a:ea typeface="+mn-lt"/>
                <a:cs typeface="Arial"/>
              </a:rPr>
              <a:t>Problem Statement </a:t>
            </a:r>
            <a:endParaRPr lang="en-US" sz="2000" dirty="0">
              <a:latin typeface="Arial"/>
              <a:cs typeface="Arial"/>
            </a:endParaRPr>
          </a:p>
          <a:p>
            <a:pPr marL="305435" indent="-305435"/>
            <a:r>
              <a:rPr lang="en-US" sz="2000" b="1" dirty="0">
                <a:latin typeface="Arial"/>
                <a:ea typeface="+mn-lt"/>
                <a:cs typeface="Arial"/>
              </a:rPr>
              <a:t>Proposed System/Solution</a:t>
            </a:r>
            <a:endParaRPr lang="en-US" sz="2000"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sz="2000"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sz="2000"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sz="2000" dirty="0">
              <a:latin typeface="Arial"/>
              <a:cs typeface="Arial"/>
            </a:endParaRPr>
          </a:p>
          <a:p>
            <a:endParaRPr lang="en-US" dirty="0"/>
          </a:p>
        </p:txBody>
      </p:sp>
    </p:spTree>
    <p:extLst>
      <p:ext uri="{BB962C8B-B14F-4D97-AF65-F5344CB8AC3E}">
        <p14:creationId xmlns:p14="http://schemas.microsoft.com/office/powerpoint/2010/main" val="267640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5CC-87AD-4D25-CA86-E89297BA6BAD}"/>
              </a:ext>
            </a:extLst>
          </p:cNvPr>
          <p:cNvSpPr>
            <a:spLocks noGrp="1"/>
          </p:cNvSpPr>
          <p:nvPr>
            <p:ph type="title"/>
          </p:nvPr>
        </p:nvSpPr>
        <p:spPr>
          <a:xfrm>
            <a:off x="685801" y="609601"/>
            <a:ext cx="10131427" cy="1447801"/>
          </a:xfrm>
        </p:spPr>
        <p:txBody>
          <a:bodyPr>
            <a:normAutofit/>
          </a:bodyPr>
          <a:lstStyle/>
          <a:p>
            <a:r>
              <a:rPr lang="en-US" sz="3600" b="1" u="sng" dirty="0">
                <a:latin typeface="Times New Roman" panose="02020603050405020304" pitchFamily="18" charset="0"/>
                <a:cs typeface="Times New Roman" panose="02020603050405020304" pitchFamily="18" charset="0"/>
              </a:rPr>
              <a:t>Problem statement</a:t>
            </a:r>
          </a:p>
        </p:txBody>
      </p:sp>
      <p:sp>
        <p:nvSpPr>
          <p:cNvPr id="3" name="Text Placeholder 2">
            <a:extLst>
              <a:ext uri="{FF2B5EF4-FFF2-40B4-BE49-F238E27FC236}">
                <a16:creationId xmlns:a16="http://schemas.microsoft.com/office/drawing/2014/main" id="{45961625-A1AF-D7AF-0120-8A449C2FC4F6}"/>
              </a:ext>
            </a:extLst>
          </p:cNvPr>
          <p:cNvSpPr>
            <a:spLocks noGrp="1"/>
          </p:cNvSpPr>
          <p:nvPr>
            <p:ph type="body" idx="1"/>
          </p:nvPr>
        </p:nvSpPr>
        <p:spPr>
          <a:xfrm>
            <a:off x="685800" y="1892968"/>
            <a:ext cx="10131428" cy="3898232"/>
          </a:xfrm>
        </p:spPr>
        <p:txBody>
          <a:bodyPr>
            <a:normAutofit/>
          </a:bodyPr>
          <a:lstStyle/>
          <a:p>
            <a:r>
              <a:rPr lang="en-IN" sz="2800" b="1" dirty="0">
                <a:solidFill>
                  <a:schemeClr val="accent1">
                    <a:lumMod val="20000"/>
                    <a:lumOff val="80000"/>
                  </a:schemeClr>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800" b="1" dirty="0">
              <a:solidFill>
                <a:schemeClr val="accent1">
                  <a:lumMod val="20000"/>
                  <a:lumOff val="80000"/>
                </a:schemeClr>
              </a:solidFill>
            </a:endParaRPr>
          </a:p>
        </p:txBody>
      </p:sp>
    </p:spTree>
    <p:extLst>
      <p:ext uri="{BB962C8B-B14F-4D97-AF65-F5344CB8AC3E}">
        <p14:creationId xmlns:p14="http://schemas.microsoft.com/office/powerpoint/2010/main" val="284401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55A4-2971-E4D5-E226-234A17EA4BC9}"/>
              </a:ext>
            </a:extLst>
          </p:cNvPr>
          <p:cNvSpPr>
            <a:spLocks noGrp="1"/>
          </p:cNvSpPr>
          <p:nvPr>
            <p:ph type="title"/>
          </p:nvPr>
        </p:nvSpPr>
        <p:spPr>
          <a:xfrm>
            <a:off x="264160" y="132080"/>
            <a:ext cx="11684000" cy="6553200"/>
          </a:xfrm>
        </p:spPr>
        <p:txBody>
          <a:bodyPr>
            <a:noAutofit/>
          </a:bodyPr>
          <a:lstStyle/>
          <a:p>
            <a:r>
              <a:rPr lang="en-US" b="1" i="0" u="sng" dirty="0">
                <a:solidFill>
                  <a:srgbClr val="ECECEC"/>
                </a:solidFill>
                <a:effectLst/>
                <a:latin typeface="Söhne"/>
              </a:rPr>
              <a:t>PROPOSED SOLUTION</a:t>
            </a:r>
            <a:br>
              <a:rPr lang="en-US" sz="1600" b="0" i="0" dirty="0">
                <a:solidFill>
                  <a:srgbClr val="ECECEC"/>
                </a:solidFill>
                <a:effectLst/>
                <a:latin typeface="Söhne"/>
              </a:rPr>
            </a:br>
            <a:br>
              <a:rPr lang="en-US" sz="1600" b="0" i="0" dirty="0">
                <a:solidFill>
                  <a:srgbClr val="ECECEC"/>
                </a:solidFill>
                <a:effectLst/>
                <a:latin typeface="Söhne"/>
              </a:rPr>
            </a:br>
            <a:r>
              <a:rPr lang="en-US" sz="2000" b="0" i="0" dirty="0">
                <a:solidFill>
                  <a:srgbClr val="ECECEC"/>
                </a:solidFill>
                <a:effectLst/>
                <a:latin typeface="Söhne"/>
              </a:rPr>
              <a:t>One proposed solution for predicting the demand for rental bikes in urban cities involves leveraging machine learning algorithms and real-time data analysis. Here's a detailed plan:</a:t>
            </a:r>
            <a:br>
              <a:rPr lang="en-US" sz="2000" b="0" i="0" dirty="0">
                <a:solidFill>
                  <a:srgbClr val="ECECEC"/>
                </a:solidFill>
                <a:effectLst/>
                <a:latin typeface="Söhne"/>
              </a:rPr>
            </a:br>
            <a:br>
              <a:rPr lang="en-US" sz="2000" b="0" i="0" dirty="0">
                <a:solidFill>
                  <a:srgbClr val="ECECEC"/>
                </a:solidFill>
                <a:effectLst/>
                <a:latin typeface="Söhne"/>
              </a:rPr>
            </a:br>
            <a:r>
              <a:rPr lang="en-US" sz="2000" b="1" i="0" u="sng" dirty="0">
                <a:solidFill>
                  <a:srgbClr val="ECECEC"/>
                </a:solidFill>
                <a:effectLst/>
                <a:latin typeface="Söhne"/>
              </a:rPr>
              <a:t>Data Collection</a:t>
            </a:r>
            <a:r>
              <a:rPr lang="en-US" sz="2000" b="0" i="0" dirty="0">
                <a:solidFill>
                  <a:srgbClr val="ECECEC"/>
                </a:solidFill>
                <a:effectLst/>
                <a:latin typeface="Söhne"/>
              </a:rPr>
              <a:t>: Gather historical data on bike rentals, including timestamps, locations, and the number of bikes rented at each hour. Additionally, collect data on weather conditions, temperature, humidity, day of the week, time of day, and any special events or holidays that may affect bike demand.</a:t>
            </a:r>
            <a:br>
              <a:rPr lang="en-US" sz="2000" b="0" i="0" dirty="0">
                <a:solidFill>
                  <a:srgbClr val="ECECEC"/>
                </a:solidFill>
                <a:effectLst/>
                <a:latin typeface="Söhne"/>
              </a:rPr>
            </a:br>
            <a:br>
              <a:rPr lang="en-US" sz="2000" b="0" i="0" dirty="0">
                <a:solidFill>
                  <a:srgbClr val="ECECEC"/>
                </a:solidFill>
                <a:effectLst/>
                <a:latin typeface="Söhne"/>
              </a:rPr>
            </a:br>
            <a:r>
              <a:rPr lang="en-US" sz="2000" b="1" i="0" u="sng" dirty="0">
                <a:solidFill>
                  <a:srgbClr val="ECECEC"/>
                </a:solidFill>
                <a:effectLst/>
                <a:latin typeface="Söhne"/>
              </a:rPr>
              <a:t>Feature Engineering</a:t>
            </a:r>
            <a:r>
              <a:rPr lang="en-US" sz="2000" b="0" i="0" dirty="0">
                <a:solidFill>
                  <a:srgbClr val="ECECEC"/>
                </a:solidFill>
                <a:effectLst/>
                <a:latin typeface="Söhne"/>
              </a:rPr>
              <a:t>: Extract relevant features from the data that could impact bike demand. This includes temporal features such as time of day and day of the week, weather-related features like temperature and precipitation, and event-related features such as holidays and local events.</a:t>
            </a:r>
            <a:br>
              <a:rPr lang="en-US" sz="2000" b="0" i="0" dirty="0">
                <a:solidFill>
                  <a:srgbClr val="ECECEC"/>
                </a:solidFill>
                <a:effectLst/>
                <a:latin typeface="Söhne"/>
              </a:rPr>
            </a:br>
            <a:br>
              <a:rPr lang="en-US" sz="2000" b="0" i="0" dirty="0">
                <a:solidFill>
                  <a:srgbClr val="ECECEC"/>
                </a:solidFill>
                <a:effectLst/>
                <a:latin typeface="Söhne"/>
              </a:rPr>
            </a:br>
            <a:r>
              <a:rPr lang="en-US" sz="2000" b="1" i="0" u="sng" dirty="0">
                <a:solidFill>
                  <a:srgbClr val="ECECEC"/>
                </a:solidFill>
                <a:effectLst/>
                <a:latin typeface="Söhne"/>
              </a:rPr>
              <a:t>Data Analysis</a:t>
            </a:r>
            <a:r>
              <a:rPr lang="en-US" sz="2000" b="0" i="0" dirty="0">
                <a:solidFill>
                  <a:srgbClr val="ECECEC"/>
                </a:solidFill>
                <a:effectLst/>
                <a:latin typeface="Söhne"/>
              </a:rPr>
              <a:t>: Analyze the historical data to identify patterns and trends in bike rentals. Use visualization techniques to explore relationships between different features and bike demand.</a:t>
            </a:r>
            <a:br>
              <a:rPr lang="en-US" sz="2000" b="0" i="0" dirty="0">
                <a:solidFill>
                  <a:srgbClr val="ECECEC"/>
                </a:solidFill>
                <a:effectLst/>
                <a:latin typeface="Söhne"/>
              </a:rPr>
            </a:br>
            <a:br>
              <a:rPr lang="en-US" sz="2000" b="0" i="0" dirty="0">
                <a:solidFill>
                  <a:srgbClr val="ECECEC"/>
                </a:solidFill>
                <a:effectLst/>
                <a:latin typeface="Söhne"/>
              </a:rPr>
            </a:br>
            <a:r>
              <a:rPr lang="en-US" sz="2000" b="1" i="0" u="sng" dirty="0">
                <a:solidFill>
                  <a:srgbClr val="ECECEC"/>
                </a:solidFill>
                <a:effectLst/>
                <a:latin typeface="Söhne"/>
              </a:rPr>
              <a:t>Model Selection</a:t>
            </a:r>
            <a:r>
              <a:rPr lang="en-US" sz="2000" b="0" i="0" dirty="0">
                <a:solidFill>
                  <a:srgbClr val="ECECEC"/>
                </a:solidFill>
                <a:effectLst/>
                <a:latin typeface="Söhne"/>
              </a:rPr>
              <a:t>: Choose appropriate machine learning models for predicting bike demand. Time series forecasting models like SARIMA (Seasonal Autoregressive Integrated Moving Average) or Prophet can capture the temporal patterns in bike rentals. Additionally, regression-based models like Random Forests or Gradient Boosting can incorporate additional features and improve prediction accuracy</a:t>
            </a:r>
            <a:r>
              <a:rPr lang="en-US" sz="1600" b="0" i="0" dirty="0">
                <a:solidFill>
                  <a:srgbClr val="ECECEC"/>
                </a:solidFill>
                <a:effectLst/>
                <a:latin typeface="Söhne"/>
              </a:rPr>
              <a:t>.</a:t>
            </a:r>
            <a:br>
              <a:rPr lang="en-US" sz="1600" b="0" i="0" dirty="0">
                <a:solidFill>
                  <a:srgbClr val="ECECEC"/>
                </a:solidFill>
                <a:effectLst/>
                <a:latin typeface="Söhne"/>
              </a:rPr>
            </a:br>
            <a:endParaRPr lang="en-US" sz="1600" dirty="0"/>
          </a:p>
        </p:txBody>
      </p:sp>
    </p:spTree>
    <p:extLst>
      <p:ext uri="{BB962C8B-B14F-4D97-AF65-F5344CB8AC3E}">
        <p14:creationId xmlns:p14="http://schemas.microsoft.com/office/powerpoint/2010/main" val="199978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55A4-2971-E4D5-E226-234A17EA4BC9}"/>
              </a:ext>
            </a:extLst>
          </p:cNvPr>
          <p:cNvSpPr>
            <a:spLocks noGrp="1"/>
          </p:cNvSpPr>
          <p:nvPr>
            <p:ph type="title"/>
          </p:nvPr>
        </p:nvSpPr>
        <p:spPr>
          <a:xfrm>
            <a:off x="264160" y="81280"/>
            <a:ext cx="11684000" cy="6553200"/>
          </a:xfrm>
        </p:spPr>
        <p:txBody>
          <a:bodyPr>
            <a:noAutofit/>
          </a:bodyPr>
          <a:lstStyle/>
          <a:p>
            <a:pPr algn="l"/>
            <a:r>
              <a:rPr lang="en-US" b="1" u="sng" dirty="0">
                <a:solidFill>
                  <a:srgbClr val="ECECEC"/>
                </a:solidFill>
                <a:latin typeface="Söhne"/>
              </a:rPr>
              <a:t>SYSTEM APPROACH</a:t>
            </a:r>
            <a:br>
              <a:rPr lang="en-US" sz="1600" b="0" i="0" dirty="0">
                <a:solidFill>
                  <a:srgbClr val="ECECEC"/>
                </a:solidFill>
                <a:effectLst/>
                <a:latin typeface="Söhne"/>
              </a:rPr>
            </a:br>
            <a:br>
              <a:rPr lang="en-US" sz="1600" b="0" i="0" dirty="0">
                <a:solidFill>
                  <a:srgbClr val="ECECEC"/>
                </a:solidFill>
                <a:effectLst/>
                <a:latin typeface="Söhne"/>
              </a:rPr>
            </a:br>
            <a:r>
              <a:rPr lang="en-US" sz="2000" b="0" i="0" dirty="0">
                <a:solidFill>
                  <a:srgbClr val="ECECEC"/>
                </a:solidFill>
                <a:effectLst/>
                <a:latin typeface="Söhne"/>
              </a:rPr>
              <a:t>A systematic approach for predicting bike demand and ensuring a stable supply of rental bikes in urban cities involves a structured framework that integrates data collection, analysis, modeling, deployment, and monitoring. Here's a step-by-step system approach:</a:t>
            </a:r>
            <a:br>
              <a:rPr lang="en-US" sz="2000" b="0" i="0" dirty="0">
                <a:solidFill>
                  <a:srgbClr val="ECECEC"/>
                </a:solidFill>
                <a:effectLst/>
                <a:latin typeface="Söhne"/>
              </a:rPr>
            </a:br>
            <a:r>
              <a:rPr lang="en-US" sz="2000" b="1" i="0" u="sng" dirty="0">
                <a:solidFill>
                  <a:srgbClr val="ECECEC"/>
                </a:solidFill>
                <a:effectLst/>
                <a:latin typeface="Söhne"/>
              </a:rPr>
              <a:t>Problem Definition and Scope</a:t>
            </a:r>
            <a:r>
              <a:rPr lang="en-US" sz="2000" b="0" i="0" dirty="0">
                <a:solidFill>
                  <a:srgbClr val="ECECEC"/>
                </a:solidFill>
                <a:effectLst/>
                <a:latin typeface="Söhne"/>
              </a:rPr>
              <a:t>: Clearly define the problem statement, objectives, and scope of the bike demand prediction system. Determine the target audience, key performance indicators (KPIs), and desired outcomes, such as reducing waiting times for rental bikes and optimizing bike availability.</a:t>
            </a:r>
            <a:br>
              <a:rPr lang="en-US" sz="2000" b="0" i="0" dirty="0">
                <a:solidFill>
                  <a:srgbClr val="ECECEC"/>
                </a:solidFill>
                <a:effectLst/>
                <a:latin typeface="Söhne"/>
              </a:rPr>
            </a:br>
            <a:r>
              <a:rPr lang="en-US" sz="2000" b="1" i="0" u="sng" dirty="0">
                <a:solidFill>
                  <a:srgbClr val="ECECEC"/>
                </a:solidFill>
                <a:effectLst/>
                <a:latin typeface="Söhne"/>
              </a:rPr>
              <a:t>Data Collection and Integration</a:t>
            </a:r>
            <a:r>
              <a:rPr lang="en-US" sz="2000" b="0" i="0" dirty="0">
                <a:solidFill>
                  <a:srgbClr val="ECECEC"/>
                </a:solidFill>
                <a:effectLst/>
                <a:latin typeface="Söhne"/>
              </a:rPr>
              <a:t>: Gather diverse datasets related to bike rentals, including historical rental data, weather data, calendar events, and demographic information. Integrate these datasets into a unified data repository or data lake, ensuring data quality, consistency, and accessibility.</a:t>
            </a:r>
            <a:br>
              <a:rPr lang="en-US" sz="2000" b="0" i="0" dirty="0">
                <a:solidFill>
                  <a:srgbClr val="ECECEC"/>
                </a:solidFill>
                <a:effectLst/>
                <a:latin typeface="Söhne"/>
              </a:rPr>
            </a:br>
            <a:r>
              <a:rPr lang="en-US" sz="2000" b="1" i="0" u="sng" dirty="0">
                <a:solidFill>
                  <a:srgbClr val="ECECEC"/>
                </a:solidFill>
                <a:effectLst/>
                <a:latin typeface="Söhne"/>
              </a:rPr>
              <a:t>Data Preprocessing and Feature Engineering</a:t>
            </a:r>
            <a:r>
              <a:rPr lang="en-US" sz="2000" b="0" i="0" dirty="0">
                <a:solidFill>
                  <a:srgbClr val="ECECEC"/>
                </a:solidFill>
                <a:effectLst/>
                <a:latin typeface="Söhne"/>
              </a:rPr>
              <a:t>: Cleanse and preprocess the raw data to handle missing values, outliers, and inconsistencies. Extract relevant features from the datasets, such as time of day, day of the week, weather conditions, temperature, humidity, and special events. Perform feature engineering to create derived features or transformations that capture meaningful patterns in the data.</a:t>
            </a:r>
            <a:br>
              <a:rPr lang="en-US" sz="2000" b="0" i="0" dirty="0">
                <a:solidFill>
                  <a:srgbClr val="ECECEC"/>
                </a:solidFill>
                <a:effectLst/>
                <a:latin typeface="Söhne"/>
              </a:rPr>
            </a:br>
            <a:r>
              <a:rPr lang="en-US" sz="2000" b="1" i="0" u="sng" dirty="0">
                <a:solidFill>
                  <a:srgbClr val="ECECEC"/>
                </a:solidFill>
                <a:effectLst/>
                <a:latin typeface="Söhne"/>
              </a:rPr>
              <a:t>Model Development and Selection</a:t>
            </a:r>
            <a:r>
              <a:rPr lang="en-US" sz="2000" b="0" i="0" dirty="0">
                <a:solidFill>
                  <a:srgbClr val="ECECEC"/>
                </a:solidFill>
                <a:effectLst/>
                <a:latin typeface="Söhne"/>
              </a:rPr>
              <a:t>: Explore various machine learning and statistical modeling techniques suitable for bike demand prediction, such as time series forecasting models (e.g., ARIMA, SARIMA, Prophet) and regression-based models (e.g., Random Forests, Gradient Boosting). Evaluate and compare the performance of different models using appropriate validation methods and metrics.</a:t>
            </a:r>
            <a:br>
              <a:rPr lang="en-US" sz="2000" b="0" i="0" dirty="0">
                <a:solidFill>
                  <a:srgbClr val="ECECEC"/>
                </a:solidFill>
                <a:effectLst/>
                <a:latin typeface="Söhne"/>
              </a:rPr>
            </a:br>
            <a:endParaRPr lang="en-US" sz="1600" dirty="0"/>
          </a:p>
        </p:txBody>
      </p:sp>
    </p:spTree>
    <p:extLst>
      <p:ext uri="{BB962C8B-B14F-4D97-AF65-F5344CB8AC3E}">
        <p14:creationId xmlns:p14="http://schemas.microsoft.com/office/powerpoint/2010/main" val="118495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55A4-2971-E4D5-E226-234A17EA4BC9}"/>
              </a:ext>
            </a:extLst>
          </p:cNvPr>
          <p:cNvSpPr>
            <a:spLocks noGrp="1"/>
          </p:cNvSpPr>
          <p:nvPr>
            <p:ph type="title"/>
          </p:nvPr>
        </p:nvSpPr>
        <p:spPr>
          <a:xfrm>
            <a:off x="162560" y="0"/>
            <a:ext cx="11816080" cy="6736080"/>
          </a:xfrm>
        </p:spPr>
        <p:txBody>
          <a:bodyPr>
            <a:noAutofit/>
          </a:bodyPr>
          <a:lstStyle/>
          <a:p>
            <a:r>
              <a:rPr lang="en-US" sz="2800" b="1" i="0" u="sng" dirty="0">
                <a:solidFill>
                  <a:srgbClr val="ECECEC"/>
                </a:solidFill>
                <a:effectLst/>
                <a:latin typeface="Söhne"/>
              </a:rPr>
              <a:t>Model Training and Evaluation</a:t>
            </a:r>
            <a:r>
              <a:rPr lang="en-US" sz="2800" b="0" i="0" dirty="0">
                <a:solidFill>
                  <a:srgbClr val="ECECEC"/>
                </a:solidFill>
                <a:effectLst/>
                <a:latin typeface="Söhne"/>
              </a:rPr>
              <a:t>: Train the selected models on historical data and evaluate their performance using validation metrics like Mean Absolute Error or Root Mean Squared Error.</a:t>
            </a:r>
            <a:br>
              <a:rPr lang="en-US" sz="2800" b="0" i="0" dirty="0">
                <a:solidFill>
                  <a:srgbClr val="ECECEC"/>
                </a:solidFill>
                <a:effectLst/>
                <a:latin typeface="Söhne"/>
              </a:rPr>
            </a:br>
            <a:br>
              <a:rPr lang="en-US" sz="2800" b="0" i="0" dirty="0">
                <a:solidFill>
                  <a:srgbClr val="ECECEC"/>
                </a:solidFill>
                <a:effectLst/>
                <a:latin typeface="Söhne"/>
              </a:rPr>
            </a:br>
            <a:r>
              <a:rPr lang="en-US" sz="2800" b="1" i="0" u="sng" dirty="0">
                <a:solidFill>
                  <a:srgbClr val="ECECEC"/>
                </a:solidFill>
                <a:effectLst/>
                <a:latin typeface="Söhne"/>
              </a:rPr>
              <a:t>Deployment</a:t>
            </a:r>
            <a:r>
              <a:rPr lang="en-US" sz="2800" b="0" i="0" dirty="0">
                <a:solidFill>
                  <a:srgbClr val="ECECEC"/>
                </a:solidFill>
                <a:effectLst/>
                <a:latin typeface="Söhne"/>
              </a:rPr>
              <a:t>: Deploy the trained models into a real-time prediction system capable of processing streaming data and generating bike demand forecasts.</a:t>
            </a:r>
            <a:br>
              <a:rPr lang="en-US" sz="2800" b="0" i="0" dirty="0">
                <a:solidFill>
                  <a:srgbClr val="ECECEC"/>
                </a:solidFill>
                <a:effectLst/>
                <a:latin typeface="Söhne"/>
              </a:rPr>
            </a:br>
            <a:br>
              <a:rPr lang="en-US" sz="2800" b="0" i="0" dirty="0">
                <a:solidFill>
                  <a:srgbClr val="ECECEC"/>
                </a:solidFill>
                <a:effectLst/>
                <a:latin typeface="Söhne"/>
              </a:rPr>
            </a:br>
            <a:r>
              <a:rPr lang="en-US" sz="2800" b="1" i="0" u="sng" dirty="0">
                <a:solidFill>
                  <a:srgbClr val="ECECEC"/>
                </a:solidFill>
                <a:effectLst/>
                <a:latin typeface="Söhne"/>
              </a:rPr>
              <a:t>Monitoring and Feedback</a:t>
            </a:r>
            <a:r>
              <a:rPr lang="en-US" sz="2800" b="0" i="0" dirty="0">
                <a:solidFill>
                  <a:srgbClr val="ECECEC"/>
                </a:solidFill>
                <a:effectLst/>
                <a:latin typeface="Söhne"/>
              </a:rPr>
              <a:t>: Establish monitoring mechanisms to track the system's performance and gather feedback for continuous improvement.</a:t>
            </a:r>
            <a:br>
              <a:rPr lang="en-US" sz="2800" b="0" i="0" dirty="0">
                <a:solidFill>
                  <a:srgbClr val="ECECEC"/>
                </a:solidFill>
                <a:effectLst/>
                <a:latin typeface="Söhne"/>
              </a:rPr>
            </a:br>
            <a:br>
              <a:rPr lang="en-US" sz="2800" b="0" i="0" dirty="0">
                <a:solidFill>
                  <a:srgbClr val="ECECEC"/>
                </a:solidFill>
                <a:effectLst/>
                <a:latin typeface="Söhne"/>
              </a:rPr>
            </a:br>
            <a:r>
              <a:rPr lang="en-US" sz="2800" b="1" i="0" u="sng" dirty="0">
                <a:solidFill>
                  <a:srgbClr val="ECECEC"/>
                </a:solidFill>
                <a:effectLst/>
                <a:latin typeface="Söhne"/>
              </a:rPr>
              <a:t>Iterative Improvement</a:t>
            </a:r>
            <a:r>
              <a:rPr lang="en-US" sz="2800" b="0" i="0" dirty="0">
                <a:solidFill>
                  <a:srgbClr val="ECECEC"/>
                </a:solidFill>
                <a:effectLst/>
                <a:latin typeface="Söhne"/>
              </a:rPr>
              <a:t>: Continuously iterate on the system, incorporating new data sources, refining models, and adapting to changing environmental factors or user behavior patterns.</a:t>
            </a:r>
            <a:endParaRPr lang="en-US" sz="1800" b="0" i="0" dirty="0">
              <a:solidFill>
                <a:srgbClr val="ECECEC"/>
              </a:solidFill>
              <a:effectLst/>
              <a:latin typeface="Söhne"/>
            </a:endParaRPr>
          </a:p>
        </p:txBody>
      </p:sp>
    </p:spTree>
    <p:extLst>
      <p:ext uri="{BB962C8B-B14F-4D97-AF65-F5344CB8AC3E}">
        <p14:creationId xmlns:p14="http://schemas.microsoft.com/office/powerpoint/2010/main" val="169453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55A4-2971-E4D5-E226-234A17EA4BC9}"/>
              </a:ext>
            </a:extLst>
          </p:cNvPr>
          <p:cNvSpPr>
            <a:spLocks noGrp="1"/>
          </p:cNvSpPr>
          <p:nvPr>
            <p:ph type="title"/>
          </p:nvPr>
        </p:nvSpPr>
        <p:spPr>
          <a:xfrm>
            <a:off x="802640" y="3982720"/>
            <a:ext cx="7762240" cy="2346960"/>
          </a:xfrm>
        </p:spPr>
        <p:txBody>
          <a:bodyPr>
            <a:noAutofit/>
          </a:bodyPr>
          <a:lstStyle/>
          <a:p>
            <a:r>
              <a:rPr lang="en-US" sz="3200" b="1" u="sng" dirty="0">
                <a:latin typeface="Arial"/>
                <a:ea typeface="+mn-lt"/>
                <a:cs typeface="+mn-lt"/>
              </a:rPr>
              <a:t>Algorithm &amp;</a:t>
            </a:r>
            <a:r>
              <a:rPr lang="en-US" b="1" u="sng" dirty="0">
                <a:latin typeface="Arial"/>
                <a:ea typeface="+mn-lt"/>
                <a:cs typeface="+mn-lt"/>
              </a:rPr>
              <a:t> </a:t>
            </a:r>
            <a:r>
              <a:rPr lang="en-US" sz="3200" b="1" u="sng" dirty="0">
                <a:latin typeface="Arial"/>
                <a:ea typeface="+mn-lt"/>
                <a:cs typeface="+mn-lt"/>
              </a:rPr>
              <a:t>Deployment  </a:t>
            </a:r>
            <a:br>
              <a:rPr lang="en-US" dirty="0">
                <a:latin typeface="Arial"/>
                <a:cs typeface="Calibri"/>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r>
              <a:rPr lang="en-US" sz="2400" b="1" u="sng" dirty="0">
                <a:latin typeface="Arial"/>
                <a:ea typeface="+mn-lt"/>
                <a:cs typeface="+mn-lt"/>
              </a:rPr>
              <a:t>Algorithms</a:t>
            </a:r>
            <a:br>
              <a:rPr lang="en-US" sz="2400" dirty="0">
                <a:latin typeface="Arial"/>
                <a:ea typeface="+mn-lt"/>
                <a:cs typeface="+mn-lt"/>
              </a:rPr>
            </a:br>
            <a:br>
              <a:rPr lang="en-US" sz="1200" dirty="0">
                <a:latin typeface="Arial"/>
                <a:ea typeface="+mn-lt"/>
                <a:cs typeface="+mn-lt"/>
              </a:rPr>
            </a:br>
            <a:r>
              <a:rPr lang="en-US" sz="1200" dirty="0">
                <a:latin typeface="Arial"/>
                <a:ea typeface="+mn-lt"/>
                <a:cs typeface="+mn-lt"/>
              </a:rPr>
              <a:t> 		</a:t>
            </a:r>
            <a:r>
              <a:rPr lang="en-US" sz="1800" dirty="0">
                <a:latin typeface="Arial"/>
                <a:ea typeface="+mn-lt"/>
                <a:cs typeface="+mn-lt"/>
              </a:rPr>
              <a:t>Data Collection</a:t>
            </a:r>
            <a:br>
              <a:rPr lang="en-US" sz="1800" dirty="0">
                <a:latin typeface="Arial"/>
                <a:ea typeface="+mn-lt"/>
                <a:cs typeface="+mn-lt"/>
              </a:rPr>
            </a:br>
            <a:r>
              <a:rPr lang="en-US" sz="1800" dirty="0">
                <a:latin typeface="Arial"/>
                <a:ea typeface="+mn-lt"/>
                <a:cs typeface="+mn-lt"/>
              </a:rPr>
              <a:t>		Feature Engineering</a:t>
            </a:r>
            <a:br>
              <a:rPr lang="en-US" sz="1800" dirty="0">
                <a:latin typeface="Arial"/>
                <a:ea typeface="+mn-lt"/>
                <a:cs typeface="+mn-lt"/>
              </a:rPr>
            </a:br>
            <a:r>
              <a:rPr lang="en-US" sz="1800" dirty="0">
                <a:latin typeface="Arial"/>
                <a:ea typeface="+mn-lt"/>
                <a:cs typeface="+mn-lt"/>
              </a:rPr>
              <a:t>		Model Selection</a:t>
            </a:r>
            <a:br>
              <a:rPr lang="en-US" sz="1800" dirty="0">
                <a:latin typeface="Arial"/>
                <a:ea typeface="+mn-lt"/>
                <a:cs typeface="+mn-lt"/>
              </a:rPr>
            </a:br>
            <a:r>
              <a:rPr lang="en-US" sz="1800" dirty="0">
                <a:latin typeface="Arial"/>
                <a:ea typeface="+mn-lt"/>
                <a:cs typeface="+mn-lt"/>
              </a:rPr>
              <a:t>		Model Training</a:t>
            </a:r>
            <a:br>
              <a:rPr lang="en-US" sz="1800" dirty="0">
                <a:latin typeface="Arial"/>
                <a:ea typeface="+mn-lt"/>
                <a:cs typeface="+mn-lt"/>
              </a:rPr>
            </a:br>
            <a:r>
              <a:rPr lang="en-US" sz="1800" dirty="0">
                <a:latin typeface="Arial"/>
                <a:ea typeface="+mn-lt"/>
                <a:cs typeface="+mn-lt"/>
              </a:rPr>
              <a:t>		Real-Time Prediction</a:t>
            </a:r>
            <a:br>
              <a:rPr lang="en-US" sz="1800" dirty="0">
                <a:latin typeface="Arial"/>
                <a:ea typeface="+mn-lt"/>
                <a:cs typeface="+mn-lt"/>
              </a:rPr>
            </a:br>
            <a:br>
              <a:rPr lang="en-US" sz="1800" dirty="0">
                <a:latin typeface="Arial"/>
                <a:ea typeface="+mn-lt"/>
                <a:cs typeface="+mn-lt"/>
              </a:rPr>
            </a:br>
            <a:r>
              <a:rPr lang="en-US" sz="2000" b="1" u="sng" dirty="0">
                <a:latin typeface="Arial"/>
                <a:ea typeface="+mn-lt"/>
                <a:cs typeface="+mn-lt"/>
              </a:rPr>
              <a:t>Deployment</a:t>
            </a:r>
            <a:br>
              <a:rPr lang="en-US" sz="2000" b="1" u="sng" dirty="0">
                <a:latin typeface="Arial"/>
                <a:ea typeface="+mn-lt"/>
                <a:cs typeface="+mn-lt"/>
              </a:rPr>
            </a:br>
            <a:br>
              <a:rPr lang="en-US" sz="1800" dirty="0">
                <a:latin typeface="Arial"/>
                <a:ea typeface="+mn-lt"/>
                <a:cs typeface="+mn-lt"/>
              </a:rPr>
            </a:br>
            <a:r>
              <a:rPr lang="en-US" sz="1800" dirty="0">
                <a:latin typeface="Arial"/>
                <a:ea typeface="+mn-lt"/>
                <a:cs typeface="+mn-lt"/>
              </a:rPr>
              <a:t>		Infrastructure Setup</a:t>
            </a:r>
            <a:br>
              <a:rPr lang="en-US" sz="1800" dirty="0">
                <a:latin typeface="Arial"/>
                <a:ea typeface="+mn-lt"/>
                <a:cs typeface="+mn-lt"/>
              </a:rPr>
            </a:br>
            <a:r>
              <a:rPr lang="en-US" sz="1800" dirty="0">
                <a:latin typeface="Arial"/>
                <a:ea typeface="+mn-lt"/>
                <a:cs typeface="+mn-lt"/>
              </a:rPr>
              <a:t>		Model Deployment</a:t>
            </a:r>
            <a:br>
              <a:rPr lang="en-US" sz="1800" dirty="0">
                <a:latin typeface="Arial"/>
                <a:ea typeface="+mn-lt"/>
                <a:cs typeface="+mn-lt"/>
              </a:rPr>
            </a:br>
            <a:r>
              <a:rPr lang="en-US" sz="1800" dirty="0">
                <a:latin typeface="Arial"/>
                <a:ea typeface="+mn-lt"/>
                <a:cs typeface="+mn-lt"/>
              </a:rPr>
              <a:t>		API Development</a:t>
            </a:r>
            <a:br>
              <a:rPr lang="en-US" sz="1800" dirty="0">
                <a:latin typeface="Arial"/>
                <a:ea typeface="+mn-lt"/>
                <a:cs typeface="+mn-lt"/>
              </a:rPr>
            </a:br>
            <a:r>
              <a:rPr lang="en-US" sz="1800" dirty="0">
                <a:latin typeface="Arial"/>
                <a:ea typeface="+mn-lt"/>
                <a:cs typeface="+mn-lt"/>
              </a:rPr>
              <a:t>		Integration</a:t>
            </a:r>
            <a:br>
              <a:rPr lang="en-US" sz="1800" dirty="0">
                <a:latin typeface="Arial"/>
                <a:ea typeface="+mn-lt"/>
                <a:cs typeface="+mn-lt"/>
              </a:rPr>
            </a:br>
            <a:r>
              <a:rPr lang="en-US" sz="1800" dirty="0">
                <a:latin typeface="Arial"/>
                <a:ea typeface="+mn-lt"/>
                <a:cs typeface="+mn-lt"/>
              </a:rPr>
              <a:t>		Monitoring and Maintenance</a:t>
            </a:r>
            <a:br>
              <a:rPr lang="en-US" sz="18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br>
              <a:rPr lang="en-US" sz="1200" dirty="0">
                <a:latin typeface="Arial"/>
                <a:ea typeface="+mn-lt"/>
                <a:cs typeface="+mn-lt"/>
              </a:rPr>
            </a:br>
            <a:endParaRPr lang="en-US" sz="1100" b="0" i="0" dirty="0">
              <a:solidFill>
                <a:srgbClr val="ECECEC"/>
              </a:solidFill>
              <a:effectLst/>
              <a:latin typeface="Söhne"/>
            </a:endParaRPr>
          </a:p>
        </p:txBody>
      </p:sp>
      <p:pic>
        <p:nvPicPr>
          <p:cNvPr id="7" name="Picture 6">
            <a:extLst>
              <a:ext uri="{FF2B5EF4-FFF2-40B4-BE49-F238E27FC236}">
                <a16:creationId xmlns:a16="http://schemas.microsoft.com/office/drawing/2014/main" id="{4E5102E0-EA2E-296D-7313-936CC95FD758}"/>
              </a:ext>
            </a:extLst>
          </p:cNvPr>
          <p:cNvPicPr>
            <a:picLocks noChangeAspect="1"/>
          </p:cNvPicPr>
          <p:nvPr/>
        </p:nvPicPr>
        <p:blipFill>
          <a:blip r:embed="rId2"/>
          <a:stretch>
            <a:fillRect/>
          </a:stretch>
        </p:blipFill>
        <p:spPr>
          <a:xfrm>
            <a:off x="5212768" y="1533525"/>
            <a:ext cx="6725367" cy="3231515"/>
          </a:xfrm>
          <a:prstGeom prst="rect">
            <a:avLst/>
          </a:prstGeom>
        </p:spPr>
      </p:pic>
    </p:spTree>
    <p:extLst>
      <p:ext uri="{BB962C8B-B14F-4D97-AF65-F5344CB8AC3E}">
        <p14:creationId xmlns:p14="http://schemas.microsoft.com/office/powerpoint/2010/main" val="306768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D5FE-2287-72FF-ED37-D2A710AF7CE6}"/>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RESULT</a:t>
            </a:r>
          </a:p>
        </p:txBody>
      </p:sp>
      <p:pic>
        <p:nvPicPr>
          <p:cNvPr id="6" name="Content Placeholder 5">
            <a:extLst>
              <a:ext uri="{FF2B5EF4-FFF2-40B4-BE49-F238E27FC236}">
                <a16:creationId xmlns:a16="http://schemas.microsoft.com/office/drawing/2014/main" id="{7163996A-7EB2-8C46-20EC-45A2F7A6DF72}"/>
              </a:ext>
            </a:extLst>
          </p:cNvPr>
          <p:cNvPicPr>
            <a:picLocks noGrp="1" noChangeAspect="1"/>
          </p:cNvPicPr>
          <p:nvPr>
            <p:ph sz="half" idx="1"/>
          </p:nvPr>
        </p:nvPicPr>
        <p:blipFill>
          <a:blip r:embed="rId2"/>
          <a:stretch>
            <a:fillRect/>
          </a:stretch>
        </p:blipFill>
        <p:spPr>
          <a:xfrm>
            <a:off x="825500" y="2015140"/>
            <a:ext cx="5168900" cy="3186359"/>
          </a:xfrm>
        </p:spPr>
      </p:pic>
      <p:pic>
        <p:nvPicPr>
          <p:cNvPr id="8" name="Content Placeholder 7">
            <a:extLst>
              <a:ext uri="{FF2B5EF4-FFF2-40B4-BE49-F238E27FC236}">
                <a16:creationId xmlns:a16="http://schemas.microsoft.com/office/drawing/2014/main" id="{533A1CF1-929D-9B0C-70FD-C86E78851F45}"/>
              </a:ext>
            </a:extLst>
          </p:cNvPr>
          <p:cNvPicPr>
            <a:picLocks noGrp="1" noChangeAspect="1"/>
          </p:cNvPicPr>
          <p:nvPr>
            <p:ph sz="half" idx="2"/>
          </p:nvPr>
        </p:nvPicPr>
        <p:blipFill>
          <a:blip r:embed="rId3"/>
          <a:stretch>
            <a:fillRect/>
          </a:stretch>
        </p:blipFill>
        <p:spPr>
          <a:xfrm>
            <a:off x="6370638" y="2015140"/>
            <a:ext cx="5315362" cy="3186359"/>
          </a:xfrm>
        </p:spPr>
      </p:pic>
    </p:spTree>
    <p:extLst>
      <p:ext uri="{BB962C8B-B14F-4D97-AF65-F5344CB8AC3E}">
        <p14:creationId xmlns:p14="http://schemas.microsoft.com/office/powerpoint/2010/main" val="325176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3E02-BF2B-5771-2D07-AF2CCBE52F08}"/>
              </a:ext>
            </a:extLst>
          </p:cNvPr>
          <p:cNvSpPr>
            <a:spLocks noGrp="1"/>
          </p:cNvSpPr>
          <p:nvPr>
            <p:ph type="title"/>
          </p:nvPr>
        </p:nvSpPr>
        <p:spPr>
          <a:xfrm>
            <a:off x="685801" y="609601"/>
            <a:ext cx="10622279" cy="1330959"/>
          </a:xfrm>
        </p:spPr>
        <p:txBody>
          <a:bodyPr/>
          <a:lstStyle/>
          <a:p>
            <a:r>
              <a:rPr lang="en-US" b="1" u="sng" dirty="0">
                <a:latin typeface="Times New Roman" panose="02020603050405020304" pitchFamily="18" charset="0"/>
                <a:cs typeface="Times New Roman" panose="02020603050405020304" pitchFamily="18" charset="0"/>
              </a:rPr>
              <a:t>CONCLUSION</a:t>
            </a:r>
            <a:r>
              <a:rPr lang="en-US" dirty="0"/>
              <a:t>:</a:t>
            </a:r>
          </a:p>
        </p:txBody>
      </p:sp>
      <p:sp>
        <p:nvSpPr>
          <p:cNvPr id="3" name="Text Placeholder 2">
            <a:extLst>
              <a:ext uri="{FF2B5EF4-FFF2-40B4-BE49-F238E27FC236}">
                <a16:creationId xmlns:a16="http://schemas.microsoft.com/office/drawing/2014/main" id="{0946BF18-B775-49B7-C3C4-148CF382290C}"/>
              </a:ext>
            </a:extLst>
          </p:cNvPr>
          <p:cNvSpPr>
            <a:spLocks noGrp="1"/>
          </p:cNvSpPr>
          <p:nvPr>
            <p:ph type="body" idx="1"/>
          </p:nvPr>
        </p:nvSpPr>
        <p:spPr>
          <a:xfrm>
            <a:off x="797560" y="2070100"/>
            <a:ext cx="10855959" cy="2717800"/>
          </a:xfrm>
        </p:spPr>
        <p:txBody>
          <a:bodyPr>
            <a:normAutofit fontScale="92500"/>
          </a:bodyPr>
          <a:lstStyle/>
          <a:p>
            <a:r>
              <a:rPr lang="en-US" sz="2800" b="0" i="0" dirty="0">
                <a:solidFill>
                  <a:srgbClr val="ECECEC"/>
                </a:solidFill>
                <a:effectLst/>
                <a:latin typeface="Söhne"/>
              </a:rPr>
              <a:t>	In conclusion, the effective prediction of bike demand and maintenance of a stable supply of rental bikes are </a:t>
            </a:r>
            <a:r>
              <a:rPr lang="en-US" sz="2800" b="1" i="0" dirty="0">
                <a:solidFill>
                  <a:srgbClr val="FFC000"/>
                </a:solidFill>
                <a:effectLst/>
                <a:latin typeface="Söhne"/>
              </a:rPr>
              <a:t>vital for improving urban mobility</a:t>
            </a:r>
            <a:r>
              <a:rPr lang="en-US" sz="2800" b="0" i="0" dirty="0">
                <a:solidFill>
                  <a:srgbClr val="ECECEC"/>
                </a:solidFill>
                <a:effectLst/>
                <a:latin typeface="Söhne"/>
              </a:rPr>
              <a:t>. Leveraging advanced data analysis and machine learning techniques enables cities to anticipate demand accurately and optimize bike availability. By deploying these systems, cities can enhance transportation options, reduce waiting times, and promote sustainable urban living.</a:t>
            </a:r>
            <a:endParaRPr lang="en-US" sz="2800" dirty="0"/>
          </a:p>
        </p:txBody>
      </p:sp>
    </p:spTree>
    <p:extLst>
      <p:ext uri="{BB962C8B-B14F-4D97-AF65-F5344CB8AC3E}">
        <p14:creationId xmlns:p14="http://schemas.microsoft.com/office/powerpoint/2010/main" val="3569646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125</TotalTime>
  <Words>1121</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Calibri Light</vt:lpstr>
      <vt:lpstr>Söhne</vt:lpstr>
      <vt:lpstr>Times New Roman</vt:lpstr>
      <vt:lpstr>Celestial</vt:lpstr>
      <vt:lpstr>KEYLOGGERS AND ITS SECURITY</vt:lpstr>
      <vt:lpstr>Outline</vt:lpstr>
      <vt:lpstr>Problem statement</vt:lpstr>
      <vt:lpstr>PROPOSED SOLUTION  One proposed solution for predicting the demand for rental bikes in urban cities involves leveraging machine learning algorithms and real-time data analysis. Here's a detailed plan:  Data Collection: Gather historical data on bike rentals, including timestamps, locations, and the number of bikes rented at each hour. Additionally, collect data on weather conditions, temperature, humidity, day of the week, time of day, and any special events or holidays that may affect bike demand.  Feature Engineering: Extract relevant features from the data that could impact bike demand. This includes temporal features such as time of day and day of the week, weather-related features like temperature and precipitation, and event-related features such as holidays and local events.  Data Analysis: Analyze the historical data to identify patterns and trends in bike rentals. Use visualization techniques to explore relationships between different features and bike demand.  Model Selection: Choose appropriate machine learning models for predicting bike demand. Time series forecasting models like SARIMA (Seasonal Autoregressive Integrated Moving Average) or Prophet can capture the temporal patterns in bike rentals. Additionally, regression-based models like Random Forests or Gradient Boosting can incorporate additional features and improve prediction accuracy. </vt:lpstr>
      <vt:lpstr>SYSTEM APPROACH  A systematic approach for predicting bike demand and ensuring a stable supply of rental bikes in urban cities involves a structured framework that integrates data collection, analysis, modeling, deployment, and monitoring. Here's a step-by-step system approach: Problem Definition and Scope: Clearly define the problem statement, objectives, and scope of the bike demand prediction system. Determine the target audience, key performance indicators (KPIs), and desired outcomes, such as reducing waiting times for rental bikes and optimizing bike availability. Data Collection and Integration: Gather diverse datasets related to bike rentals, including historical rental data, weather data, calendar events, and demographic information. Integrate these datasets into a unified data repository or data lake, ensuring data quality, consistency, and accessibility. Data Preprocessing and Feature Engineering: Cleanse and preprocess the raw data to handle missing values, outliers, and inconsistencies. Extract relevant features from the datasets, such as time of day, day of the week, weather conditions, temperature, humidity, and special events. Perform feature engineering to create derived features or transformations that capture meaningful patterns in the data. Model Development and Selection: Explore various machine learning and statistical modeling techniques suitable for bike demand prediction, such as time series forecasting models (e.g., ARIMA, SARIMA, Prophet) and regression-based models (e.g., Random Forests, Gradient Boosting). Evaluate and compare the performance of different models using appropriate validation methods and metrics. </vt:lpstr>
      <vt:lpstr>Model Training and Evaluation: Train the selected models on historical data and evaluate their performance using validation metrics like Mean Absolute Error or Root Mean Squared Error.  Deployment: Deploy the trained models into a real-time prediction system capable of processing streaming data and generating bike demand forecasts.  Monitoring and Feedback: Establish monitoring mechanisms to track the system's performance and gather feedback for continuous improvement.  Iterative Improvement: Continuously iterate on the system, incorporating new data sources, refining models, and adapting to changing environmental factors or user behavior patterns.</vt:lpstr>
      <vt:lpstr>Algorithm &amp; Deployment      Algorithms     Data Collection   Feature Engineering   Model Selection   Model Training   Real-Time Prediction  Deployment    Infrastructure Setup   Model Deployment   API Development   Integration   Monitoring and Maintenance                       </vt:lpstr>
      <vt:lpstr>RESULT</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ITS SECURITY</dc:title>
  <dc:creator>Shrivaishnavi Venkatesan</dc:creator>
  <cp:lastModifiedBy>Shrivaishnavi Venkatesan</cp:lastModifiedBy>
  <cp:revision>78</cp:revision>
  <dcterms:created xsi:type="dcterms:W3CDTF">2024-04-04T13:37:44Z</dcterms:created>
  <dcterms:modified xsi:type="dcterms:W3CDTF">2024-04-04T17:30:39Z</dcterms:modified>
</cp:coreProperties>
</file>