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16140632" r:id="rId8"/>
    <p:sldId id="16140640" r:id="rId9"/>
    <p:sldId id="16140641" r:id="rId10"/>
    <p:sldId id="16140642" r:id="rId11"/>
    <p:sldId id="267" r:id="rId12"/>
    <p:sldId id="268" r:id="rId13"/>
    <p:sldId id="16140623" r:id="rId14"/>
    <p:sldId id="269" r:id="rId15"/>
    <p:sldId id="1614063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CREDIT CARD DEFAULT PREDICATION</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P.MEENA</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KINGS COLLEGE OF ENGINEERING</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III -EEE</a:t>
            </a:r>
            <a:endParaRPr lang="en-US" sz="2000" b="1">
              <a:solidFill>
                <a:schemeClr val="accent1">
                  <a:lumMod val="75000"/>
                </a:schemeClr>
              </a:solidFill>
              <a:latin typeface="Arial" panose="020B0604020202020204"/>
              <a:cs typeface="Arial" panose="020B0604020202020204"/>
            </a:endParaRPr>
          </a:p>
        </p:txBody>
      </p:sp>
      <p:sp>
        <p:nvSpPr>
          <p:cNvPr id="5" name="Text Box 4"/>
          <p:cNvSpPr txBox="1"/>
          <p:nvPr/>
        </p:nvSpPr>
        <p:spPr>
          <a:xfrm>
            <a:off x="7710805" y="229997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t>False Positive Rate (FPR): [0.         0.         0.         0.0005141  0.0005141  0.00102819</a:t>
            </a:r>
            <a:endParaRPr lang="en-IN" sz="2400" dirty="0"/>
          </a:p>
          <a:p>
            <a:pPr marL="0" indent="0">
              <a:buNone/>
            </a:pPr>
            <a:r>
              <a:rPr lang="en-IN" sz="2400" dirty="0"/>
              <a:t> 0.00102819 0.00154229 0.00154229 0.00205639]</a:t>
            </a:r>
            <a:endParaRPr lang="en-IN" sz="2400" dirty="0"/>
          </a:p>
          <a:p>
            <a:pPr marL="0" indent="0">
              <a:buNone/>
            </a:pPr>
            <a:r>
              <a:rPr lang="en-IN" sz="2400" dirty="0"/>
              <a:t>True Positive Rate (TPR): [0.         0.00176471 0.00294118 0.00294118 0.00470588 0.00470588</a:t>
            </a:r>
            <a:endParaRPr lang="en-IN" sz="2400" dirty="0"/>
          </a:p>
          <a:p>
            <a:pPr marL="0" indent="0">
              <a:buNone/>
            </a:pPr>
            <a:r>
              <a:rPr lang="en-IN" sz="2400" dirty="0"/>
              <a:t> 0.00647059 0.00647059 0.00823529 0.00823529]</a:t>
            </a:r>
            <a:endParaRPr lang="en-IN" sz="2400" dirty="0"/>
          </a:p>
          <a:p>
            <a:pPr marL="0" indent="0">
              <a:buNone/>
            </a:pPr>
            <a:r>
              <a:rPr lang="en-IN" sz="2400" dirty="0"/>
              <a:t>Thresholds: [1.97 0.97 0.96 0.95 0.94 0.93 0.92 0.91 0.9  0.89]</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t>In conclusion, credit card default prediction is a critical aspect of risk management for financial institutions and individuals alike. Through the utilization of advanced statistical modeling, machine learning algorithms, and big data analytics, it is possible to effectively forecast the likelihood of a credit card user defaulting on their payments.</a:t>
            </a:r>
            <a:endParaRPr lang="en-IN" sz="2000" dirty="0"/>
          </a:p>
          <a:p>
            <a:pPr marL="305435" indent="-305435"/>
            <a:endParaRPr lang="en-IN" sz="2000" dirty="0"/>
          </a:p>
          <a:p>
            <a:pPr marL="305435" indent="-305435"/>
            <a:r>
              <a:rPr lang="en-IN" sz="2000" dirty="0"/>
              <a:t>By leveraging these predictive models, financial institutions can proactively identify high-risk individuals, implement targeted interventions, and minimize potential losses. Additionally, individuals can use these predictions to better understand their own financial behaviors and take proactive measures to improve their creditworthiness.</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2000" b="1" dirty="0"/>
              <a:t>The future scope for credit card default prediction is promising, with several avenues for further development and refinement:</a:t>
            </a:r>
            <a:endParaRPr lang="en-US" sz="2000" b="1" dirty="0"/>
          </a:p>
          <a:p>
            <a:pPr marL="0" indent="0">
              <a:buNone/>
            </a:pPr>
            <a:endParaRPr lang="en-US" sz="2000" b="1" dirty="0"/>
          </a:p>
          <a:p>
            <a:pPr marL="0" indent="0">
              <a:buNone/>
            </a:pPr>
            <a:r>
              <a:rPr lang="en-US" sz="2000" b="1" dirty="0"/>
              <a:t>Advanced Machine Learning Techniques: Continued advancements in machine learning algorithms, such as deep learning, ensemble methods, and reinforcement learning, offer opportunities to enhance the accuracy and robustness of credit card default prediction models. These techniques can better capture complex patterns and relationships within data, leading to more precise predictions.</a:t>
            </a:r>
            <a:endParaRPr lang="en-US" sz="2000" b="1" dirty="0"/>
          </a:p>
          <a:p>
            <a:pPr marL="0" indent="0">
              <a:buNone/>
            </a:pPr>
            <a:endParaRPr lang="en-US" sz="2000" b="1" dirty="0"/>
          </a:p>
          <a:p>
            <a:pPr marL="0" indent="0">
              <a:buNone/>
            </a:pPr>
            <a:r>
              <a:rPr lang="en-US" sz="2000" b="1" dirty="0"/>
              <a:t>Incorporation of Alternative Data: Integrating alternative data sources, such as social media activity, transactional data from non-traditional sources, and smartphone usage patterns, can provide additional insights into consumer behavior and creditworthiness. Leveraging these diverse datasets can improve the predictive power of models, particularly for individuals with limited credit histories.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3" name="Content Placeholder 2"/>
          <p:cNvSpPr/>
          <p:nvPr>
            <p:ph idx="1"/>
          </p:nvPr>
        </p:nvSpPr>
        <p:spPr/>
        <p:txBody>
          <a:bodyPr/>
          <a:p>
            <a:endParaRPr lang="en-US"/>
          </a:p>
          <a:p>
            <a:r>
              <a:rPr lang="en-US"/>
              <a:t>Here are some references for credit card default prediction:</a:t>
            </a:r>
            <a:endParaRPr lang="en-US"/>
          </a:p>
          <a:p>
            <a:endParaRPr lang="en-US"/>
          </a:p>
          <a:p>
            <a:r>
              <a:rPr lang="en-US"/>
              <a:t>Baesens, B., R.M. A., Van Gestel, T., Viaene, S., &amp; Stepanova, M. (2003). Credit Risk Assessment Using Statistical and Machine Learning: Basic Methodology and Risk Modeling Applications. Springer Science &amp; Business Media.</a:t>
            </a:r>
            <a:endParaRPr lang="en-US"/>
          </a:p>
          <a:p>
            <a:endParaRPr lang="en-US"/>
          </a:p>
          <a:p>
            <a:r>
              <a:rPr lang="en-US"/>
              <a:t>Thomas, L. C., &amp; Edelman, D. B. (2002). Predicting credit card default risk: a neural network approach. Journal of Forecasting, 21(6), 393-411.</a:t>
            </a:r>
            <a:endParaRPr lang="en-US"/>
          </a:p>
          <a:p>
            <a:endParaRPr lang="en-US"/>
          </a:p>
          <a:p>
            <a:r>
              <a:rPr lang="en-US"/>
              <a:t>Hand, D. J., Henley, W. E., &amp; Huang, F. (1999). A Bayesian methodology for credit scoring. Expert Systems with Applications, 17(4), 249-257.</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70000"/>
          </a:bodyPr>
          <a:p>
            <a:r>
              <a:rPr lang="en-US"/>
              <a:t>Yeh, I. C., &amp; Lien, C. H. (2009). The comparisons of data mining techniques for the predictive accuracy of probability of default of credit card clients. Expert Systems with Applications, 36(2), 2473-2480.</a:t>
            </a:r>
            <a:endParaRPr lang="en-US"/>
          </a:p>
          <a:p>
            <a:endParaRPr lang="en-US"/>
          </a:p>
          <a:p>
            <a:r>
              <a:rPr lang="en-US"/>
              <a:t>Zhang, J., Patuwo, B. E., &amp; Hu, M. Y. (1999). Forecasting with artificial neural networks: The state of the art. International Journal of Forecasting, 14(1), 35-62.</a:t>
            </a:r>
            <a:endParaRPr lang="en-US"/>
          </a:p>
          <a:p>
            <a:endParaRPr lang="en-US"/>
          </a:p>
          <a:p>
            <a:r>
              <a:rPr lang="en-US"/>
              <a:t>Hand, D. J., &amp; Jacka, S. D. (1999). Statistics in finance. Arnold.</a:t>
            </a:r>
            <a:endParaRPr lang="en-US"/>
          </a:p>
          <a:p>
            <a:endParaRPr lang="en-US"/>
          </a:p>
          <a:p>
            <a:r>
              <a:rPr lang="en-US"/>
              <a:t>Altman, E. I. (1968). Financial ratios, discriminant analysis and the prediction of corporate bankruptcy. The Journal of Finance, 23(4), 589-609.</a:t>
            </a:r>
            <a:endParaRPr lang="en-US"/>
          </a:p>
          <a:p>
            <a:endParaRPr lang="en-US"/>
          </a:p>
          <a:p>
            <a:r>
              <a:rPr lang="en-US"/>
              <a:t>Breiman, L. (2001). Random forests. Machine Learning, 45(1), 5-32.</a:t>
            </a:r>
            <a:endParaRPr lang="en-US"/>
          </a:p>
          <a:p>
            <a:endParaRPr lang="en-US"/>
          </a:p>
          <a:p>
            <a:r>
              <a:rPr lang="en-US"/>
              <a:t>Crook, J., Edelman, D. B., &amp; Thomas, L. C. (2007). Recent developments in consumer credit risk assessment. European Journal of Operational Research, 183(3), 1447-1465.</a:t>
            </a:r>
            <a:endParaRPr lang="en-US"/>
          </a:p>
          <a:p>
            <a:endParaRPr lang="en-US"/>
          </a:p>
          <a:p>
            <a:r>
              <a:rPr lang="en-US"/>
              <a:t>Goel, A., &amp; Kumar, P. (2016). Credit card fraud detection: A realistic modeling and a novel ensemble learning approach. Decision Support Systems, 8, 76-89.</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dirty="0"/>
              <a:t>Objective:</a:t>
            </a:r>
            <a:endParaRPr lang="en-IN" dirty="0"/>
          </a:p>
          <a:p>
            <a:pPr marL="305435" indent="-305435"/>
            <a:r>
              <a:rPr lang="en-IN" dirty="0"/>
              <a:t>The objective of this project is to develop a predictive model that accurately identifies customers who are likely to default on their credit card payments. By leveraging historical customer data and machine learning algorithms, the aim is to create a tool that assists financial institutions in minimizing the risk of defaults, thereby enhancing decision-making processes and reducing financial losses.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2"/>
          <p:cNvSpPr/>
          <p:nvPr>
            <p:ph idx="1"/>
          </p:nvPr>
        </p:nvSpPr>
        <p:spPr/>
        <p:txBody>
          <a:bodyPr>
            <a:normAutofit fontScale="70000"/>
          </a:bodyPr>
          <a:p>
            <a:r>
              <a:rPr lang="en-US"/>
              <a:t>Data Collection and Preprocessing:</a:t>
            </a:r>
            <a:endParaRPr lang="en-US"/>
          </a:p>
          <a:p>
            <a:endParaRPr lang="en-US"/>
          </a:p>
          <a:p>
            <a:r>
              <a:rPr lang="en-US"/>
              <a:t>Gather a comprehensive dataset from the financial institution's records, including features such as customer demographics (age, gender, income), credit history (credit score, past defaults), credit card usage patterns (credit limit, balance, utilization ratio), payment history (timeliness of payments), and any other relevant information.</a:t>
            </a:r>
            <a:endParaRPr lang="en-US"/>
          </a:p>
          <a:p>
            <a:r>
              <a:rPr lang="en-US"/>
              <a:t>Preprocess the data by handling missing values, encoding categorical variables, and scaling numerical features. Ensure data quality and consistency.</a:t>
            </a:r>
            <a:endParaRPr lang="en-US"/>
          </a:p>
          <a:p>
            <a:r>
              <a:rPr lang="en-US"/>
              <a:t>Exploratory Data Analysis (EDA):</a:t>
            </a:r>
            <a:endParaRPr lang="en-US"/>
          </a:p>
          <a:p>
            <a:endParaRPr lang="en-US"/>
          </a:p>
          <a:p>
            <a:r>
              <a:rPr lang="en-US"/>
              <a:t>Perform exploratory data analysis to gain insights into the distribution of features, identify correlations, and understand patterns related to credit card defaults.</a:t>
            </a:r>
            <a:endParaRPr lang="en-US"/>
          </a:p>
          <a:p>
            <a:r>
              <a:rPr lang="en-US"/>
              <a:t>Visualize the data using histograms, box plots, correlation matrices, etc., to uncover potential relationships and anomalies.</a:t>
            </a:r>
            <a:endParaRPr lang="en-US"/>
          </a:p>
          <a:p>
            <a:r>
              <a:rPr lang="en-US"/>
              <a:t>Feature Selection and Engineering:</a:t>
            </a:r>
            <a:endParaRPr lang="en-US"/>
          </a:p>
          <a:p>
            <a:endParaRPr lang="en-US"/>
          </a:p>
          <a:p>
            <a:r>
              <a:rPr lang="en-US"/>
              <a:t>Select the most relevant features that contribute significantly to predicting credit card defaults. Consider using techniques like correlation analysis, feature importance from tree-based models, or domain knowledge.</a:t>
            </a:r>
            <a:endParaRPr lang="en-US"/>
          </a:p>
          <a:p>
            <a:r>
              <a:rPr lang="en-US"/>
              <a:t>Engineer new features if necessary, such as creating derived variables or aggregating existing ones to capture additional information.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0000" lnSpcReduction="20000"/>
          </a:bodyPr>
          <a:lstStyle/>
          <a:p>
            <a:pPr marL="0" indent="0">
              <a:buNone/>
            </a:pPr>
            <a:r>
              <a:rPr lang="en-IN" sz="1800" b="1" dirty="0">
                <a:solidFill>
                  <a:srgbClr val="0F0F0F"/>
                </a:solidFill>
              </a:rPr>
              <a:t>System Architecture Design:</a:t>
            </a:r>
            <a:endParaRPr lang="en-IN" sz="1800" b="1" dirty="0">
              <a:solidFill>
                <a:srgbClr val="0F0F0F"/>
              </a:solidFill>
            </a:endParaRPr>
          </a:p>
          <a:p>
            <a:pPr marL="0" indent="0">
              <a:buNone/>
            </a:pPr>
            <a:endParaRPr lang="en-IN" sz="1800" b="1" dirty="0">
              <a:solidFill>
                <a:srgbClr val="0F0F0F"/>
              </a:solidFill>
            </a:endParaRPr>
          </a:p>
          <a:p>
            <a:pPr marL="0" indent="0">
              <a:buNone/>
            </a:pPr>
            <a:r>
              <a:rPr lang="en-IN" sz="1800" b="1" dirty="0">
                <a:solidFill>
                  <a:srgbClr val="0F0F0F"/>
                </a:solidFill>
              </a:rPr>
              <a:t>Design a scalable and modular architecture for the credit card default prediction system. This architecture should accommodate various components such as data ingestion, preprocessing, model training, evaluation, deployment, and monitoring.</a:t>
            </a:r>
            <a:endParaRPr lang="en-IN" sz="1800" b="1" dirty="0">
              <a:solidFill>
                <a:srgbClr val="0F0F0F"/>
              </a:solidFill>
            </a:endParaRPr>
          </a:p>
          <a:p>
            <a:pPr marL="0" indent="0">
              <a:buNone/>
            </a:pPr>
            <a:r>
              <a:rPr lang="en-IN" sz="1800" b="1" dirty="0">
                <a:solidFill>
                  <a:srgbClr val="0F0F0F"/>
                </a:solidFill>
              </a:rPr>
              <a:t>Data Collection and Ingestion:</a:t>
            </a:r>
            <a:endParaRPr lang="en-IN" sz="1800" b="1" dirty="0">
              <a:solidFill>
                <a:srgbClr val="0F0F0F"/>
              </a:solidFill>
            </a:endParaRPr>
          </a:p>
          <a:p>
            <a:pPr marL="0" indent="0">
              <a:buNone/>
            </a:pPr>
            <a:endParaRPr lang="en-IN" sz="1800" b="1" dirty="0">
              <a:solidFill>
                <a:srgbClr val="0F0F0F"/>
              </a:solidFill>
            </a:endParaRPr>
          </a:p>
          <a:p>
            <a:pPr marL="0" indent="0">
              <a:buNone/>
            </a:pPr>
            <a:r>
              <a:rPr lang="en-IN" sz="1800" b="1" dirty="0">
                <a:solidFill>
                  <a:srgbClr val="0F0F0F"/>
                </a:solidFill>
              </a:rPr>
              <a:t>Implement mechanisms for collecting and ingesting data from multiple sources such as transaction records, credit bureau data, customer information databases, etc. Ensure that the data ingestion process is efficient, reliable, and can handle large volumes of data.</a:t>
            </a:r>
            <a:endParaRPr lang="en-IN" sz="1800" b="1" dirty="0">
              <a:solidFill>
                <a:srgbClr val="0F0F0F"/>
              </a:solidFill>
            </a:endParaRPr>
          </a:p>
          <a:p>
            <a:pPr marL="0" indent="0">
              <a:buNone/>
            </a:pPr>
            <a:r>
              <a:rPr lang="en-IN" sz="1800" b="1" dirty="0">
                <a:solidFill>
                  <a:srgbClr val="0F0F0F"/>
                </a:solidFill>
              </a:rPr>
              <a:t>Data Preprocessing and Integration:</a:t>
            </a:r>
            <a:endParaRPr lang="en-IN" sz="1800" b="1" dirty="0">
              <a:solidFill>
                <a:srgbClr val="0F0F0F"/>
              </a:solidFill>
            </a:endParaRPr>
          </a:p>
          <a:p>
            <a:pPr marL="0" indent="0">
              <a:buNone/>
            </a:pPr>
            <a:endParaRPr lang="en-IN" sz="1800" b="1" dirty="0">
              <a:solidFill>
                <a:srgbClr val="0F0F0F"/>
              </a:solidFill>
            </a:endParaRPr>
          </a:p>
          <a:p>
            <a:pPr marL="0" indent="0">
              <a:buNone/>
            </a:pPr>
            <a:r>
              <a:rPr lang="en-IN" sz="1800" b="1" dirty="0">
                <a:solidFill>
                  <a:srgbClr val="0F0F0F"/>
                </a:solidFill>
              </a:rPr>
              <a:t>Develop pipelines for preprocessing and integrating the incoming data. This includes tasks such as cleaning, deduplication, normalization, and feature engineering. Ensure that the data preprocessing pipelines are robust and scalable to handle diverse data types and formats.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60000"/>
          </a:bodyPr>
          <a:p>
            <a:r>
              <a:rPr lang="en-US"/>
              <a:t>Model Development and Training:</a:t>
            </a:r>
            <a:endParaRPr lang="en-US"/>
          </a:p>
          <a:p>
            <a:endParaRPr lang="en-US"/>
          </a:p>
          <a:p>
            <a:r>
              <a:rPr lang="en-US"/>
              <a:t>Build machine learning models for credit card default prediction using techniques such as logistic regression, decision trees, random forests, or neural networks. Experiment with different algorithms and feature sets to find the most effective combination.</a:t>
            </a:r>
            <a:endParaRPr lang="en-US"/>
          </a:p>
          <a:p>
            <a:r>
              <a:rPr lang="en-US"/>
              <a:t>Utilize distributed computing frameworks (e.g., Apache Spark) to train models efficiently on large datasets. Implement parallel processing and optimization techniques to speed up the training process.</a:t>
            </a:r>
            <a:endParaRPr lang="en-US"/>
          </a:p>
          <a:p>
            <a:r>
              <a:rPr lang="en-US"/>
              <a:t>Model Evaluation and Validation:</a:t>
            </a:r>
            <a:endParaRPr lang="en-US"/>
          </a:p>
          <a:p>
            <a:endParaRPr lang="en-US"/>
          </a:p>
          <a:p>
            <a:r>
              <a:rPr lang="en-US"/>
              <a:t>Develop procedures for evaluating and validating the trained models. Split the data into training, validation, and test sets to assess the models' performance. Utilize cross-validation techniques to ensure robustness and generalization.</a:t>
            </a:r>
            <a:endParaRPr lang="en-US"/>
          </a:p>
          <a:p>
            <a:r>
              <a:rPr lang="en-US"/>
              <a:t>Evaluate the models using appropriate metrics such as accuracy, precision, recall, F1-score, and ROC-AUC curve. Compare the performance of different models and select the best-performing ones for deployment.</a:t>
            </a:r>
            <a:endParaRPr lang="en-US"/>
          </a:p>
          <a:p>
            <a:r>
              <a:rPr lang="en-US"/>
              <a:t>Model Deployment and Integration:</a:t>
            </a:r>
            <a:endParaRPr lang="en-US"/>
          </a:p>
          <a:p>
            <a:endParaRPr lang="en-US"/>
          </a:p>
          <a:p>
            <a:r>
              <a:rPr lang="en-US"/>
              <a:t>Deploy the selected models into a production environment where they can be integrated into existing systems and workflows. Develop APIs or services for real-time or batch prediction requests.</a:t>
            </a:r>
            <a:endParaRPr lang="en-US"/>
          </a:p>
          <a:p>
            <a:r>
              <a:rPr lang="en-US"/>
              <a:t>Implement versioning and rollback mechanisms to manage model updates and ensure smooth deployment without disrupting service availability.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443397" y="1232811"/>
            <a:ext cx="11029615" cy="4673324"/>
          </a:xfrm>
        </p:spPr>
        <p:txBody>
          <a:bodyPr>
            <a:normAutofit lnSpcReduction="10000"/>
          </a:bodyPr>
          <a:p>
            <a:pPr marL="0" indent="0">
              <a:buNone/>
            </a:pPr>
            <a:r>
              <a:rPr lang="en-US"/>
              <a:t>import numpy as np</a:t>
            </a:r>
            <a:endParaRPr lang="en-US"/>
          </a:p>
          <a:p>
            <a:r>
              <a:rPr lang="en-US"/>
              <a:t>import pandas as pd</a:t>
            </a:r>
            <a:endParaRPr lang="en-US"/>
          </a:p>
          <a:p>
            <a:r>
              <a:rPr lang="en-US"/>
              <a:t>import matplotlib.pyplot as plt</a:t>
            </a:r>
            <a:endParaRPr lang="en-US"/>
          </a:p>
          <a:p>
            <a:r>
              <a:rPr lang="en-US"/>
              <a:t>from sklearn.model_selection import train_test_split</a:t>
            </a:r>
            <a:endParaRPr lang="en-US"/>
          </a:p>
          <a:p>
            <a:r>
              <a:rPr lang="en-US"/>
              <a:t>from sklearn.ensemble import RandomForestClassifier</a:t>
            </a:r>
            <a:endParaRPr lang="en-US"/>
          </a:p>
          <a:p>
            <a:r>
              <a:rPr lang="en-US"/>
              <a:t>from sklearn.metrics import roc_curve</a:t>
            </a:r>
            <a:endParaRPr lang="en-US"/>
          </a:p>
          <a:p>
            <a:endParaRPr lang="en-US"/>
          </a:p>
          <a:p>
            <a:r>
              <a:rPr lang="en-US"/>
              <a:t># Load the dataset</a:t>
            </a:r>
            <a:endParaRPr lang="en-US"/>
          </a:p>
          <a:p>
            <a:r>
              <a:rPr lang="en-US"/>
              <a:t>data = pd.read_csv('credit_card_default_data.csv')  # Replace 'credit_card_default_data.csv' with your dataset file</a:t>
            </a:r>
            <a:endParaRPr lang="en-US"/>
          </a:p>
          <a:p>
            <a:endParaRPr lang="en-US"/>
          </a:p>
          <a:p>
            <a:r>
              <a:rPr lang="en-US"/>
              <a:t># Assume 'default' column contains the binary label (1 for default, 0 for non-default)</a:t>
            </a:r>
            <a:endParaRPr lang="en-US"/>
          </a:p>
          <a:p>
            <a:r>
              <a:rPr lang="en-US"/>
              <a:t>X = data.drop('default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5" name="Text Box 4"/>
          <p:cNvSpPr txBox="1"/>
          <p:nvPr/>
        </p:nvSpPr>
        <p:spPr>
          <a:xfrm>
            <a:off x="3048000" y="1167130"/>
            <a:ext cx="6096000" cy="4523105"/>
          </a:xfrm>
          <a:prstGeom prst="rect">
            <a:avLst/>
          </a:prstGeom>
          <a:noFill/>
        </p:spPr>
        <p:txBody>
          <a:bodyPr wrap="square" rtlCol="0" anchor="t">
            <a:spAutoFit/>
          </a:bodyPr>
          <a:p>
            <a:r>
              <a:rPr lang="en-US"/>
              <a:t># Split the data into training and testing sets</a:t>
            </a:r>
            <a:endParaRPr lang="en-US"/>
          </a:p>
          <a:p>
            <a:r>
              <a:rPr lang="en-US"/>
              <a:t>X_train, X_test, y_train, y_test = train_test_split(X, y, test_size=0.2, random_state=42)</a:t>
            </a:r>
            <a:endParaRPr lang="en-US"/>
          </a:p>
          <a:p>
            <a:endParaRPr lang="en-US"/>
          </a:p>
          <a:p>
            <a:r>
              <a:rPr lang="en-US"/>
              <a:t># Initialize and train the random forest classifier</a:t>
            </a:r>
            <a:endParaRPr lang="en-US"/>
          </a:p>
          <a:p>
            <a:r>
              <a:rPr lang="en-US"/>
              <a:t>rf_classifier = RandomForestClassifier(n_estimators=100, random_state=42)</a:t>
            </a:r>
            <a:endParaRPr lang="en-US"/>
          </a:p>
          <a:p>
            <a:r>
              <a:rPr lang="en-US"/>
              <a:t>rf_classifier.fit(X_train, y_train)</a:t>
            </a:r>
            <a:endParaRPr lang="en-US"/>
          </a:p>
          <a:p>
            <a:endParaRPr lang="en-US"/>
          </a:p>
          <a:p>
            <a:r>
              <a:rPr lang="en-US"/>
              <a:t># Predict probabilities for the test set</a:t>
            </a:r>
            <a:endParaRPr lang="en-US"/>
          </a:p>
          <a:p>
            <a:r>
              <a:rPr lang="en-US"/>
              <a:t>y_probabilities = rf_classifier.predict_proba(X_test)[:, 1]  # Probabilities of positive class</a:t>
            </a:r>
            <a:endParaRPr lang="en-US"/>
          </a:p>
          <a:p>
            <a:endParaRPr lang="en-US"/>
          </a:p>
          <a:p>
            <a:r>
              <a:rPr lang="en-US"/>
              <a:t># Calculate false positive rate, true positive rate, and thresholds for ROC curve</a:t>
            </a:r>
            <a:endParaRPr lang="en-US"/>
          </a:p>
          <a:p>
            <a:r>
              <a:rPr lang="en-US"/>
              <a:t>fpr, tpr, thresholds = roc_curve(y_test, y_probabilities)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581025" y="1301750"/>
            <a:ext cx="11029315" cy="5410200"/>
          </a:xfrm>
        </p:spPr>
        <p:txBody>
          <a:bodyPr>
            <a:normAutofit fontScale="70000"/>
          </a:bodyPr>
          <a:p>
            <a:r>
              <a:rPr lang="en-US"/>
              <a:t># Calculate false positive rate, true positive rate, and thresholds for ROC curve</a:t>
            </a:r>
            <a:endParaRPr lang="en-US"/>
          </a:p>
          <a:p>
            <a:r>
              <a:rPr lang="en-US"/>
              <a:t>fpr, tpr, thresholds = roc_curve(y_test, y_probabilities)</a:t>
            </a:r>
            <a:endParaRPr lang="en-US"/>
          </a:p>
          <a:p>
            <a:endParaRPr lang="en-US"/>
          </a:p>
          <a:p>
            <a:r>
              <a:rPr lang="en-US"/>
              <a:t># Calculate the area under the ROC curve</a:t>
            </a:r>
            <a:endParaRPr lang="en-US"/>
          </a:p>
          <a:p>
            <a:r>
              <a:rPr lang="en-US"/>
              <a:t>roc_auc = auc(fpr, tpr)</a:t>
            </a:r>
            <a:endParaRPr lang="en-US"/>
          </a:p>
          <a:p>
            <a:endParaRPr lang="en-US"/>
          </a:p>
          <a:p>
            <a:r>
              <a:rPr lang="en-US"/>
              <a:t># Plot ROC curve</a:t>
            </a:r>
            <a:endParaRPr lang="en-US"/>
          </a:p>
          <a:p>
            <a:r>
              <a:rPr lang="en-US"/>
              <a:t>plt.figure(figsize=(8, 6))</a:t>
            </a:r>
            <a:endParaRPr lang="en-US"/>
          </a:p>
          <a:p>
            <a:r>
              <a:rPr lang="en-US"/>
              <a:t>plt.plot(fpr, tpr, color='blue', lw=2, label='ROC curve (AUC = %0.2f)' % roc_auc)</a:t>
            </a:r>
            <a:endParaRPr lang="en-US"/>
          </a:p>
          <a:p>
            <a:r>
              <a:rPr lang="en-US"/>
              <a:t>plt.plot([0, 1], [0, 1], color='gray', linestyle='--', lw=2)</a:t>
            </a:r>
            <a:endParaRPr lang="en-US"/>
          </a:p>
          <a:p>
            <a:r>
              <a:rPr lang="en-US"/>
              <a:t>plt.xlim([0.0, 1.0])</a:t>
            </a:r>
            <a:endParaRPr lang="en-US"/>
          </a:p>
          <a:p>
            <a:r>
              <a:rPr lang="en-US"/>
              <a:t>plt.ylim([0.0, 1.05])</a:t>
            </a:r>
            <a:endParaRPr lang="en-US"/>
          </a:p>
          <a:p>
            <a:r>
              <a:rPr lang="en-US"/>
              <a:t>plt.xlabel('False Positive Rate')</a:t>
            </a:r>
            <a:endParaRPr lang="en-US"/>
          </a:p>
          <a:p>
            <a:r>
              <a:rPr lang="en-US"/>
              <a:t>plt.ylabel('True Positive Rate')</a:t>
            </a:r>
            <a:endParaRPr lang="en-US"/>
          </a:p>
          <a:p>
            <a:r>
              <a:rPr lang="en-US"/>
              <a:t>plt.title('Receiver Operating Characteristic (ROC) Curve')</a:t>
            </a:r>
            <a:endParaRPr lang="en-US"/>
          </a:p>
          <a:p>
            <a:r>
              <a:rPr lang="en-US"/>
              <a:t>plt.legend(loc="lower right")</a:t>
            </a:r>
            <a:endParaRPr lang="en-US"/>
          </a:p>
          <a:p>
            <a:r>
              <a:rPr lang="en-US"/>
              <a:t>plt.show()</a:t>
            </a:r>
            <a:endParaRPr lang="en-US"/>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9246</Words>
  <Application>WPS Presentation</Application>
  <PresentationFormat>Widescreen</PresentationFormat>
  <Paragraphs>159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Arial</vt:lpstr>
      <vt:lpstr>Calibri</vt:lpstr>
      <vt:lpstr>Calibri Light</vt:lpstr>
      <vt:lpstr>Franklin Gothic Book</vt:lpstr>
      <vt:lpstr>Microsoft YaHei</vt:lpstr>
      <vt:lpstr>Arial Unicode MS</vt:lpstr>
      <vt:lpstr>Franklin Gothic Demi</vt:lpstr>
      <vt:lpstr>DividendVTI</vt:lpstr>
      <vt:lpstr>               </vt:lpstr>
      <vt:lpstr>OUTLINE</vt:lpstr>
      <vt:lpstr>Problem Statement</vt:lpstr>
      <vt:lpstr>Proposed Solution</vt:lpstr>
      <vt:lpstr>System  Approach</vt:lpstr>
      <vt:lpstr>PowerPoint 演示文稿</vt:lpstr>
      <vt:lpstr>PowerPoint 演示文稿</vt:lpstr>
      <vt:lpstr>PowerPoint 演示文稿</vt:lpstr>
      <vt:lpstr>PowerPoint 演示文稿</vt:lpstr>
      <vt:lpstr>Result</vt:lpstr>
      <vt:lpstr>Conclusion</vt:lpstr>
      <vt:lpstr>PowerPoint 演示文稿</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25</cp:revision>
  <dcterms:created xsi:type="dcterms:W3CDTF">2021-05-26T16:50:00Z</dcterms:created>
  <dcterms:modified xsi:type="dcterms:W3CDTF">2024-04-04T08:37:47Z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D3AD7D6945B744979F1DB1D63E59F976_12</vt:lpwstr>
  </property>
  <property fmtid="{D5CDD505-2E9C-101B-9397-08002B2CF9AE}" pid="4" name="KSOProductBuildVer">
    <vt:lpwstr>1033-12.2.0.13489</vt:lpwstr>
  </property>
</Properties>
</file>