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61" r:id="rId14"/>
    <p:sldId id="262" r:id="rId15"/>
    <p:sldId id="263" r:id="rId16"/>
    <p:sldId id="264" r:id="rId17"/>
    <p:sldId id="271" r:id="rId18"/>
    <p:sldId id="278" r:id="rId19"/>
    <p:sldId id="279" r:id="rId20"/>
    <p:sldId id="280" r:id="rId21"/>
    <p:sldId id="281" r:id="rId22"/>
    <p:sldId id="282" r:id="rId23"/>
    <p:sldId id="265" r:id="rId24"/>
    <p:sldId id="266" r:id="rId2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26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0" t="0" r="r" b="b"/>
            <a:pathLst>
              <a:path w="3007350" h="6866468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0" t="0" r="r" b="b"/>
            <a:pathLst>
              <a:path w="2573312" h="6866468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324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0" t="0" r="r" b="b"/>
            <a:pathLst>
              <a:path w="2858014" h="6866468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0" t="0" r="r" b="b"/>
            <a:pathLst>
              <a:path w="1290095" h="6858001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0" t="0" r="r" b="b"/>
            <a:pathLst>
              <a:path w="1249826" h="6858001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324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108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0" t="0" r="r" b="b"/>
            <a:pathLst>
              <a:path w="3007350" h="6866468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0" t="0" r="r" b="b"/>
            <a:pathLst>
              <a:path w="2573312" h="6866468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324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0" t="0" r="r" b="b"/>
            <a:pathLst>
              <a:path w="2858014" h="6866468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0" t="0" r="r" b="b"/>
            <a:pathLst>
              <a:path w="1290095" h="6858001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0" t="0" r="r" b="b"/>
            <a:pathLst>
              <a:path w="1249826" h="6858001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324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324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strike="noStrike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IN" sz="900" strike="noStrike">
                <a:solidFill>
                  <a:srgbClr val="8B8B8B"/>
                </a:solidFill>
                <a:latin typeface="Trebuchet MS"/>
              </a:rPr>
              <a:t>29/04/15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3A78C66-08BE-45E1-8BF7-A29852E30570}" type="slidenum">
              <a:rPr lang="en-IN" sz="900" strike="noStrike">
                <a:solidFill>
                  <a:srgbClr val="90C226"/>
                </a:solidFill>
                <a:latin typeface="Trebuchet MS"/>
              </a:rPr>
              <a:t>‹#›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0" t="0" r="r" b="b"/>
            <a:pathLst>
              <a:path w="3007350" h="6866468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0" t="0" r="r" b="b"/>
            <a:pathLst>
              <a:path w="2573312" h="6866468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324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0" t="0" r="r" b="b"/>
            <a:pathLst>
              <a:path w="2858014" h="6866468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0" t="0" r="r" b="b"/>
            <a:pathLst>
              <a:path w="1290095" h="6858001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0" t="0" r="r" b="b"/>
            <a:pathLst>
              <a:path w="1249826" h="6858001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324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108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IN" sz="900" strike="noStrike">
                <a:solidFill>
                  <a:srgbClr val="8B8B8B"/>
                </a:solidFill>
                <a:latin typeface="Trebuchet MS"/>
              </a:rPr>
              <a:t>29/04/15</a:t>
            </a:r>
            <a:endParaRPr/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BE8E0F-C91F-41DC-B0F6-D2450D5DF100}" type="slidenum">
              <a:rPr lang="en-IN" sz="900" strike="noStrike">
                <a:solidFill>
                  <a:srgbClr val="90C226"/>
                </a:solidFill>
                <a:latin typeface="Trebuchet MS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strike="noStrike" dirty="0">
                <a:solidFill>
                  <a:srgbClr val="90C226"/>
                </a:solidFill>
                <a:latin typeface="Trebuchet MS"/>
              </a:rPr>
              <a:t>AI LAB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1506960" y="4050720"/>
            <a:ext cx="7766640" cy="1696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IN" strike="noStrike" dirty="0">
                <a:solidFill>
                  <a:srgbClr val="808080"/>
                </a:solidFill>
                <a:latin typeface="Trebuchet MS"/>
              </a:rPr>
              <a:t>GROUP 30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IN" strike="noStrike" dirty="0">
                <a:solidFill>
                  <a:srgbClr val="808080"/>
                </a:solidFill>
                <a:latin typeface="Trebuchet MS"/>
              </a:rPr>
              <a:t>ABHISHEK 120050008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IN" strike="noStrike" dirty="0">
                <a:solidFill>
                  <a:srgbClr val="808080"/>
                </a:solidFill>
                <a:latin typeface="Trebuchet MS"/>
              </a:rPr>
              <a:t>PINTU 120050018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IN" strike="noStrike" dirty="0">
                <a:solidFill>
                  <a:srgbClr val="808080"/>
                </a:solidFill>
                <a:latin typeface="Trebuchet MS"/>
              </a:rPr>
              <a:t>JAYESH 120050022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2 </a:t>
            </a:r>
            <a:r>
              <a:rPr lang="en-US" sz="3600" strike="noStrike" dirty="0" smtClean="0">
                <a:solidFill>
                  <a:srgbClr val="90C226"/>
                </a:solidFill>
                <a:latin typeface="Trebuchet MS"/>
              </a:rPr>
              <a:t>: Displaced Tiles Outputs</a:t>
            </a:r>
            <a:endParaRPr dirty="0"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/>
              <a:t>The outputs for the 5 cases mentioned before are :-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52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10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3254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20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3654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20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29896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25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1351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508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2 </a:t>
            </a:r>
            <a:r>
              <a:rPr lang="en-US" sz="3600" strike="noStrike" dirty="0" smtClean="0">
                <a:solidFill>
                  <a:srgbClr val="90C226"/>
                </a:solidFill>
                <a:latin typeface="Trebuchet MS"/>
              </a:rPr>
              <a:t>: Observations</a:t>
            </a:r>
            <a:endParaRPr dirty="0"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/>
              <a:t>As we can see the best heuristic from the 3 is Manhattan.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/>
              <a:t>Our heuristic (RMS) performs better than Displaced tiles but poorer than Manhattan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/>
              <a:t>The worst heuristic is Displaced Tiles</a:t>
            </a:r>
          </a:p>
        </p:txBody>
      </p:sp>
    </p:spTree>
    <p:extLst>
      <p:ext uri="{BB962C8B-B14F-4D97-AF65-F5344CB8AC3E}">
        <p14:creationId xmlns:p14="http://schemas.microsoft.com/office/powerpoint/2010/main" val="3610912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3 : Theorem </a:t>
            </a:r>
            <a:r>
              <a:rPr lang="en-US" sz="3600" strike="noStrike" dirty="0" err="1">
                <a:solidFill>
                  <a:srgbClr val="90C226"/>
                </a:solidFill>
                <a:latin typeface="Trebuchet MS"/>
              </a:rPr>
              <a:t>Prover</a:t>
            </a:r>
            <a:endParaRPr dirty="0"/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Input : well formed formula in PL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Output : Yes/No depending on whether input is a theorem or not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Used syntactic method (without truth table)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Applied 1</a:t>
            </a:r>
            <a:r>
              <a:rPr lang="en-US" strike="noStrike" baseline="30000" dirty="0">
                <a:solidFill>
                  <a:srgbClr val="404040"/>
                </a:solidFill>
                <a:latin typeface="Trebuchet MS"/>
              </a:rPr>
              <a:t>st</a:t>
            </a: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 principle, 2</a:t>
            </a:r>
            <a:r>
              <a:rPr lang="en-US" strike="noStrike" baseline="101000" dirty="0">
                <a:solidFill>
                  <a:srgbClr val="404040"/>
                </a:solidFill>
                <a:latin typeface="Trebuchet MS"/>
              </a:rPr>
              <a:t>nd</a:t>
            </a: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 principle and deduction theorem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Displayed the path of the proof if output was Yes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LAB 4 : Digital Circuit Simulator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Used prolog to implement AND, OR, NAND, NOR gates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Made 2 files, general.pl and circuit.pl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General.pl had circuit independent knowledge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Circuit.pl had circuit specific knowledge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Defined prolog predicates : points/terminals, connection etc.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Goal was verify(gate,inputs,output)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Also implemented a check function to check for break in circuit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LAB 5 : HMM based G-&gt;P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This is a generative approach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Trained with data obtained from </a:t>
            </a:r>
            <a:r>
              <a:rPr lang="en-US" strike="noStrike" dirty="0" err="1">
                <a:solidFill>
                  <a:srgbClr val="404040"/>
                </a:solidFill>
                <a:latin typeface="Trebuchet MS"/>
              </a:rPr>
              <a:t>cmu-dict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Performed 5-fold cross validation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Accuracy was found to be </a:t>
            </a:r>
            <a:r>
              <a:rPr lang="en-US" strike="noStrike" dirty="0" smtClean="0">
                <a:solidFill>
                  <a:srgbClr val="404040"/>
                </a:solidFill>
                <a:latin typeface="Trebuchet MS"/>
              </a:rPr>
              <a:t>76.3</a:t>
            </a: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%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5 : HMM based G-&gt;P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Calculated the Confusion Matrix, i.e. which phoneme is being confused with which other phoneme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Calculated the per Grapheme Accuracy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Calculated the per Phoneme Accuracy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We observed a very bad accuracy for vowels and the letter 'Y' whereas the accuracy for other characters came out to be 81.9%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5 : HMM based </a:t>
            </a:r>
            <a:r>
              <a:rPr lang="en-US" sz="3600" strike="noStrike" dirty="0" smtClean="0">
                <a:solidFill>
                  <a:srgbClr val="90C226"/>
                </a:solidFill>
                <a:latin typeface="Trebuchet MS"/>
              </a:rPr>
              <a:t>P-&gt;</a:t>
            </a:r>
            <a:r>
              <a:rPr lang="en-US" sz="3600" dirty="0">
                <a:solidFill>
                  <a:srgbClr val="90C226"/>
                </a:solidFill>
                <a:latin typeface="Trebuchet MS"/>
              </a:rPr>
              <a:t>G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77160" y="21099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trike="noStrike" dirty="0" smtClean="0">
                <a:solidFill>
                  <a:srgbClr val="404040"/>
                </a:solidFill>
                <a:latin typeface="Trebuchet MS"/>
              </a:rPr>
              <a:t>Trained with data obtained from </a:t>
            </a:r>
            <a:r>
              <a:rPr lang="en-IN" strike="noStrike" dirty="0" err="1" smtClean="0">
                <a:solidFill>
                  <a:srgbClr val="404040"/>
                </a:solidFill>
                <a:latin typeface="Trebuchet MS"/>
              </a:rPr>
              <a:t>cmu-dict</a:t>
            </a:r>
            <a:endParaRPr lang="en-IN" dirty="0" smtClean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trike="noStrike" dirty="0" smtClean="0">
                <a:solidFill>
                  <a:srgbClr val="404040"/>
                </a:solidFill>
                <a:latin typeface="Trebuchet MS"/>
              </a:rPr>
              <a:t>Performed 5-fold cross validation</a:t>
            </a:r>
            <a:endParaRPr lang="en-IN" dirty="0" smtClean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trike="noStrike" dirty="0" smtClean="0">
                <a:solidFill>
                  <a:srgbClr val="404040"/>
                </a:solidFill>
                <a:latin typeface="Trebuchet MS"/>
              </a:rPr>
              <a:t>Accuracy was found to be 64.3%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615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5 </a:t>
            </a:r>
            <a:r>
              <a:rPr lang="en-US" sz="3600" strike="noStrike" dirty="0" smtClean="0">
                <a:solidFill>
                  <a:srgbClr val="90C226"/>
                </a:solidFill>
                <a:latin typeface="Trebuchet MS"/>
              </a:rPr>
              <a:t>: Per Phoneme Accuracy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77160" y="21099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trike="noStrike" dirty="0" smtClean="0">
                <a:solidFill>
                  <a:srgbClr val="404040"/>
                </a:solidFill>
                <a:latin typeface="Trebuchet MS"/>
              </a:rPr>
              <a:t>There are a total of 84 phonemes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 smtClean="0">
                <a:solidFill>
                  <a:srgbClr val="404040"/>
                </a:solidFill>
                <a:latin typeface="Trebuchet MS"/>
              </a:rPr>
              <a:t>The following are the per phoneme accuracies :-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3" y="2758276"/>
            <a:ext cx="1280271" cy="3779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97" y="2823052"/>
            <a:ext cx="1234547" cy="3650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77" y="2823052"/>
            <a:ext cx="1318374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49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5 </a:t>
            </a:r>
            <a:r>
              <a:rPr lang="en-US" sz="3600" strike="noStrike" dirty="0" smtClean="0">
                <a:solidFill>
                  <a:srgbClr val="90C226"/>
                </a:solidFill>
                <a:latin typeface="Trebuchet MS"/>
              </a:rPr>
              <a:t>: Per Grapheme Accuracy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77160" y="21099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strike="noStrike" dirty="0" smtClean="0">
                <a:solidFill>
                  <a:srgbClr val="404040"/>
                </a:solidFill>
                <a:latin typeface="Trebuchet MS"/>
              </a:rPr>
              <a:t>There are a total of 26 graphemes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 smtClean="0">
                <a:solidFill>
                  <a:srgbClr val="404040"/>
                </a:solidFill>
                <a:latin typeface="Trebuchet MS"/>
              </a:rPr>
              <a:t>The following are the per grapheme accuracies :-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strike="noStrike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0" y="2822513"/>
            <a:ext cx="1295512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37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5 : </a:t>
            </a:r>
            <a:r>
              <a:rPr lang="en-US" sz="3600" dirty="0" smtClean="0">
                <a:solidFill>
                  <a:srgbClr val="90C226"/>
                </a:solidFill>
                <a:latin typeface="Trebuchet MS"/>
              </a:rPr>
              <a:t>Observations about per grapheme and per phoneme accuracies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77160" y="21099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 smtClean="0"/>
              <a:t>Since a majority of the phonemes do not occur in the training data set i.e. the one having equal number of graphemes and phonemes, so a lot of the per phoneme accuracies are 0.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 smtClean="0"/>
              <a:t>The phoneme 0 is the start state “^” and the phonemes 1 to 84 are the ones in the </a:t>
            </a:r>
            <a:r>
              <a:rPr lang="en-IN" dirty="0"/>
              <a:t>file </a:t>
            </a:r>
            <a:r>
              <a:rPr lang="en-IN" dirty="0" smtClean="0"/>
              <a:t>cmudict-0.7b.symbols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 smtClean="0"/>
              <a:t>The per grapheme accuracies of vowels i.e</a:t>
            </a:r>
            <a:r>
              <a:rPr lang="en-IN" dirty="0" smtClean="0"/>
              <a:t>. A(1), E(5), I(9), O(15), U(21) are considerably low then the others. If we remove these and then check the accuracy then the </a:t>
            </a:r>
            <a:r>
              <a:rPr lang="en-IN" dirty="0"/>
              <a:t>accuracy jumps to </a:t>
            </a:r>
            <a:r>
              <a:rPr lang="en-IN" dirty="0" smtClean="0"/>
              <a:t>0.819876 i.e. almost 82%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 smtClean="0"/>
              <a:t>Also an unusual finding was that the accuracy of letter Y i.e. grapheme 25 is very low.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86988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1 : A* Algorithm</a:t>
            </a:r>
            <a:endParaRPr dirty="0"/>
          </a:p>
        </p:txBody>
      </p:sp>
      <p:sp>
        <p:nvSpPr>
          <p:cNvPr id="1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Used open and closed lists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Did parent pointer redirection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Verified better heuristic performs better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Compared displaced tiles and </a:t>
            </a:r>
            <a:r>
              <a:rPr lang="en-US" strike="noStrike" dirty="0" err="1">
                <a:solidFill>
                  <a:srgbClr val="404040"/>
                </a:solidFill>
                <a:latin typeface="Trebuchet MS"/>
              </a:rPr>
              <a:t>manhattan</a:t>
            </a:r>
            <a:r>
              <a:rPr lang="en-US" strike="noStrike">
                <a:solidFill>
                  <a:srgbClr val="404040"/>
                </a:solidFill>
                <a:latin typeface="Trebuchet MS"/>
              </a:rPr>
              <a:t> distance heuristics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Created our own heuristic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Designed a non-reachability test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5 : </a:t>
            </a:r>
            <a:r>
              <a:rPr lang="en-US" sz="3600" dirty="0" smtClean="0">
                <a:solidFill>
                  <a:srgbClr val="90C226"/>
                </a:solidFill>
                <a:latin typeface="Trebuchet MS"/>
              </a:rPr>
              <a:t>Confusion Matrix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77160" y="21099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 smtClean="0"/>
              <a:t>The confusion matrix was formed by assuming a threshold of 200 i.e. only those phonemes who were being mismatched more than 200 times with other phonemes were considered. The following matrix was obtained. In the matrix, the 1</a:t>
            </a:r>
            <a:r>
              <a:rPr lang="en-IN" baseline="30000" dirty="0" smtClean="0"/>
              <a:t>st</a:t>
            </a:r>
            <a:r>
              <a:rPr lang="en-IN" dirty="0" smtClean="0"/>
              <a:t> column is the generated phoneme, the 2</a:t>
            </a:r>
            <a:r>
              <a:rPr lang="en-IN" baseline="30000" dirty="0" smtClean="0"/>
              <a:t>nd</a:t>
            </a:r>
            <a:r>
              <a:rPr lang="en-IN" dirty="0" smtClean="0"/>
              <a:t> column is the expected phoneme, and the third column is the number of mismatches : 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74" y="3368853"/>
            <a:ext cx="594412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28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5 : </a:t>
            </a:r>
            <a:r>
              <a:rPr lang="en-US" sz="3600" dirty="0" smtClean="0">
                <a:solidFill>
                  <a:srgbClr val="90C226"/>
                </a:solidFill>
                <a:latin typeface="Trebuchet MS"/>
              </a:rPr>
              <a:t>Confusion Matrix Observations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77160" y="21099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 smtClean="0"/>
              <a:t>As we can see the most confused phoneme is AH0 i.e. phoneme 10.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94382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LAB 6 : Perceptron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Implemented Perceptron Training Algorithm to train a perceptron on a given truth table.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Implemented the sigmoid function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LAB 7 : Neural Net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This is a discriminative approach for the G-&gt;P </a:t>
            </a:r>
            <a:r>
              <a:rPr lang="en-US" strike="noStrike" dirty="0" smtClean="0">
                <a:solidFill>
                  <a:srgbClr val="404040"/>
                </a:solidFill>
                <a:latin typeface="Trebuchet MS"/>
              </a:rPr>
              <a:t>problem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rgbClr val="404040"/>
                </a:solidFill>
                <a:latin typeface="Trebuchet MS"/>
              </a:rPr>
              <a:t>We used 3 layers for our approach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 smtClean="0">
                <a:solidFill>
                  <a:srgbClr val="404040"/>
                </a:solidFill>
                <a:latin typeface="Trebuchet MS"/>
              </a:rPr>
              <a:t>Input layer has 140 neurons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rgbClr val="404040"/>
                </a:solidFill>
                <a:latin typeface="Trebuchet MS"/>
              </a:rPr>
              <a:t>Output layer has 196 neurons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 smtClean="0">
                <a:solidFill>
                  <a:srgbClr val="404040"/>
                </a:solidFill>
                <a:latin typeface="Trebuchet MS"/>
              </a:rPr>
              <a:t>We used 1 hidden layer having average number of neurons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rgbClr val="404040"/>
                </a:solidFill>
                <a:latin typeface="Trebuchet MS"/>
              </a:rPr>
              <a:t>First we trained this on the parallel corpus until error &lt; threshold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 smtClean="0">
                <a:solidFill>
                  <a:srgbClr val="404040"/>
                </a:solidFill>
                <a:latin typeface="Trebuchet MS"/>
              </a:rPr>
              <a:t>Then we gave input and checked accuracy by matching against predicted output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rgbClr val="404040"/>
                </a:solidFill>
                <a:latin typeface="Trebuchet MS"/>
              </a:rPr>
              <a:t>Our accuracy came around ~10%</a:t>
            </a:r>
            <a:endParaRPr lang="en-US" strike="noStrike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2 : Monotone Restriction and Bidirectional A*</a:t>
            </a:r>
            <a:endParaRPr dirty="0"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Applied monotone restriction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Implemented bidirectional A*</a:t>
            </a:r>
            <a:endParaRPr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 dirty="0">
                <a:solidFill>
                  <a:srgbClr val="404040"/>
                </a:solidFill>
                <a:latin typeface="Trebuchet MS"/>
              </a:rPr>
              <a:t>This performed better than A*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060" y="737560"/>
            <a:ext cx="6358640" cy="13204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trike="noStrike" dirty="0" smtClean="0">
                <a:solidFill>
                  <a:srgbClr val="90C226"/>
                </a:solidFill>
                <a:latin typeface="Trebuchet MS"/>
              </a:rPr>
              <a:t>A* Algorithm Graphs (No. of expanded nodes)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44" y="2160720"/>
            <a:ext cx="6532072" cy="38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9663" y="756023"/>
            <a:ext cx="8877300" cy="1320800"/>
          </a:xfrm>
        </p:spPr>
        <p:txBody>
          <a:bodyPr/>
          <a:lstStyle/>
          <a:p>
            <a:r>
              <a:rPr lang="en-US" strike="noStrike" dirty="0" smtClean="0">
                <a:solidFill>
                  <a:srgbClr val="90C226"/>
                </a:solidFill>
                <a:latin typeface="Trebuchet MS"/>
              </a:rPr>
              <a:t>A* Algorithm Graphs (Path Length)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02" y="2076823"/>
            <a:ext cx="6666423" cy="40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2 : Monotone Restriction and Bidirectional A*</a:t>
            </a:r>
            <a:endParaRPr dirty="0"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/>
              <a:t>Our own heuristic :-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/>
              <a:t>RMS of </a:t>
            </a:r>
            <a:r>
              <a:rPr lang="en-US" dirty="0" err="1" smtClean="0"/>
              <a:t>manhattan</a:t>
            </a:r>
            <a:r>
              <a:rPr lang="en-US" dirty="0" smtClean="0"/>
              <a:t> distance and no. of displaced tiles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/>
              <a:t>We chose this value because it’s less than h* (since both of them are less than h*) and it’s larger than the average.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718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2 </a:t>
            </a:r>
            <a:r>
              <a:rPr lang="en-US" sz="3600" strike="noStrike" dirty="0" smtClean="0">
                <a:solidFill>
                  <a:srgbClr val="90C226"/>
                </a:solidFill>
                <a:latin typeface="Trebuchet MS"/>
              </a:rPr>
              <a:t>: Test Cases and Observations</a:t>
            </a:r>
            <a:endParaRPr dirty="0"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/>
              <a:t>We ran A* on 5 different test cases i.e. from 5 different start states :-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/>
              <a:t>1 2 3 5 7 4 0 8 </a:t>
            </a:r>
            <a:r>
              <a:rPr lang="en-US" dirty="0" smtClean="0"/>
              <a:t>6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/>
              <a:t>7 5 3 8 2 1 0 6 </a:t>
            </a:r>
            <a:r>
              <a:rPr lang="en-US" dirty="0" smtClean="0"/>
              <a:t>4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/>
              <a:t>1 4 2 5 8 3 0 6 </a:t>
            </a:r>
            <a:r>
              <a:rPr lang="en-US" dirty="0" smtClean="0"/>
              <a:t>7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/>
              <a:t>1 5 8 3 4 0 6 7 </a:t>
            </a:r>
            <a:r>
              <a:rPr lang="en-US" dirty="0" smtClean="0"/>
              <a:t>2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/>
              <a:t>1 5 0 8 3 4 6 7 </a:t>
            </a:r>
            <a:r>
              <a:rPr lang="en-US" dirty="0" smtClean="0"/>
              <a:t>2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US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/>
              <a:t>The following slides show the output for </a:t>
            </a:r>
            <a:r>
              <a:rPr lang="en-US" dirty="0" err="1" smtClean="0"/>
              <a:t>manhattan</a:t>
            </a:r>
            <a:r>
              <a:rPr lang="en-US" dirty="0" smtClean="0"/>
              <a:t>, displaced tiles and our own heuristic (RMS)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748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2 </a:t>
            </a:r>
            <a:r>
              <a:rPr lang="en-US" sz="3600" strike="noStrike" dirty="0" smtClean="0">
                <a:solidFill>
                  <a:srgbClr val="90C226"/>
                </a:solidFill>
                <a:latin typeface="Trebuchet MS"/>
              </a:rPr>
              <a:t>: Manhattan Outputs</a:t>
            </a:r>
            <a:endParaRPr dirty="0"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/>
              <a:t>The outputs for the 5 cases mentioned before are :-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31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10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391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20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707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20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2530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25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128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00490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90C226"/>
                </a:solidFill>
                <a:latin typeface="Trebuchet MS"/>
              </a:rPr>
              <a:t>LAB 2 </a:t>
            </a:r>
            <a:r>
              <a:rPr lang="en-US" sz="3600" strike="noStrike" dirty="0" smtClean="0">
                <a:solidFill>
                  <a:srgbClr val="90C226"/>
                </a:solidFill>
                <a:latin typeface="Trebuchet MS"/>
              </a:rPr>
              <a:t>: RMS Outputs</a:t>
            </a:r>
            <a:endParaRPr dirty="0"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dirty="0" smtClean="0"/>
              <a:t>The outputs for the 5 cases mentioned before are :-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32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10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816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20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1146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20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5057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</a:t>
            </a:r>
            <a:r>
              <a:rPr lang="en-IN" dirty="0" smtClean="0"/>
              <a:t>25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endParaRPr lang="en-IN" dirty="0"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nodes expanded = 270</a:t>
            </a:r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IN" dirty="0"/>
              <a:t>No. of steps = 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074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1088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DejaVu Sans</vt:lpstr>
      <vt:lpstr>StarSymbol</vt:lpstr>
      <vt:lpstr>Trebuchet MS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A* Algorithm Graphs (No. of expanded nodes)</vt:lpstr>
      <vt:lpstr>A* Algorithm Graphs (Path Length)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athakur</dc:creator>
  <cp:lastModifiedBy>athakur</cp:lastModifiedBy>
  <cp:revision>15</cp:revision>
  <dcterms:modified xsi:type="dcterms:W3CDTF">2015-05-01T13:47:33Z</dcterms:modified>
</cp:coreProperties>
</file>