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77" r:id="rId3"/>
    <p:sldId id="257" r:id="rId4"/>
    <p:sldId id="292" r:id="rId5"/>
    <p:sldId id="278" r:id="rId6"/>
    <p:sldId id="269" r:id="rId7"/>
    <p:sldId id="293" r:id="rId8"/>
    <p:sldId id="281" r:id="rId9"/>
    <p:sldId id="291" r:id="rId10"/>
    <p:sldId id="294" r:id="rId11"/>
    <p:sldId id="295" r:id="rId12"/>
    <p:sldId id="296" r:id="rId13"/>
    <p:sldId id="297" r:id="rId14"/>
  </p:sldIdLst>
  <p:sldSz cx="10058400" cy="7772400"/>
  <p:notesSz cx="6858000" cy="9144000"/>
  <p:defaultTextStyle>
    <a:defPPr>
      <a:defRPr lang="en-US"/>
    </a:defPPr>
    <a:lvl1pPr marL="0" algn="l" defTabSz="1018824" rtl="0" eaLnBrk="1" latinLnBrk="0" hangingPunct="1">
      <a:defRPr sz="2006" kern="1200">
        <a:solidFill>
          <a:schemeClr val="tx1"/>
        </a:solidFill>
        <a:latin typeface="+mn-lt"/>
        <a:ea typeface="+mn-ea"/>
        <a:cs typeface="+mn-cs"/>
      </a:defRPr>
    </a:lvl1pPr>
    <a:lvl2pPr marL="509412" algn="l" defTabSz="1018824" rtl="0" eaLnBrk="1" latinLnBrk="0" hangingPunct="1">
      <a:defRPr sz="2006" kern="1200">
        <a:solidFill>
          <a:schemeClr val="tx1"/>
        </a:solidFill>
        <a:latin typeface="+mn-lt"/>
        <a:ea typeface="+mn-ea"/>
        <a:cs typeface="+mn-cs"/>
      </a:defRPr>
    </a:lvl2pPr>
    <a:lvl3pPr marL="1018824" algn="l" defTabSz="1018824" rtl="0" eaLnBrk="1" latinLnBrk="0" hangingPunct="1">
      <a:defRPr sz="2006" kern="1200">
        <a:solidFill>
          <a:schemeClr val="tx1"/>
        </a:solidFill>
        <a:latin typeface="+mn-lt"/>
        <a:ea typeface="+mn-ea"/>
        <a:cs typeface="+mn-cs"/>
      </a:defRPr>
    </a:lvl3pPr>
    <a:lvl4pPr marL="1528237" algn="l" defTabSz="1018824" rtl="0" eaLnBrk="1" latinLnBrk="0" hangingPunct="1">
      <a:defRPr sz="2006" kern="1200">
        <a:solidFill>
          <a:schemeClr val="tx1"/>
        </a:solidFill>
        <a:latin typeface="+mn-lt"/>
        <a:ea typeface="+mn-ea"/>
        <a:cs typeface="+mn-cs"/>
      </a:defRPr>
    </a:lvl4pPr>
    <a:lvl5pPr marL="2037649" algn="l" defTabSz="1018824" rtl="0" eaLnBrk="1" latinLnBrk="0" hangingPunct="1">
      <a:defRPr sz="2006" kern="1200">
        <a:solidFill>
          <a:schemeClr val="tx1"/>
        </a:solidFill>
        <a:latin typeface="+mn-lt"/>
        <a:ea typeface="+mn-ea"/>
        <a:cs typeface="+mn-cs"/>
      </a:defRPr>
    </a:lvl5pPr>
    <a:lvl6pPr marL="2547061" algn="l" defTabSz="1018824" rtl="0" eaLnBrk="1" latinLnBrk="0" hangingPunct="1">
      <a:defRPr sz="2006" kern="1200">
        <a:solidFill>
          <a:schemeClr val="tx1"/>
        </a:solidFill>
        <a:latin typeface="+mn-lt"/>
        <a:ea typeface="+mn-ea"/>
        <a:cs typeface="+mn-cs"/>
      </a:defRPr>
    </a:lvl6pPr>
    <a:lvl7pPr marL="3056473" algn="l" defTabSz="1018824" rtl="0" eaLnBrk="1" latinLnBrk="0" hangingPunct="1">
      <a:defRPr sz="2006" kern="1200">
        <a:solidFill>
          <a:schemeClr val="tx1"/>
        </a:solidFill>
        <a:latin typeface="+mn-lt"/>
        <a:ea typeface="+mn-ea"/>
        <a:cs typeface="+mn-cs"/>
      </a:defRPr>
    </a:lvl7pPr>
    <a:lvl8pPr marL="3565886" algn="l" defTabSz="1018824" rtl="0" eaLnBrk="1" latinLnBrk="0" hangingPunct="1">
      <a:defRPr sz="2006" kern="1200">
        <a:solidFill>
          <a:schemeClr val="tx1"/>
        </a:solidFill>
        <a:latin typeface="+mn-lt"/>
        <a:ea typeface="+mn-ea"/>
        <a:cs typeface="+mn-cs"/>
      </a:defRPr>
    </a:lvl8pPr>
    <a:lvl9pPr marL="4075298" algn="l" defTabSz="1018824" rtl="0" eaLnBrk="1" latinLnBrk="0" hangingPunct="1">
      <a:defRPr sz="200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81E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5F3F60-0999-41C1-94C3-2DB085EEAC96}" v="12" dt="2025-03-21T15:38:09.5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279" autoAdjust="0"/>
    <p:restoredTop sz="94660"/>
  </p:normalViewPr>
  <p:slideViewPr>
    <p:cSldViewPr snapToGrid="0">
      <p:cViewPr varScale="1">
        <p:scale>
          <a:sx n="54" d="100"/>
          <a:sy n="54" d="100"/>
        </p:scale>
        <p:origin x="82" y="528"/>
      </p:cViewPr>
      <p:guideLst>
        <p:guide orient="horz" pos="2448"/>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eenatchi Sundaram Saravana Muthu" userId="d36ebf3093352a33" providerId="LiveId" clId="{A5DE1C76-2293-4F8C-A2A0-68012FA1F07E}"/>
    <pc:docChg chg="custSel modSld">
      <pc:chgData name="S.Meenatchi Sundaram Saravana Muthu" userId="d36ebf3093352a33" providerId="LiveId" clId="{A5DE1C76-2293-4F8C-A2A0-68012FA1F07E}" dt="2024-08-07T16:13:24.821" v="67" actId="1076"/>
      <pc:docMkLst>
        <pc:docMk/>
      </pc:docMkLst>
      <pc:sldChg chg="modSp mod">
        <pc:chgData name="S.Meenatchi Sundaram Saravana Muthu" userId="d36ebf3093352a33" providerId="LiveId" clId="{A5DE1C76-2293-4F8C-A2A0-68012FA1F07E}" dt="2024-08-07T16:13:09.196" v="63" actId="5793"/>
        <pc:sldMkLst>
          <pc:docMk/>
          <pc:sldMk cId="1598665590" sldId="257"/>
        </pc:sldMkLst>
      </pc:sldChg>
      <pc:sldChg chg="modSp mod">
        <pc:chgData name="S.Meenatchi Sundaram Saravana Muthu" userId="d36ebf3093352a33" providerId="LiveId" clId="{A5DE1C76-2293-4F8C-A2A0-68012FA1F07E}" dt="2024-08-07T16:07:43.287" v="49" actId="20577"/>
        <pc:sldMkLst>
          <pc:docMk/>
          <pc:sldMk cId="1800245499" sldId="258"/>
        </pc:sldMkLst>
      </pc:sldChg>
      <pc:sldChg chg="modSp mod">
        <pc:chgData name="S.Meenatchi Sundaram Saravana Muthu" userId="d36ebf3093352a33" providerId="LiveId" clId="{A5DE1C76-2293-4F8C-A2A0-68012FA1F07E}" dt="2024-08-07T16:13:24.821" v="67" actId="1076"/>
        <pc:sldMkLst>
          <pc:docMk/>
          <pc:sldMk cId="3177901373" sldId="277"/>
        </pc:sldMkLst>
      </pc:sldChg>
    </pc:docChg>
  </pc:docChgLst>
  <pc:docChgLst>
    <pc:chgData name="S.Meenatchi Sundaram Saravana Muthu" userId="d36ebf3093352a33" providerId="LiveId" clId="{425F3F60-0999-41C1-94C3-2DB085EEAC96}"/>
    <pc:docChg chg="undo custSel modSld">
      <pc:chgData name="S.Meenatchi Sundaram Saravana Muthu" userId="d36ebf3093352a33" providerId="LiveId" clId="{425F3F60-0999-41C1-94C3-2DB085EEAC96}" dt="2025-03-21T15:58:55.424" v="406" actId="20577"/>
      <pc:docMkLst>
        <pc:docMk/>
      </pc:docMkLst>
      <pc:sldChg chg="modSp mod">
        <pc:chgData name="S.Meenatchi Sundaram Saravana Muthu" userId="d36ebf3093352a33" providerId="LiveId" clId="{425F3F60-0999-41C1-94C3-2DB085EEAC96}" dt="2025-03-21T15:35:35.976" v="48" actId="20577"/>
        <pc:sldMkLst>
          <pc:docMk/>
          <pc:sldMk cId="1598665590" sldId="257"/>
        </pc:sldMkLst>
        <pc:spChg chg="mod">
          <ac:chgData name="S.Meenatchi Sundaram Saravana Muthu" userId="d36ebf3093352a33" providerId="LiveId" clId="{425F3F60-0999-41C1-94C3-2DB085EEAC96}" dt="2025-03-21T15:35:35.976" v="48" actId="20577"/>
          <ac:spMkLst>
            <pc:docMk/>
            <pc:sldMk cId="1598665590" sldId="257"/>
            <ac:spMk id="3" creationId="{00000000-0000-0000-0000-000000000000}"/>
          </ac:spMkLst>
        </pc:spChg>
        <pc:spChg chg="mod">
          <ac:chgData name="S.Meenatchi Sundaram Saravana Muthu" userId="d36ebf3093352a33" providerId="LiveId" clId="{425F3F60-0999-41C1-94C3-2DB085EEAC96}" dt="2025-03-21T15:35:28.711" v="1" actId="255"/>
          <ac:spMkLst>
            <pc:docMk/>
            <pc:sldMk cId="1598665590" sldId="257"/>
            <ac:spMk id="4" creationId="{00000000-0000-0000-0000-000000000000}"/>
          </ac:spMkLst>
        </pc:spChg>
      </pc:sldChg>
      <pc:sldChg chg="modSp mod">
        <pc:chgData name="S.Meenatchi Sundaram Saravana Muthu" userId="d36ebf3093352a33" providerId="LiveId" clId="{425F3F60-0999-41C1-94C3-2DB085EEAC96}" dt="2025-03-21T15:58:55.424" v="406" actId="20577"/>
        <pc:sldMkLst>
          <pc:docMk/>
          <pc:sldMk cId="1031078638" sldId="269"/>
        </pc:sldMkLst>
        <pc:spChg chg="mod">
          <ac:chgData name="S.Meenatchi Sundaram Saravana Muthu" userId="d36ebf3093352a33" providerId="LiveId" clId="{425F3F60-0999-41C1-94C3-2DB085EEAC96}" dt="2025-03-21T15:58:55.424" v="406" actId="20577"/>
          <ac:spMkLst>
            <pc:docMk/>
            <pc:sldMk cId="1031078638" sldId="269"/>
            <ac:spMk id="3" creationId="{00000000-0000-0000-0000-000000000000}"/>
          </ac:spMkLst>
        </pc:spChg>
        <pc:spChg chg="mod">
          <ac:chgData name="S.Meenatchi Sundaram Saravana Muthu" userId="d36ebf3093352a33" providerId="LiveId" clId="{425F3F60-0999-41C1-94C3-2DB085EEAC96}" dt="2025-03-21T15:39:51.610" v="121" actId="255"/>
          <ac:spMkLst>
            <pc:docMk/>
            <pc:sldMk cId="1031078638" sldId="269"/>
            <ac:spMk id="4" creationId="{00000000-0000-0000-0000-000000000000}"/>
          </ac:spMkLst>
        </pc:spChg>
      </pc:sldChg>
      <pc:sldChg chg="modSp mod">
        <pc:chgData name="S.Meenatchi Sundaram Saravana Muthu" userId="d36ebf3093352a33" providerId="LiveId" clId="{425F3F60-0999-41C1-94C3-2DB085EEAC96}" dt="2025-03-21T15:56:55.783" v="317" actId="20577"/>
        <pc:sldMkLst>
          <pc:docMk/>
          <pc:sldMk cId="2896760140" sldId="291"/>
        </pc:sldMkLst>
        <pc:spChg chg="mod">
          <ac:chgData name="S.Meenatchi Sundaram Saravana Muthu" userId="d36ebf3093352a33" providerId="LiveId" clId="{425F3F60-0999-41C1-94C3-2DB085EEAC96}" dt="2025-03-21T15:56:55.783" v="317" actId="20577"/>
          <ac:spMkLst>
            <pc:docMk/>
            <pc:sldMk cId="2896760140" sldId="291"/>
            <ac:spMk id="3" creationId="{00000000-0000-0000-0000-000000000000}"/>
          </ac:spMkLst>
        </pc:spChg>
        <pc:spChg chg="mod">
          <ac:chgData name="S.Meenatchi Sundaram Saravana Muthu" userId="d36ebf3093352a33" providerId="LiveId" clId="{425F3F60-0999-41C1-94C3-2DB085EEAC96}" dt="2025-03-21T15:50:41.413" v="134" actId="255"/>
          <ac:spMkLst>
            <pc:docMk/>
            <pc:sldMk cId="2896760140" sldId="291"/>
            <ac:spMk id="4" creationId="{00000000-0000-0000-0000-000000000000}"/>
          </ac:spMkLst>
        </pc:spChg>
      </pc:sldChg>
      <pc:sldChg chg="addSp delSp modSp mod">
        <pc:chgData name="S.Meenatchi Sundaram Saravana Muthu" userId="d36ebf3093352a33" providerId="LiveId" clId="{425F3F60-0999-41C1-94C3-2DB085EEAC96}" dt="2025-03-21T15:38:24.177" v="107" actId="255"/>
        <pc:sldMkLst>
          <pc:docMk/>
          <pc:sldMk cId="12084459" sldId="292"/>
        </pc:sldMkLst>
        <pc:spChg chg="mod">
          <ac:chgData name="S.Meenatchi Sundaram Saravana Muthu" userId="d36ebf3093352a33" providerId="LiveId" clId="{425F3F60-0999-41C1-94C3-2DB085EEAC96}" dt="2025-03-21T15:37:32.435" v="90" actId="20577"/>
          <ac:spMkLst>
            <pc:docMk/>
            <pc:sldMk cId="12084459" sldId="292"/>
            <ac:spMk id="3" creationId="{00000000-0000-0000-0000-000000000000}"/>
          </ac:spMkLst>
        </pc:spChg>
        <pc:spChg chg="add del mod">
          <ac:chgData name="S.Meenatchi Sundaram Saravana Muthu" userId="d36ebf3093352a33" providerId="LiveId" clId="{425F3F60-0999-41C1-94C3-2DB085EEAC96}" dt="2025-03-21T15:37:46.133" v="93"/>
          <ac:spMkLst>
            <pc:docMk/>
            <pc:sldMk cId="12084459" sldId="292"/>
            <ac:spMk id="4" creationId="{00000000-0000-0000-0000-000000000000}"/>
          </ac:spMkLst>
        </pc:spChg>
        <pc:spChg chg="add mod">
          <ac:chgData name="S.Meenatchi Sundaram Saravana Muthu" userId="d36ebf3093352a33" providerId="LiveId" clId="{425F3F60-0999-41C1-94C3-2DB085EEAC96}" dt="2025-03-21T15:37:24.139" v="75"/>
          <ac:spMkLst>
            <pc:docMk/>
            <pc:sldMk cId="12084459" sldId="292"/>
            <ac:spMk id="5" creationId="{06A745E1-462E-4F87-BE61-C696A700B83B}"/>
          </ac:spMkLst>
        </pc:spChg>
        <pc:spChg chg="add mod">
          <ac:chgData name="S.Meenatchi Sundaram Saravana Muthu" userId="d36ebf3093352a33" providerId="LiveId" clId="{425F3F60-0999-41C1-94C3-2DB085EEAC96}" dt="2025-03-21T15:38:24.177" v="107" actId="255"/>
          <ac:spMkLst>
            <pc:docMk/>
            <pc:sldMk cId="12084459" sldId="292"/>
            <ac:spMk id="6" creationId="{4007741A-FA17-E72D-7FB6-9CC4C95C20AA}"/>
          </ac:spMkLst>
        </pc:spChg>
      </pc:sldChg>
      <pc:sldChg chg="modSp mod">
        <pc:chgData name="S.Meenatchi Sundaram Saravana Muthu" userId="d36ebf3093352a33" providerId="LiveId" clId="{425F3F60-0999-41C1-94C3-2DB085EEAC96}" dt="2025-03-21T15:57:40.703" v="348" actId="255"/>
        <pc:sldMkLst>
          <pc:docMk/>
          <pc:sldMk cId="405557639" sldId="293"/>
        </pc:sldMkLst>
        <pc:spChg chg="mod">
          <ac:chgData name="S.Meenatchi Sundaram Saravana Muthu" userId="d36ebf3093352a33" providerId="LiveId" clId="{425F3F60-0999-41C1-94C3-2DB085EEAC96}" dt="2025-03-21T15:57:40.703" v="348" actId="255"/>
          <ac:spMkLst>
            <pc:docMk/>
            <pc:sldMk cId="405557639" sldId="293"/>
            <ac:spMk id="3" creationId="{00000000-0000-0000-0000-000000000000}"/>
          </ac:spMkLst>
        </pc:spChg>
        <pc:spChg chg="mod">
          <ac:chgData name="S.Meenatchi Sundaram Saravana Muthu" userId="d36ebf3093352a33" providerId="LiveId" clId="{425F3F60-0999-41C1-94C3-2DB085EEAC96}" dt="2025-03-21T15:49:37.852" v="127" actId="255"/>
          <ac:spMkLst>
            <pc:docMk/>
            <pc:sldMk cId="405557639" sldId="293"/>
            <ac:spMk id="4" creationId="{00000000-0000-0000-0000-000000000000}"/>
          </ac:spMkLst>
        </pc:spChg>
      </pc:sldChg>
      <pc:sldChg chg="modSp mod">
        <pc:chgData name="S.Meenatchi Sundaram Saravana Muthu" userId="d36ebf3093352a33" providerId="LiveId" clId="{425F3F60-0999-41C1-94C3-2DB085EEAC96}" dt="2025-03-21T15:55:10.709" v="259" actId="20577"/>
        <pc:sldMkLst>
          <pc:docMk/>
          <pc:sldMk cId="1990060788" sldId="294"/>
        </pc:sldMkLst>
        <pc:spChg chg="mod">
          <ac:chgData name="S.Meenatchi Sundaram Saravana Muthu" userId="d36ebf3093352a33" providerId="LiveId" clId="{425F3F60-0999-41C1-94C3-2DB085EEAC96}" dt="2025-03-21T15:55:10.709" v="259" actId="20577"/>
          <ac:spMkLst>
            <pc:docMk/>
            <pc:sldMk cId="1990060788" sldId="294"/>
            <ac:spMk id="3" creationId="{00000000-0000-0000-0000-000000000000}"/>
          </ac:spMkLst>
        </pc:spChg>
        <pc:spChg chg="mod">
          <ac:chgData name="S.Meenatchi Sundaram Saravana Muthu" userId="d36ebf3093352a33" providerId="LiveId" clId="{425F3F60-0999-41C1-94C3-2DB085EEAC96}" dt="2025-03-21T15:51:32.732" v="138" actId="255"/>
          <ac:spMkLst>
            <pc:docMk/>
            <pc:sldMk cId="1990060788" sldId="294"/>
            <ac:spMk id="4" creationId="{00000000-0000-0000-0000-000000000000}"/>
          </ac:spMkLst>
        </pc:spChg>
      </pc:sldChg>
      <pc:sldChg chg="modSp mod">
        <pc:chgData name="S.Meenatchi Sundaram Saravana Muthu" userId="d36ebf3093352a33" providerId="LiveId" clId="{425F3F60-0999-41C1-94C3-2DB085EEAC96}" dt="2025-03-21T15:54:37.095" v="207" actId="20577"/>
        <pc:sldMkLst>
          <pc:docMk/>
          <pc:sldMk cId="695712694" sldId="295"/>
        </pc:sldMkLst>
        <pc:spChg chg="mod">
          <ac:chgData name="S.Meenatchi Sundaram Saravana Muthu" userId="d36ebf3093352a33" providerId="LiveId" clId="{425F3F60-0999-41C1-94C3-2DB085EEAC96}" dt="2025-03-21T15:54:37.095" v="207" actId="20577"/>
          <ac:spMkLst>
            <pc:docMk/>
            <pc:sldMk cId="695712694" sldId="295"/>
            <ac:spMk id="3" creationId="{00000000-0000-0000-0000-000000000000}"/>
          </ac:spMkLst>
        </pc:spChg>
        <pc:spChg chg="mod">
          <ac:chgData name="S.Meenatchi Sundaram Saravana Muthu" userId="d36ebf3093352a33" providerId="LiveId" clId="{425F3F60-0999-41C1-94C3-2DB085EEAC96}" dt="2025-03-21T15:51:59.877" v="142" actId="255"/>
          <ac:spMkLst>
            <pc:docMk/>
            <pc:sldMk cId="695712694" sldId="295"/>
            <ac:spMk id="4" creationId="{00000000-0000-0000-0000-000000000000}"/>
          </ac:spMkLst>
        </pc:spChg>
      </pc:sldChg>
      <pc:sldChg chg="modSp mod">
        <pc:chgData name="S.Meenatchi Sundaram Saravana Muthu" userId="d36ebf3093352a33" providerId="LiveId" clId="{425F3F60-0999-41C1-94C3-2DB085EEAC96}" dt="2025-03-21T15:52:42.227" v="169" actId="255"/>
        <pc:sldMkLst>
          <pc:docMk/>
          <pc:sldMk cId="2044154130" sldId="296"/>
        </pc:sldMkLst>
        <pc:spChg chg="mod">
          <ac:chgData name="S.Meenatchi Sundaram Saravana Muthu" userId="d36ebf3093352a33" providerId="LiveId" clId="{425F3F60-0999-41C1-94C3-2DB085EEAC96}" dt="2025-03-21T15:52:26.910" v="164" actId="20577"/>
          <ac:spMkLst>
            <pc:docMk/>
            <pc:sldMk cId="2044154130" sldId="296"/>
            <ac:spMk id="3" creationId="{00000000-0000-0000-0000-000000000000}"/>
          </ac:spMkLst>
        </pc:spChg>
        <pc:spChg chg="mod">
          <ac:chgData name="S.Meenatchi Sundaram Saravana Muthu" userId="d36ebf3093352a33" providerId="LiveId" clId="{425F3F60-0999-41C1-94C3-2DB085EEAC96}" dt="2025-03-21T15:52:42.227" v="169" actId="255"/>
          <ac:spMkLst>
            <pc:docMk/>
            <pc:sldMk cId="2044154130" sldId="296"/>
            <ac:spMk id="4" creationId="{00000000-0000-0000-0000-000000000000}"/>
          </ac:spMkLst>
        </pc:spChg>
      </pc:sldChg>
      <pc:sldChg chg="modSp mod">
        <pc:chgData name="S.Meenatchi Sundaram Saravana Muthu" userId="d36ebf3093352a33" providerId="LiveId" clId="{425F3F60-0999-41C1-94C3-2DB085EEAC96}" dt="2025-03-21T15:53:54.887" v="173" actId="255"/>
        <pc:sldMkLst>
          <pc:docMk/>
          <pc:sldMk cId="465147666" sldId="297"/>
        </pc:sldMkLst>
        <pc:spChg chg="mod">
          <ac:chgData name="S.Meenatchi Sundaram Saravana Muthu" userId="d36ebf3093352a33" providerId="LiveId" clId="{425F3F60-0999-41C1-94C3-2DB085EEAC96}" dt="2025-03-21T15:53:54.887" v="173" actId="255"/>
          <ac:spMkLst>
            <pc:docMk/>
            <pc:sldMk cId="465147666" sldId="297"/>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2185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7877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87237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05082A-7C3C-4640-B7FE-7C53B0E7AE9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160220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05082A-7C3C-4640-B7FE-7C53B0E7AE9F}" type="datetimeFigureOut">
              <a:rPr lang="en-US" smtClean="0"/>
              <a:t>3/21/2025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895990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05082A-7C3C-4640-B7FE-7C53B0E7AE9F}"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230375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05082A-7C3C-4640-B7FE-7C53B0E7AE9F}" type="datetimeFigureOut">
              <a:rPr lang="en-US" smtClean="0"/>
              <a:t>3/21/2025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740253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05082A-7C3C-4640-B7FE-7C53B0E7AE9F}" type="datetimeFigureOut">
              <a:rPr lang="en-US" smtClean="0"/>
              <a:t>3/21/2025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012065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05082A-7C3C-4640-B7FE-7C53B0E7AE9F}" type="datetimeFigureOut">
              <a:rPr lang="en-US" smtClean="0"/>
              <a:t>3/21/2025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1185102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359991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BE05082A-7C3C-4640-B7FE-7C53B0E7AE9F}" type="datetimeFigureOut">
              <a:rPr lang="en-US" smtClean="0"/>
              <a:t>3/21/2025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C2A8E6-A98A-4EBB-8F08-E4717BDE0DAA}" type="slidenum">
              <a:rPr lang="en-US" smtClean="0"/>
              <a:t>‹#›</a:t>
            </a:fld>
            <a:endParaRPr lang="en-US"/>
          </a:p>
        </p:txBody>
      </p:sp>
    </p:spTree>
    <p:extLst>
      <p:ext uri="{BB962C8B-B14F-4D97-AF65-F5344CB8AC3E}">
        <p14:creationId xmlns:p14="http://schemas.microsoft.com/office/powerpoint/2010/main" val="557151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E05082A-7C3C-4640-B7FE-7C53B0E7AE9F}" type="datetimeFigureOut">
              <a:rPr lang="en-US" smtClean="0"/>
              <a:t>3/21/2025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5CC2A8E6-A98A-4EBB-8F08-E4717BDE0DAA}" type="slidenum">
              <a:rPr lang="en-US" smtClean="0"/>
              <a:t>‹#›</a:t>
            </a:fld>
            <a:endParaRPr lang="en-US"/>
          </a:p>
        </p:txBody>
      </p:sp>
    </p:spTree>
    <p:extLst>
      <p:ext uri="{BB962C8B-B14F-4D97-AF65-F5344CB8AC3E}">
        <p14:creationId xmlns:p14="http://schemas.microsoft.com/office/powerpoint/2010/main" val="274657328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latin typeface="Garamond" panose="02020404030301010803" pitchFamily="18" charset="0"/>
              </a:rPr>
              <a:t>Business Analytics Capstone </a:t>
            </a:r>
            <a:br>
              <a:rPr lang="en-US" dirty="0">
                <a:latin typeface="Garamond" panose="02020404030301010803" pitchFamily="18" charset="0"/>
              </a:rPr>
            </a:br>
            <a:r>
              <a:rPr lang="en-US" dirty="0">
                <a:latin typeface="Garamond" panose="02020404030301010803" pitchFamily="18" charset="0"/>
              </a:rPr>
              <a:t>Framework for Strategy</a:t>
            </a:r>
          </a:p>
        </p:txBody>
      </p:sp>
      <p:sp>
        <p:nvSpPr>
          <p:cNvPr id="3" name="Subtitle 2"/>
          <p:cNvSpPr>
            <a:spLocks noGrp="1"/>
          </p:cNvSpPr>
          <p:nvPr>
            <p:ph type="subTitle" idx="1"/>
          </p:nvPr>
        </p:nvSpPr>
        <p:spPr/>
        <p:txBody>
          <a:bodyPr/>
          <a:lstStyle/>
          <a:p>
            <a:r>
              <a:rPr lang="en-US" dirty="0" err="1">
                <a:latin typeface="Garamond" panose="02020404030301010803" pitchFamily="18" charset="0"/>
              </a:rPr>
              <a:t>Meenatchi</a:t>
            </a:r>
            <a:r>
              <a:rPr lang="en-US" dirty="0">
                <a:latin typeface="Garamond" panose="02020404030301010803" pitchFamily="18" charset="0"/>
              </a:rPr>
              <a:t> </a:t>
            </a:r>
            <a:r>
              <a:rPr lang="en-US" dirty="0" err="1">
                <a:latin typeface="Garamond" panose="02020404030301010803" pitchFamily="18" charset="0"/>
              </a:rPr>
              <a:t>Sundaram.S</a:t>
            </a:r>
            <a:endParaRPr lang="en-US" dirty="0">
              <a:latin typeface="Garamond" panose="02020404030301010803" pitchFamily="18" charset="0"/>
            </a:endParaRPr>
          </a:p>
          <a:p>
            <a:r>
              <a:rPr lang="en-US" dirty="0">
                <a:latin typeface="Garamond" panose="02020404030301010803" pitchFamily="18" charset="0"/>
              </a:rPr>
              <a:t>07-08-2024</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800245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 </a:t>
            </a:r>
            <a:br>
              <a:rPr lang="en-US" sz="3600" dirty="0">
                <a:latin typeface="Garamond" panose="02020404030301010803" pitchFamily="18" charset="0"/>
              </a:rPr>
            </a:br>
            <a:r>
              <a:rPr lang="en-US" sz="1800" i="1" dirty="0">
                <a:latin typeface="Garamond" panose="02020404030301010803" pitchFamily="18" charset="0"/>
              </a:rPr>
              <a:t>Operations Analysis Optimization</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800" dirty="0"/>
              <a:t>To allocate GYF's limited advertising space effectively, I designed a deterministic optimization model. The decision variables include the number of native ads shown per user segment. The constraints involve ad fatigue thresholds, content relevance scores, and user engagement limits. The objective function aims to maximize total ad revenue while maintaining user satisfaction. By incorporating wear-out and restoration effects, this model ensures optimal ad scheduling and delivery across creatives, enhancing both revenue and user experience.</a:t>
            </a:r>
            <a:endParaRPr lang="en-US" sz="2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990060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dirty="0">
                <a:latin typeface="Garamond" panose="02020404030301010803" pitchFamily="18" charset="0"/>
              </a:rPr>
              <a:t>Metrics and Evaluation Plan</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800" dirty="0"/>
              <a:t>To measure the success of the strategy, GYF should track changes in ad impression rates, click-through rates (CTR), and conversion rates for native ads versus traditional formats. A/B testing will help quantify the effect of personalization algorithms on engagement. Subscriber count and retention for ad-free models can be used to estimate willingness to pay. Data will be monitored through dashboards built on Tableau or Power BI, using KPIs aligned with advertiser ROI, user engagement time, and ad revenue growth. Statistical significance testing will validate impact.</a:t>
            </a:r>
            <a:endParaRPr lang="en-US" sz="2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695712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Measurement</a:t>
            </a:r>
            <a:br>
              <a:rPr lang="en-US" sz="3600" dirty="0">
                <a:latin typeface="Garamond" panose="02020404030301010803" pitchFamily="18" charset="0"/>
              </a:rPr>
            </a:br>
            <a:r>
              <a:rPr lang="en-US" sz="1800" i="1" dirty="0">
                <a:latin typeface="Garamond" panose="02020404030301010803" pitchFamily="18" charset="0"/>
              </a:rPr>
              <a:t>Application Exercise 4 – Identifying Key Drivers (Accounting Analysis)</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800" dirty="0"/>
              <a:t>Using the causal business model framework, I identified the key financial drivers of this strategy: average revenue per user (ARPU), ad visibility rate, and customer lifetime value (CLTV). By tracking the change in these metrics pre- and post-implementation, GYF can measure the return on investment (ROI) of the strategy. Non-financial metrics such as user satisfaction, ad engagement, and advertiser retention rate will also serve as leading indicators of financial outcomes. Budget reallocation for tech infrastructure and content curation will be monitored against the uplift in revenue to ensure accountability.</a:t>
            </a:r>
            <a:endParaRPr lang="en-US" sz="2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2044154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Conclusion</a:t>
            </a:r>
            <a:br>
              <a:rPr lang="en-US" sz="3600" dirty="0">
                <a:latin typeface="Garamond" panose="02020404030301010803" pitchFamily="18" charset="0"/>
              </a:rPr>
            </a:b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800" dirty="0"/>
              <a:t>GYF faces a significant challenge from adblocking, which disrupts its revenue model and data-driven operations. By embracing native advertising and enhancing personalization through impression-history analysis, GYF can provide more value to users and advertisers alike. This strategy not only addresses the immediate impact of adblocking but also positions GYF for sustainable, data-driven growth. The proposed measurement and optimization frameworks will ensure continuous performance tracking and strategic refinement.</a:t>
            </a:r>
            <a:endParaRPr lang="en-US" sz="28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4651476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72590" y="2361499"/>
            <a:ext cx="6713220" cy="2202882"/>
          </a:xfrm>
        </p:spPr>
        <p:txBody>
          <a:bodyPr>
            <a:normAutofit/>
          </a:bodyPr>
          <a:lstStyle/>
          <a:p>
            <a:r>
              <a:rPr lang="en-US" sz="4000" dirty="0">
                <a:latin typeface="Garamond" panose="02020404030301010803" pitchFamily="18" charset="0"/>
              </a:rPr>
              <a:t>Problem Statement</a:t>
            </a:r>
          </a:p>
          <a:p>
            <a:endParaRPr lang="en-US" sz="4000" dirty="0">
              <a:latin typeface="Garamond" panose="02020404030301010803" pitchFamily="18" charset="0"/>
            </a:endParaRPr>
          </a:p>
          <a:p>
            <a:endParaRPr lang="en-US" sz="4000" dirty="0">
              <a:latin typeface="Garamond" panose="02020404030301010803"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17790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t>Adblocking software presents a serious challenge to GYF’s business model, which relies heavily on digital advertising revenue to support its free services. With 70% of its ad revenue now coming from mobile platforms, the rise in mobile adblocking poses a direct threat to revenue generation. Advertisers who pay to place ads on GYF’s platforms are increasingly concerned about their ads not being seen, which reduces their return on investment. This diminishes the value proposition GYF offers to its ad-buying clients, potentially leading to lost contracts and reduced advertiser trust. Additionally, the lack of visibility into ad impressions compromises GYF’s ability to use consumer behavioral data for targeting, weakening marketing analytics and personalization strategies.</a:t>
            </a:r>
            <a:endParaRPr lang="en-US" sz="2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598665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r>
              <a:rPr lang="en-US" sz="3600" dirty="0">
                <a:latin typeface="Garamond" panose="02020404030301010803" pitchFamily="18" charset="0"/>
              </a:rPr>
              <a:t>Problem Statement– </a:t>
            </a:r>
            <a:br>
              <a:rPr lang="en-US" sz="3600" dirty="0">
                <a:latin typeface="Garamond" panose="02020404030301010803" pitchFamily="18" charset="0"/>
              </a:rPr>
            </a:br>
            <a:r>
              <a:rPr lang="en-US" sz="1800" i="1" dirty="0">
                <a:latin typeface="Garamond" panose="02020404030301010803" pitchFamily="18" charset="0"/>
              </a:rPr>
              <a:t>Application Exercise 1 – Research Methods and Tools </a:t>
            </a:r>
          </a:p>
        </p:txBody>
      </p:sp>
      <p:sp>
        <p:nvSpPr>
          <p:cNvPr id="6" name="Rectangle 2">
            <a:extLst>
              <a:ext uri="{FF2B5EF4-FFF2-40B4-BE49-F238E27FC236}">
                <a16:creationId xmlns:a16="http://schemas.microsoft.com/office/drawing/2014/main" id="{4007741A-FA17-E72D-7FB6-9CC4C95C20AA}"/>
              </a:ext>
            </a:extLst>
          </p:cNvPr>
          <p:cNvSpPr>
            <a:spLocks noGrp="1" noChangeArrowheads="1"/>
          </p:cNvSpPr>
          <p:nvPr>
            <p:ph idx="1"/>
          </p:nvPr>
        </p:nvSpPr>
        <p:spPr bwMode="auto">
          <a:xfrm>
            <a:off x="0" y="1602681"/>
            <a:ext cx="100584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1. Research Methods to Explore the Problem: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Descriptive Analytics:</a:t>
            </a:r>
            <a:r>
              <a:rPr kumimoji="0" lang="en-US" altLang="en-US" sz="2000" b="0" i="0" u="none" strike="noStrike" cap="none" normalizeH="0" baseline="0" dirty="0">
                <a:ln>
                  <a:noFill/>
                </a:ln>
                <a:solidFill>
                  <a:schemeClr val="tx1"/>
                </a:solidFill>
                <a:effectLst/>
                <a:latin typeface="Arial" panose="020B0604020202020204" pitchFamily="34" charset="0"/>
              </a:rPr>
              <a:t> Analyze historical ad impression and revenue data to quantify losses from adblocking.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Predictive Modeling:</a:t>
            </a:r>
            <a:r>
              <a:rPr kumimoji="0" lang="en-US" altLang="en-US" sz="2000" b="0" i="0" u="none" strike="noStrike" cap="none" normalizeH="0" baseline="0" dirty="0">
                <a:ln>
                  <a:noFill/>
                </a:ln>
                <a:solidFill>
                  <a:schemeClr val="tx1"/>
                </a:solidFill>
                <a:effectLst/>
                <a:latin typeface="Arial" panose="020B0604020202020204" pitchFamily="34" charset="0"/>
              </a:rPr>
              <a:t> Use regression or classification models to estimate lost revenue or conversions.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Segmentation Analysis:</a:t>
            </a:r>
            <a:r>
              <a:rPr kumimoji="0" lang="en-US" altLang="en-US" sz="2000" b="0" i="0" u="none" strike="noStrike" cap="none" normalizeH="0" baseline="0" dirty="0">
                <a:ln>
                  <a:noFill/>
                </a:ln>
                <a:solidFill>
                  <a:schemeClr val="tx1"/>
                </a:solidFill>
                <a:effectLst/>
                <a:latin typeface="Arial" panose="020B0604020202020204" pitchFamily="34" charset="0"/>
              </a:rPr>
              <a:t> Identify user groups most affected by adblocking to customize responses.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2. Research Tools: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Google Analytics, </a:t>
            </a:r>
            <a:r>
              <a:rPr kumimoji="0" lang="en-US" altLang="en-US" sz="2000" b="0" i="0" u="none" strike="noStrike" cap="none" normalizeH="0" baseline="0" dirty="0" err="1">
                <a:ln>
                  <a:noFill/>
                </a:ln>
                <a:solidFill>
                  <a:schemeClr val="tx1"/>
                </a:solidFill>
                <a:effectLst/>
                <a:latin typeface="Arial" panose="020B0604020202020204" pitchFamily="34" charset="0"/>
              </a:rPr>
              <a:t>Mixpanel</a:t>
            </a:r>
            <a:r>
              <a:rPr kumimoji="0" lang="en-US" altLang="en-US" sz="2000" b="0" i="0" u="none" strike="noStrike" cap="none" normalizeH="0" baseline="0" dirty="0">
                <a:ln>
                  <a:noFill/>
                </a:ln>
                <a:solidFill>
                  <a:schemeClr val="tx1"/>
                </a:solidFill>
                <a:effectLst/>
                <a:latin typeface="Arial" panose="020B0604020202020204" pitchFamily="34" charset="0"/>
              </a:rPr>
              <a:t> for behavioral insights.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Python/R for statistical modeling.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Customer surveys to understand adblocker usage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84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Strategy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3480637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Data- Driven Personalization and Native Advertising</a:t>
            </a: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800" dirty="0"/>
              <a:t>To combat adblocking, GYF should adopt a dual-pronged strategy: implement native advertising that blends seamlessly with site content, and enhance user targeting by improving content relevance through machine learning. Native ads are less likely to be blocked, and when aligned with user interests, they provide higher engagement and conversion rates. By analyzing impression histories and ad wear-out effects, GYF can optimize ad rotation and timing. In addition, GYF can offer a subscription-based ad-free experience with personalized content to maintain revenue streams. This data-centric strategy will ensure that user experience remains positive while advertisers continue to see value</a:t>
            </a:r>
            <a:r>
              <a:rPr lang="en-US" sz="1000" dirty="0"/>
              <a:t>.</a:t>
            </a: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1031078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Strategy</a:t>
            </a:r>
            <a:br>
              <a:rPr lang="en-US" sz="3600" dirty="0">
                <a:latin typeface="Garamond" panose="02020404030301010803" pitchFamily="18" charset="0"/>
              </a:rPr>
            </a:br>
            <a:r>
              <a:rPr lang="en-US" sz="1800" i="1" dirty="0">
                <a:latin typeface="Garamond" panose="02020404030301010803" pitchFamily="18" charset="0"/>
              </a:rPr>
              <a:t>Hiring a Team Leader</a:t>
            </a:r>
          </a:p>
        </p:txBody>
      </p:sp>
      <p:sp>
        <p:nvSpPr>
          <p:cNvPr id="4" name="Content Placeholder 3"/>
          <p:cNvSpPr>
            <a:spLocks noGrp="1"/>
          </p:cNvSpPr>
          <p:nvPr>
            <p:ph idx="1"/>
          </p:nvPr>
        </p:nvSpPr>
        <p:spPr>
          <a:xfrm>
            <a:off x="0" y="1256145"/>
            <a:ext cx="10058400" cy="5781964"/>
          </a:xfrm>
        </p:spPr>
        <p:txBody>
          <a:bodyPr>
            <a:noAutofit/>
          </a:bodyPr>
          <a:lstStyle/>
          <a:p>
            <a:pPr>
              <a:buNone/>
            </a:pPr>
            <a:r>
              <a:rPr lang="en-US" sz="2800" b="1" dirty="0"/>
              <a:t>Hire Recommendation: Peggy Prospect</a:t>
            </a:r>
            <a:endParaRPr lang="en-US" sz="2800" dirty="0"/>
          </a:p>
          <a:p>
            <a:pPr>
              <a:buFont typeface="Arial" panose="020B0604020202020204" pitchFamily="34" charset="0"/>
              <a:buChar char="•"/>
            </a:pPr>
            <a:r>
              <a:rPr lang="en-US" sz="2800" dirty="0"/>
              <a:t>Demonstrated experience in cross-functional strategy execution.</a:t>
            </a:r>
          </a:p>
          <a:p>
            <a:pPr>
              <a:buFont typeface="Arial" panose="020B0604020202020204" pitchFamily="34" charset="0"/>
              <a:buChar char="•"/>
            </a:pPr>
            <a:r>
              <a:rPr lang="en-US" sz="2800" dirty="0"/>
              <a:t>Strong background in managing digital marketing operations.</a:t>
            </a:r>
          </a:p>
          <a:p>
            <a:pPr>
              <a:buFont typeface="Arial" panose="020B0604020202020204" pitchFamily="34" charset="0"/>
              <a:buChar char="•"/>
            </a:pPr>
            <a:r>
              <a:rPr lang="en-US" sz="2800" dirty="0"/>
              <a:t>Analytical thinker with a data-driven mindset, well-aligned for leading a team integrating marketing, tech, and data insights.</a:t>
            </a:r>
          </a:p>
          <a:p>
            <a:pPr>
              <a:buFont typeface="Arial" panose="020B0604020202020204" pitchFamily="34" charset="0"/>
              <a:buChar char="•"/>
            </a:pPr>
            <a:r>
              <a:rPr lang="en-US" sz="2800" dirty="0"/>
              <a:t>Shows leadership in adaptive innovation — critical for rapidly evolving ad-tech strategies.</a:t>
            </a:r>
          </a:p>
          <a:p>
            <a:pPr marL="0" indent="0">
              <a:lnSpc>
                <a:spcPct val="100000"/>
              </a:lnSpc>
              <a:spcBef>
                <a:spcPts val="0"/>
              </a:spcBef>
              <a:buNone/>
            </a:pPr>
            <a:endParaRPr lang="en-US" sz="1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405557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5772" y="2863105"/>
            <a:ext cx="7543800" cy="1876530"/>
          </a:xfrm>
        </p:spPr>
        <p:txBody>
          <a:bodyPr>
            <a:normAutofit/>
          </a:bodyPr>
          <a:lstStyle/>
          <a:p>
            <a:r>
              <a:rPr lang="en-US" sz="4000" dirty="0">
                <a:latin typeface="Garamond" panose="02020404030301010803" pitchFamily="18" charset="0"/>
              </a:rPr>
              <a:t>Effects and Measurement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Tree>
    <p:extLst>
      <p:ext uri="{BB962C8B-B14F-4D97-AF65-F5344CB8AC3E}">
        <p14:creationId xmlns:p14="http://schemas.microsoft.com/office/powerpoint/2010/main" val="1390820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19826" y="7163710"/>
            <a:ext cx="3657600" cy="442700"/>
          </a:xfrm>
          <a:prstGeom prst="rect">
            <a:avLst/>
          </a:prstGeom>
        </p:spPr>
      </p:pic>
      <p:sp>
        <p:nvSpPr>
          <p:cNvPr id="3" name="Title 2"/>
          <p:cNvSpPr>
            <a:spLocks noGrp="1"/>
          </p:cNvSpPr>
          <p:nvPr>
            <p:ph type="title"/>
          </p:nvPr>
        </p:nvSpPr>
        <p:spPr>
          <a:xfrm>
            <a:off x="0" y="-1"/>
            <a:ext cx="10058400" cy="1256145"/>
          </a:xfrm>
          <a:ln>
            <a:solidFill>
              <a:srgbClr val="981E32"/>
            </a:solidFill>
          </a:ln>
        </p:spPr>
        <p:txBody>
          <a:bodyPr>
            <a:normAutofit/>
          </a:bodyPr>
          <a:lstStyle/>
          <a:p>
            <a:pPr>
              <a:lnSpc>
                <a:spcPct val="100000"/>
              </a:lnSpc>
              <a:spcBef>
                <a:spcPts val="0"/>
              </a:spcBef>
            </a:pPr>
            <a:r>
              <a:rPr lang="en-US" sz="3600" dirty="0">
                <a:latin typeface="Garamond" panose="02020404030301010803" pitchFamily="18" charset="0"/>
              </a:rPr>
              <a:t>Effects</a:t>
            </a:r>
            <a:br>
              <a:rPr lang="en-US" sz="3600" dirty="0">
                <a:latin typeface="Garamond" panose="02020404030301010803" pitchFamily="18" charset="0"/>
              </a:rPr>
            </a:br>
            <a:r>
              <a:rPr lang="en-US" sz="1800" i="1" dirty="0">
                <a:latin typeface="Garamond" panose="02020404030301010803" pitchFamily="18" charset="0"/>
              </a:rPr>
              <a:t>Anticipated Impact of the Strategy</a:t>
            </a:r>
            <a:r>
              <a:rPr lang="en-US" sz="3600" dirty="0">
                <a:latin typeface="Garamond" panose="02020404030301010803" pitchFamily="18" charset="0"/>
              </a:rPr>
              <a:t> </a:t>
            </a:r>
            <a:endParaRPr lang="en-US" sz="1800" dirty="0">
              <a:latin typeface="Garamond" panose="02020404030301010803" pitchFamily="18" charset="0"/>
            </a:endParaRPr>
          </a:p>
        </p:txBody>
      </p:sp>
      <p:sp>
        <p:nvSpPr>
          <p:cNvPr id="4" name="Content Placeholder 3"/>
          <p:cNvSpPr>
            <a:spLocks noGrp="1"/>
          </p:cNvSpPr>
          <p:nvPr>
            <p:ph idx="1"/>
          </p:nvPr>
        </p:nvSpPr>
        <p:spPr>
          <a:xfrm>
            <a:off x="0" y="1256145"/>
            <a:ext cx="10058400" cy="5781964"/>
          </a:xfrm>
        </p:spPr>
        <p:txBody>
          <a:bodyPr>
            <a:noAutofit/>
          </a:bodyPr>
          <a:lstStyle/>
          <a:p>
            <a:pPr marL="0" indent="0">
              <a:lnSpc>
                <a:spcPct val="100000"/>
              </a:lnSpc>
              <a:spcBef>
                <a:spcPts val="0"/>
              </a:spcBef>
              <a:buNone/>
            </a:pPr>
            <a:r>
              <a:rPr lang="en-US" sz="2400" dirty="0"/>
              <a:t>The expected outcome of this strategy is multifold. First, the integration of native ads should lead to increased visibility and click-through rates, even among </a:t>
            </a:r>
            <a:r>
              <a:rPr lang="en-US" sz="2400" dirty="0" err="1"/>
              <a:t>adblock</a:t>
            </a:r>
            <a:r>
              <a:rPr lang="en-US" sz="2400" dirty="0"/>
              <a:t> users. Second, advertisers will gain more confidence in GYF’s platforms, retaining and possibly increasing ad spend. Third, end-users will receive less intrusive, more relevant content, improving engagement and reducing bounce rates. Internally, GYF will improve its data infrastructure and build a more agile, analytics-driven culture, increasing its competitiveness in the long term.</a:t>
            </a:r>
            <a:endParaRPr lang="en-US" sz="2400" i="1" dirty="0">
              <a:solidFill>
                <a:srgbClr val="7F7F7F"/>
              </a:solidFill>
              <a:latin typeface="Garamond" panose="02020404030301010803" pitchFamily="18" charset="0"/>
            </a:endParaRPr>
          </a:p>
        </p:txBody>
      </p:sp>
    </p:spTree>
    <p:extLst>
      <p:ext uri="{BB962C8B-B14F-4D97-AF65-F5344CB8AC3E}">
        <p14:creationId xmlns:p14="http://schemas.microsoft.com/office/powerpoint/2010/main" val="28967601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12311</TotalTime>
  <Words>903</Words>
  <Application>Microsoft Office PowerPoint</Application>
  <PresentationFormat>Custom</PresentationFormat>
  <Paragraphs>36</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Garamond</vt:lpstr>
      <vt:lpstr>Office Theme</vt:lpstr>
      <vt:lpstr>Business Analytics Capstone  Framework for Strategy</vt:lpstr>
      <vt:lpstr>PowerPoint Presentation</vt:lpstr>
      <vt:lpstr>Problem Statement– </vt:lpstr>
      <vt:lpstr>Problem Statement–  Application Exercise 1 – Research Methods and Tools </vt:lpstr>
      <vt:lpstr>PowerPoint Presentation</vt:lpstr>
      <vt:lpstr>Strategy Data- Driven Personalization and Native Advertising</vt:lpstr>
      <vt:lpstr>Strategy Hiring a Team Leader</vt:lpstr>
      <vt:lpstr>PowerPoint Presentation</vt:lpstr>
      <vt:lpstr>Effects Anticipated Impact of the Strategy </vt:lpstr>
      <vt:lpstr>Effects  Operations Analysis Optimization</vt:lpstr>
      <vt:lpstr>Measurement Metrics and Evaluation Plan</vt:lpstr>
      <vt:lpstr>Measurement Application Exercise 4 – Identifying Key Drivers (Accounting Analysis)</vt:lpstr>
      <vt:lpstr>Conclusion </vt:lpstr>
    </vt:vector>
  </TitlesOfParts>
  <Company>The Wharton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Miller, Ann</dc:creator>
  <cp:lastModifiedBy>S.Meenatchi Sundaram Saravana Muthu</cp:lastModifiedBy>
  <cp:revision>40</cp:revision>
  <dcterms:created xsi:type="dcterms:W3CDTF">2015-07-31T14:38:13Z</dcterms:created>
  <dcterms:modified xsi:type="dcterms:W3CDTF">2025-03-21T15:59:04Z</dcterms:modified>
</cp:coreProperties>
</file>