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7"/>
  </p:notesMasterIdLst>
  <p:sldIdLst>
    <p:sldId id="256" r:id="rId4"/>
    <p:sldId id="270" r:id="rId5"/>
    <p:sldId id="257" r:id="rId6"/>
    <p:sldId id="258" r:id="rId8"/>
    <p:sldId id="259" r:id="rId9"/>
    <p:sldId id="260" r:id="rId10"/>
    <p:sldId id="261" r:id="rId11"/>
    <p:sldId id="262" r:id="rId12"/>
    <p:sldId id="263" r:id="rId13"/>
    <p:sldId id="264" r:id="rId14"/>
    <p:sldId id="265" r:id="rId15"/>
    <p:sldId id="267" r:id="rId16"/>
    <p:sldId id="268" r:id="rId17"/>
    <p:sldId id="269"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4660"/>
  </p:normalViewPr>
  <p:slideViewPr>
    <p:cSldViewPr snapToGrid="0">
      <p:cViewPr varScale="1">
        <p:scale>
          <a:sx n="70" d="100"/>
          <a:sy n="70" d="100"/>
        </p:scale>
        <p:origin x="7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70" b="0" strike="noStrike" spc="-1">
                <a:solidFill>
                  <a:srgbClr val="000000"/>
                </a:solidFill>
                <a:latin typeface="Arial" panose="020B0604020202020204"/>
              </a:rPr>
              <a:t>Click to move the slide</a:t>
            </a:r>
            <a:endParaRPr lang="en-US" sz="1870" b="0" strike="noStrike" spc="-1">
              <a:solidFill>
                <a:srgbClr val="000000"/>
              </a:solidFill>
              <a:latin typeface="Arial" panose="020B0604020202020204"/>
            </a:endParaRPr>
          </a:p>
        </p:txBody>
      </p:sp>
      <p:sp>
        <p:nvSpPr>
          <p:cNvPr id="87"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panose="020B0604020202020204"/>
              </a:rPr>
              <a:t>Click to edit the notes format</a:t>
            </a:r>
            <a:endParaRPr lang="en-US" sz="2000" b="0" strike="noStrike" spc="-1">
              <a:latin typeface="Arial" panose="020B0604020202020204"/>
            </a:endParaRPr>
          </a:p>
        </p:txBody>
      </p:sp>
      <p:sp>
        <p:nvSpPr>
          <p:cNvPr id="88"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panose="02020603050405020304"/>
              </a:rPr>
              <a:t> </a:t>
            </a:r>
            <a:endParaRPr lang="en-US" sz="1400" b="0" strike="noStrike" spc="-1">
              <a:latin typeface="Times New Roman" panose="02020603050405020304"/>
            </a:endParaRPr>
          </a:p>
        </p:txBody>
      </p:sp>
      <p:sp>
        <p:nvSpPr>
          <p:cNvPr id="89"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panose="02020603050405020304"/>
              </a:rPr>
              <a:t> </a:t>
            </a:r>
            <a:endParaRPr lang="en-US" sz="1400" b="0" strike="noStrike" spc="-1">
              <a:latin typeface="Times New Roman" panose="02020603050405020304"/>
            </a:endParaRPr>
          </a:p>
        </p:txBody>
      </p:sp>
      <p:sp>
        <p:nvSpPr>
          <p:cNvPr id="90"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panose="02020603050405020304"/>
              </a:rPr>
              <a:t> </a:t>
            </a:r>
            <a:endParaRPr lang="en-US" sz="1400" b="0" strike="noStrike" spc="-1">
              <a:latin typeface="Times New Roman" panose="02020603050405020304"/>
            </a:endParaRPr>
          </a:p>
        </p:txBody>
      </p:sp>
      <p:sp>
        <p:nvSpPr>
          <p:cNvPr id="91"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D1A5506E-C777-4E26-B513-8DA4A623249A}"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noRot="1" noChangeAspect="1"/>
          </p:cNvSpPr>
          <p:nvPr>
            <p:ph type="sldImg"/>
          </p:nvPr>
        </p:nvSpPr>
        <p:spPr>
          <a:xfrm>
            <a:off x="685800" y="1143000"/>
            <a:ext cx="5486400" cy="3086100"/>
          </a:xfrm>
          <a:prstGeom prst="rect">
            <a:avLst/>
          </a:prstGeom>
        </p:spPr>
      </p:sp>
      <p:sp>
        <p:nvSpPr>
          <p:cNvPr id="118" name="PlaceHolder 2"/>
          <p:cNvSpPr>
            <a:spLocks noGrp="1"/>
          </p:cNvSpPr>
          <p:nvPr>
            <p:ph type="body"/>
          </p:nvPr>
        </p:nvSpPr>
        <p:spPr>
          <a:xfrm>
            <a:off x="685800" y="4400640"/>
            <a:ext cx="5486040" cy="3600000"/>
          </a:xfrm>
          <a:prstGeom prst="rect">
            <a:avLst/>
          </a:prstGeom>
        </p:spPr>
        <p:txBody>
          <a:bodyPr>
            <a:noAutofit/>
          </a:bodyPr>
          <a:lstStyle/>
          <a:p>
            <a:pPr marL="342900" indent="-342900">
              <a:lnSpc>
                <a:spcPct val="100000"/>
              </a:lnSpc>
              <a:buClr>
                <a:srgbClr val="000000"/>
              </a:buClr>
              <a:buFont typeface="Arial" panose="020B0604020202020204"/>
              <a:buChar char="•"/>
            </a:pPr>
            <a:r>
              <a:rPr lang="en-US" sz="2000" b="0" strike="noStrike" spc="-1">
                <a:latin typeface="Arial" panose="020B0604020202020204"/>
              </a:rPr>
              <a:t>Abstract </a:t>
            </a:r>
            <a:endParaRPr lang="en-US" sz="2000" b="0" strike="noStrike" spc="-1">
              <a:latin typeface="Arial" panose="020B0604020202020204"/>
            </a:endParaRPr>
          </a:p>
          <a:p>
            <a:pPr marL="342900" indent="-342900">
              <a:lnSpc>
                <a:spcPct val="100000"/>
              </a:lnSpc>
              <a:buClr>
                <a:srgbClr val="000000"/>
              </a:buClr>
              <a:buFont typeface="Arial" panose="020B0604020202020204"/>
              <a:buChar char="•"/>
            </a:pPr>
            <a:r>
              <a:rPr lang="en-US" sz="2000" b="0" strike="noStrike" spc="-1">
                <a:latin typeface="Arial" panose="020B0604020202020204"/>
              </a:rPr>
              <a:t>Problem Statement (Clearly define the challenge)</a:t>
            </a:r>
            <a:endParaRPr lang="en-US" sz="2000" b="0" strike="noStrike" spc="-1">
              <a:latin typeface="Arial" panose="020B0604020202020204"/>
            </a:endParaRPr>
          </a:p>
          <a:p>
            <a:pPr marL="342900" indent="-342900">
              <a:lnSpc>
                <a:spcPct val="100000"/>
              </a:lnSpc>
              <a:buClr>
                <a:srgbClr val="000000"/>
              </a:buClr>
              <a:buFont typeface="Arial" panose="020B0604020202020204"/>
              <a:buChar char="•"/>
            </a:pPr>
            <a:r>
              <a:rPr lang="en-US" sz="2000" b="0" strike="noStrike" spc="-1">
                <a:latin typeface="Arial" panose="020B0604020202020204"/>
              </a:rPr>
              <a:t>Objective (State your project's goal)</a:t>
            </a:r>
            <a:endParaRPr lang="en-US" sz="2000" b="0" strike="noStrike" spc="-1">
              <a:latin typeface="Arial" panose="020B0604020202020204"/>
            </a:endParaRPr>
          </a:p>
          <a:p>
            <a:pPr marL="342900" indent="-342900">
              <a:lnSpc>
                <a:spcPct val="100000"/>
              </a:lnSpc>
              <a:buClr>
                <a:srgbClr val="000000"/>
              </a:buClr>
              <a:buFont typeface="Arial" panose="020B0604020202020204"/>
              <a:buChar char="•"/>
            </a:pPr>
            <a:r>
              <a:rPr lang="en-US" sz="2000" b="0" strike="noStrike" spc="-1">
                <a:latin typeface="Arial" panose="020B0604020202020204"/>
              </a:rPr>
              <a:t>Background and Research (Discuss existing solutions, trends, and gaps)</a:t>
            </a:r>
            <a:endParaRPr lang="en-US" sz="2000" b="0" strike="noStrike" spc="-1">
              <a:latin typeface="Arial" panose="020B0604020202020204"/>
            </a:endParaRPr>
          </a:p>
          <a:p>
            <a:pPr marL="342900" indent="-342900">
              <a:lnSpc>
                <a:spcPct val="100000"/>
              </a:lnSpc>
              <a:buClr>
                <a:srgbClr val="000000"/>
              </a:buClr>
              <a:buFont typeface="Arial" panose="020B0604020202020204"/>
              <a:buChar char="•"/>
            </a:pPr>
            <a:r>
              <a:rPr lang="en-US" sz="2000" b="0" strike="noStrike" spc="-1">
                <a:latin typeface="Arial" panose="020B0604020202020204"/>
              </a:rPr>
              <a:t>Data Collection and Preparation (Focus on data sources, cleaning, and augmentation)</a:t>
            </a:r>
            <a:endParaRPr lang="en-US" sz="2000" b="0" strike="noStrike" spc="-1">
              <a:latin typeface="Arial" panose="020B0604020202020204"/>
            </a:endParaRPr>
          </a:p>
          <a:p>
            <a:pPr marL="342900" indent="-342900">
              <a:lnSpc>
                <a:spcPct val="100000"/>
              </a:lnSpc>
              <a:buClr>
                <a:srgbClr val="000000"/>
              </a:buClr>
              <a:buFont typeface="Arial" panose="020B0604020202020204"/>
              <a:buChar char="•"/>
            </a:pPr>
            <a:r>
              <a:rPr lang="en-US" sz="2000" b="0" strike="noStrike" spc="-1">
                <a:latin typeface="Arial" panose="020B0604020202020204"/>
              </a:rPr>
              <a:t>Proposed Solution (Methodology)</a:t>
            </a:r>
            <a:endParaRPr lang="en-US" sz="2000" b="0" strike="noStrike" spc="-1">
              <a:latin typeface="Arial" panose="020B0604020202020204"/>
            </a:endParaRPr>
          </a:p>
          <a:p>
            <a:pPr>
              <a:lnSpc>
                <a:spcPct val="100000"/>
              </a:lnSpc>
            </a:pPr>
            <a:r>
              <a:rPr lang="en-US" sz="2000" b="0" strike="noStrike" spc="-1">
                <a:latin typeface="Arial" panose="020B0604020202020204"/>
              </a:rPr>
              <a:t>	Model Architecture (e.g., CNN, U-Net, YOLOv5)</a:t>
            </a:r>
            <a:endParaRPr lang="en-US" sz="2000" b="0" strike="noStrike" spc="-1">
              <a:latin typeface="Arial" panose="020B0604020202020204"/>
            </a:endParaRPr>
          </a:p>
          <a:p>
            <a:pPr>
              <a:lnSpc>
                <a:spcPct val="100000"/>
              </a:lnSpc>
            </a:pPr>
            <a:r>
              <a:rPr lang="en-US" sz="2000" b="0" strike="noStrike" spc="-1">
                <a:latin typeface="Arial" panose="020B0604020202020204"/>
              </a:rPr>
              <a:t>	Key Techniques (e.g., Transfer Learning, Image Augmentation)</a:t>
            </a:r>
            <a:endParaRPr lang="en-US" sz="2000" b="0" strike="noStrike" spc="-1">
              <a:latin typeface="Arial" panose="020B0604020202020204"/>
            </a:endParaRPr>
          </a:p>
          <a:p>
            <a:pPr marL="342900" indent="-342900">
              <a:lnSpc>
                <a:spcPct val="100000"/>
              </a:lnSpc>
              <a:buClr>
                <a:srgbClr val="000000"/>
              </a:buClr>
              <a:buFont typeface="Arial" panose="020B0604020202020204"/>
              <a:buChar char="•"/>
            </a:pPr>
            <a:r>
              <a:rPr lang="en-US" sz="2000" b="0" strike="noStrike" spc="-1">
                <a:latin typeface="Arial" panose="020B0604020202020204"/>
              </a:rPr>
              <a:t>Model Performance Evaluation</a:t>
            </a:r>
            <a:endParaRPr lang="en-US" sz="2000" b="0" strike="noStrike" spc="-1">
              <a:latin typeface="Arial" panose="020B0604020202020204"/>
            </a:endParaRPr>
          </a:p>
          <a:p>
            <a:pPr>
              <a:lnSpc>
                <a:spcPct val="100000"/>
              </a:lnSpc>
            </a:pPr>
            <a:r>
              <a:rPr lang="en-US" sz="2000" b="0" strike="noStrike" spc="-1">
                <a:latin typeface="Arial" panose="020B0604020202020204"/>
              </a:rPr>
              <a:t>	Metrics (Accuracy, Precision, Recall, IoU, etc.)</a:t>
            </a:r>
            <a:endParaRPr lang="en-US" sz="2000" b="0" strike="noStrike" spc="-1">
              <a:latin typeface="Arial" panose="020B0604020202020204"/>
            </a:endParaRPr>
          </a:p>
          <a:p>
            <a:pPr>
              <a:lnSpc>
                <a:spcPct val="100000"/>
              </a:lnSpc>
            </a:pPr>
            <a:r>
              <a:rPr lang="en-US" sz="2000" b="0" strike="noStrike" spc="-1">
                <a:latin typeface="Arial" panose="020B0604020202020204"/>
              </a:rPr>
              <a:t>	Graphs (Confusion Matrix, ROC Curve, etc.)</a:t>
            </a:r>
            <a:endParaRPr lang="en-US" sz="2000" b="0" strike="noStrike" spc="-1">
              <a:latin typeface="Arial" panose="020B0604020202020204"/>
            </a:endParaRPr>
          </a:p>
          <a:p>
            <a:pPr marL="342900" indent="-342900">
              <a:lnSpc>
                <a:spcPct val="100000"/>
              </a:lnSpc>
              <a:buClr>
                <a:srgbClr val="000000"/>
              </a:buClr>
              <a:buFont typeface="Arial" panose="020B0604020202020204"/>
              <a:buChar char="•"/>
            </a:pPr>
            <a:r>
              <a:rPr lang="en-US" sz="2000" b="0" strike="noStrike" spc="-1">
                <a:latin typeface="Arial" panose="020B0604020202020204"/>
              </a:rPr>
              <a:t>Screenshots / Demonstration (Visual proof of system functionality)</a:t>
            </a:r>
            <a:endParaRPr lang="en-US" sz="2000" b="0" strike="noStrike" spc="-1">
              <a:latin typeface="Arial" panose="020B0604020202020204"/>
            </a:endParaRPr>
          </a:p>
          <a:p>
            <a:pPr marL="342900" indent="-342900">
              <a:lnSpc>
                <a:spcPct val="100000"/>
              </a:lnSpc>
              <a:buClr>
                <a:srgbClr val="000000"/>
              </a:buClr>
              <a:buFont typeface="Arial" panose="020B0604020202020204"/>
              <a:buChar char="•"/>
            </a:pPr>
            <a:r>
              <a:rPr lang="en-US" sz="2000" b="0" strike="noStrike" spc="-1">
                <a:latin typeface="Arial" panose="020B0604020202020204"/>
              </a:rPr>
              <a:t>Future Scope (Improvements, scalability, and integration ideas)</a:t>
            </a:r>
            <a:endParaRPr lang="en-US" sz="2000" b="0" strike="noStrike" spc="-1">
              <a:latin typeface="Arial" panose="020B0604020202020204"/>
            </a:endParaRPr>
          </a:p>
          <a:p>
            <a:pPr marL="342900" indent="-342900">
              <a:lnSpc>
                <a:spcPct val="100000"/>
              </a:lnSpc>
              <a:buClr>
                <a:srgbClr val="000000"/>
              </a:buClr>
              <a:buFont typeface="Arial" panose="020B0604020202020204"/>
              <a:buChar char="•"/>
            </a:pPr>
            <a:r>
              <a:rPr lang="en-US" sz="2000" b="0" strike="noStrike" spc="-1">
                <a:latin typeface="Arial" panose="020B0604020202020204"/>
              </a:rPr>
              <a:t>Conclusion (Summarize results and impact)</a:t>
            </a:r>
            <a:endParaRPr lang="en-US" sz="2000" b="0" strike="noStrike" spc="-1">
              <a:latin typeface="Arial" panose="020B0604020202020204"/>
            </a:endParaRPr>
          </a:p>
          <a:p>
            <a:pPr marL="342900" indent="-342900">
              <a:lnSpc>
                <a:spcPct val="100000"/>
              </a:lnSpc>
              <a:buClr>
                <a:srgbClr val="000000"/>
              </a:buClr>
              <a:buFont typeface="Arial" panose="020B0604020202020204"/>
              <a:buChar char="•"/>
            </a:pPr>
            <a:r>
              <a:rPr lang="en-US" sz="2000" b="0" strike="noStrike" spc="-1">
                <a:latin typeface="Arial" panose="020B0604020202020204"/>
              </a:rPr>
              <a:t>Q&amp;A Session</a:t>
            </a:r>
            <a:endParaRPr lang="en-US" sz="2000" b="0" strike="noStrike" spc="-1">
              <a:latin typeface="Arial" panose="020B0604020202020204"/>
            </a:endParaRPr>
          </a:p>
          <a:p>
            <a:pPr>
              <a:lnSpc>
                <a:spcPct val="100000"/>
              </a:lnSpc>
            </a:pPr>
            <a:endParaRPr lang="en-US" sz="2000" b="0" strike="noStrike" spc="-1">
              <a:latin typeface="Arial" panose="020B0604020202020204"/>
            </a:endParaRPr>
          </a:p>
        </p:txBody>
      </p:sp>
      <p:sp>
        <p:nvSpPr>
          <p:cNvPr id="11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A106369C-BCD6-4B28-9DD9-B46BFA2099CE}" type="slidenum">
              <a:rPr lang="en-US" sz="1200" b="0" strike="noStrike" spc="-1">
                <a:latin typeface="Times New Roman" panose="02020603050405020304"/>
              </a:rPr>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panose="020B0604020202020204"/>
            </a:endParaRPr>
          </a:p>
        </p:txBody>
      </p:sp>
      <p:sp>
        <p:nvSpPr>
          <p:cNvPr id="2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
        <p:nvSpPr>
          <p:cNvPr id="3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panose="020B0604020202020204"/>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
        <p:nvSpPr>
          <p:cNvPr id="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
        <p:nvSpPr>
          <p:cNvPr id="3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panose="020B0604020202020204"/>
            </a:endParaRPr>
          </a:p>
        </p:txBody>
      </p:sp>
      <p:sp>
        <p:nvSpPr>
          <p:cNvPr id="3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
        <p:nvSpPr>
          <p:cNvPr id="3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
        <p:nvSpPr>
          <p:cNvPr id="3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
        <p:nvSpPr>
          <p:cNvPr id="4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
        <p:nvSpPr>
          <p:cNvPr id="4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
        <p:nvSpPr>
          <p:cNvPr id="4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panose="020B0604020202020204"/>
            </a:endParaRPr>
          </a:p>
        </p:txBody>
      </p:sp>
      <p:sp>
        <p:nvSpPr>
          <p:cNvPr id="51"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panose="020B0604020202020204"/>
            </a:endParaRPr>
          </a:p>
        </p:txBody>
      </p:sp>
      <p:sp>
        <p:nvSpPr>
          <p:cNvPr id="5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panose="020B0604020202020204"/>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
        <p:nvSpPr>
          <p:cNvPr id="5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panose="020B0604020202020204"/>
            </a:endParaRPr>
          </a:p>
        </p:txBody>
      </p:sp>
      <p:sp>
        <p:nvSpPr>
          <p:cNvPr id="6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
        <p:nvSpPr>
          <p:cNvPr id="6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
        <p:nvSpPr>
          <p:cNvPr id="6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panose="020B0604020202020204"/>
            </a:endParaRPr>
          </a:p>
        </p:txBody>
      </p:sp>
      <p:sp>
        <p:nvSpPr>
          <p:cNvPr id="8"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panose="020B0604020202020204"/>
            </a:endParaRPr>
          </a:p>
        </p:txBody>
      </p:sp>
      <p:sp>
        <p:nvSpPr>
          <p:cNvPr id="6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
        <p:nvSpPr>
          <p:cNvPr id="6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panose="020B0604020202020204"/>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
        <p:nvSpPr>
          <p:cNvPr id="7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panose="020B0604020202020204"/>
            </a:endParaRPr>
          </a:p>
        </p:txBody>
      </p:sp>
      <p:sp>
        <p:nvSpPr>
          <p:cNvPr id="7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
        <p:nvSpPr>
          <p:cNvPr id="7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panose="020B0604020202020204"/>
            </a:endParaRPr>
          </a:p>
        </p:txBody>
      </p:sp>
      <p:sp>
        <p:nvSpPr>
          <p:cNvPr id="7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
        <p:nvSpPr>
          <p:cNvPr id="7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
        <p:nvSpPr>
          <p:cNvPr id="7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panose="020B0604020202020204"/>
            </a:endParaRPr>
          </a:p>
        </p:txBody>
      </p:sp>
      <p:sp>
        <p:nvSpPr>
          <p:cNvPr id="8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
        <p:nvSpPr>
          <p:cNvPr id="8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
        <p:nvSpPr>
          <p:cNvPr id="8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
        <p:nvSpPr>
          <p:cNvPr id="8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
        <p:nvSpPr>
          <p:cNvPr id="8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
        <p:nvSpPr>
          <p:cNvPr id="8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panose="020B0604020202020204"/>
            </a:endParaRPr>
          </a:p>
        </p:txBody>
      </p:sp>
      <p:sp>
        <p:nvSpPr>
          <p:cNvPr id="1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panose="020B0604020202020204"/>
            </a:endParaRPr>
          </a:p>
        </p:txBody>
      </p:sp>
      <p:sp>
        <p:nvSpPr>
          <p:cNvPr id="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panose="020B0604020202020204"/>
            </a:endParaRPr>
          </a:p>
        </p:txBody>
      </p:sp>
      <p:sp>
        <p:nvSpPr>
          <p:cNvPr id="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
        <p:nvSpPr>
          <p:cNvPr id="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panose="020B0604020202020204"/>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
        <p:nvSpPr>
          <p:cNvPr id="2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panose="020B0604020202020204"/>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
        <p:nvSpPr>
          <p:cNvPr id="2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70" b="0" strike="noStrike" spc="-1">
              <a:solidFill>
                <a:srgbClr val="000000"/>
              </a:solid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2.jpeg"/><Relationship Id="rId13" Type="http://schemas.openxmlformats.org/officeDocument/2006/relationships/image" Target="../media/image1.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 name="Google Shape;110;p4"/>
          <p:cNvPicPr/>
          <p:nvPr/>
        </p:nvPicPr>
        <p:blipFill>
          <a:blip r:embed="rId13"/>
          <a:stretch>
            <a:fillRect/>
          </a:stretch>
        </p:blipFill>
        <p:spPr>
          <a:xfrm>
            <a:off x="10072800" y="78120"/>
            <a:ext cx="1800000" cy="575280"/>
          </a:xfrm>
          <a:prstGeom prst="rect">
            <a:avLst/>
          </a:prstGeom>
          <a:ln>
            <a:noFill/>
          </a:ln>
        </p:spPr>
      </p:pic>
      <p:sp>
        <p:nvSpPr>
          <p:cNvPr id="8" name="CustomShape 1"/>
          <p:cNvSpPr/>
          <p:nvPr/>
        </p:nvSpPr>
        <p:spPr>
          <a:xfrm>
            <a:off x="0" y="0"/>
            <a:ext cx="9829440" cy="717120"/>
          </a:xfrm>
          <a:prstGeom prst="rect">
            <a:avLst/>
          </a:prstGeom>
          <a:solidFill>
            <a:srgbClr val="213264"/>
          </a:solidFill>
          <a:ln>
            <a:solidFill>
              <a:srgbClr val="213264"/>
            </a:solidFill>
            <a:round/>
          </a:ln>
        </p:spPr>
        <p:style>
          <a:lnRef idx="2">
            <a:schemeClr val="accent1">
              <a:shade val="15000"/>
            </a:schemeClr>
          </a:lnRef>
          <a:fillRef idx="1">
            <a:schemeClr val="accent1"/>
          </a:fillRef>
          <a:effectRef idx="0">
            <a:schemeClr val="accent1"/>
          </a:effectRef>
          <a:fontRef idx="minor"/>
        </p:style>
      </p:sp>
      <p:sp>
        <p:nvSpPr>
          <p:cNvPr id="2" name="CustomShape 2"/>
          <p:cNvSpPr/>
          <p:nvPr/>
        </p:nvSpPr>
        <p:spPr>
          <a:xfrm>
            <a:off x="9888840" y="-360"/>
            <a:ext cx="111960" cy="731880"/>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p:style>
      </p:sp>
      <p:pic>
        <p:nvPicPr>
          <p:cNvPr id="3" name="Picture 30"/>
          <p:cNvPicPr/>
          <p:nvPr/>
        </p:nvPicPr>
        <p:blipFill>
          <a:blip r:embed="rId14">
            <a:alphaModFix amt="16000"/>
          </a:blip>
          <a:srcRect t="24723" r="1620" b="63695"/>
          <a:stretch>
            <a:fillRect/>
          </a:stretch>
        </p:blipFill>
        <p:spPr>
          <a:xfrm>
            <a:off x="0" y="0"/>
            <a:ext cx="9838800" cy="723600"/>
          </a:xfrm>
          <a:prstGeom prst="rect">
            <a:avLst/>
          </a:prstGeom>
          <a:ln>
            <a:noFill/>
          </a:ln>
        </p:spPr>
      </p:pic>
      <p:sp>
        <p:nvSpPr>
          <p:cNvPr id="4" name="CustomShape 3"/>
          <p:cNvSpPr/>
          <p:nvPr/>
        </p:nvSpPr>
        <p:spPr>
          <a:xfrm>
            <a:off x="11925360" y="-360"/>
            <a:ext cx="266400" cy="731880"/>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p:style>
      </p:sp>
      <p:sp>
        <p:nvSpPr>
          <p:cNvPr id="5" name="PlaceHolder 4"/>
          <p:cNvSpPr>
            <a:spLocks noGrp="1"/>
          </p:cNvSpPr>
          <p:nvPr>
            <p:ph type="title"/>
          </p:nvPr>
        </p:nvSpPr>
        <p:spPr>
          <a:xfrm>
            <a:off x="609480" y="273600"/>
            <a:ext cx="10972440" cy="1144800"/>
          </a:xfrm>
          <a:prstGeom prst="rect">
            <a:avLst/>
          </a:prstGeom>
        </p:spPr>
        <p:txBody>
          <a:bodyPr lIns="0" tIns="0" rIns="0" bIns="0" anchor="ctr">
            <a:noAutofit/>
          </a:bodyPr>
          <a:lstStyle/>
          <a:p>
            <a:r>
              <a:rPr lang="en-US" sz="1870" b="0" strike="noStrike" spc="-1">
                <a:solidFill>
                  <a:srgbClr val="000000"/>
                </a:solidFill>
                <a:latin typeface="Arial" panose="020B0604020202020204"/>
              </a:rPr>
              <a:t>Click to edit the title text format</a:t>
            </a:r>
            <a:endParaRPr lang="en-US" sz="1870" b="0" strike="noStrike" spc="-1">
              <a:solidFill>
                <a:srgbClr val="000000"/>
              </a:solidFill>
              <a:latin typeface="Arial" panose="020B0604020202020204"/>
            </a:endParaRPr>
          </a:p>
        </p:txBody>
      </p:sp>
      <p:sp>
        <p:nvSpPr>
          <p:cNvPr id="6" name="PlaceHolder 5"/>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1870" b="0" strike="noStrike" spc="-1">
                <a:solidFill>
                  <a:srgbClr val="000000"/>
                </a:solidFill>
                <a:latin typeface="Arial" panose="020B0604020202020204"/>
              </a:rPr>
              <a:t>Click to edit the outline text format</a:t>
            </a:r>
            <a:endParaRPr lang="en-US" sz="187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870" b="0" strike="noStrike" spc="-1">
                <a:solidFill>
                  <a:srgbClr val="000000"/>
                </a:solidFill>
                <a:latin typeface="Arial" panose="020B0604020202020204"/>
              </a:rPr>
              <a:t>Second Outline Level</a:t>
            </a:r>
            <a:endParaRPr lang="en-US" sz="187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870" b="0" strike="noStrike" spc="-1">
                <a:solidFill>
                  <a:srgbClr val="000000"/>
                </a:solidFill>
                <a:latin typeface="Arial" panose="020B0604020202020204"/>
              </a:rPr>
              <a:t>Third Outline Level</a:t>
            </a:r>
            <a:endParaRPr lang="en-US" sz="187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870" b="0" strike="noStrike" spc="-1">
                <a:solidFill>
                  <a:srgbClr val="000000"/>
                </a:solidFill>
                <a:latin typeface="Arial" panose="020B0604020202020204"/>
              </a:rPr>
              <a:t>Fourth Outline Level</a:t>
            </a:r>
            <a:endParaRPr lang="en-US" sz="187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endParaRPr lang="en-US"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endParaRPr lang="en-US"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endParaRPr lang="en-US"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3" name="Google Shape;110;p4"/>
          <p:cNvPicPr/>
          <p:nvPr/>
        </p:nvPicPr>
        <p:blipFill>
          <a:blip r:embed="rId13"/>
          <a:stretch>
            <a:fillRect/>
          </a:stretch>
        </p:blipFill>
        <p:spPr>
          <a:xfrm>
            <a:off x="10072800" y="78120"/>
            <a:ext cx="1800000" cy="575280"/>
          </a:xfrm>
          <a:prstGeom prst="rect">
            <a:avLst/>
          </a:prstGeom>
          <a:ln>
            <a:noFill/>
          </a:ln>
        </p:spPr>
      </p:pic>
      <p:sp>
        <p:nvSpPr>
          <p:cNvPr id="44" name="CustomShape 1"/>
          <p:cNvSpPr/>
          <p:nvPr/>
        </p:nvSpPr>
        <p:spPr>
          <a:xfrm>
            <a:off x="0" y="0"/>
            <a:ext cx="9829440" cy="717120"/>
          </a:xfrm>
          <a:prstGeom prst="rect">
            <a:avLst/>
          </a:prstGeom>
          <a:solidFill>
            <a:srgbClr val="213264"/>
          </a:solidFill>
          <a:ln>
            <a:solidFill>
              <a:srgbClr val="213264"/>
            </a:solidFill>
            <a:round/>
          </a:ln>
        </p:spPr>
        <p:style>
          <a:lnRef idx="2">
            <a:schemeClr val="accent1">
              <a:shade val="15000"/>
            </a:schemeClr>
          </a:lnRef>
          <a:fillRef idx="1">
            <a:schemeClr val="accent1"/>
          </a:fillRef>
          <a:effectRef idx="0">
            <a:schemeClr val="accent1"/>
          </a:effectRef>
          <a:fontRef idx="minor"/>
        </p:style>
      </p:sp>
      <p:sp>
        <p:nvSpPr>
          <p:cNvPr id="45" name="CustomShape 2"/>
          <p:cNvSpPr/>
          <p:nvPr/>
        </p:nvSpPr>
        <p:spPr>
          <a:xfrm>
            <a:off x="9888840" y="-360"/>
            <a:ext cx="111960" cy="731880"/>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p:style>
      </p:sp>
      <p:pic>
        <p:nvPicPr>
          <p:cNvPr id="46" name="Picture 30"/>
          <p:cNvPicPr/>
          <p:nvPr/>
        </p:nvPicPr>
        <p:blipFill>
          <a:blip r:embed="rId14">
            <a:alphaModFix amt="16000"/>
          </a:blip>
          <a:srcRect t="24723" r="1620" b="63695"/>
          <a:stretch>
            <a:fillRect/>
          </a:stretch>
        </p:blipFill>
        <p:spPr>
          <a:xfrm>
            <a:off x="0" y="0"/>
            <a:ext cx="9838800" cy="723600"/>
          </a:xfrm>
          <a:prstGeom prst="rect">
            <a:avLst/>
          </a:prstGeom>
          <a:ln>
            <a:noFill/>
          </a:ln>
        </p:spPr>
      </p:pic>
      <p:sp>
        <p:nvSpPr>
          <p:cNvPr id="47" name="CustomShape 3"/>
          <p:cNvSpPr/>
          <p:nvPr/>
        </p:nvSpPr>
        <p:spPr>
          <a:xfrm>
            <a:off x="11925360" y="-360"/>
            <a:ext cx="266400" cy="731880"/>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p:style>
      </p:sp>
      <p:sp>
        <p:nvSpPr>
          <p:cNvPr id="48" name="PlaceHolder 4"/>
          <p:cNvSpPr>
            <a:spLocks noGrp="1"/>
          </p:cNvSpPr>
          <p:nvPr>
            <p:ph type="title"/>
          </p:nvPr>
        </p:nvSpPr>
        <p:spPr>
          <a:xfrm>
            <a:off x="609480" y="273600"/>
            <a:ext cx="10972440" cy="1144800"/>
          </a:xfrm>
          <a:prstGeom prst="rect">
            <a:avLst/>
          </a:prstGeom>
        </p:spPr>
        <p:txBody>
          <a:bodyPr lIns="0" tIns="0" rIns="0" bIns="0" anchor="ctr">
            <a:noAutofit/>
          </a:bodyPr>
          <a:lstStyle/>
          <a:p>
            <a:r>
              <a:rPr lang="en-US" sz="1870" b="0" strike="noStrike" spc="-1">
                <a:solidFill>
                  <a:srgbClr val="000000"/>
                </a:solidFill>
                <a:latin typeface="Arial" panose="020B0604020202020204"/>
              </a:rPr>
              <a:t>Click to edit the title text format</a:t>
            </a:r>
            <a:endParaRPr lang="en-US" sz="1870" b="0" strike="noStrike" spc="-1">
              <a:solidFill>
                <a:srgbClr val="000000"/>
              </a:solidFill>
              <a:latin typeface="Arial" panose="020B0604020202020204"/>
            </a:endParaRPr>
          </a:p>
        </p:txBody>
      </p:sp>
      <p:sp>
        <p:nvSpPr>
          <p:cNvPr id="4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1870" b="0" strike="noStrike" spc="-1">
                <a:solidFill>
                  <a:srgbClr val="000000"/>
                </a:solidFill>
                <a:latin typeface="Arial" panose="020B0604020202020204"/>
              </a:rPr>
              <a:t>Click to edit the outline text format</a:t>
            </a:r>
            <a:endParaRPr lang="en-US" sz="187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870" b="0" strike="noStrike" spc="-1">
                <a:solidFill>
                  <a:srgbClr val="000000"/>
                </a:solidFill>
                <a:latin typeface="Arial" panose="020B0604020202020204"/>
              </a:rPr>
              <a:t>Second Outline Level</a:t>
            </a:r>
            <a:endParaRPr lang="en-US" sz="187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870" b="0" strike="noStrike" spc="-1">
                <a:solidFill>
                  <a:srgbClr val="000000"/>
                </a:solidFill>
                <a:latin typeface="Arial" panose="020B0604020202020204"/>
              </a:rPr>
              <a:t>Third Outline Level</a:t>
            </a:r>
            <a:endParaRPr lang="en-US" sz="187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870" b="0" strike="noStrike" spc="-1">
                <a:solidFill>
                  <a:srgbClr val="000000"/>
                </a:solidFill>
                <a:latin typeface="Arial" panose="020B0604020202020204"/>
              </a:rPr>
              <a:t>Fourth Outline Level</a:t>
            </a:r>
            <a:endParaRPr lang="en-US" sz="187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endParaRPr lang="en-US"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endParaRPr lang="en-US"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endParaRPr lang="en-US"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Picture 1"/>
          <p:cNvPicPr/>
          <p:nvPr/>
        </p:nvPicPr>
        <p:blipFill>
          <a:blip r:embed="rId1"/>
          <a:stretch>
            <a:fillRect/>
          </a:stretch>
        </p:blipFill>
        <p:spPr>
          <a:xfrm>
            <a:off x="-9712" y="360"/>
            <a:ext cx="12191760" cy="6857640"/>
          </a:xfrm>
          <a:prstGeom prst="rect">
            <a:avLst/>
          </a:prstGeom>
          <a:ln>
            <a:noFill/>
          </a:ln>
        </p:spPr>
      </p:pic>
      <p:sp>
        <p:nvSpPr>
          <p:cNvPr id="93" name="CustomShape 1"/>
          <p:cNvSpPr/>
          <p:nvPr/>
        </p:nvSpPr>
        <p:spPr>
          <a:xfrm>
            <a:off x="5873760" y="584280"/>
            <a:ext cx="4673160" cy="977400"/>
          </a:xfrm>
          <a:prstGeom prst="roundRect">
            <a:avLst>
              <a:gd name="adj" fmla="val 16667"/>
            </a:avLst>
          </a:prstGeom>
          <a:solidFill>
            <a:srgbClr val="EBEEF9"/>
          </a:solidFill>
          <a:ln>
            <a:solidFill>
              <a:schemeClr val="bg1">
                <a:lumMod val="85000"/>
              </a:schemeClr>
            </a:solidFill>
            <a:round/>
          </a:ln>
        </p:spPr>
        <p:style>
          <a:lnRef idx="2">
            <a:schemeClr val="accent1">
              <a:shade val="15000"/>
            </a:schemeClr>
          </a:lnRef>
          <a:fillRef idx="1">
            <a:schemeClr val="accent1"/>
          </a:fillRef>
          <a:effectRef idx="0">
            <a:schemeClr val="accent1"/>
          </a:effectRef>
          <a:fontRef idx="minor"/>
        </p:style>
      </p:sp>
      <p:sp>
        <p:nvSpPr>
          <p:cNvPr id="94" name="CustomShape 2"/>
          <p:cNvSpPr/>
          <p:nvPr/>
        </p:nvSpPr>
        <p:spPr>
          <a:xfrm>
            <a:off x="4269272" y="2457210"/>
            <a:ext cx="7178400" cy="16891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3600" b="1" strike="noStrike" spc="-1" dirty="0">
                <a:solidFill>
                  <a:srgbClr val="FFFFFF"/>
                </a:solidFill>
                <a:latin typeface="Times New Roman" panose="02020603050405020304" charset="0"/>
                <a:ea typeface="Arial" panose="020B0604020202020204"/>
                <a:cs typeface="Times New Roman" panose="02020603050405020304" charset="0"/>
              </a:rPr>
              <a:t>CASE STUDY : </a:t>
            </a:r>
            <a:r>
              <a:rPr lang="en-US" sz="3600" b="1" strike="noStrike" spc="-1" dirty="0" smtClean="0">
                <a:solidFill>
                  <a:srgbClr val="FFFFFF"/>
                </a:solidFill>
                <a:latin typeface="Times New Roman" panose="02020603050405020304" charset="0"/>
                <a:ea typeface="Arial" panose="020B0604020202020204"/>
                <a:cs typeface="Times New Roman" panose="02020603050405020304" charset="0"/>
              </a:rPr>
              <a:t>04</a:t>
            </a:r>
            <a:endParaRPr lang="en-US" sz="3600" b="1" strike="noStrike" spc="-1" dirty="0" smtClean="0">
              <a:solidFill>
                <a:srgbClr val="FFFFFF"/>
              </a:solidFill>
              <a:latin typeface="Times New Roman" panose="02020603050405020304" charset="0"/>
              <a:ea typeface="Arial" panose="020B0604020202020204"/>
              <a:cs typeface="Times New Roman" panose="02020603050405020304" charset="0"/>
            </a:endParaRPr>
          </a:p>
          <a:p>
            <a:pPr algn="r">
              <a:lnSpc>
                <a:spcPct val="100000"/>
              </a:lnSpc>
            </a:pPr>
            <a:endParaRPr lang="en-US" sz="3600" b="1" strike="noStrike" spc="-1" dirty="0">
              <a:solidFill>
                <a:srgbClr val="FFFFFF"/>
              </a:solidFill>
              <a:latin typeface="Calibri" panose="020F0502020204030204"/>
              <a:ea typeface="Arial" panose="020B0604020202020204"/>
            </a:endParaRPr>
          </a:p>
          <a:p>
            <a:pPr algn="l">
              <a:lnSpc>
                <a:spcPct val="100000"/>
              </a:lnSpc>
            </a:pPr>
            <a:r>
              <a:rPr lang="en-US" sz="3200" b="1" strike="noStrike" spc="-1" dirty="0">
                <a:solidFill>
                  <a:srgbClr val="FFFFFF"/>
                </a:solidFill>
                <a:latin typeface="Times New Roman" panose="02020603050405020304" charset="0"/>
                <a:ea typeface="Arial" panose="020B0604020202020204"/>
                <a:cs typeface="Times New Roman" panose="02020603050405020304" charset="0"/>
              </a:rPr>
              <a:t>   Air Quality Prediction in Urban Areas</a:t>
            </a:r>
            <a:endParaRPr lang="en-US" sz="3200" b="1" strike="noStrike" spc="-1" dirty="0">
              <a:solidFill>
                <a:srgbClr val="FFFFFF"/>
              </a:solidFill>
              <a:latin typeface="Times New Roman" panose="02020603050405020304" charset="0"/>
              <a:ea typeface="Arial" panose="020B0604020202020204"/>
              <a:cs typeface="Times New Roman" panose="02020603050405020304" charset="0"/>
            </a:endParaRPr>
          </a:p>
        </p:txBody>
      </p:sp>
      <p:pic>
        <p:nvPicPr>
          <p:cNvPr id="95" name="Picture 6"/>
          <p:cNvPicPr/>
          <p:nvPr/>
        </p:nvPicPr>
        <p:blipFill>
          <a:blip r:embed="rId2"/>
          <a:stretch>
            <a:fillRect/>
          </a:stretch>
        </p:blipFill>
        <p:spPr>
          <a:xfrm>
            <a:off x="8267400" y="869040"/>
            <a:ext cx="1262880" cy="41040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149040" y="988200"/>
            <a:ext cx="61023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213163"/>
                </a:solidFill>
                <a:latin typeface="Arial" panose="020B0604020202020204"/>
                <a:ea typeface="Arial" panose="020B0604020202020204"/>
              </a:rPr>
              <a:t>Screenshots / Demonstration (video) </a:t>
            </a:r>
            <a:endParaRPr lang="en-US" sz="2000" b="0" strike="noStrike" spc="-1">
              <a:latin typeface="Arial" panose="020B0604020202020204"/>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63140" y="1383665"/>
            <a:ext cx="7911465" cy="449199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275652" y="6110364"/>
            <a:ext cx="9072880" cy="368300"/>
          </a:xfrm>
          <a:prstGeom prst="rect">
            <a:avLst/>
          </a:prstGeom>
        </p:spPr>
        <p:txBody>
          <a:bodyPr wrap="none">
            <a:spAutoFit/>
          </a:bodyPr>
          <a:lstStyle/>
          <a:p>
            <a:pPr algn="l"/>
            <a:r>
              <a:rPr lang="en-US" b="1" spc="-1" dirty="0" smtClean="0"/>
              <a:t>GITHUB LINK: </a:t>
            </a:r>
            <a:r>
              <a:rPr lang="en-US" altLang="en-US" b="1" spc="-1" dirty="0">
                <a:solidFill>
                  <a:schemeClr val="accent5">
                    <a:lumMod val="75000"/>
                  </a:schemeClr>
                </a:solidFill>
              </a:rPr>
              <a:t>https://github.com/Meenatchi2005/AI-and-green-skills-case-study-4</a:t>
            </a:r>
            <a:endParaRPr lang="en-US" altLang="en-US" b="1" spc="-1" dirty="0">
              <a:solidFill>
                <a:schemeClr val="accent5">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149040" y="988200"/>
            <a:ext cx="61023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213163"/>
                </a:solidFill>
                <a:latin typeface="Arial" panose="020B0604020202020204"/>
                <a:ea typeface="Arial" panose="020B0604020202020204"/>
              </a:rPr>
              <a:t>Future Scope </a:t>
            </a:r>
            <a:endParaRPr lang="en-US" sz="2000" b="0" strike="noStrike" spc="-1">
              <a:latin typeface="Arial" panose="020B0604020202020204"/>
            </a:endParaRPr>
          </a:p>
        </p:txBody>
      </p:sp>
      <p:sp>
        <p:nvSpPr>
          <p:cNvPr id="114" name="CustomShape 2"/>
          <p:cNvSpPr/>
          <p:nvPr/>
        </p:nvSpPr>
        <p:spPr>
          <a:xfrm>
            <a:off x="1269360" y="1856160"/>
            <a:ext cx="7874280" cy="17506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50000"/>
              </a:lnSpc>
            </a:pPr>
            <a:r>
              <a:rPr lang="en-US" altLang="en-US" b="0" strike="noStrike" spc="-1" dirty="0">
                <a:latin typeface="Times New Roman" panose="02020603050405020304" charset="0"/>
                <a:cs typeface="Times New Roman" panose="02020603050405020304" charset="0"/>
              </a:rPr>
              <a:t>Future research will focus on integrating the predictive model with traffic management systems to support real-time decision-making and reduce pollution. Furthermore, the study will explore the possibility of incorporating socioeconomic data to enhance air quality predictions.</a:t>
            </a:r>
            <a:endParaRPr lang="en-US" altLang="en-US" b="0" strike="noStrike" spc="-1" dirty="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80" y="1012723"/>
            <a:ext cx="10972440" cy="137976"/>
          </a:xfrm>
        </p:spPr>
        <p:txBody>
          <a:bodyPr/>
          <a:lstStyle/>
          <a:p>
            <a:r>
              <a:rPr lang="en-US" dirty="0"/>
              <a:t>Case study 4:Questions</a:t>
            </a:r>
            <a:endParaRPr lang="en-IN" dirty="0"/>
          </a:p>
        </p:txBody>
      </p:sp>
      <p:sp>
        <p:nvSpPr>
          <p:cNvPr id="3" name="Subtitle 2"/>
          <p:cNvSpPr>
            <a:spLocks noGrp="1"/>
          </p:cNvSpPr>
          <p:nvPr>
            <p:ph type="subTitle"/>
          </p:nvPr>
        </p:nvSpPr>
        <p:spPr>
          <a:xfrm>
            <a:off x="678426" y="1584832"/>
            <a:ext cx="10903494" cy="5371727"/>
          </a:xfrm>
        </p:spPr>
        <p:txBody>
          <a:bodyPr/>
          <a:lstStyle/>
          <a:p>
            <a:pPr algn="just">
              <a:lnSpc>
                <a:spcPct val="100000"/>
              </a:lnSpc>
              <a:buNone/>
            </a:pPr>
            <a:r>
              <a:rPr lang="en-US" sz="1800" b="1" dirty="0"/>
              <a:t>1. How can machine learning models be used to predict air quality levels?</a:t>
            </a:r>
            <a:endParaRPr lang="en-US" sz="1800" b="1" dirty="0"/>
          </a:p>
          <a:p>
            <a:pPr algn="just">
              <a:lnSpc>
                <a:spcPct val="100000"/>
              </a:lnSpc>
              <a:buFont typeface="Arial" panose="020B0604020202020204" pitchFamily="34" charset="0"/>
              <a:buChar char="•"/>
            </a:pPr>
            <a:r>
              <a:rPr lang="en-US" altLang="en-US" sz="1800" dirty="0">
                <a:latin typeface="Times New Roman" panose="02020603050405020304" charset="0"/>
                <a:cs typeface="Times New Roman" panose="02020603050405020304" charset="0"/>
              </a:rPr>
              <a:t>Machine learning models can predict air quality by examining past data (such as pollutant levels, weather, and traffic) and recognizing patterns. Once trained, the model can forecast future AQI levels using input factors like weather predictions and current pollutant concentrations.</a:t>
            </a:r>
            <a:endParaRPr lang="en-US" altLang="en-US" sz="1800" dirty="0">
              <a:latin typeface="Times New Roman" panose="02020603050405020304" charset="0"/>
              <a:cs typeface="Times New Roman" panose="02020603050405020304" charset="0"/>
            </a:endParaRPr>
          </a:p>
          <a:p>
            <a:pPr algn="just">
              <a:lnSpc>
                <a:spcPct val="100000"/>
              </a:lnSpc>
              <a:buNone/>
            </a:pPr>
            <a:r>
              <a:rPr lang="en-US" sz="1800" b="1" dirty="0"/>
              <a:t>2. Which features in the dataset are likely to have the most significant impact on air quality?</a:t>
            </a:r>
            <a:endParaRPr lang="en-US" sz="1800" b="1" dirty="0"/>
          </a:p>
          <a:p>
            <a:pPr marL="0" indent="0" algn="just">
              <a:lnSpc>
                <a:spcPct val="100000"/>
              </a:lnSpc>
              <a:buNone/>
            </a:pPr>
            <a:r>
              <a:rPr lang="en-US" altLang="en-US" sz="1800" dirty="0">
                <a:latin typeface="Times New Roman" panose="02020603050405020304" charset="0"/>
                <a:cs typeface="Times New Roman" panose="02020603050405020304" charset="0"/>
              </a:rPr>
              <a:t>Key factors include: </a:t>
            </a:r>
            <a:endParaRPr lang="en-US" altLang="en-US" sz="1800" dirty="0">
              <a:latin typeface="Times New Roman" panose="02020603050405020304" charset="0"/>
              <a:cs typeface="Times New Roman" panose="02020603050405020304" charset="0"/>
            </a:endParaRPr>
          </a:p>
          <a:p>
            <a:pPr algn="just">
              <a:lnSpc>
                <a:spcPct val="100000"/>
              </a:lnSpc>
              <a:buFont typeface="Arial" panose="020B0604020202020204" pitchFamily="34" charset="0"/>
              <a:buChar char="•"/>
            </a:pPr>
            <a:r>
              <a:rPr lang="en-US" altLang="en-US" sz="1800" dirty="0">
                <a:latin typeface="Times New Roman" panose="02020603050405020304" charset="0"/>
                <a:cs typeface="Times New Roman" panose="02020603050405020304" charset="0"/>
              </a:rPr>
              <a:t>Pollutant concentrations (PM2.5, PM10, CO, NO2, SO2, ozone)  </a:t>
            </a:r>
            <a:endParaRPr lang="en-US" altLang="en-US" sz="1800" dirty="0">
              <a:latin typeface="Times New Roman" panose="02020603050405020304" charset="0"/>
              <a:cs typeface="Times New Roman" panose="02020603050405020304" charset="0"/>
            </a:endParaRPr>
          </a:p>
          <a:p>
            <a:pPr algn="just">
              <a:lnSpc>
                <a:spcPct val="100000"/>
              </a:lnSpc>
              <a:buFont typeface="Arial" panose="020B0604020202020204" pitchFamily="34" charset="0"/>
              <a:buChar char="•"/>
            </a:pPr>
            <a:r>
              <a:rPr lang="en-US" altLang="en-US" sz="1800" dirty="0">
                <a:latin typeface="Times New Roman" panose="02020603050405020304" charset="0"/>
                <a:cs typeface="Times New Roman" panose="02020603050405020304" charset="0"/>
              </a:rPr>
              <a:t>Weather variables (temperature, humidity, wind speed)  </a:t>
            </a:r>
            <a:endParaRPr lang="en-US" altLang="en-US" sz="1800" dirty="0">
              <a:latin typeface="Times New Roman" panose="02020603050405020304" charset="0"/>
              <a:cs typeface="Times New Roman" panose="02020603050405020304" charset="0"/>
            </a:endParaRPr>
          </a:p>
          <a:p>
            <a:pPr algn="just">
              <a:lnSpc>
                <a:spcPct val="100000"/>
              </a:lnSpc>
              <a:buFont typeface="Arial" panose="020B0604020202020204" pitchFamily="34" charset="0"/>
              <a:buChar char="•"/>
            </a:pPr>
            <a:r>
              <a:rPr lang="en-US" altLang="en-US" sz="1800" dirty="0">
                <a:latin typeface="Times New Roman" panose="02020603050405020304" charset="0"/>
                <a:cs typeface="Times New Roman" panose="02020603050405020304" charset="0"/>
              </a:rPr>
              <a:t>Traffic information (vehicle count, congestion levels)  </a:t>
            </a:r>
            <a:endParaRPr lang="en-US" altLang="en-US" sz="1800" dirty="0">
              <a:latin typeface="Times New Roman" panose="02020603050405020304" charset="0"/>
              <a:cs typeface="Times New Roman" panose="02020603050405020304" charset="0"/>
            </a:endParaRPr>
          </a:p>
          <a:p>
            <a:pPr algn="just">
              <a:lnSpc>
                <a:spcPct val="100000"/>
              </a:lnSpc>
              <a:buFont typeface="Arial" panose="020B0604020202020204" pitchFamily="34" charset="0"/>
              <a:buChar char="•"/>
            </a:pPr>
            <a:r>
              <a:rPr lang="en-US" altLang="en-US" sz="1800" dirty="0">
                <a:latin typeface="Times New Roman" panose="02020603050405020304" charset="0"/>
                <a:cs typeface="Times New Roman" panose="02020603050405020304" charset="0"/>
              </a:rPr>
              <a:t>Time of day and seasonal patterns  </a:t>
            </a:r>
            <a:endParaRPr lang="en-US" altLang="en-US" sz="1800" dirty="0">
              <a:latin typeface="Times New Roman" panose="02020603050405020304" charset="0"/>
              <a:cs typeface="Times New Roman" panose="02020603050405020304" charset="0"/>
            </a:endParaRPr>
          </a:p>
          <a:p>
            <a:pPr algn="just">
              <a:lnSpc>
                <a:spcPct val="100000"/>
              </a:lnSpc>
              <a:buFont typeface="Arial" panose="020B0604020202020204" pitchFamily="34" charset="0"/>
              <a:buChar char="•"/>
            </a:pPr>
            <a:r>
              <a:rPr lang="en-US" altLang="en-US" sz="1800" dirty="0">
                <a:latin typeface="Times New Roman" panose="02020603050405020304" charset="0"/>
                <a:cs typeface="Times New Roman" panose="02020603050405020304" charset="0"/>
              </a:rPr>
              <a:t>Industrial activities  </a:t>
            </a:r>
            <a:endParaRPr lang="en-US" altLang="en-US" sz="1800" dirty="0">
              <a:latin typeface="Times New Roman" panose="02020603050405020304" charset="0"/>
              <a:cs typeface="Times New Roman" panose="02020603050405020304" charset="0"/>
            </a:endParaRPr>
          </a:p>
          <a:p>
            <a:pPr algn="just">
              <a:lnSpc>
                <a:spcPct val="100000"/>
              </a:lnSpc>
              <a:buFont typeface="Arial" panose="020B0604020202020204" pitchFamily="34" charset="0"/>
              <a:buChar char="•"/>
            </a:pPr>
            <a:r>
              <a:rPr lang="en-US" altLang="en-US" sz="1800" dirty="0">
                <a:latin typeface="Times New Roman" panose="02020603050405020304" charset="0"/>
                <a:cs typeface="Times New Roman" panose="02020603050405020304" charset="0"/>
              </a:rPr>
              <a:t>Geographic elements (location, terrain)</a:t>
            </a:r>
            <a:endParaRPr lang="en-US" altLang="en-US" sz="1800" dirty="0">
              <a:latin typeface="Times New Roman" panose="02020603050405020304" charset="0"/>
              <a:cs typeface="Times New Roman" panose="02020603050405020304" charset="0"/>
            </a:endParaRPr>
          </a:p>
          <a:p>
            <a:endParaRPr lang="en-IN" dirty="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147200" y="790459"/>
            <a:ext cx="10549533" cy="3988784"/>
          </a:xfrm>
        </p:spPr>
        <p:txBody>
          <a:bodyPr/>
          <a:lstStyle/>
          <a:p>
            <a:pPr marL="0" indent="0" algn="just">
              <a:buNone/>
            </a:pPr>
            <a:r>
              <a:rPr lang="en-US" sz="1800" b="1" dirty="0"/>
              <a:t>3. Build a model to predict AQI for the next 24 hours.</a:t>
            </a:r>
            <a:endParaRPr lang="en-US" sz="1800" b="1" dirty="0"/>
          </a:p>
          <a:p>
            <a:pPr marL="0" indent="0" algn="just">
              <a:buNone/>
            </a:pPr>
            <a:r>
              <a:rPr lang="en-IN" sz="1800" dirty="0"/>
              <a:t>from </a:t>
            </a:r>
            <a:r>
              <a:rPr lang="en-IN" sz="1800" dirty="0" err="1"/>
              <a:t>sklearn.ensemble</a:t>
            </a:r>
            <a:r>
              <a:rPr lang="en-IN" sz="1800" dirty="0"/>
              <a:t> import </a:t>
            </a:r>
            <a:r>
              <a:rPr lang="en-IN" sz="1800" dirty="0" err="1"/>
              <a:t>RandomForestRegressor</a:t>
            </a:r>
            <a:endParaRPr lang="en-IN" sz="1800" dirty="0"/>
          </a:p>
          <a:p>
            <a:pPr marL="0" indent="0" algn="just">
              <a:buNone/>
            </a:pPr>
            <a:r>
              <a:rPr lang="en-IN" sz="1800" dirty="0"/>
              <a:t>from </a:t>
            </a:r>
            <a:r>
              <a:rPr lang="en-IN" sz="1800" dirty="0" err="1"/>
              <a:t>sklearn.model_selection</a:t>
            </a:r>
            <a:r>
              <a:rPr lang="en-IN" sz="1800" dirty="0"/>
              <a:t> import </a:t>
            </a:r>
            <a:r>
              <a:rPr lang="en-IN" sz="1800" dirty="0" err="1"/>
              <a:t>train_test_split</a:t>
            </a:r>
            <a:endParaRPr lang="en-IN" sz="1800" dirty="0"/>
          </a:p>
          <a:p>
            <a:pPr marL="0" indent="0" algn="just">
              <a:buNone/>
            </a:pPr>
            <a:r>
              <a:rPr lang="en-IN" sz="1800" dirty="0"/>
              <a:t>import pandas as pd</a:t>
            </a:r>
            <a:endParaRPr lang="en-IN" sz="1800" dirty="0"/>
          </a:p>
          <a:p>
            <a:pPr marL="0" indent="0" algn="just">
              <a:buNone/>
            </a:pPr>
            <a:r>
              <a:rPr lang="en-IN" sz="1800" dirty="0"/>
              <a:t># Load data</a:t>
            </a:r>
            <a:endParaRPr lang="en-IN" sz="1800" dirty="0"/>
          </a:p>
          <a:p>
            <a:pPr marL="0" indent="0" algn="just">
              <a:buNone/>
            </a:pPr>
            <a:r>
              <a:rPr lang="en-IN" sz="1800" dirty="0"/>
              <a:t>data = </a:t>
            </a:r>
            <a:r>
              <a:rPr lang="en-IN" sz="1800" dirty="0" err="1"/>
              <a:t>pd.read_csv</a:t>
            </a:r>
            <a:r>
              <a:rPr lang="en-IN" sz="1800" dirty="0"/>
              <a:t>('air_quality_data.csv')</a:t>
            </a:r>
            <a:endParaRPr lang="en-IN" sz="1800" dirty="0"/>
          </a:p>
          <a:p>
            <a:pPr marL="0" indent="0" algn="just">
              <a:buNone/>
            </a:pPr>
            <a:r>
              <a:rPr lang="en-IN" sz="1800" dirty="0"/>
              <a:t># Features and target</a:t>
            </a:r>
            <a:endParaRPr lang="en-IN" sz="1800" dirty="0"/>
          </a:p>
          <a:p>
            <a:pPr marL="0" indent="0" algn="just">
              <a:buNone/>
            </a:pPr>
            <a:r>
              <a:rPr lang="en-IN" sz="1800" dirty="0"/>
              <a:t>features = data[['PM2.5', 'PM10', 'NO2', 'CO', 'Temperature', 'Humidity', '</a:t>
            </a:r>
            <a:r>
              <a:rPr lang="en-IN" sz="1800" dirty="0" err="1"/>
              <a:t>Traffic_Density</a:t>
            </a:r>
            <a:r>
              <a:rPr lang="en-IN" sz="1800" dirty="0"/>
              <a:t>']]</a:t>
            </a:r>
            <a:endParaRPr lang="en-IN" sz="1800" dirty="0"/>
          </a:p>
          <a:p>
            <a:pPr marL="0" indent="0" algn="just">
              <a:buNone/>
            </a:pPr>
            <a:r>
              <a:rPr lang="en-IN" sz="1800" dirty="0"/>
              <a:t>target = data['AQI']</a:t>
            </a:r>
            <a:endParaRPr lang="en-IN" sz="1800" dirty="0"/>
          </a:p>
          <a:p>
            <a:pPr marL="0" indent="0" algn="just">
              <a:buNone/>
            </a:pPr>
            <a:r>
              <a:rPr lang="en-IN" sz="1800" dirty="0"/>
              <a:t># Train-test split</a:t>
            </a:r>
            <a:endParaRPr lang="en-IN" sz="1800" dirty="0"/>
          </a:p>
          <a:p>
            <a:pPr marL="0" indent="0" algn="just">
              <a:buNone/>
            </a:pPr>
            <a:r>
              <a:rPr lang="en-IN" sz="1800" dirty="0"/>
              <a:t>X_train, </a:t>
            </a:r>
            <a:r>
              <a:rPr lang="en-IN" sz="1800" dirty="0" err="1"/>
              <a:t>X_test</a:t>
            </a:r>
            <a:r>
              <a:rPr lang="en-IN" sz="1800" dirty="0"/>
              <a:t>, </a:t>
            </a:r>
            <a:r>
              <a:rPr lang="en-IN" sz="1800" dirty="0" err="1"/>
              <a:t>y_train</a:t>
            </a:r>
            <a:r>
              <a:rPr lang="en-IN" sz="1800" dirty="0"/>
              <a:t>, </a:t>
            </a:r>
            <a:r>
              <a:rPr lang="en-IN" sz="1800" dirty="0" err="1"/>
              <a:t>y_test</a:t>
            </a:r>
            <a:r>
              <a:rPr lang="en-IN" sz="1800" dirty="0"/>
              <a:t> = </a:t>
            </a:r>
            <a:r>
              <a:rPr lang="en-IN" sz="1800" dirty="0" err="1"/>
              <a:t>train_test_split</a:t>
            </a:r>
            <a:r>
              <a:rPr lang="en-IN" sz="1800" dirty="0"/>
              <a:t>(features, target, </a:t>
            </a:r>
            <a:r>
              <a:rPr lang="en-IN" sz="1800" dirty="0" err="1"/>
              <a:t>test_size</a:t>
            </a:r>
            <a:r>
              <a:rPr lang="en-IN" sz="1800" dirty="0"/>
              <a:t>=0.2, </a:t>
            </a:r>
            <a:r>
              <a:rPr lang="en-IN" sz="1800" dirty="0" err="1"/>
              <a:t>random_state</a:t>
            </a:r>
            <a:r>
              <a:rPr lang="en-IN" sz="1800" dirty="0"/>
              <a:t>=42)</a:t>
            </a:r>
            <a:endParaRPr lang="en-IN" sz="1800" dirty="0"/>
          </a:p>
          <a:p>
            <a:pPr marL="0" indent="0" algn="just">
              <a:buNone/>
            </a:pPr>
            <a:r>
              <a:rPr lang="en-IN" sz="1800" dirty="0"/>
              <a:t># Model training</a:t>
            </a:r>
            <a:endParaRPr lang="en-IN" sz="1800" dirty="0"/>
          </a:p>
          <a:p>
            <a:pPr marL="0" indent="0" algn="just">
              <a:buNone/>
            </a:pPr>
            <a:r>
              <a:rPr lang="en-IN" sz="1800" dirty="0"/>
              <a:t>model = </a:t>
            </a:r>
            <a:r>
              <a:rPr lang="en-IN" sz="1800" dirty="0" err="1"/>
              <a:t>RandomForestRegressor</a:t>
            </a:r>
            <a:r>
              <a:rPr lang="en-IN" sz="1800" dirty="0"/>
              <a:t>()</a:t>
            </a:r>
            <a:endParaRPr lang="en-IN" sz="1800" dirty="0"/>
          </a:p>
          <a:p>
            <a:pPr marL="0" indent="0" algn="just">
              <a:buNone/>
            </a:pPr>
            <a:r>
              <a:rPr lang="en-IN" sz="1800" dirty="0" err="1"/>
              <a:t>model.fit</a:t>
            </a:r>
            <a:r>
              <a:rPr lang="en-IN" sz="1800" dirty="0"/>
              <a:t>(X_train, </a:t>
            </a:r>
            <a:r>
              <a:rPr lang="en-IN" sz="1800" dirty="0" err="1"/>
              <a:t>y_train</a:t>
            </a:r>
            <a:r>
              <a:rPr lang="en-IN" sz="1800" dirty="0"/>
              <a:t>)</a:t>
            </a:r>
            <a:endParaRPr lang="en-IN" sz="1800" dirty="0"/>
          </a:p>
          <a:p>
            <a:pPr marL="0" indent="0" algn="just">
              <a:buNone/>
            </a:pPr>
            <a:r>
              <a:rPr lang="en-IN" sz="1800" dirty="0"/>
              <a:t># Prediction for next 24 hours</a:t>
            </a:r>
            <a:endParaRPr lang="en-IN" sz="1800" dirty="0"/>
          </a:p>
          <a:p>
            <a:pPr marL="0" indent="0" algn="just">
              <a:buNone/>
            </a:pPr>
            <a:r>
              <a:rPr lang="en-IN" sz="1800" dirty="0" err="1"/>
              <a:t>predicted_aqi</a:t>
            </a:r>
            <a:r>
              <a:rPr lang="en-IN" sz="1800" dirty="0"/>
              <a:t> = </a:t>
            </a:r>
            <a:r>
              <a:rPr lang="en-IN" sz="1800" dirty="0" err="1"/>
              <a:t>model.predict</a:t>
            </a:r>
            <a:r>
              <a:rPr lang="en-IN" sz="1800" dirty="0"/>
              <a:t>(</a:t>
            </a:r>
            <a:r>
              <a:rPr lang="en-IN" sz="1800" dirty="0" err="1"/>
              <a:t>X_test</a:t>
            </a:r>
            <a:r>
              <a:rPr lang="en-IN" sz="1800" dirty="0"/>
              <a:t>)</a:t>
            </a:r>
            <a:endParaRPr lang="en-IN"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09480" y="1480787"/>
            <a:ext cx="10972440" cy="4224746"/>
          </a:xfrm>
        </p:spPr>
        <p:txBody>
          <a:bodyPr>
            <a:normAutofit lnSpcReduction="20000"/>
          </a:bodyPr>
          <a:lstStyle/>
          <a:p>
            <a:pPr algn="just">
              <a:lnSpc>
                <a:spcPct val="150000"/>
              </a:lnSpc>
              <a:buNone/>
            </a:pPr>
            <a:r>
              <a:rPr lang="en-US" sz="1800" b="1" dirty="0"/>
              <a:t>4. How can this model be integrated with a city's traffic management system to reduce pollution?</a:t>
            </a:r>
            <a:endParaRPr lang="en-US" sz="1800" b="1" dirty="0"/>
          </a:p>
          <a:p>
            <a:pPr algn="just">
              <a:lnSpc>
                <a:spcPct val="150000"/>
              </a:lnSpc>
              <a:buFont typeface="Arial" panose="020B0604020202020204" pitchFamily="34" charset="0"/>
              <a:buChar char="•"/>
            </a:pPr>
            <a:r>
              <a:rPr lang="en-US" altLang="en-US" sz="1800" dirty="0">
                <a:latin typeface="Times New Roman" panose="02020603050405020304" charset="0"/>
                <a:cs typeface="Times New Roman" panose="02020603050405020304" charset="0"/>
              </a:rPr>
              <a:t>The AQI prediction model can be integrated with traffic systems, enabling real-time traffic management to alleviate congestion in areas with high pollution. It can adjust traffic signal timings to reduce idling and encourage environmentally friendly transportation options, such as public transit or carpooling, based on predicted pollution levels.</a:t>
            </a:r>
            <a:endParaRPr lang="en-US" altLang="en-US" sz="1800" dirty="0">
              <a:latin typeface="Times New Roman" panose="02020603050405020304" charset="0"/>
              <a:cs typeface="Times New Roman" panose="02020603050405020304" charset="0"/>
            </a:endParaRPr>
          </a:p>
          <a:p>
            <a:pPr algn="just">
              <a:lnSpc>
                <a:spcPct val="150000"/>
              </a:lnSpc>
              <a:buNone/>
            </a:pPr>
            <a:r>
              <a:rPr lang="en-US" sz="1800" b="1" dirty="0"/>
              <a:t>5. Discuss the role of AI in mitigating air pollution in developing countries.</a:t>
            </a:r>
            <a:endParaRPr lang="en-US" sz="1800" b="1" dirty="0"/>
          </a:p>
          <a:p>
            <a:pPr marL="0" indent="0" algn="just">
              <a:lnSpc>
                <a:spcPct val="150000"/>
              </a:lnSpc>
              <a:buNone/>
            </a:pPr>
            <a:r>
              <a:rPr lang="en-US" altLang="en-US" sz="1800" dirty="0">
                <a:latin typeface="Times New Roman" panose="02020603050405020304" charset="0"/>
                <a:cs typeface="Times New Roman" panose="02020603050405020304" charset="0"/>
              </a:rPr>
              <a:t>AI can assist by offering affordable pollution monitoring, improving traffic and public transportation efficiency, suggesting energy-saving practices, controlling industrial emissions, and enabling data-driven policies to reduce pollution. These capabilities are especially valuable for developing countries with limited resources.</a:t>
            </a:r>
            <a:endParaRPr lang="en-US" altLang="en-US" sz="1800" dirty="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149040" y="988200"/>
            <a:ext cx="61023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213163"/>
                </a:solidFill>
                <a:latin typeface="Arial" panose="020B0604020202020204"/>
                <a:ea typeface="Arial" panose="020B0604020202020204"/>
              </a:rPr>
              <a:t>Conclusion </a:t>
            </a:r>
            <a:endParaRPr lang="en-US" sz="2000" b="0" strike="noStrike" spc="-1">
              <a:latin typeface="Arial" panose="020B0604020202020204"/>
            </a:endParaRPr>
          </a:p>
        </p:txBody>
      </p:sp>
      <p:sp>
        <p:nvSpPr>
          <p:cNvPr id="116" name="CustomShape 2"/>
          <p:cNvSpPr/>
          <p:nvPr/>
        </p:nvSpPr>
        <p:spPr>
          <a:xfrm>
            <a:off x="1214640" y="1869840"/>
            <a:ext cx="7929000" cy="17506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50000"/>
              </a:lnSpc>
            </a:pPr>
            <a:r>
              <a:rPr lang="en-US" altLang="en-US" b="0" strike="noStrike" spc="-1" dirty="0">
                <a:latin typeface="Times New Roman" panose="02020603050405020304" charset="0"/>
                <a:cs typeface="Times New Roman" panose="02020603050405020304" charset="0"/>
              </a:rPr>
              <a:t>This case study emphasizes the essential role of AI in improving air quality prediction in urban environments. By utilizing machine learning, cities can take proactive measures to tackle air pollution, leading to better public health and environmental sustainability.</a:t>
            </a:r>
            <a:endParaRPr lang="en-US" altLang="en-US" b="0" strike="noStrike" spc="-1" dirty="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461" y="723025"/>
            <a:ext cx="10972440" cy="442595"/>
          </a:xfrm>
        </p:spPr>
        <p:txBody>
          <a:bodyPr/>
          <a:lstStyle/>
          <a:p>
            <a:r>
              <a:rPr lang="en-US" sz="3200" dirty="0">
                <a:latin typeface="Times New Roman" panose="02020603050405020304" charset="0"/>
                <a:cs typeface="Times New Roman" panose="02020603050405020304" charset="0"/>
              </a:rPr>
              <a:t>Team:</a:t>
            </a:r>
            <a:endParaRPr lang="en-US" sz="3200" dirty="0">
              <a:latin typeface="Times New Roman" panose="02020603050405020304" charset="0"/>
              <a:cs typeface="Times New Roman" panose="02020603050405020304" charset="0"/>
            </a:endParaRPr>
          </a:p>
        </p:txBody>
      </p:sp>
      <p:sp>
        <p:nvSpPr>
          <p:cNvPr id="3" name="Subtitle 2"/>
          <p:cNvSpPr>
            <a:spLocks noGrp="1"/>
          </p:cNvSpPr>
          <p:nvPr>
            <p:ph type="subTitle"/>
          </p:nvPr>
        </p:nvSpPr>
        <p:spPr>
          <a:xfrm>
            <a:off x="609480" y="3141241"/>
            <a:ext cx="10972440" cy="903837"/>
          </a:xfrm>
        </p:spPr>
        <p:txBody>
          <a:bodyPr/>
          <a:lstStyle/>
          <a:p>
            <a:endParaRPr lang="en-IN" dirty="0"/>
          </a:p>
          <a:p>
            <a:pPr marL="0" indent="0">
              <a:buNone/>
            </a:pPr>
            <a:endParaRPr lang="en-IN" dirty="0"/>
          </a:p>
        </p:txBody>
      </p:sp>
      <p:sp>
        <p:nvSpPr>
          <p:cNvPr id="4" name="CustomShape 3"/>
          <p:cNvSpPr/>
          <p:nvPr/>
        </p:nvSpPr>
        <p:spPr>
          <a:xfrm>
            <a:off x="1221120" y="1608480"/>
            <a:ext cx="9327960" cy="299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p>
            <a:pPr indent="0">
              <a:lnSpc>
                <a:spcPct val="150000"/>
              </a:lnSpc>
              <a:buClr>
                <a:srgbClr val="000000"/>
              </a:buClr>
              <a:buFont typeface="Arial" panose="020B0604020202020204"/>
              <a:buNone/>
            </a:pPr>
            <a:r>
              <a:rPr lang="en-US" b="0" strike="noStrike" spc="-1">
                <a:latin typeface="Times New Roman" panose="02020603050405020304" charset="0"/>
                <a:cs typeface="Times New Roman" panose="02020603050405020304" charset="0"/>
              </a:rPr>
              <a:t>1. M. MEENATCHI - </a:t>
            </a:r>
            <a:r>
              <a:rPr lang="en-US" altLang="en-US" b="0" strike="noStrike" spc="-1">
                <a:latin typeface="Times New Roman" panose="02020603050405020304" charset="0"/>
                <a:cs typeface="Times New Roman" panose="02020603050405020304" charset="0"/>
              </a:rPr>
              <a:t>S4F_CP_TEAM_21409 - TEAM LEADER</a:t>
            </a:r>
            <a:endParaRPr lang="en-US" altLang="en-US" b="0" strike="noStrike" spc="-1">
              <a:latin typeface="Times New Roman" panose="02020603050405020304" charset="0"/>
              <a:cs typeface="Times New Roman" panose="02020603050405020304" charset="0"/>
            </a:endParaRPr>
          </a:p>
          <a:p>
            <a:pPr indent="0">
              <a:lnSpc>
                <a:spcPct val="150000"/>
              </a:lnSpc>
              <a:buClr>
                <a:srgbClr val="000000"/>
              </a:buClr>
              <a:buFont typeface="Arial" panose="020B0604020202020204"/>
              <a:buNone/>
            </a:pPr>
            <a:r>
              <a:rPr lang="en-US" altLang="en-US" b="0" strike="noStrike" spc="-1">
                <a:latin typeface="Times New Roman" panose="02020603050405020304" charset="0"/>
                <a:cs typeface="Times New Roman" panose="02020603050405020304" charset="0"/>
              </a:rPr>
              <a:t>2. J. SUHANA          - </a:t>
            </a:r>
            <a:r>
              <a:rPr lang="en-US" altLang="en-US" spc="-1">
                <a:latin typeface="Times New Roman" panose="02020603050405020304" charset="0"/>
                <a:cs typeface="Times New Roman" panose="02020603050405020304" charset="0"/>
                <a:sym typeface="+mn-ea"/>
              </a:rPr>
              <a:t>S4F_CP_TEAM_21409 - TEAM MEMBER</a:t>
            </a:r>
            <a:endParaRPr lang="en-US" altLang="en-US" spc="-1">
              <a:latin typeface="Times New Roman" panose="02020603050405020304" charset="0"/>
              <a:cs typeface="Times New Roman" panose="02020603050405020304" charset="0"/>
              <a:sym typeface="+mn-ea"/>
            </a:endParaRPr>
          </a:p>
          <a:p>
            <a:pPr indent="0">
              <a:lnSpc>
                <a:spcPct val="150000"/>
              </a:lnSpc>
              <a:buClr>
                <a:srgbClr val="000000"/>
              </a:buClr>
              <a:buFont typeface="Arial" panose="020B0604020202020204"/>
              <a:buNone/>
            </a:pPr>
            <a:r>
              <a:rPr lang="en-US" altLang="en-US" spc="-1">
                <a:latin typeface="Times New Roman" panose="02020603050405020304" charset="0"/>
                <a:cs typeface="Times New Roman" panose="02020603050405020304" charset="0"/>
                <a:sym typeface="+mn-ea"/>
              </a:rPr>
              <a:t>3. P. GAYATHRI       - </a:t>
            </a:r>
            <a:r>
              <a:rPr lang="en-US" altLang="en-US" spc="-1">
                <a:latin typeface="Times New Roman" panose="02020603050405020304" charset="0"/>
                <a:cs typeface="Times New Roman" panose="02020603050405020304" charset="0"/>
                <a:sym typeface="+mn-ea"/>
              </a:rPr>
              <a:t>S4F_CP_TEAM_21409 - TEAM MEMBER</a:t>
            </a:r>
            <a:endParaRPr lang="en-US" altLang="en-US" spc="-1">
              <a:latin typeface="Times New Roman" panose="02020603050405020304" charset="0"/>
              <a:cs typeface="Times New Roman" panose="02020603050405020304" charset="0"/>
              <a:sym typeface="+mn-ea"/>
            </a:endParaRPr>
          </a:p>
          <a:p>
            <a:pPr indent="0">
              <a:lnSpc>
                <a:spcPct val="150000"/>
              </a:lnSpc>
              <a:buClr>
                <a:srgbClr val="000000"/>
              </a:buClr>
              <a:buFont typeface="Arial" panose="020B0604020202020204"/>
              <a:buNone/>
            </a:pPr>
            <a:r>
              <a:rPr lang="en-US" altLang="en-US" spc="-1">
                <a:latin typeface="Times New Roman" panose="02020603050405020304" charset="0"/>
                <a:cs typeface="Times New Roman" panose="02020603050405020304" charset="0"/>
                <a:sym typeface="+mn-ea"/>
              </a:rPr>
              <a:t>4. S. LAVANYA</a:t>
            </a:r>
            <a:r>
              <a:rPr lang="en-US" altLang="en-US" spc="-1">
                <a:latin typeface="Times New Roman" panose="02020603050405020304" charset="0"/>
                <a:cs typeface="Times New Roman" panose="02020603050405020304" charset="0"/>
                <a:sym typeface="+mn-ea"/>
              </a:rPr>
              <a:t>        - </a:t>
            </a:r>
            <a:r>
              <a:rPr lang="en-US" altLang="en-US" spc="-1">
                <a:latin typeface="Times New Roman" panose="02020603050405020304" charset="0"/>
                <a:cs typeface="Times New Roman" panose="02020603050405020304" charset="0"/>
                <a:sym typeface="+mn-ea"/>
              </a:rPr>
              <a:t>S4F_CP_TEAM_21409 - TEAM MEMBER</a:t>
            </a:r>
            <a:endParaRPr lang="en-US" altLang="en-US" b="0" strike="noStrike" spc="-1">
              <a:latin typeface="Times New Roman" panose="02020603050405020304" charset="0"/>
              <a:cs typeface="Times New Roman" panose="02020603050405020304" charset="0"/>
            </a:endParaRPr>
          </a:p>
          <a:p>
            <a:pPr indent="0">
              <a:lnSpc>
                <a:spcPct val="150000"/>
              </a:lnSpc>
              <a:buClr>
                <a:srgbClr val="000000"/>
              </a:buClr>
              <a:buFont typeface="Arial" panose="020B0604020202020204"/>
              <a:buNone/>
            </a:pPr>
            <a:endParaRPr lang="en-US" altLang="en-US" b="0" strike="noStrike" spc="-1">
              <a:latin typeface="Times New Roman" panose="02020603050405020304" charset="0"/>
              <a:cs typeface="Times New Roman" panose="02020603050405020304" charset="0"/>
            </a:endParaRPr>
          </a:p>
          <a:p>
            <a:pPr indent="0">
              <a:lnSpc>
                <a:spcPct val="150000"/>
              </a:lnSpc>
              <a:buClr>
                <a:srgbClr val="000000"/>
              </a:buClr>
              <a:buFont typeface="Arial" panose="020B0604020202020204"/>
              <a:buNone/>
            </a:pPr>
            <a:endParaRPr lang="en-US" altLang="en-US" b="0" strike="noStrike" spc="-1">
              <a:latin typeface="Times New Roman" panose="02020603050405020304" charset="0"/>
              <a:cs typeface="Times New Roman" panose="02020603050405020304" charset="0"/>
            </a:endParaRPr>
          </a:p>
          <a:p>
            <a:pPr indent="0">
              <a:lnSpc>
                <a:spcPct val="150000"/>
              </a:lnSpc>
              <a:buClr>
                <a:srgbClr val="000000"/>
              </a:buClr>
              <a:buFont typeface="Arial" panose="020B0604020202020204"/>
              <a:buNone/>
            </a:pPr>
            <a:endParaRPr lang="en-US" altLang="en-US" b="0" strike="noStrike" spc="-1">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91880" y="972360"/>
            <a:ext cx="2652480" cy="39672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2000" b="1" strike="noStrike" spc="-1">
                <a:solidFill>
                  <a:srgbClr val="213163"/>
                </a:solidFill>
                <a:latin typeface="Arial" panose="020B0604020202020204"/>
                <a:ea typeface="Arial" panose="020B0604020202020204"/>
              </a:rPr>
              <a:t>Content </a:t>
            </a:r>
            <a:endParaRPr lang="en-US" sz="2000" b="0" strike="noStrike" spc="-1">
              <a:latin typeface="Arial" panose="020B0604020202020204"/>
            </a:endParaRPr>
          </a:p>
        </p:txBody>
      </p:sp>
      <p:sp>
        <p:nvSpPr>
          <p:cNvPr id="97" name="Line 2"/>
          <p:cNvSpPr/>
          <p:nvPr/>
        </p:nvSpPr>
        <p:spPr>
          <a:xfrm>
            <a:off x="0" y="6055200"/>
            <a:ext cx="12191760" cy="0"/>
          </a:xfrm>
          <a:prstGeom prst="line">
            <a:avLst/>
          </a:prstGeom>
          <a:ln w="12600">
            <a:solidFill>
              <a:schemeClr val="bg1">
                <a:lumMod val="85000"/>
              </a:schemeClr>
            </a:solidFill>
            <a:round/>
          </a:ln>
        </p:spPr>
        <p:style>
          <a:lnRef idx="1">
            <a:schemeClr val="accent1"/>
          </a:lnRef>
          <a:fillRef idx="0">
            <a:schemeClr val="accent1"/>
          </a:fillRef>
          <a:effectRef idx="0">
            <a:schemeClr val="accent1"/>
          </a:effectRef>
          <a:fontRef idx="minor"/>
        </p:style>
      </p:sp>
      <p:sp>
        <p:nvSpPr>
          <p:cNvPr id="98" name="CustomShape 3"/>
          <p:cNvSpPr/>
          <p:nvPr/>
        </p:nvSpPr>
        <p:spPr>
          <a:xfrm>
            <a:off x="1221120" y="1608480"/>
            <a:ext cx="9327960" cy="392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2900" indent="-342900">
              <a:lnSpc>
                <a:spcPct val="150000"/>
              </a:lnSpc>
              <a:buClr>
                <a:srgbClr val="000000"/>
              </a:buClr>
              <a:buFont typeface="Arial" panose="020B0604020202020204"/>
              <a:buChar char="•"/>
            </a:pPr>
            <a:r>
              <a:rPr lang="en-US" sz="1870" b="0" strike="noStrike" spc="-1">
                <a:solidFill>
                  <a:srgbClr val="000000"/>
                </a:solidFill>
                <a:latin typeface="Arial" panose="020B0604020202020204"/>
                <a:ea typeface="Arial" panose="020B0604020202020204"/>
              </a:rPr>
              <a:t>Abstract </a:t>
            </a:r>
            <a:endParaRPr lang="en-US" sz="1870" b="0" strike="noStrike" spc="-1">
              <a:latin typeface="Arial" panose="020B0604020202020204"/>
            </a:endParaRPr>
          </a:p>
          <a:p>
            <a:pPr marL="342900" indent="-342900">
              <a:lnSpc>
                <a:spcPct val="150000"/>
              </a:lnSpc>
              <a:buClr>
                <a:srgbClr val="000000"/>
              </a:buClr>
              <a:buFont typeface="Arial" panose="020B0604020202020204"/>
              <a:buChar char="•"/>
            </a:pPr>
            <a:r>
              <a:rPr lang="en-US" sz="1870" b="0" strike="noStrike" spc="-1">
                <a:solidFill>
                  <a:srgbClr val="000000"/>
                </a:solidFill>
                <a:latin typeface="Arial" panose="020B0604020202020204"/>
                <a:ea typeface="Arial" panose="020B0604020202020204"/>
              </a:rPr>
              <a:t>Problem Statement  </a:t>
            </a:r>
            <a:endParaRPr lang="en-US" sz="1870" b="0" strike="noStrike" spc="-1">
              <a:latin typeface="Arial" panose="020B0604020202020204"/>
            </a:endParaRPr>
          </a:p>
          <a:p>
            <a:pPr marL="342900" indent="-342900">
              <a:lnSpc>
                <a:spcPct val="150000"/>
              </a:lnSpc>
              <a:buClr>
                <a:srgbClr val="000000"/>
              </a:buClr>
              <a:buFont typeface="Arial" panose="020B0604020202020204"/>
              <a:buChar char="•"/>
            </a:pPr>
            <a:r>
              <a:rPr lang="en-US" sz="1870" b="0" strike="noStrike" spc="-1">
                <a:solidFill>
                  <a:srgbClr val="000000"/>
                </a:solidFill>
                <a:latin typeface="Arial" panose="020B0604020202020204"/>
                <a:ea typeface="Arial" panose="020B0604020202020204"/>
              </a:rPr>
              <a:t>Objective  </a:t>
            </a:r>
            <a:endParaRPr lang="en-US" sz="1870" b="0" strike="noStrike" spc="-1">
              <a:latin typeface="Arial" panose="020B0604020202020204"/>
            </a:endParaRPr>
          </a:p>
          <a:p>
            <a:pPr marL="342900" indent="-342900">
              <a:lnSpc>
                <a:spcPct val="150000"/>
              </a:lnSpc>
              <a:buClr>
                <a:srgbClr val="000000"/>
              </a:buClr>
              <a:buFont typeface="Arial" panose="020B0604020202020204"/>
              <a:buChar char="•"/>
            </a:pPr>
            <a:r>
              <a:rPr lang="en-US" sz="1870" b="0" strike="noStrike" spc="-1">
                <a:solidFill>
                  <a:srgbClr val="000000"/>
                </a:solidFill>
                <a:latin typeface="Arial" panose="020B0604020202020204"/>
                <a:ea typeface="Arial" panose="020B0604020202020204"/>
              </a:rPr>
              <a:t>Data Collection and Preparation  </a:t>
            </a:r>
            <a:endParaRPr lang="en-US" sz="1870" b="0" strike="noStrike" spc="-1">
              <a:latin typeface="Arial" panose="020B0604020202020204"/>
            </a:endParaRPr>
          </a:p>
          <a:p>
            <a:pPr marL="342900" indent="-342900">
              <a:lnSpc>
                <a:spcPct val="150000"/>
              </a:lnSpc>
              <a:buClr>
                <a:srgbClr val="000000"/>
              </a:buClr>
              <a:buFont typeface="Arial" panose="020B0604020202020204"/>
              <a:buChar char="•"/>
            </a:pPr>
            <a:r>
              <a:rPr lang="en-US" sz="1870" b="0" strike="noStrike" spc="-1">
                <a:solidFill>
                  <a:srgbClr val="000000"/>
                </a:solidFill>
                <a:latin typeface="Arial" panose="020B0604020202020204"/>
                <a:ea typeface="Arial" panose="020B0604020202020204"/>
              </a:rPr>
              <a:t>Proposed Solution (Methodology)</a:t>
            </a:r>
            <a:endParaRPr lang="en-US" sz="1870" b="0" strike="noStrike" spc="-1">
              <a:latin typeface="Arial" panose="020B0604020202020204"/>
            </a:endParaRPr>
          </a:p>
          <a:p>
            <a:pPr marL="342900" indent="-342900">
              <a:lnSpc>
                <a:spcPct val="150000"/>
              </a:lnSpc>
              <a:buClr>
                <a:srgbClr val="000000"/>
              </a:buClr>
              <a:buFont typeface="Arial" panose="020B0604020202020204"/>
              <a:buChar char="•"/>
            </a:pPr>
            <a:r>
              <a:rPr lang="en-US" sz="1870" b="0" strike="noStrike" spc="-1">
                <a:solidFill>
                  <a:srgbClr val="000000"/>
                </a:solidFill>
                <a:latin typeface="Arial" panose="020B0604020202020204"/>
                <a:ea typeface="Arial" panose="020B0604020202020204"/>
              </a:rPr>
              <a:t>Model Performance Evaluation</a:t>
            </a:r>
            <a:endParaRPr lang="en-US" sz="1870" b="0" strike="noStrike" spc="-1">
              <a:latin typeface="Arial" panose="020B0604020202020204"/>
            </a:endParaRPr>
          </a:p>
          <a:p>
            <a:pPr marL="342900" indent="-342900">
              <a:lnSpc>
                <a:spcPct val="150000"/>
              </a:lnSpc>
              <a:buClr>
                <a:srgbClr val="000000"/>
              </a:buClr>
              <a:buFont typeface="Arial" panose="020B0604020202020204"/>
              <a:buChar char="•"/>
            </a:pPr>
            <a:r>
              <a:rPr lang="en-US" sz="1870" b="0" strike="noStrike" spc="-1">
                <a:solidFill>
                  <a:srgbClr val="000000"/>
                </a:solidFill>
                <a:latin typeface="Arial" panose="020B0604020202020204"/>
                <a:ea typeface="Arial" panose="020B0604020202020204"/>
              </a:rPr>
              <a:t>Screenshots / Demonstration (video) </a:t>
            </a:r>
            <a:endParaRPr lang="en-US" sz="1870" b="0" strike="noStrike" spc="-1">
              <a:latin typeface="Arial" panose="020B0604020202020204"/>
            </a:endParaRPr>
          </a:p>
          <a:p>
            <a:pPr marL="342900" indent="-342900">
              <a:lnSpc>
                <a:spcPct val="150000"/>
              </a:lnSpc>
              <a:buClr>
                <a:srgbClr val="000000"/>
              </a:buClr>
              <a:buFont typeface="Arial" panose="020B0604020202020204"/>
              <a:buChar char="•"/>
            </a:pPr>
            <a:r>
              <a:rPr lang="en-US" sz="1870" b="0" strike="noStrike" spc="-1">
                <a:solidFill>
                  <a:srgbClr val="000000"/>
                </a:solidFill>
                <a:latin typeface="Arial" panose="020B0604020202020204"/>
                <a:ea typeface="Arial" panose="020B0604020202020204"/>
              </a:rPr>
              <a:t>Future Scope  </a:t>
            </a:r>
            <a:endParaRPr lang="en-US" sz="1870" b="0" strike="noStrike" spc="-1">
              <a:latin typeface="Arial" panose="020B0604020202020204"/>
            </a:endParaRPr>
          </a:p>
          <a:p>
            <a:pPr marL="342900" indent="-342900">
              <a:lnSpc>
                <a:spcPct val="150000"/>
              </a:lnSpc>
              <a:buClr>
                <a:srgbClr val="000000"/>
              </a:buClr>
              <a:buFont typeface="Arial" panose="020B0604020202020204"/>
              <a:buChar char="•"/>
            </a:pPr>
            <a:r>
              <a:rPr lang="en-US" sz="1870" b="0" strike="noStrike" spc="-1">
                <a:solidFill>
                  <a:srgbClr val="000000"/>
                </a:solidFill>
                <a:latin typeface="Arial" panose="020B0604020202020204"/>
                <a:ea typeface="Arial" panose="020B0604020202020204"/>
              </a:rPr>
              <a:t>Conclusion </a:t>
            </a:r>
            <a:endParaRPr lang="en-US" sz="1870" b="0" strike="noStrike" spc="-1">
              <a:latin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135720" y="1067760"/>
            <a:ext cx="6102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a:solidFill>
                  <a:srgbClr val="213163"/>
                </a:solidFill>
                <a:latin typeface="Arial" panose="020B0604020202020204"/>
                <a:ea typeface="Arial" panose="020B0604020202020204"/>
              </a:rPr>
              <a:t>Abstract </a:t>
            </a:r>
            <a:endParaRPr lang="en-US" sz="1800" b="0" strike="noStrike" spc="-1">
              <a:latin typeface="Arial" panose="020B0604020202020204"/>
            </a:endParaRPr>
          </a:p>
        </p:txBody>
      </p:sp>
      <p:sp>
        <p:nvSpPr>
          <p:cNvPr id="100" name="CustomShape 2"/>
          <p:cNvSpPr/>
          <p:nvPr/>
        </p:nvSpPr>
        <p:spPr>
          <a:xfrm>
            <a:off x="859680" y="1910520"/>
            <a:ext cx="9703080" cy="2165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50000"/>
              </a:lnSpc>
            </a:pPr>
            <a:r>
              <a:rPr lang="en-US" altLang="en-US" b="0" strike="noStrike" spc="-1" dirty="0">
                <a:latin typeface="Times New Roman" panose="02020603050405020304" charset="0"/>
                <a:cs typeface="Times New Roman" panose="02020603050405020304" charset="0"/>
              </a:rPr>
              <a:t>This case study examines the use of machine learning to predict air quality levels in urban environments, highlighting the challenges of air pollution and the potential of AI to offer timely insights. By utilizing comprehensive datasets, including air quality readings, traffic information, and weather data, the study aims to create a predictive model for the Air Quality Index (AQI). It also explores how this model can be integrated into urban management systems for more effective decision-making.</a:t>
            </a:r>
            <a:endParaRPr lang="en-US" altLang="en-US" b="0" strike="noStrike" spc="-1"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268200" y="1014480"/>
            <a:ext cx="61023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213163"/>
                </a:solidFill>
                <a:latin typeface="Arial" panose="020B0604020202020204"/>
                <a:ea typeface="Arial" panose="020B0604020202020204"/>
              </a:rPr>
              <a:t>Problem Statement </a:t>
            </a:r>
            <a:endParaRPr lang="en-US" sz="2000" b="0" strike="noStrike" spc="-1">
              <a:latin typeface="Arial" panose="020B0604020202020204"/>
            </a:endParaRPr>
          </a:p>
        </p:txBody>
      </p:sp>
      <p:sp>
        <p:nvSpPr>
          <p:cNvPr id="102" name="CustomShape 2"/>
          <p:cNvSpPr/>
          <p:nvPr/>
        </p:nvSpPr>
        <p:spPr>
          <a:xfrm>
            <a:off x="1037160" y="1897200"/>
            <a:ext cx="9552960" cy="17506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50000"/>
              </a:lnSpc>
            </a:pPr>
            <a:r>
              <a:rPr lang="en-US" altLang="en-US" b="0" strike="noStrike" spc="-1" dirty="0">
                <a:latin typeface="Times New Roman" panose="02020603050405020304" charset="0"/>
                <a:cs typeface="Times New Roman" panose="02020603050405020304" charset="0"/>
              </a:rPr>
              <a:t>Air pollution presents a significant threat to public health and the environment in cities. Traditional methods of monitoring air quality are inadequate because of limited sensor coverage and a lack of real-time data. There is an urgent demand for advanced predictive models that can leverage available data to accurately predict air quality levels.</a:t>
            </a:r>
            <a:endParaRPr lang="en-US" altLang="en-US" b="0" strike="noStrike" spc="-1"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255240" y="1054440"/>
            <a:ext cx="61023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213163"/>
                </a:solidFill>
                <a:latin typeface="Arial" panose="020B0604020202020204"/>
                <a:ea typeface="Arial" panose="020B0604020202020204"/>
              </a:rPr>
              <a:t>Objective </a:t>
            </a:r>
            <a:endParaRPr lang="en-US" sz="2000" b="0" strike="noStrike" spc="-1">
              <a:latin typeface="Arial" panose="020B0604020202020204"/>
            </a:endParaRPr>
          </a:p>
        </p:txBody>
      </p:sp>
      <p:sp>
        <p:nvSpPr>
          <p:cNvPr id="104" name="CustomShape 2"/>
          <p:cNvSpPr/>
          <p:nvPr/>
        </p:nvSpPr>
        <p:spPr>
          <a:xfrm>
            <a:off x="1405800" y="2088000"/>
            <a:ext cx="7737840" cy="17506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50000"/>
              </a:lnSpc>
            </a:pPr>
            <a:r>
              <a:rPr lang="en-US" altLang="en-US" b="0" strike="noStrike" spc="-1" dirty="0">
                <a:latin typeface="Times New Roman" panose="02020603050405020304" charset="0"/>
                <a:cs typeface="Times New Roman" panose="02020603050405020304" charset="0"/>
              </a:rPr>
              <a:t>The main goal of this study is to create a machine learning model that can forecast air quality indices (AQI) for urban areas up to 24 hours ahead. Additionally, the study aims to investigate how this model can be integrated into current traffic management systems to support strategies for reducing pollution.</a:t>
            </a:r>
            <a:endParaRPr lang="en-US" altLang="en-US" b="0" strike="noStrike" spc="-1"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255240" y="1054440"/>
            <a:ext cx="61023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213163"/>
                </a:solidFill>
                <a:latin typeface="Arial" panose="020B0604020202020204"/>
                <a:ea typeface="Arial" panose="020B0604020202020204"/>
              </a:rPr>
              <a:t>Data Collection and Preparation </a:t>
            </a:r>
            <a:endParaRPr lang="en-US" sz="2000" b="0" strike="noStrike" spc="-1">
              <a:latin typeface="Arial" panose="020B0604020202020204"/>
            </a:endParaRPr>
          </a:p>
        </p:txBody>
      </p:sp>
      <p:sp>
        <p:nvSpPr>
          <p:cNvPr id="106" name="CustomShape 2"/>
          <p:cNvSpPr/>
          <p:nvPr/>
        </p:nvSpPr>
        <p:spPr>
          <a:xfrm>
            <a:off x="1473840" y="2006280"/>
            <a:ext cx="7669800" cy="2165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50000"/>
              </a:lnSpc>
            </a:pPr>
            <a:r>
              <a:rPr lang="en-US" altLang="en-US" b="0" strike="noStrike" spc="-1" dirty="0">
                <a:latin typeface="Times New Roman" panose="02020603050405020304" charset="0"/>
                <a:cs typeface="Times New Roman" panose="02020603050405020304" charset="0"/>
              </a:rPr>
              <a:t>The dataset includes three years' worth of air quality data (PM2.5, PM10, NO2, CO), along with related traffic information and weather conditions. Data preprocessing will involve addressing missing values, normalizing the data, and selecting key features to ensure the model is trained using the most relevant variables.</a:t>
            </a:r>
            <a:endParaRPr lang="en-US" altLang="en-US" b="0" strike="noStrike" spc="-1"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255240" y="1054440"/>
            <a:ext cx="61023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213163"/>
                </a:solidFill>
                <a:latin typeface="Arial" panose="020B0604020202020204"/>
                <a:ea typeface="Arial" panose="020B0604020202020204"/>
              </a:rPr>
              <a:t>Proposed Solution (Methodology)</a:t>
            </a:r>
            <a:endParaRPr lang="en-US" sz="2000" b="0" strike="noStrike" spc="-1">
              <a:latin typeface="Arial" panose="020B0604020202020204"/>
            </a:endParaRPr>
          </a:p>
        </p:txBody>
      </p:sp>
      <p:sp>
        <p:nvSpPr>
          <p:cNvPr id="108" name="CustomShape 2"/>
          <p:cNvSpPr/>
          <p:nvPr/>
        </p:nvSpPr>
        <p:spPr>
          <a:xfrm>
            <a:off x="1473840" y="2033640"/>
            <a:ext cx="8256600" cy="17506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50000"/>
              </a:lnSpc>
            </a:pPr>
            <a:r>
              <a:rPr lang="en-US" altLang="en-US" b="0" strike="noStrike" spc="-1" dirty="0">
                <a:latin typeface="Times New Roman" panose="02020603050405020304" charset="0"/>
                <a:cs typeface="Times New Roman" panose="02020603050405020304" charset="0"/>
              </a:rPr>
              <a:t>The approach involves choosing suitable machine learning algorithms, such as Random Forest, Gradient Boosting, or Neural Networks, to forecast AQI. The model will be trained on historical data, utilizing cross-validation methods to prevent overfitting. Hyperparameter optimization will be performed to enhance the model's performance.</a:t>
            </a:r>
            <a:endParaRPr lang="en-US" altLang="en-US" b="0" strike="noStrike" spc="-1"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49040" y="988200"/>
            <a:ext cx="61023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dirty="0">
                <a:solidFill>
                  <a:srgbClr val="213163"/>
                </a:solidFill>
                <a:latin typeface="Arial" panose="020B0604020202020204"/>
                <a:ea typeface="Arial" panose="020B0604020202020204"/>
              </a:rPr>
              <a:t>Model Performance Evaluation</a:t>
            </a:r>
            <a:endParaRPr lang="en-US" sz="2000" b="0" strike="noStrike" spc="-1" dirty="0">
              <a:latin typeface="Arial" panose="020B0604020202020204"/>
            </a:endParaRPr>
          </a:p>
        </p:txBody>
      </p:sp>
      <p:sp>
        <p:nvSpPr>
          <p:cNvPr id="110" name="CustomShape 2"/>
          <p:cNvSpPr/>
          <p:nvPr/>
        </p:nvSpPr>
        <p:spPr>
          <a:xfrm>
            <a:off x="1842480" y="2101680"/>
            <a:ext cx="8188200" cy="11963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altLang="en-US" b="0" strike="noStrike" spc="-1" dirty="0">
                <a:latin typeface="Times New Roman" panose="02020603050405020304" charset="0"/>
                <a:cs typeface="Times New Roman" panose="02020603050405020304" charset="0"/>
              </a:rPr>
              <a:t>The model's performance will be assessed using metrics like Mean Absolute Error (MAE), Root Mean Squared Error (RMSE), and R-squared values. A comparison of various algorithms will be provided to determine which one delivers the most accurate AQI predictions.</a:t>
            </a:r>
            <a:endParaRPr lang="en-US" altLang="en-US" b="0" strike="noStrike" spc="-1" dirty="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0</TotalTime>
  <Words>5594</Words>
  <Application>WPS Slides</Application>
  <PresentationFormat>Widescreen</PresentationFormat>
  <Paragraphs>100</Paragraphs>
  <Slides>15</Slides>
  <Notes>1</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15</vt:i4>
      </vt:variant>
    </vt:vector>
  </HeadingPairs>
  <TitlesOfParts>
    <vt:vector size="33" baseType="lpstr">
      <vt:lpstr>Arial</vt:lpstr>
      <vt:lpstr>SimSun</vt:lpstr>
      <vt:lpstr>Wingdings</vt:lpstr>
      <vt:lpstr>Arial</vt:lpstr>
      <vt:lpstr>Symbol</vt:lpstr>
      <vt:lpstr>Times New Roman</vt:lpstr>
      <vt:lpstr>Calibri</vt:lpstr>
      <vt:lpstr>Microsoft YaHei</vt:lpstr>
      <vt:lpstr>Arial Unicode MS</vt:lpstr>
      <vt:lpstr>DejaVu Sans</vt:lpstr>
      <vt:lpstr>Calibri</vt:lpstr>
      <vt:lpstr>Bodoni MT Black</vt:lpstr>
      <vt:lpstr>Book Antiqua</vt:lpstr>
      <vt:lpstr>Blackadder ITC</vt:lpstr>
      <vt:lpstr>Times New Roman</vt:lpstr>
      <vt:lpstr>Wingdings</vt:lpstr>
      <vt:lpstr>Office Theme</vt:lpstr>
      <vt:lpstr>Office Theme</vt:lpstr>
      <vt:lpstr>PowerPoint 演示文稿</vt:lpstr>
      <vt:lpstr>Team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Case study 4:Questions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Suhana</cp:lastModifiedBy>
  <cp:revision>19</cp:revision>
  <dcterms:created xsi:type="dcterms:W3CDTF">2024-12-31T09:40:00Z</dcterms:created>
  <dcterms:modified xsi:type="dcterms:W3CDTF">2025-04-09T15:09:56Z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y fmtid="{D5CDD505-2E9C-101B-9397-08002B2CF9AE}" pid="12" name="ICV">
    <vt:lpwstr>6A26E36CF2484EF8955D1892C0D7D53B_13</vt:lpwstr>
  </property>
  <property fmtid="{D5CDD505-2E9C-101B-9397-08002B2CF9AE}" pid="13" name="KSOProductBuildVer">
    <vt:lpwstr>1033-12.2.0.20782</vt:lpwstr>
  </property>
</Properties>
</file>