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Bosk" charset="1" panose="00000000000000000000"/>
      <p:regular r:id="rId15"/>
    </p:embeddedFont>
    <p:embeddedFont>
      <p:font typeface="Times New Roman" charset="1" panose="02030502070405020303"/>
      <p:regular r:id="rId16"/>
    </p:embeddedFont>
    <p:embeddedFont>
      <p:font typeface="Times New Roman Bold" charset="1" panose="02030802070405020303"/>
      <p:regular r:id="rId17"/>
    </p:embeddedFont>
    <p:embeddedFont>
      <p:font typeface="Times New Roman Italics" charset="1" panose="02030502070405090303"/>
      <p:regular r:id="rId18"/>
    </p:embeddedFont>
    <p:embeddedFont>
      <p:font typeface="Times New Roman Bold Italics" charset="1" panose="02030802070405090303"/>
      <p:regular r:id="rId19"/>
    </p:embeddedFont>
    <p:embeddedFont>
      <p:font typeface="Times New Roman Medium" charset="1" panose="02030502070405020303"/>
      <p:regular r:id="rId20"/>
    </p:embeddedFont>
    <p:embeddedFont>
      <p:font typeface="Times New Roman Medium Italics" charset="1" panose="02030502070405090303"/>
      <p:regular r:id="rId21"/>
    </p:embeddedFont>
    <p:embeddedFont>
      <p:font typeface="Times New Roman Semi-Bold" charset="1" panose="02030702070405020303"/>
      <p:regular r:id="rId22"/>
    </p:embeddedFont>
    <p:embeddedFont>
      <p:font typeface="Times New Roman Semi-Bold Italics" charset="1" panose="02030702070405090303"/>
      <p:regular r:id="rId23"/>
    </p:embeddedFont>
    <p:embeddedFont>
      <p:font typeface="Times New Roman Ultra-Bold" charset="1" panose="02030902070405020303"/>
      <p:regular r:id="rId24"/>
    </p:embeddedFont>
    <p:embeddedFont>
      <p:font typeface="Canva Sans" charset="1" panose="020B0503030501040103"/>
      <p:regular r:id="rId25"/>
    </p:embeddedFont>
    <p:embeddedFont>
      <p:font typeface="Canva Sans Bold" charset="1" panose="020B0803030501040103"/>
      <p:regular r:id="rId26"/>
    </p:embeddedFont>
    <p:embeddedFont>
      <p:font typeface="Canva Sans Italics" charset="1" panose="020B0503030501040103"/>
      <p:regular r:id="rId27"/>
    </p:embeddedFont>
    <p:embeddedFont>
      <p:font typeface="Canva Sans Bold Italics" charset="1" panose="020B0803030501040103"/>
      <p:regular r:id="rId28"/>
    </p:embeddedFont>
    <p:embeddedFont>
      <p:font typeface="Canva Sans Medium" charset="1" panose="020B0603030501040103"/>
      <p:regular r:id="rId29"/>
    </p:embeddedFont>
    <p:embeddedFont>
      <p:font typeface="Canva Sans Medium Italics" charset="1" panose="020B06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864059" y="2404060"/>
            <a:ext cx="9359698" cy="273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1"/>
              </a:lnSpc>
            </a:pPr>
            <a:r>
              <a:rPr lang="en-US" sz="11150">
                <a:solidFill>
                  <a:srgbClr val="FF3131"/>
                </a:solidFill>
                <a:latin typeface="DM Sans Bold"/>
              </a:rPr>
              <a:t>SQL Project 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270137"/>
            <a:ext cx="7262968" cy="96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3762" spc="-75">
                <a:solidFill>
                  <a:srgbClr val="FF3131"/>
                </a:solidFill>
                <a:latin typeface="DM Sans Bold"/>
              </a:rPr>
              <a:t>Presented by MEENATCHI SUNDARAM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82960">
            <a:off x="-528412" y="72009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7871">
            <a:off x="2300055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6117" y="3260078"/>
            <a:ext cx="12412438" cy="38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redoka"/>
              </a:rPr>
              <a:t>NO OF COLUMNS: 17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redoka"/>
              </a:rPr>
              <a:t>NO OF ROWS: 1000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redoka"/>
              </a:rPr>
              <a:t>NO.OF. Categorical column: 6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Fredoka"/>
              </a:rPr>
              <a:t>(Branch(3),city(3),customer type(2),gender(2),product(line6),payment)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redoka"/>
              </a:rPr>
              <a:t>No of Numerical Column: 8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Fredoka"/>
              </a:rPr>
              <a:t>unit price,quantity,Tax 5%,Total,Cogs,gross margin,percentage,gross income,rating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995279" y="1206619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Bosk"/>
              </a:rPr>
              <a:t>SHAPE OF DATA 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7871">
            <a:off x="2300055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47922" y="2574327"/>
            <a:ext cx="4201834" cy="4298499"/>
            <a:chOff x="0" y="0"/>
            <a:chExt cx="1106656" cy="11321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6656" cy="1132115"/>
            </a:xfrm>
            <a:custGeom>
              <a:avLst/>
              <a:gdLst/>
              <a:ahLst/>
              <a:cxnLst/>
              <a:rect r="r" b="b" t="t" l="l"/>
              <a:pathLst>
                <a:path h="1132115" w="1106656">
                  <a:moveTo>
                    <a:pt x="0" y="0"/>
                  </a:moveTo>
                  <a:lnTo>
                    <a:pt x="1106656" y="0"/>
                  </a:lnTo>
                  <a:lnTo>
                    <a:pt x="1106656" y="1132115"/>
                  </a:lnTo>
                  <a:lnTo>
                    <a:pt x="0" y="11321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6656" cy="1179740"/>
            </a:xfrm>
            <a:prstGeom prst="rect">
              <a:avLst/>
            </a:prstGeom>
          </p:spPr>
          <p:txBody>
            <a:bodyPr anchor="ctr" rtlCol="false" tIns="165100" lIns="165100" bIns="165100" rIns="165100"/>
            <a:lstStyle/>
            <a:p>
              <a:pPr algn="ctr"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1.Health and beauty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2.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Electronic accessories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3.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Home and lifestyle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4.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Sports and travel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5.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Food and beverages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6.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Fashion accessories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33174" y="2574327"/>
            <a:ext cx="7848730" cy="3882095"/>
            <a:chOff x="0" y="0"/>
            <a:chExt cx="2067155" cy="10224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7155" cy="1022445"/>
            </a:xfrm>
            <a:custGeom>
              <a:avLst/>
              <a:gdLst/>
              <a:ahLst/>
              <a:cxnLst/>
              <a:rect r="r" b="b" t="t" l="l"/>
              <a:pathLst>
                <a:path h="1022445" w="2067155">
                  <a:moveTo>
                    <a:pt x="0" y="0"/>
                  </a:moveTo>
                  <a:lnTo>
                    <a:pt x="2067155" y="0"/>
                  </a:lnTo>
                  <a:lnTo>
                    <a:pt x="2067155" y="1022445"/>
                  </a:lnTo>
                  <a:lnTo>
                    <a:pt x="0" y="1022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67155" cy="1070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Food and beverages   -56144.844000000005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Sports and travel         -55122.826499999996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Electronic accessories -54337.531500000005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Fashion accessories      -54305.895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Home and lifestyle - 53861.91300000001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Health and beauty - 49193.739000000016</a:t>
              </a:r>
            </a:p>
            <a:p>
              <a:pPr>
                <a:lnSpc>
                  <a:spcPts val="40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995279" y="1206619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3131"/>
                </a:solidFill>
                <a:latin typeface="Bosk"/>
              </a:rPr>
              <a:t>PRODUCT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1235" y="6977601"/>
            <a:ext cx="11019591" cy="169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256">
                <a:solidFill>
                  <a:srgbClr val="FF3131"/>
                </a:solidFill>
                <a:latin typeface="Fredoka"/>
              </a:rPr>
              <a:t>THERE ARE 6 TYPES OF PRODUCT</a:t>
            </a:r>
            <a:r>
              <a:rPr lang="en-US" sz="3256">
                <a:solidFill>
                  <a:srgbClr val="FF3131"/>
                </a:solidFill>
                <a:latin typeface="Fredoka"/>
              </a:rPr>
              <a:t> </a:t>
            </a:r>
          </a:p>
          <a:p>
            <a:pPr algn="ctr">
              <a:lnSpc>
                <a:spcPts val="4559"/>
              </a:lnSpc>
            </a:pPr>
            <a:r>
              <a:rPr lang="en-US" sz="3256">
                <a:solidFill>
                  <a:srgbClr val="FF3131"/>
                </a:solidFill>
                <a:latin typeface="Fredoka"/>
              </a:rPr>
              <a:t>FOOD AND BEVERAGES HAS MORE NUMBER OF SALES</a:t>
            </a:r>
          </a:p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256">
                <a:solidFill>
                  <a:srgbClr val="FF3131"/>
                </a:solidFill>
                <a:latin typeface="Fredoka"/>
              </a:rPr>
              <a:t>AND BEST PERFOMING PRODUCT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7871">
            <a:off x="2300055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60584" y="1955202"/>
            <a:ext cx="4201834" cy="4298499"/>
            <a:chOff x="0" y="0"/>
            <a:chExt cx="1106656" cy="11321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6656" cy="1132115"/>
            </a:xfrm>
            <a:custGeom>
              <a:avLst/>
              <a:gdLst/>
              <a:ahLst/>
              <a:cxnLst/>
              <a:rect r="r" b="b" t="t" l="l"/>
              <a:pathLst>
                <a:path h="1132115" w="1106656">
                  <a:moveTo>
                    <a:pt x="0" y="0"/>
                  </a:moveTo>
                  <a:lnTo>
                    <a:pt x="1106656" y="0"/>
                  </a:lnTo>
                  <a:lnTo>
                    <a:pt x="1106656" y="1132115"/>
                  </a:lnTo>
                  <a:lnTo>
                    <a:pt x="0" y="11321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6656" cy="1179740"/>
            </a:xfrm>
            <a:prstGeom prst="rect">
              <a:avLst/>
            </a:prstGeom>
          </p:spPr>
          <p:txBody>
            <a:bodyPr anchor="ctr" rtlCol="false" tIns="165100" lIns="165100" bIns="165100" rIns="165100"/>
            <a:lstStyle/>
            <a:p>
              <a:pPr algn="ctr">
                <a:lnSpc>
                  <a:spcPts val="4199"/>
                </a:lnSpc>
              </a:pP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1.Health and beauty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2.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Electronic accessories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3.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Home and lifestyle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4.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Sports and travel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5.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Food and beverages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6.</a:t>
              </a:r>
              <a:r>
                <a:rPr lang="en-US" sz="2999">
                  <a:solidFill>
                    <a:srgbClr val="FF5757"/>
                  </a:solidFill>
                  <a:latin typeface="Times New Roman"/>
                </a:rPr>
                <a:t>Fashion accessories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14969" y="1955202"/>
            <a:ext cx="7848730" cy="3660910"/>
            <a:chOff x="0" y="0"/>
            <a:chExt cx="2067155" cy="9641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7155" cy="964190"/>
            </a:xfrm>
            <a:custGeom>
              <a:avLst/>
              <a:gdLst/>
              <a:ahLst/>
              <a:cxnLst/>
              <a:rect r="r" b="b" t="t" l="l"/>
              <a:pathLst>
                <a:path h="964190" w="2067155">
                  <a:moveTo>
                    <a:pt x="0" y="0"/>
                  </a:moveTo>
                  <a:lnTo>
                    <a:pt x="2067155" y="0"/>
                  </a:lnTo>
                  <a:lnTo>
                    <a:pt x="2067155" y="964190"/>
                  </a:lnTo>
                  <a:lnTo>
                    <a:pt x="0" y="9641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67155" cy="1011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Health and beauty        - 49193.739000000016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Home and lifestyle        - 53861.91300000001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Fashion accessories      - 54305.895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Electronic accessories  - 54337.531500000005</a:t>
              </a:r>
            </a:p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Sports and travel           - 55122.826499999996</a:t>
              </a: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3131"/>
                  </a:solidFill>
                  <a:latin typeface="Fredoka"/>
                </a:rPr>
                <a:t>Food and beverages      -  56144.844000000005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79140" y="6371447"/>
            <a:ext cx="2258686" cy="2357263"/>
          </a:xfrm>
          <a:custGeom>
            <a:avLst/>
            <a:gdLst/>
            <a:ahLst/>
            <a:cxnLst/>
            <a:rect r="r" b="b" t="t" l="l"/>
            <a:pathLst>
              <a:path h="2357263" w="2258686">
                <a:moveTo>
                  <a:pt x="0" y="0"/>
                </a:moveTo>
                <a:lnTo>
                  <a:pt x="2258686" y="0"/>
                </a:lnTo>
                <a:lnTo>
                  <a:pt x="2258686" y="2357263"/>
                </a:lnTo>
                <a:lnTo>
                  <a:pt x="0" y="2357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54757" y="6538265"/>
            <a:ext cx="1460213" cy="1973260"/>
          </a:xfrm>
          <a:custGeom>
            <a:avLst/>
            <a:gdLst/>
            <a:ahLst/>
            <a:cxnLst/>
            <a:rect r="r" b="b" t="t" l="l"/>
            <a:pathLst>
              <a:path h="1973260" w="1460213">
                <a:moveTo>
                  <a:pt x="0" y="0"/>
                </a:moveTo>
                <a:lnTo>
                  <a:pt x="1460212" y="0"/>
                </a:lnTo>
                <a:lnTo>
                  <a:pt x="1460212" y="1973260"/>
                </a:lnTo>
                <a:lnTo>
                  <a:pt x="0" y="1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97086" y="7210903"/>
            <a:ext cx="1895342" cy="1930441"/>
          </a:xfrm>
          <a:custGeom>
            <a:avLst/>
            <a:gdLst/>
            <a:ahLst/>
            <a:cxnLst/>
            <a:rect r="r" b="b" t="t" l="l"/>
            <a:pathLst>
              <a:path h="1930441" w="1895342">
                <a:moveTo>
                  <a:pt x="0" y="0"/>
                </a:moveTo>
                <a:lnTo>
                  <a:pt x="1895343" y="0"/>
                </a:lnTo>
                <a:lnTo>
                  <a:pt x="1895343" y="1930441"/>
                </a:lnTo>
                <a:lnTo>
                  <a:pt x="0" y="19304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39334" y="6855353"/>
            <a:ext cx="2641542" cy="2641542"/>
          </a:xfrm>
          <a:custGeom>
            <a:avLst/>
            <a:gdLst/>
            <a:ahLst/>
            <a:cxnLst/>
            <a:rect r="r" b="b" t="t" l="l"/>
            <a:pathLst>
              <a:path h="2641542" w="2641542">
                <a:moveTo>
                  <a:pt x="0" y="0"/>
                </a:moveTo>
                <a:lnTo>
                  <a:pt x="2641542" y="0"/>
                </a:lnTo>
                <a:lnTo>
                  <a:pt x="2641542" y="2641541"/>
                </a:lnTo>
                <a:lnTo>
                  <a:pt x="0" y="2641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92162" y="761402"/>
            <a:ext cx="10297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3131"/>
                </a:solidFill>
                <a:latin typeface="Bosk"/>
              </a:rPr>
              <a:t>PRODUCT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29406" y="5735254"/>
            <a:ext cx="7319421" cy="94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  <a:spcBef>
                <a:spcPct val="0"/>
              </a:spcBef>
            </a:pPr>
            <a:r>
              <a:rPr lang="en-US" sz="2776">
                <a:solidFill>
                  <a:srgbClr val="FF3131"/>
                </a:solidFill>
                <a:latin typeface="Fredoka"/>
              </a:rPr>
              <a:t>Product lines that need improvement - Health and Beauty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82960">
            <a:off x="-528412" y="7200900"/>
            <a:ext cx="4194247" cy="4114800"/>
          </a:xfrm>
          <a:custGeom>
            <a:avLst/>
            <a:gdLst/>
            <a:ahLst/>
            <a:cxnLst/>
            <a:rect r="r" b="b" t="t" l="l"/>
            <a:pathLst>
              <a:path h="4114800" w="4194247">
                <a:moveTo>
                  <a:pt x="0" y="0"/>
                </a:moveTo>
                <a:lnTo>
                  <a:pt x="4194247" y="0"/>
                </a:lnTo>
                <a:lnTo>
                  <a:pt x="4194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7871">
            <a:off x="2300055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410046" y="2304759"/>
          <a:ext cx="5820116" cy="5954201"/>
        </p:xfrm>
        <a:graphic>
          <a:graphicData uri="http://schemas.openxmlformats.org/drawingml/2006/table">
            <a:tbl>
              <a:tblPr/>
              <a:tblGrid>
                <a:gridCol w="2910058"/>
                <a:gridCol w="2910058"/>
              </a:tblGrid>
              <a:tr h="14885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5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106197.67199999996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5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106200.3705000001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5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87"/>
                        </a:lnSpc>
                        <a:defRPr/>
                      </a:pPr>
                      <a:r>
                        <a:rPr lang="en-US" sz="2776">
                          <a:solidFill>
                            <a:srgbClr val="FF5757"/>
                          </a:solidFill>
                          <a:latin typeface="Fredoka"/>
                        </a:rPr>
                        <a:t>110568.70649999994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351042" y="1899141"/>
          <a:ext cx="5626473" cy="4391025"/>
        </p:xfrm>
        <a:graphic>
          <a:graphicData uri="http://schemas.openxmlformats.org/drawingml/2006/table">
            <a:tbl>
              <a:tblPr/>
              <a:tblGrid>
                <a:gridCol w="2854622"/>
                <a:gridCol w="2771852"/>
              </a:tblGrid>
              <a:tr h="14636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Fredoka"/>
                        </a:rPr>
                        <a:t>Jan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Bosk"/>
                        </a:rPr>
                        <a:t>116291.86800000005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6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Fredoka"/>
                        </a:rPr>
                        <a:t>Mar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Bosk"/>
                        </a:rPr>
                        <a:t>109455.50700000004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6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Fredoka"/>
                        </a:rPr>
                        <a:t>Feb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81"/>
                        </a:lnSpc>
                        <a:defRPr/>
                      </a:pPr>
                      <a:r>
                        <a:rPr lang="en-US" sz="2701">
                          <a:solidFill>
                            <a:srgbClr val="FF3131"/>
                          </a:solidFill>
                          <a:latin typeface="Bosk"/>
                        </a:rPr>
                        <a:t>97219.37399999997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950426" y="754861"/>
            <a:ext cx="8387148" cy="97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1"/>
              </a:lnSpc>
              <a:spcBef>
                <a:spcPct val="0"/>
              </a:spcBef>
            </a:pPr>
            <a:r>
              <a:rPr lang="en-US" sz="5701">
                <a:solidFill>
                  <a:srgbClr val="FF3131"/>
                </a:solidFill>
                <a:latin typeface="Bosk"/>
              </a:rPr>
              <a:t>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195897"/>
            <a:ext cx="1044484" cy="46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701">
                <a:solidFill>
                  <a:srgbClr val="FF3131"/>
                </a:solidFill>
                <a:latin typeface="Bosk"/>
              </a:rPr>
              <a:t>BRANCH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19735" y="3195897"/>
            <a:ext cx="944331" cy="46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701">
                <a:solidFill>
                  <a:srgbClr val="FF3131"/>
                </a:solidFill>
                <a:latin typeface="Bosk"/>
              </a:rPr>
              <a:t>SALESH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42226" y="8477252"/>
            <a:ext cx="8495348" cy="78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3131"/>
                </a:solidFill>
                <a:latin typeface="Bosk"/>
              </a:rPr>
              <a:t>BRANCH B HAS MORE NUMBER OF SALES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1042" y="6438755"/>
            <a:ext cx="4981227" cy="166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>
                <a:solidFill>
                  <a:srgbClr val="FF3131"/>
                </a:solidFill>
                <a:latin typeface="Bosk"/>
              </a:rPr>
              <a:t>JAN MONTH HAS MORE SALES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7871">
            <a:off x="2121537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1" y="0"/>
                </a:lnTo>
                <a:lnTo>
                  <a:pt x="13687891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254931" y="3286932"/>
          <a:ext cx="3387815" cy="3838575"/>
        </p:xfrm>
        <a:graphic>
          <a:graphicData uri="http://schemas.openxmlformats.org/drawingml/2006/table">
            <a:tbl>
              <a:tblPr/>
              <a:tblGrid>
                <a:gridCol w="3387815"/>
              </a:tblGrid>
              <a:tr h="11119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FF3131"/>
                          </a:solidFill>
                          <a:latin typeface="Bosk"/>
                        </a:rPr>
                        <a:t>CUSTOMER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3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Member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3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Normal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7803164" y="2470937"/>
          <a:ext cx="6489557" cy="4654571"/>
        </p:xfrm>
        <a:graphic>
          <a:graphicData uri="http://schemas.openxmlformats.org/drawingml/2006/table">
            <a:tbl>
              <a:tblPr/>
              <a:tblGrid>
                <a:gridCol w="3244778"/>
                <a:gridCol w="3244778"/>
              </a:tblGrid>
              <a:tr h="18804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20"/>
                        </a:lnSpc>
                        <a:defRPr/>
                      </a:pPr>
                      <a:r>
                        <a:rPr lang="en-US" sz="3800">
                          <a:solidFill>
                            <a:srgbClr val="FF3131"/>
                          </a:solidFill>
                          <a:latin typeface="Bosk"/>
                        </a:rPr>
                        <a:t>CUSTOMER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20"/>
                        </a:lnSpc>
                        <a:defRPr/>
                      </a:pPr>
                      <a:r>
                        <a:rPr lang="en-US" sz="3800">
                          <a:solidFill>
                            <a:srgbClr val="FF3131"/>
                          </a:solidFill>
                          <a:latin typeface="Bosk"/>
                        </a:rPr>
                        <a:t>PURCHASE FREQUENCY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3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Member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2785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7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Normal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300"/>
                        </a:lnSpc>
                        <a:defRPr/>
                      </a:pPr>
                      <a:r>
                        <a:rPr lang="en-US" sz="4500">
                          <a:solidFill>
                            <a:srgbClr val="FF3131"/>
                          </a:solidFill>
                          <a:latin typeface="Bosk"/>
                        </a:rPr>
                        <a:t>2725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3995279" y="1216144"/>
            <a:ext cx="10297442" cy="104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  <a:spcBef>
                <a:spcPct val="0"/>
              </a:spcBef>
            </a:pPr>
            <a:r>
              <a:rPr lang="en-US" sz="6100">
                <a:solidFill>
                  <a:srgbClr val="FF3131"/>
                </a:solidFill>
                <a:latin typeface="Bosk"/>
              </a:rPr>
              <a:t>CUSTOMER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4993" y="7201911"/>
            <a:ext cx="5441460" cy="70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7"/>
              </a:lnSpc>
              <a:spcBef>
                <a:spcPct val="0"/>
              </a:spcBef>
            </a:pPr>
            <a:r>
              <a:rPr lang="en-US" sz="4076">
                <a:solidFill>
                  <a:srgbClr val="FF3131"/>
                </a:solidFill>
                <a:latin typeface="Bosk"/>
              </a:rPr>
              <a:t>TWO TYPES OF CUSTOMER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7877" y="7287654"/>
            <a:ext cx="6917303" cy="80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3"/>
              </a:lnSpc>
              <a:spcBef>
                <a:spcPct val="0"/>
              </a:spcBef>
            </a:pPr>
            <a:r>
              <a:rPr lang="en-US" sz="4702">
                <a:solidFill>
                  <a:srgbClr val="FF3131"/>
                </a:solidFill>
                <a:latin typeface="Bosk"/>
              </a:rPr>
              <a:t>MEMBER HAS HIGH FREQUENCY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427871">
            <a:off x="2076908" y="-2442398"/>
            <a:ext cx="13687891" cy="16086196"/>
          </a:xfrm>
          <a:custGeom>
            <a:avLst/>
            <a:gdLst/>
            <a:ahLst/>
            <a:cxnLst/>
            <a:rect r="r" b="b" t="t" l="l"/>
            <a:pathLst>
              <a:path h="16086196" w="13687891">
                <a:moveTo>
                  <a:pt x="0" y="0"/>
                </a:moveTo>
                <a:lnTo>
                  <a:pt x="13687890" y="0"/>
                </a:lnTo>
                <a:lnTo>
                  <a:pt x="13687890" y="16086196"/>
                </a:lnTo>
                <a:lnTo>
                  <a:pt x="0" y="1608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490364" y="2650151"/>
          <a:ext cx="4905214" cy="4033219"/>
        </p:xfrm>
        <a:graphic>
          <a:graphicData uri="http://schemas.openxmlformats.org/drawingml/2006/table">
            <a:tbl>
              <a:tblPr/>
              <a:tblGrid>
                <a:gridCol w="2775236"/>
                <a:gridCol w="2129978"/>
              </a:tblGrid>
              <a:tr h="13336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1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Female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501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53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Male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707"/>
                        </a:lnSpc>
                        <a:defRPr/>
                      </a:pPr>
                      <a:r>
                        <a:rPr lang="en-US" sz="4076">
                          <a:solidFill>
                            <a:srgbClr val="FF3131"/>
                          </a:solidFill>
                          <a:latin typeface="Bosk"/>
                        </a:rPr>
                        <a:t>499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8207883" y="3086100"/>
            <a:ext cx="1974100" cy="4338682"/>
          </a:xfrm>
          <a:custGeom>
            <a:avLst/>
            <a:gdLst/>
            <a:ahLst/>
            <a:cxnLst/>
            <a:rect r="r" b="b" t="t" l="l"/>
            <a:pathLst>
              <a:path h="4338682" w="1974100">
                <a:moveTo>
                  <a:pt x="0" y="0"/>
                </a:moveTo>
                <a:lnTo>
                  <a:pt x="1974100" y="0"/>
                </a:lnTo>
                <a:lnTo>
                  <a:pt x="1974100" y="4338682"/>
                </a:lnTo>
                <a:lnTo>
                  <a:pt x="0" y="433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4070" y="4082262"/>
            <a:ext cx="1304805" cy="3156786"/>
          </a:xfrm>
          <a:custGeom>
            <a:avLst/>
            <a:gdLst/>
            <a:ahLst/>
            <a:cxnLst/>
            <a:rect r="r" b="b" t="t" l="l"/>
            <a:pathLst>
              <a:path h="3156786" w="1304805">
                <a:moveTo>
                  <a:pt x="0" y="0"/>
                </a:moveTo>
                <a:lnTo>
                  <a:pt x="1304805" y="0"/>
                </a:lnTo>
                <a:lnTo>
                  <a:pt x="1304805" y="3156786"/>
                </a:lnTo>
                <a:lnTo>
                  <a:pt x="0" y="3156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81983" y="3962352"/>
            <a:ext cx="1364533" cy="3276696"/>
            <a:chOff x="0" y="0"/>
            <a:chExt cx="448581" cy="10771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8581" cy="1077192"/>
            </a:xfrm>
            <a:custGeom>
              <a:avLst/>
              <a:gdLst/>
              <a:ahLst/>
              <a:cxnLst/>
              <a:rect r="r" b="b" t="t" l="l"/>
              <a:pathLst>
                <a:path h="1077192" w="448581">
                  <a:moveTo>
                    <a:pt x="22429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1077192"/>
                  </a:lnTo>
                  <a:lnTo>
                    <a:pt x="245381" y="1077192"/>
                  </a:lnTo>
                  <a:lnTo>
                    <a:pt x="245381" y="406400"/>
                  </a:lnTo>
                  <a:lnTo>
                    <a:pt x="448581" y="406400"/>
                  </a:lnTo>
                  <a:lnTo>
                    <a:pt x="224290" y="0"/>
                  </a:lnTo>
                  <a:close/>
                </a:path>
              </a:pathLst>
            </a:custGeom>
            <a:solidFill>
              <a:srgbClr val="D34D9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63500"/>
              <a:ext cx="42181" cy="1013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87993" y="4226990"/>
            <a:ext cx="1609457" cy="3012059"/>
            <a:chOff x="0" y="0"/>
            <a:chExt cx="423890" cy="7932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3890" cy="793299"/>
            </a:xfrm>
            <a:custGeom>
              <a:avLst/>
              <a:gdLst/>
              <a:ahLst/>
              <a:cxnLst/>
              <a:rect r="r" b="b" t="t" l="l"/>
              <a:pathLst>
                <a:path h="793299" w="423890">
                  <a:moveTo>
                    <a:pt x="211945" y="793299"/>
                  </a:moveTo>
                  <a:lnTo>
                    <a:pt x="0" y="386899"/>
                  </a:lnTo>
                  <a:lnTo>
                    <a:pt x="203200" y="386899"/>
                  </a:lnTo>
                  <a:lnTo>
                    <a:pt x="203200" y="0"/>
                  </a:lnTo>
                  <a:lnTo>
                    <a:pt x="220690" y="0"/>
                  </a:lnTo>
                  <a:lnTo>
                    <a:pt x="220690" y="386899"/>
                  </a:lnTo>
                  <a:lnTo>
                    <a:pt x="423890" y="386899"/>
                  </a:lnTo>
                  <a:lnTo>
                    <a:pt x="211945" y="793299"/>
                  </a:lnTo>
                  <a:close/>
                </a:path>
              </a:pathLst>
            </a:custGeom>
            <a:solidFill>
              <a:srgbClr val="2D9CD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-38100"/>
              <a:ext cx="17490" cy="729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95279" y="1216144"/>
            <a:ext cx="10297442" cy="104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  <a:spcBef>
                <a:spcPct val="0"/>
              </a:spcBef>
            </a:pPr>
            <a:r>
              <a:rPr lang="en-US" sz="6100">
                <a:solidFill>
                  <a:srgbClr val="FF3131"/>
                </a:solidFill>
                <a:latin typeface="Bosk"/>
              </a:rPr>
              <a:t>CUSTOMER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74476" y="7906068"/>
            <a:ext cx="9233297" cy="706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7"/>
              </a:lnSpc>
              <a:spcBef>
                <a:spcPct val="0"/>
              </a:spcBef>
            </a:pPr>
            <a:r>
              <a:rPr lang="en-US" sz="4076">
                <a:solidFill>
                  <a:srgbClr val="FF3131"/>
                </a:solidFill>
                <a:latin typeface="Bosk"/>
              </a:rPr>
              <a:t>FEMALE GENDER IS PREDOMINANT THAN MALE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DAF_8swpz0Q</dc:identifier>
  <dcterms:modified xsi:type="dcterms:W3CDTF">2011-08-01T06:04:30Z</dcterms:modified>
  <cp:revision>1</cp:revision>
  <dc:title>Blue Doodle Project Presentation</dc:title>
</cp:coreProperties>
</file>