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345" r:id="rId3"/>
    <p:sldId id="346" r:id="rId4"/>
    <p:sldId id="403" r:id="rId5"/>
    <p:sldId id="347" r:id="rId6"/>
    <p:sldId id="404" r:id="rId7"/>
    <p:sldId id="348" r:id="rId8"/>
    <p:sldId id="339" r:id="rId9"/>
    <p:sldId id="340" r:id="rId10"/>
    <p:sldId id="341" r:id="rId11"/>
    <p:sldId id="342" r:id="rId12"/>
    <p:sldId id="259" r:id="rId13"/>
    <p:sldId id="329" r:id="rId14"/>
    <p:sldId id="330" r:id="rId15"/>
    <p:sldId id="331" r:id="rId16"/>
    <p:sldId id="332" r:id="rId17"/>
    <p:sldId id="333" r:id="rId18"/>
    <p:sldId id="334" r:id="rId19"/>
    <p:sldId id="335" r:id="rId20"/>
    <p:sldId id="336" r:id="rId21"/>
    <p:sldId id="337" r:id="rId22"/>
    <p:sldId id="450" r:id="rId23"/>
    <p:sldId id="448" r:id="rId24"/>
    <p:sldId id="343" r:id="rId25"/>
    <p:sldId id="479" r:id="rId26"/>
    <p:sldId id="480" r:id="rId27"/>
    <p:sldId id="481" r:id="rId28"/>
    <p:sldId id="482" r:id="rId29"/>
    <p:sldId id="483" r:id="rId30"/>
    <p:sldId id="349" r:id="rId31"/>
    <p:sldId id="350" r:id="rId32"/>
    <p:sldId id="351" r:id="rId33"/>
    <p:sldId id="352" r:id="rId34"/>
    <p:sldId id="338" r:id="rId35"/>
    <p:sldId id="353" r:id="rId36"/>
    <p:sldId id="354" r:id="rId37"/>
    <p:sldId id="355" r:id="rId38"/>
    <p:sldId id="356" r:id="rId39"/>
    <p:sldId id="375" r:id="rId40"/>
    <p:sldId id="384" r:id="rId41"/>
    <p:sldId id="386" r:id="rId42"/>
    <p:sldId id="387" r:id="rId43"/>
    <p:sldId id="388" r:id="rId44"/>
    <p:sldId id="389" r:id="rId45"/>
    <p:sldId id="390" r:id="rId46"/>
    <p:sldId id="391" r:id="rId47"/>
    <p:sldId id="392" r:id="rId48"/>
    <p:sldId id="393" r:id="rId49"/>
    <p:sldId id="394" r:id="rId50"/>
    <p:sldId id="396" r:id="rId51"/>
    <p:sldId id="397" r:id="rId52"/>
    <p:sldId id="398" r:id="rId53"/>
    <p:sldId id="399" r:id="rId54"/>
    <p:sldId id="400" r:id="rId55"/>
    <p:sldId id="401"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6912" autoAdjust="0"/>
    <p:restoredTop sz="94660"/>
  </p:normalViewPr>
  <p:slideViewPr>
    <p:cSldViewPr>
      <p:cViewPr varScale="1">
        <p:scale>
          <a:sx n="69" d="100"/>
          <a:sy n="69" d="100"/>
        </p:scale>
        <p:origin x="774" y="3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48150B4-FF02-43B7-8329-34982AC0D3C0}" type="datetimeFigureOut">
              <a:rPr lang="en-US" smtClean="0"/>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FA6F80-B258-44C8-8F2C-2E0E54AD8FA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8150B4-FF02-43B7-8329-34982AC0D3C0}" type="datetimeFigureOut">
              <a:rPr lang="en-US" smtClean="0"/>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FA6F80-B258-44C8-8F2C-2E0E54AD8FA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8150B4-FF02-43B7-8329-34982AC0D3C0}" type="datetimeFigureOut">
              <a:rPr lang="en-US" smtClean="0"/>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FA6F80-B258-44C8-8F2C-2E0E54AD8FA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8150B4-FF02-43B7-8329-34982AC0D3C0}" type="datetimeFigureOut">
              <a:rPr lang="en-US" smtClean="0"/>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FA6F80-B258-44C8-8F2C-2E0E54AD8FA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8150B4-FF02-43B7-8329-34982AC0D3C0}" type="datetimeFigureOut">
              <a:rPr lang="en-US" smtClean="0"/>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FA6F80-B258-44C8-8F2C-2E0E54AD8FA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48150B4-FF02-43B7-8329-34982AC0D3C0}" type="datetimeFigureOut">
              <a:rPr lang="en-US" smtClean="0"/>
              <a:t>5/12/2022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FA6F80-B258-44C8-8F2C-2E0E54AD8FA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48150B4-FF02-43B7-8329-34982AC0D3C0}" type="datetimeFigureOut">
              <a:rPr lang="en-US" smtClean="0"/>
              <a:t>5/12/2022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FA6F80-B258-44C8-8F2C-2E0E54AD8FA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48150B4-FF02-43B7-8329-34982AC0D3C0}" type="datetimeFigureOut">
              <a:rPr lang="en-US" smtClean="0"/>
              <a:t>5/12/2022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FA6F80-B258-44C8-8F2C-2E0E54AD8FA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8150B4-FF02-43B7-8329-34982AC0D3C0}" type="datetimeFigureOut">
              <a:rPr lang="en-US" smtClean="0"/>
              <a:t>5/12/2022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FA6F80-B258-44C8-8F2C-2E0E54AD8FA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8150B4-FF02-43B7-8329-34982AC0D3C0}" type="datetimeFigureOut">
              <a:rPr lang="en-US" smtClean="0"/>
              <a:t>5/12/2022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FA6F80-B258-44C8-8F2C-2E0E54AD8FA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8150B4-FF02-43B7-8329-34982AC0D3C0}" type="datetimeFigureOut">
              <a:rPr lang="en-US" smtClean="0"/>
              <a:t>5/12/2022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FA6F80-B258-44C8-8F2C-2E0E54AD8FA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8150B4-FF02-43B7-8329-34982AC0D3C0}" type="datetimeFigureOut">
              <a:rPr lang="en-US" smtClean="0"/>
              <a:t>5/12/2022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FA6F80-B258-44C8-8F2C-2E0E54AD8FA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cdn.edureka.co/blog/wp-content/uploads/2013/01/Applications-layer-in-Android-stack-1.png"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developer.android.com/reference/android/view/ContextThemeWrapper"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hyperlink" Target="https://developer.android.com/guide/topics/manifest/manifest-intro" TargetMode="External"/><Relationship Id="rId4" Type="http://schemas.openxmlformats.org/officeDocument/2006/relationships/hyperlink" Target="https://developer.android.com/reference/android/app/Activity"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developer.android.com/reference/android/content/ContentResolver"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developer.android.com/studio"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Unit-1</a:t>
            </a:r>
            <a:endParaRPr lang="en-US" dirty="0"/>
          </a:p>
        </p:txBody>
      </p:sp>
      <p:sp>
        <p:nvSpPr>
          <p:cNvPr id="3" name="Subtitle 2"/>
          <p:cNvSpPr>
            <a:spLocks noGrp="1"/>
          </p:cNvSpPr>
          <p:nvPr>
            <p:ph type="subTitle" idx="1"/>
          </p:nvPr>
        </p:nvSpPr>
        <p:spPr/>
        <p:txBody>
          <a:bodyPr/>
          <a:lstStyle/>
          <a:p>
            <a:r>
              <a:rPr lang="en-IN" b="1" dirty="0" smtClean="0">
                <a:solidFill>
                  <a:schemeClr val="tx1"/>
                </a:solidFill>
              </a:rPr>
              <a:t>Introduction</a:t>
            </a:r>
            <a:endParaRPr lang="en-US" dirty="0">
              <a:solidFill>
                <a:schemeClr val="tx1"/>
              </a:solidFill>
            </a:endParaRPr>
          </a:p>
        </p:txBody>
      </p:sp>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800" b="1" dirty="0" smtClean="0">
                <a:solidFill>
                  <a:schemeClr val="bg1"/>
                </a:solidFill>
              </a:rPr>
              <a:t>Android Programming</a:t>
            </a:r>
            <a:endParaRPr lang="en-US" b="1" dirty="0">
              <a:solidFill>
                <a:schemeClr val="bg1"/>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KLE Society’s College of BCA RLSI </a:t>
            </a:r>
            <a:r>
              <a:rPr lang="en-US" dirty="0"/>
              <a:t>B</a:t>
            </a:r>
            <a:r>
              <a:rPr lang="en-US" dirty="0" smtClean="0"/>
              <a:t>elagavi</a:t>
            </a:r>
            <a:endParaRPr lang="en-US"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sp>
        <p:nvSpPr>
          <p:cNvPr id="8" name="Title 7"/>
          <p:cNvSpPr>
            <a:spLocks noGrp="1"/>
          </p:cNvSpPr>
          <p:nvPr>
            <p:ph type="title"/>
          </p:nvPr>
        </p:nvSpPr>
        <p:spPr>
          <a:xfrm>
            <a:off x="251520" y="0"/>
            <a:ext cx="8229600" cy="1143000"/>
          </a:xfrm>
        </p:spPr>
        <p:txBody>
          <a:bodyPr/>
          <a:lstStyle/>
          <a:p>
            <a:r>
              <a:rPr lang="en-US" dirty="0" smtClean="0">
                <a:solidFill>
                  <a:schemeClr val="bg1"/>
                </a:solidFill>
              </a:rPr>
              <a:t>Android Versions</a:t>
            </a:r>
            <a:endParaRPr lang="en-US" dirty="0">
              <a:solidFill>
                <a:schemeClr val="bg1"/>
              </a:solidFill>
            </a:endParaRPr>
          </a:p>
        </p:txBody>
      </p:sp>
      <p:sp>
        <p:nvSpPr>
          <p:cNvPr id="9" name="Content Placeholder 8"/>
          <p:cNvSpPr>
            <a:spLocks noGrp="1"/>
          </p:cNvSpPr>
          <p:nvPr>
            <p:ph idx="1"/>
          </p:nvPr>
        </p:nvSpPr>
        <p:spPr/>
        <p:txBody>
          <a:bodyPr/>
          <a:lstStyle/>
          <a:p>
            <a:pPr algn="just">
              <a:buNone/>
            </a:pPr>
            <a:r>
              <a:rPr lang="en-US" sz="2400" dirty="0"/>
              <a:t> </a:t>
            </a:r>
          </a:p>
        </p:txBody>
      </p:sp>
      <p:pic>
        <p:nvPicPr>
          <p:cNvPr id="1026" name="Picture 2"/>
          <p:cNvPicPr>
            <a:picLocks noChangeAspect="1" noChangeArrowheads="1"/>
          </p:cNvPicPr>
          <p:nvPr/>
        </p:nvPicPr>
        <p:blipFill>
          <a:blip r:embed="rId3" cstate="print"/>
          <a:srcRect/>
          <a:stretch>
            <a:fillRect/>
          </a:stretch>
        </p:blipFill>
        <p:spPr bwMode="auto">
          <a:xfrm>
            <a:off x="395536" y="1124744"/>
            <a:ext cx="8277225" cy="5267325"/>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sp>
        <p:nvSpPr>
          <p:cNvPr id="9" name="Content Placeholder 8"/>
          <p:cNvSpPr>
            <a:spLocks noGrp="1"/>
          </p:cNvSpPr>
          <p:nvPr>
            <p:ph idx="1"/>
          </p:nvPr>
        </p:nvSpPr>
        <p:spPr>
          <a:xfrm>
            <a:off x="457200" y="1000108"/>
            <a:ext cx="8229600" cy="5126055"/>
          </a:xfrm>
        </p:spPr>
        <p:txBody>
          <a:bodyPr/>
          <a:lstStyle/>
          <a:p>
            <a:pPr algn="just">
              <a:buNone/>
            </a:pPr>
            <a:r>
              <a:rPr lang="en-US" sz="2400" dirty="0"/>
              <a:t> </a:t>
            </a:r>
          </a:p>
        </p:txBody>
      </p:sp>
      <p:pic>
        <p:nvPicPr>
          <p:cNvPr id="2050" name="Picture 2"/>
          <p:cNvPicPr>
            <a:picLocks noChangeAspect="1" noChangeArrowheads="1"/>
          </p:cNvPicPr>
          <p:nvPr/>
        </p:nvPicPr>
        <p:blipFill>
          <a:blip r:embed="rId3" cstate="print"/>
          <a:srcRect/>
          <a:stretch>
            <a:fillRect/>
          </a:stretch>
        </p:blipFill>
        <p:spPr bwMode="auto">
          <a:xfrm>
            <a:off x="433388" y="1824038"/>
            <a:ext cx="8277225" cy="3209925"/>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pic>
        <p:nvPicPr>
          <p:cNvPr id="56322" name="Picture 2" descr="Android Architecture Components Introduction"/>
          <p:cNvPicPr>
            <a:picLocks noChangeAspect="1" noChangeArrowheads="1"/>
          </p:cNvPicPr>
          <p:nvPr/>
        </p:nvPicPr>
        <p:blipFill>
          <a:blip r:embed="rId3" cstate="print"/>
          <a:srcRect/>
          <a:stretch>
            <a:fillRect/>
          </a:stretch>
        </p:blipFill>
        <p:spPr bwMode="auto">
          <a:xfrm>
            <a:off x="1547664" y="1556792"/>
            <a:ext cx="6286500" cy="4876801"/>
          </a:xfrm>
          <a:prstGeom prst="rect">
            <a:avLst/>
          </a:prstGeom>
          <a:noFill/>
        </p:spPr>
      </p:pic>
      <p:sp>
        <p:nvSpPr>
          <p:cNvPr id="11" name="Title 10"/>
          <p:cNvSpPr>
            <a:spLocks noGrp="1"/>
          </p:cNvSpPr>
          <p:nvPr>
            <p:ph type="title"/>
          </p:nvPr>
        </p:nvSpPr>
        <p:spPr>
          <a:xfrm>
            <a:off x="251520" y="692696"/>
            <a:ext cx="8229600" cy="1143000"/>
          </a:xfrm>
        </p:spPr>
        <p:txBody>
          <a:bodyPr>
            <a:normAutofit/>
          </a:bodyPr>
          <a:lstStyle/>
          <a:p>
            <a:pPr algn="l"/>
            <a:r>
              <a:rPr lang="en-US" sz="3600" dirty="0" smtClean="0"/>
              <a:t>Android Architecture</a:t>
            </a:r>
            <a:endParaRPr lang="en-US" sz="36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sp>
        <p:nvSpPr>
          <p:cNvPr id="9" name="Content Placeholder 8"/>
          <p:cNvSpPr>
            <a:spLocks noGrp="1"/>
          </p:cNvSpPr>
          <p:nvPr>
            <p:ph idx="1"/>
          </p:nvPr>
        </p:nvSpPr>
        <p:spPr>
          <a:xfrm>
            <a:off x="467544" y="1052736"/>
            <a:ext cx="8229600" cy="4525963"/>
          </a:xfrm>
        </p:spPr>
        <p:txBody>
          <a:bodyPr/>
          <a:lstStyle/>
          <a:p>
            <a:pPr>
              <a:buNone/>
            </a:pPr>
            <a:r>
              <a:rPr lang="en-US" sz="2400" b="1" dirty="0" smtClean="0"/>
              <a:t>Android Architecture</a:t>
            </a:r>
          </a:p>
          <a:p>
            <a:pPr>
              <a:buNone/>
            </a:pPr>
            <a:r>
              <a:rPr lang="en-US" sz="2400" b="1" dirty="0" smtClean="0"/>
              <a:t>android architecture</a:t>
            </a:r>
            <a:r>
              <a:rPr lang="en-US" sz="2400" dirty="0" smtClean="0"/>
              <a:t> or </a:t>
            </a:r>
            <a:r>
              <a:rPr lang="en-US" sz="2400" b="1" dirty="0" smtClean="0"/>
              <a:t>Android software stack</a:t>
            </a:r>
            <a:r>
              <a:rPr lang="en-US" sz="2400" dirty="0" smtClean="0"/>
              <a:t> is categorized into five parts:</a:t>
            </a:r>
          </a:p>
          <a:p>
            <a:pPr lvl="1"/>
            <a:r>
              <a:rPr lang="en-US" sz="2000" dirty="0" err="1" smtClean="0"/>
              <a:t>linux</a:t>
            </a:r>
            <a:r>
              <a:rPr lang="en-US" sz="2000" dirty="0" smtClean="0"/>
              <a:t> kernel</a:t>
            </a:r>
          </a:p>
          <a:p>
            <a:pPr lvl="1"/>
            <a:r>
              <a:rPr lang="en-US" sz="2000" dirty="0" smtClean="0"/>
              <a:t>native libraries (middleware),</a:t>
            </a:r>
          </a:p>
          <a:p>
            <a:pPr lvl="1"/>
            <a:r>
              <a:rPr lang="en-US" sz="2000" dirty="0" smtClean="0"/>
              <a:t>Android Runtime</a:t>
            </a:r>
          </a:p>
          <a:p>
            <a:pPr lvl="1"/>
            <a:r>
              <a:rPr lang="en-US" sz="2000" dirty="0" smtClean="0"/>
              <a:t>Application Framework</a:t>
            </a:r>
          </a:p>
          <a:p>
            <a:pPr lvl="1"/>
            <a:r>
              <a:rPr lang="en-US" sz="2000" dirty="0" smtClean="0"/>
              <a:t>Applications</a:t>
            </a:r>
          </a:p>
          <a:p>
            <a:pPr algn="just">
              <a:buNone/>
            </a:pPr>
            <a:endParaRPr lang="en-US"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sp>
        <p:nvSpPr>
          <p:cNvPr id="9" name="Content Placeholder 8"/>
          <p:cNvSpPr>
            <a:spLocks noGrp="1"/>
          </p:cNvSpPr>
          <p:nvPr>
            <p:ph idx="1"/>
          </p:nvPr>
        </p:nvSpPr>
        <p:spPr>
          <a:xfrm>
            <a:off x="457200" y="1052830"/>
            <a:ext cx="8229600" cy="5207635"/>
          </a:xfrm>
        </p:spPr>
        <p:txBody>
          <a:bodyPr>
            <a:normAutofit fontScale="92500" lnSpcReduction="20000"/>
          </a:bodyPr>
          <a:lstStyle/>
          <a:p>
            <a:pPr>
              <a:buNone/>
            </a:pPr>
            <a:r>
              <a:rPr lang="en-IN" sz="2400" dirty="0" smtClean="0"/>
              <a:t>Linux kernel</a:t>
            </a:r>
          </a:p>
          <a:p>
            <a:pPr algn="just"/>
            <a:r>
              <a:rPr lang="en-IN" sz="2400" dirty="0" smtClean="0"/>
              <a:t>It is the heart of android architecture that exists at the root of android architecture. </a:t>
            </a:r>
            <a:r>
              <a:rPr lang="en-IN" sz="2400" b="1" dirty="0" smtClean="0"/>
              <a:t>Linux kernel</a:t>
            </a:r>
            <a:r>
              <a:rPr lang="en-IN" sz="2400" dirty="0" smtClean="0"/>
              <a:t> is responsible for device drivers, power management, memory management, device management and resource access.</a:t>
            </a:r>
          </a:p>
          <a:p>
            <a:pPr>
              <a:buNone/>
            </a:pPr>
            <a:r>
              <a:rPr lang="en-US" sz="2400" dirty="0" smtClean="0"/>
              <a:t>Native Libraries</a:t>
            </a:r>
          </a:p>
          <a:p>
            <a:pPr algn="just"/>
            <a:r>
              <a:rPr lang="en-US" sz="2400" dirty="0" smtClean="0"/>
              <a:t>On the top of </a:t>
            </a:r>
            <a:r>
              <a:rPr lang="en-US" sz="2400" dirty="0" err="1" smtClean="0"/>
              <a:t>linux</a:t>
            </a:r>
            <a:r>
              <a:rPr lang="en-US" sz="2400" dirty="0" smtClean="0"/>
              <a:t> kernel, their are </a:t>
            </a:r>
            <a:r>
              <a:rPr lang="en-US" sz="2400" b="1" dirty="0" smtClean="0"/>
              <a:t>Native libraries</a:t>
            </a:r>
            <a:r>
              <a:rPr lang="en-US" sz="2400" dirty="0" smtClean="0"/>
              <a:t> such as </a:t>
            </a:r>
            <a:r>
              <a:rPr lang="en-US" sz="2400" dirty="0" err="1" smtClean="0"/>
              <a:t>WebKit</a:t>
            </a:r>
            <a:r>
              <a:rPr lang="en-US" sz="2400" dirty="0" smtClean="0"/>
              <a:t>, OpenGL, </a:t>
            </a:r>
            <a:r>
              <a:rPr lang="en-US" sz="2400" dirty="0" err="1" smtClean="0"/>
              <a:t>FreeType</a:t>
            </a:r>
            <a:r>
              <a:rPr lang="en-US" sz="2400" dirty="0" smtClean="0"/>
              <a:t>, </a:t>
            </a:r>
            <a:r>
              <a:rPr lang="en-US" sz="2400" dirty="0" err="1" smtClean="0"/>
              <a:t>SQLite</a:t>
            </a:r>
            <a:r>
              <a:rPr lang="en-US" sz="2400" dirty="0" smtClean="0"/>
              <a:t>, Media, C runtime library (</a:t>
            </a:r>
            <a:r>
              <a:rPr lang="en-US" sz="2400" dirty="0" err="1" smtClean="0"/>
              <a:t>libc</a:t>
            </a:r>
            <a:r>
              <a:rPr lang="en-US" sz="2400" dirty="0" smtClean="0"/>
              <a:t>) etc.</a:t>
            </a:r>
          </a:p>
          <a:p>
            <a:pPr lvl="1" algn="just"/>
            <a:r>
              <a:rPr lang="en-US" sz="2100" dirty="0" smtClean="0"/>
              <a:t>The surface manager library is responsible for rendering windows and drawing surfaces of various apps on the screen.</a:t>
            </a:r>
          </a:p>
          <a:p>
            <a:pPr lvl="1"/>
            <a:r>
              <a:rPr lang="en-US" sz="2000" dirty="0" smtClean="0"/>
              <a:t>The </a:t>
            </a:r>
            <a:r>
              <a:rPr lang="en-US" sz="2000" dirty="0" err="1" smtClean="0"/>
              <a:t>WebKit</a:t>
            </a:r>
            <a:r>
              <a:rPr lang="en-US" sz="2000" dirty="0" smtClean="0"/>
              <a:t> library is responsible for browser support</a:t>
            </a:r>
          </a:p>
          <a:p>
            <a:pPr lvl="1"/>
            <a:r>
              <a:rPr lang="en-US" sz="2000" dirty="0" err="1" smtClean="0"/>
              <a:t>SQLite</a:t>
            </a:r>
            <a:r>
              <a:rPr lang="en-US" sz="2000" dirty="0" smtClean="0"/>
              <a:t> is for database, </a:t>
            </a:r>
          </a:p>
          <a:p>
            <a:pPr lvl="1"/>
            <a:r>
              <a:rPr lang="en-US" sz="2000" dirty="0" err="1" smtClean="0"/>
              <a:t>FreeType</a:t>
            </a:r>
            <a:r>
              <a:rPr lang="en-US" sz="2000" dirty="0" smtClean="0"/>
              <a:t> for font support, </a:t>
            </a:r>
          </a:p>
          <a:p>
            <a:pPr lvl="1"/>
            <a:r>
              <a:rPr lang="en-US" sz="2000" dirty="0" smtClean="0"/>
              <a:t>Media for playing and recording audio and video formats.</a:t>
            </a:r>
          </a:p>
          <a:p>
            <a:pPr lvl="1"/>
            <a:r>
              <a:rPr lang="en-IN" sz="1700" dirty="0" smtClean="0"/>
              <a:t>SGL: 2D Graphics</a:t>
            </a:r>
          </a:p>
          <a:p>
            <a:pPr lvl="1"/>
            <a:r>
              <a:rPr lang="en-IN" sz="1700" dirty="0" smtClean="0"/>
              <a:t>Open GL|ES: 3D Library</a:t>
            </a:r>
          </a:p>
          <a:p>
            <a:pPr lvl="1"/>
            <a:r>
              <a:rPr lang="en-IN" sz="1700" dirty="0" smtClean="0"/>
              <a:t>SSL(Secure Sockets Layer) libraries responsible for Internet security </a:t>
            </a:r>
          </a:p>
          <a:p>
            <a:pPr lvl="1"/>
            <a:r>
              <a:rPr lang="en-IN" sz="1700" dirty="0" smtClean="0"/>
              <a:t> C runtime library (libc)</a:t>
            </a:r>
          </a:p>
          <a:p>
            <a:pPr lvl="1"/>
            <a:endParaRPr lang="en-IN" sz="1700" dirty="0" smtClean="0"/>
          </a:p>
          <a:p>
            <a:pPr lvl="1"/>
            <a:endParaRPr lang="en-US" sz="2000" dirty="0" smtClean="0"/>
          </a:p>
          <a:p>
            <a:pPr algn="just">
              <a:buNone/>
            </a:pPr>
            <a:endParaRPr lang="en-US"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sp>
        <p:nvSpPr>
          <p:cNvPr id="8" name="Title 7"/>
          <p:cNvSpPr>
            <a:spLocks noGrp="1"/>
          </p:cNvSpPr>
          <p:nvPr>
            <p:ph type="title"/>
          </p:nvPr>
        </p:nvSpPr>
        <p:spPr/>
        <p:txBody>
          <a:bodyPr/>
          <a:lstStyle/>
          <a:p>
            <a:endParaRPr lang="en-US"/>
          </a:p>
        </p:txBody>
      </p:sp>
      <p:sp>
        <p:nvSpPr>
          <p:cNvPr id="9" name="Content Placeholder 8"/>
          <p:cNvSpPr>
            <a:spLocks noGrp="1"/>
          </p:cNvSpPr>
          <p:nvPr>
            <p:ph idx="1"/>
          </p:nvPr>
        </p:nvSpPr>
        <p:spPr/>
        <p:txBody>
          <a:bodyPr>
            <a:normAutofit lnSpcReduction="10000"/>
          </a:bodyPr>
          <a:lstStyle/>
          <a:p>
            <a:pPr>
              <a:buNone/>
            </a:pPr>
            <a:r>
              <a:rPr lang="en-IN" sz="2400" dirty="0" smtClean="0"/>
              <a:t>Android Runtime</a:t>
            </a:r>
          </a:p>
          <a:p>
            <a:pPr algn="just"/>
            <a:r>
              <a:rPr lang="en-IN" sz="2400" dirty="0" smtClean="0"/>
              <a:t>In android runtime, there are core libraries and DVM (</a:t>
            </a:r>
            <a:r>
              <a:rPr lang="en-IN" sz="2400" dirty="0" err="1" smtClean="0"/>
              <a:t>Dalvik</a:t>
            </a:r>
            <a:r>
              <a:rPr lang="en-IN" sz="2400" dirty="0" smtClean="0"/>
              <a:t> Virtual Machine) which is responsible to run android application. DVM is like JVM but it is optimized for mobile devices. It consumes less memory and provides fast performance.</a:t>
            </a:r>
          </a:p>
          <a:p>
            <a:pPr>
              <a:buNone/>
            </a:pPr>
            <a:r>
              <a:rPr lang="en-IN" sz="2400" dirty="0" smtClean="0"/>
              <a:t>Android Libraries</a:t>
            </a:r>
          </a:p>
          <a:p>
            <a:pPr algn="just"/>
            <a:r>
              <a:rPr lang="en-IN" sz="2400" dirty="0" smtClean="0"/>
              <a:t>This category encompasses those Java-based libraries that are specific to Android development. Examples of libraries in this category include the application framework libraries in addition to those that facilitate user interface building, graphics drawing and database access.</a:t>
            </a:r>
          </a:p>
          <a:p>
            <a:pPr algn="just"/>
            <a:endParaRPr lang="en-IN"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sp>
        <p:nvSpPr>
          <p:cNvPr id="9" name="Content Placeholder 8"/>
          <p:cNvSpPr>
            <a:spLocks noGrp="1"/>
          </p:cNvSpPr>
          <p:nvPr>
            <p:ph idx="1"/>
          </p:nvPr>
        </p:nvSpPr>
        <p:spPr>
          <a:xfrm>
            <a:off x="457200" y="1000108"/>
            <a:ext cx="8229600" cy="5126055"/>
          </a:xfrm>
        </p:spPr>
        <p:txBody>
          <a:bodyPr>
            <a:noAutofit/>
          </a:bodyPr>
          <a:lstStyle/>
          <a:p>
            <a:pPr>
              <a:buNone/>
            </a:pPr>
            <a:r>
              <a:rPr lang="en-IN" sz="1800" b="1" dirty="0" smtClean="0"/>
              <a:t>Application Framework</a:t>
            </a:r>
          </a:p>
          <a:p>
            <a:r>
              <a:rPr lang="en-IN" sz="1800" dirty="0" smtClean="0"/>
              <a:t>The Application Framework layer provides many higher-level services to applications in the form of Java classes. Application developers are allowed to make use of these services in their applications.</a:t>
            </a:r>
          </a:p>
          <a:p>
            <a:r>
              <a:rPr lang="en-IN" sz="1800" dirty="0" smtClean="0"/>
              <a:t>The Android framework includes the following key services −</a:t>
            </a:r>
          </a:p>
          <a:p>
            <a:pPr lvl="1"/>
            <a:r>
              <a:rPr lang="en-IN" sz="1600" b="1" dirty="0" smtClean="0"/>
              <a:t>Activity Manager</a:t>
            </a:r>
            <a:r>
              <a:rPr lang="en-IN" sz="1600" dirty="0" smtClean="0"/>
              <a:t> − Controls all aspects of the application lifecycle and activity stack.</a:t>
            </a:r>
          </a:p>
          <a:p>
            <a:pPr lvl="1"/>
            <a:r>
              <a:rPr lang="en-IN" sz="1600" b="1" dirty="0" smtClean="0"/>
              <a:t>window manager</a:t>
            </a:r>
            <a:r>
              <a:rPr lang="en-IN" sz="1600" dirty="0" smtClean="0"/>
              <a:t> is responsible for organizing the screen, applications don't get to decide that</a:t>
            </a:r>
          </a:p>
          <a:p>
            <a:pPr lvl="1"/>
            <a:r>
              <a:rPr lang="en-IN" sz="1600" b="1" dirty="0" smtClean="0"/>
              <a:t>Content Providers</a:t>
            </a:r>
            <a:r>
              <a:rPr lang="en-IN" sz="1600" dirty="0" smtClean="0"/>
              <a:t> − Allows applications to publish and share data with other applications.</a:t>
            </a:r>
          </a:p>
          <a:p>
            <a:pPr lvl="1"/>
            <a:r>
              <a:rPr lang="en-IN" sz="1600" b="1" dirty="0" smtClean="0"/>
              <a:t>Resource Manager</a:t>
            </a:r>
            <a:r>
              <a:rPr lang="en-IN" sz="1600" dirty="0" smtClean="0"/>
              <a:t> − Provides access to non-code embedded resources such as strings, </a:t>
            </a:r>
            <a:r>
              <a:rPr lang="en-IN" sz="1600" dirty="0" err="1" smtClean="0"/>
              <a:t>color</a:t>
            </a:r>
            <a:r>
              <a:rPr lang="en-IN" sz="1600" dirty="0" smtClean="0"/>
              <a:t> settings and user interface layouts.</a:t>
            </a:r>
          </a:p>
          <a:p>
            <a:pPr lvl="1"/>
            <a:r>
              <a:rPr lang="en-IN" sz="1600" b="1" dirty="0" smtClean="0"/>
              <a:t>Notifications Manager</a:t>
            </a:r>
            <a:r>
              <a:rPr lang="en-IN" sz="1600" dirty="0" smtClean="0"/>
              <a:t> − Allows applications to display alerts and notifications to the user.</a:t>
            </a:r>
          </a:p>
          <a:p>
            <a:pPr lvl="1"/>
            <a:r>
              <a:rPr lang="en-IN" sz="1600" b="1" dirty="0" smtClean="0"/>
              <a:t>View System</a:t>
            </a:r>
            <a:r>
              <a:rPr lang="en-IN" sz="1600" dirty="0" smtClean="0"/>
              <a:t> − An extensible set of views used to create application user interfaces.</a:t>
            </a:r>
          </a:p>
          <a:p>
            <a:pPr lvl="1"/>
            <a:r>
              <a:rPr lang="en-IN" sz="1600" b="1" dirty="0"/>
              <a:t>Package Manager:</a:t>
            </a:r>
            <a:r>
              <a:rPr lang="en-IN" sz="1600" dirty="0"/>
              <a:t> Manages various kinds of information related to the application packages that are currently installed on the device.</a:t>
            </a:r>
          </a:p>
          <a:p>
            <a:pPr lvl="1"/>
            <a:r>
              <a:rPr lang="en-IN" sz="1600" b="1" dirty="0"/>
              <a:t>Telephony Manager: </a:t>
            </a:r>
            <a:r>
              <a:rPr lang="en-IN" sz="1600" dirty="0"/>
              <a:t>Enables app to use phone capabilities of the device.</a:t>
            </a:r>
          </a:p>
          <a:p>
            <a:pPr lvl="1"/>
            <a:r>
              <a:rPr lang="en-IN" sz="1600" b="1" dirty="0"/>
              <a:t>LocationManager </a:t>
            </a:r>
            <a:r>
              <a:rPr lang="en-IN" sz="1600" dirty="0"/>
              <a:t>– This class helps to get access to the location service of the system</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sp>
        <p:nvSpPr>
          <p:cNvPr id="9" name="Content Placeholder 8"/>
          <p:cNvSpPr>
            <a:spLocks noGrp="1"/>
          </p:cNvSpPr>
          <p:nvPr>
            <p:ph idx="1"/>
          </p:nvPr>
        </p:nvSpPr>
        <p:spPr>
          <a:xfrm>
            <a:off x="467544" y="980728"/>
            <a:ext cx="8229600" cy="4525963"/>
          </a:xfrm>
        </p:spPr>
        <p:txBody>
          <a:bodyPr>
            <a:normAutofit fontScale="92500" lnSpcReduction="10000"/>
          </a:bodyPr>
          <a:lstStyle/>
          <a:p>
            <a:pPr marL="0" lvl="0" indent="0" algn="just" fontAlgn="base">
              <a:spcBef>
                <a:spcPct val="0"/>
              </a:spcBef>
              <a:spcAft>
                <a:spcPct val="0"/>
              </a:spcAft>
              <a:buNone/>
            </a:pPr>
            <a:r>
              <a:rPr lang="en-US" sz="2400" b="1" dirty="0"/>
              <a:t> </a:t>
            </a:r>
            <a:r>
              <a:rPr lang="en-US" sz="2400" b="1" dirty="0" smtClean="0"/>
              <a:t>Application Layer</a:t>
            </a:r>
          </a:p>
          <a:p>
            <a:pPr marL="0" lvl="0" indent="0" algn="just" eaLnBrk="0" fontAlgn="base" hangingPunct="0">
              <a:spcBef>
                <a:spcPct val="0"/>
              </a:spcBef>
              <a:spcAft>
                <a:spcPct val="0"/>
              </a:spcAft>
              <a:buNone/>
            </a:pPr>
            <a:r>
              <a:rPr lang="en-US" sz="2400" dirty="0" smtClean="0">
                <a:hlinkClick r:id="rId3"/>
              </a:rPr>
              <a:t>  </a:t>
            </a:r>
            <a:endParaRPr lang="en-US" sz="2400" dirty="0" smtClean="0"/>
          </a:p>
          <a:p>
            <a:pPr marL="0" lvl="0" indent="0" algn="just" eaLnBrk="0" fontAlgn="base" hangingPunct="0">
              <a:spcBef>
                <a:spcPct val="0"/>
              </a:spcBef>
              <a:spcAft>
                <a:spcPct val="0"/>
              </a:spcAft>
              <a:buNone/>
            </a:pPr>
            <a:r>
              <a:rPr lang="en-US" sz="2400" dirty="0" smtClean="0"/>
              <a:t>The applications are at the topmost layer of the Android stack. An average user of the Android device would mostly interact with this layer (for basic functions, such as making phone calls, accessing the Web browser etc.). The layers further down are accessed mostly by developers, programmers and the likes.</a:t>
            </a:r>
          </a:p>
          <a:p>
            <a:pPr marL="0" lvl="0" indent="0" algn="just" eaLnBrk="0" fontAlgn="base" hangingPunct="0">
              <a:spcBef>
                <a:spcPct val="0"/>
              </a:spcBef>
              <a:spcAft>
                <a:spcPct val="0"/>
              </a:spcAft>
              <a:buNone/>
            </a:pPr>
            <a:endParaRPr lang="en-US" sz="2400" dirty="0" smtClean="0"/>
          </a:p>
          <a:p>
            <a:pPr marL="0" lvl="0" indent="0" algn="just" eaLnBrk="0" fontAlgn="base" hangingPunct="0">
              <a:spcBef>
                <a:spcPct val="0"/>
              </a:spcBef>
              <a:spcAft>
                <a:spcPct val="0"/>
              </a:spcAft>
              <a:buNone/>
            </a:pPr>
            <a:r>
              <a:rPr lang="en-US" sz="2400" dirty="0" smtClean="0"/>
              <a:t>Several standard applications come installed with every device, such as:</a:t>
            </a:r>
          </a:p>
          <a:p>
            <a:pPr marL="400050" lvl="1" indent="0" algn="just" eaLnBrk="0" fontAlgn="base" hangingPunct="0">
              <a:spcBef>
                <a:spcPct val="0"/>
              </a:spcBef>
              <a:spcAft>
                <a:spcPct val="0"/>
              </a:spcAft>
              <a:buFontTx/>
              <a:buChar char="•"/>
            </a:pPr>
            <a:r>
              <a:rPr lang="en-US" sz="2000" dirty="0" smtClean="0"/>
              <a:t>SMS client app</a:t>
            </a:r>
          </a:p>
          <a:p>
            <a:pPr marL="400050" lvl="1" indent="0" algn="just" eaLnBrk="0" fontAlgn="base" hangingPunct="0">
              <a:spcBef>
                <a:spcPct val="0"/>
              </a:spcBef>
              <a:spcAft>
                <a:spcPct val="0"/>
              </a:spcAft>
              <a:buFontTx/>
              <a:buChar char="•"/>
            </a:pPr>
            <a:r>
              <a:rPr lang="en-US" sz="2000" dirty="0" smtClean="0"/>
              <a:t>Dialer</a:t>
            </a:r>
          </a:p>
          <a:p>
            <a:pPr marL="400050" lvl="1" indent="0" algn="just" eaLnBrk="0" fontAlgn="base" hangingPunct="0">
              <a:spcBef>
                <a:spcPct val="0"/>
              </a:spcBef>
              <a:spcAft>
                <a:spcPct val="0"/>
              </a:spcAft>
              <a:buFontTx/>
              <a:buChar char="•"/>
            </a:pPr>
            <a:r>
              <a:rPr lang="en-US" sz="2000" dirty="0" smtClean="0"/>
              <a:t>Web browser</a:t>
            </a:r>
          </a:p>
          <a:p>
            <a:pPr marL="400050" lvl="1" indent="0" algn="just" eaLnBrk="0" fontAlgn="base" hangingPunct="0">
              <a:spcBef>
                <a:spcPct val="0"/>
              </a:spcBef>
              <a:spcAft>
                <a:spcPct val="0"/>
              </a:spcAft>
              <a:buFontTx/>
              <a:buChar char="•"/>
            </a:pPr>
            <a:r>
              <a:rPr lang="en-US" sz="2000" dirty="0" smtClean="0"/>
              <a:t>Contact manager</a:t>
            </a:r>
          </a:p>
          <a:p>
            <a:pPr algn="just">
              <a:buNone/>
            </a:pPr>
            <a:endParaRPr lang="en-US" sz="2400" dirty="0"/>
          </a:p>
        </p:txBody>
      </p:sp>
      <p:sp>
        <p:nvSpPr>
          <p:cNvPr id="76806" name="AutoShape 6" descr="Applications-layer-in-Android-stack ">
            <a:hlinkClick r:id="rId3"/>
          </p:cNvPr>
          <p:cNvSpPr>
            <a:spLocks noChangeAspect="1" noChangeArrowheads="1"/>
          </p:cNvSpPr>
          <p:nvPr/>
        </p:nvSpPr>
        <p:spPr bwMode="auto">
          <a:xfrm>
            <a:off x="134938" y="-1011238"/>
            <a:ext cx="6743700" cy="790575"/>
          </a:xfrm>
          <a:prstGeom prst="rect">
            <a:avLst/>
          </a:prstGeom>
          <a:noFill/>
        </p:spPr>
        <p:txBody>
          <a:bodyPr vert="horz" wrap="square" lIns="91440" tIns="45720" rIns="91440" bIns="45720" numCol="1" anchor="t" anchorCtr="0" compatLnSpc="1"/>
          <a:lstStyle/>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sp>
        <p:nvSpPr>
          <p:cNvPr id="8" name="Title 7"/>
          <p:cNvSpPr>
            <a:spLocks noGrp="1"/>
          </p:cNvSpPr>
          <p:nvPr>
            <p:ph type="title"/>
          </p:nvPr>
        </p:nvSpPr>
        <p:spPr>
          <a:xfrm>
            <a:off x="251520" y="908720"/>
            <a:ext cx="8229600" cy="1143000"/>
          </a:xfrm>
        </p:spPr>
        <p:txBody>
          <a:bodyPr>
            <a:normAutofit fontScale="90000"/>
          </a:bodyPr>
          <a:lstStyle/>
          <a:p>
            <a:pPr algn="l"/>
            <a:r>
              <a:rPr lang="en-US" sz="3100" dirty="0" smtClean="0"/>
              <a:t>Android Core Building Blocks</a:t>
            </a:r>
            <a:r>
              <a:rPr lang="en-US" dirty="0" smtClean="0"/>
              <a:t/>
            </a:r>
            <a:br>
              <a:rPr lang="en-US" dirty="0" smtClean="0"/>
            </a:br>
            <a:endParaRPr lang="en-US" dirty="0"/>
          </a:p>
        </p:txBody>
      </p:sp>
      <p:sp>
        <p:nvSpPr>
          <p:cNvPr id="9" name="Content Placeholder 8"/>
          <p:cNvSpPr>
            <a:spLocks noGrp="1"/>
          </p:cNvSpPr>
          <p:nvPr>
            <p:ph idx="1"/>
          </p:nvPr>
        </p:nvSpPr>
        <p:spPr/>
        <p:txBody>
          <a:bodyPr/>
          <a:lstStyle/>
          <a:p>
            <a:pPr algn="just">
              <a:buNone/>
            </a:pPr>
            <a:r>
              <a:rPr lang="en-US" sz="2400" dirty="0"/>
              <a:t> </a:t>
            </a:r>
            <a:r>
              <a:rPr lang="en-IN" sz="2400" dirty="0" smtClean="0"/>
              <a:t>The </a:t>
            </a:r>
            <a:r>
              <a:rPr lang="en-IN" sz="2400" b="1" dirty="0" smtClean="0"/>
              <a:t>core building blocks</a:t>
            </a:r>
            <a:r>
              <a:rPr lang="en-IN" sz="2400" dirty="0" smtClean="0"/>
              <a:t> or </a:t>
            </a:r>
            <a:r>
              <a:rPr lang="en-IN" sz="2400" b="1" dirty="0" smtClean="0"/>
              <a:t>fundamental components</a:t>
            </a:r>
            <a:r>
              <a:rPr lang="en-IN" sz="2400" dirty="0" smtClean="0"/>
              <a:t> of android are activities, views, intents, services, content providers, fragments and AndroidManifest.xml.</a:t>
            </a:r>
            <a:endParaRPr lang="en-US" sz="2400" dirty="0"/>
          </a:p>
        </p:txBody>
      </p:sp>
      <p:pic>
        <p:nvPicPr>
          <p:cNvPr id="75778" name="Picture 2" descr="android components"/>
          <p:cNvPicPr>
            <a:picLocks noChangeAspect="1" noChangeArrowheads="1"/>
          </p:cNvPicPr>
          <p:nvPr/>
        </p:nvPicPr>
        <p:blipFill>
          <a:blip r:embed="rId3" cstate="print"/>
          <a:srcRect/>
          <a:stretch>
            <a:fillRect/>
          </a:stretch>
        </p:blipFill>
        <p:spPr bwMode="auto">
          <a:xfrm>
            <a:off x="2411760" y="2996952"/>
            <a:ext cx="3672408" cy="3219479"/>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sp>
        <p:nvSpPr>
          <p:cNvPr id="9" name="Content Placeholder 8"/>
          <p:cNvSpPr>
            <a:spLocks noGrp="1"/>
          </p:cNvSpPr>
          <p:nvPr>
            <p:ph idx="1"/>
          </p:nvPr>
        </p:nvSpPr>
        <p:spPr>
          <a:xfrm>
            <a:off x="539552" y="1052736"/>
            <a:ext cx="8229600" cy="5112568"/>
          </a:xfrm>
        </p:spPr>
        <p:txBody>
          <a:bodyPr>
            <a:normAutofit fontScale="92500" lnSpcReduction="10000"/>
          </a:bodyPr>
          <a:lstStyle/>
          <a:p>
            <a:pPr algn="just">
              <a:buNone/>
            </a:pPr>
            <a:r>
              <a:rPr lang="en-US" sz="2400" dirty="0"/>
              <a:t> </a:t>
            </a:r>
            <a:r>
              <a:rPr lang="en-IN" sz="2400" b="1" dirty="0" smtClean="0"/>
              <a:t>Activities</a:t>
            </a:r>
          </a:p>
          <a:p>
            <a:pPr algn="just"/>
            <a:r>
              <a:rPr lang="en-IN" sz="2400" dirty="0" smtClean="0"/>
              <a:t>	An </a:t>
            </a:r>
            <a:r>
              <a:rPr lang="en-IN" sz="2400" i="1" dirty="0" smtClean="0"/>
              <a:t>activity</a:t>
            </a:r>
            <a:r>
              <a:rPr lang="en-IN" sz="2400" dirty="0" smtClean="0"/>
              <a:t> is the entry point for interacting with the user. It represents a single screen with a user interface. For example, an email app might have one activity that shows a list of new emails, another activity to compose an email, and another activity for reading emails.</a:t>
            </a:r>
          </a:p>
          <a:p>
            <a:pPr algn="just"/>
            <a:r>
              <a:rPr lang="en-IN" sz="2400" dirty="0" smtClean="0"/>
              <a:t>	Activity is the subclass of the </a:t>
            </a:r>
            <a:r>
              <a:rPr lang="en-IN" sz="2400" b="1" u="sng" dirty="0" err="1" smtClean="0">
                <a:hlinkClick r:id="rId3"/>
              </a:rPr>
              <a:t>ContextThemeWrapper</a:t>
            </a:r>
            <a:r>
              <a:rPr lang="en-IN" sz="2400" b="1" u="sng" dirty="0" smtClean="0">
                <a:hlinkClick r:id="rId3"/>
              </a:rPr>
              <a:t> </a:t>
            </a:r>
            <a:r>
              <a:rPr lang="en-IN" sz="2400" dirty="0" smtClean="0"/>
              <a:t>class. An Activity starting with </a:t>
            </a:r>
            <a:r>
              <a:rPr lang="en-IN" sz="2400" b="1" u="sng" dirty="0" err="1" smtClean="0">
                <a:hlinkClick r:id="rId4"/>
              </a:rPr>
              <a:t>onCreate</a:t>
            </a:r>
            <a:r>
              <a:rPr lang="en-IN" sz="2400" b="1" u="sng" dirty="0" smtClean="0">
                <a:hlinkClick r:id="rId4"/>
              </a:rPr>
              <a:t>()</a:t>
            </a:r>
            <a:r>
              <a:rPr lang="en-IN" sz="2400" dirty="0" smtClean="0"/>
              <a:t> </a:t>
            </a:r>
            <a:r>
              <a:rPr lang="en-IN" sz="2400" dirty="0" err="1" smtClean="0"/>
              <a:t>callback</a:t>
            </a:r>
            <a:r>
              <a:rPr lang="en-IN" sz="2400" dirty="0" smtClean="0"/>
              <a:t> method</a:t>
            </a:r>
          </a:p>
          <a:p>
            <a:r>
              <a:rPr lang="en-IN" sz="2400" dirty="0" smtClean="0"/>
              <a:t>We should declare our activity inside the </a:t>
            </a:r>
            <a:r>
              <a:rPr lang="en-IN" sz="2400" b="1" u="sng" dirty="0" smtClean="0">
                <a:hlinkClick r:id="rId5"/>
              </a:rPr>
              <a:t>AndroidManifest.xml</a:t>
            </a:r>
            <a:r>
              <a:rPr lang="en-IN" sz="2400" dirty="0" smtClean="0"/>
              <a:t> file or else it going to show run time error.</a:t>
            </a:r>
          </a:p>
          <a:p>
            <a:r>
              <a:rPr lang="en-IN" sz="2400" dirty="0" smtClean="0"/>
              <a:t>The declaration will be like:</a:t>
            </a:r>
          </a:p>
          <a:p>
            <a:pPr algn="just">
              <a:buNone/>
            </a:pPr>
            <a:endParaRPr lang="en-IN" sz="2400" dirty="0" smtClean="0"/>
          </a:p>
          <a:p>
            <a:pPr>
              <a:buNone/>
            </a:pPr>
            <a:r>
              <a:rPr lang="en-IN" sz="2400" dirty="0" smtClean="0"/>
              <a:t>View</a:t>
            </a:r>
          </a:p>
          <a:p>
            <a:r>
              <a:rPr lang="en-IN" sz="2400" dirty="0" smtClean="0"/>
              <a:t>A view is the UI element such as button, label, text field etc. Anything that you see is a view.</a:t>
            </a:r>
          </a:p>
          <a:p>
            <a:pPr algn="just">
              <a:buNone/>
            </a:pPr>
            <a:endParaRPr lang="en-US" sz="2400" dirty="0"/>
          </a:p>
        </p:txBody>
      </p:sp>
      <p:pic>
        <p:nvPicPr>
          <p:cNvPr id="5122" name="Picture 2" descr="https://miro.medium.com/max/624/0*MnoPvaa_FUJbB-PO.JPG"/>
          <p:cNvPicPr>
            <a:picLocks noChangeAspect="1" noChangeArrowheads="1"/>
          </p:cNvPicPr>
          <p:nvPr/>
        </p:nvPicPr>
        <p:blipFill>
          <a:blip r:embed="rId6" cstate="print"/>
          <a:srcRect/>
          <a:stretch>
            <a:fillRect/>
          </a:stretch>
        </p:blipFill>
        <p:spPr bwMode="auto">
          <a:xfrm>
            <a:off x="827584" y="4797152"/>
            <a:ext cx="5943600" cy="314326"/>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sp>
        <p:nvSpPr>
          <p:cNvPr id="9" name="Content Placeholder 8"/>
          <p:cNvSpPr>
            <a:spLocks noGrp="1"/>
          </p:cNvSpPr>
          <p:nvPr>
            <p:ph idx="1"/>
          </p:nvPr>
        </p:nvSpPr>
        <p:spPr>
          <a:xfrm>
            <a:off x="611560" y="1844824"/>
            <a:ext cx="8229600" cy="4525963"/>
          </a:xfrm>
        </p:spPr>
        <p:txBody>
          <a:bodyPr/>
          <a:lstStyle/>
          <a:p>
            <a:pPr algn="just">
              <a:buNone/>
            </a:pPr>
            <a:r>
              <a:rPr lang="en-US" sz="2400" dirty="0"/>
              <a:t> </a:t>
            </a:r>
            <a:r>
              <a:rPr lang="en-IN" sz="2400" b="1" dirty="0" smtClean="0"/>
              <a:t>Mobile Communication</a:t>
            </a:r>
            <a:r>
              <a:rPr lang="en-IN" sz="2400" dirty="0" smtClean="0"/>
              <a:t> is the use of technology that allows us to communicate with others in different locations without the use of any physical connection (wires or cables).</a:t>
            </a:r>
          </a:p>
          <a:p>
            <a:pPr algn="just">
              <a:buNone/>
            </a:pPr>
            <a:r>
              <a:rPr lang="en-IN" sz="2400" dirty="0" smtClean="0"/>
              <a:t>Basic components of Mobile communication</a:t>
            </a:r>
          </a:p>
          <a:p>
            <a:pPr lvl="1" algn="just"/>
            <a:r>
              <a:rPr lang="en-IN" sz="2000" dirty="0" smtClean="0"/>
              <a:t>Phone</a:t>
            </a:r>
          </a:p>
          <a:p>
            <a:pPr lvl="1"/>
            <a:r>
              <a:rPr lang="en-IN" sz="2000" dirty="0" smtClean="0"/>
              <a:t>public switched telephone network (PSTN)</a:t>
            </a:r>
          </a:p>
          <a:p>
            <a:pPr marL="457200" lvl="1" indent="0">
              <a:buNone/>
            </a:pPr>
            <a:r>
              <a:rPr lang="en-US" altLang="en-IN" sz="2000" dirty="0" smtClean="0"/>
              <a:t>	</a:t>
            </a:r>
            <a:r>
              <a:rPr lang="en-IN" sz="2000" dirty="0" smtClean="0"/>
              <a:t>made up of local networks</a:t>
            </a:r>
          </a:p>
          <a:p>
            <a:pPr lvl="1"/>
            <a:r>
              <a:rPr lang="en-IN" sz="2000" dirty="0" smtClean="0"/>
              <a:t>mobile telephone switching office (MTSO)</a:t>
            </a:r>
          </a:p>
          <a:p>
            <a:pPr marL="457200" lvl="1" indent="0">
              <a:buNone/>
            </a:pPr>
            <a:r>
              <a:rPr lang="en-US" altLang="en-IN" sz="2000" dirty="0" smtClean="0"/>
              <a:t>	MTSO is the central office for mobile switching</a:t>
            </a:r>
          </a:p>
          <a:p>
            <a:pPr algn="just">
              <a:buNone/>
            </a:pPr>
            <a:endParaRPr lang="en-US"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sp>
        <p:nvSpPr>
          <p:cNvPr id="9" name="Content Placeholder 8"/>
          <p:cNvSpPr>
            <a:spLocks noGrp="1"/>
          </p:cNvSpPr>
          <p:nvPr>
            <p:ph idx="1"/>
          </p:nvPr>
        </p:nvSpPr>
        <p:spPr>
          <a:xfrm>
            <a:off x="457200" y="1052736"/>
            <a:ext cx="8229600" cy="5073427"/>
          </a:xfrm>
        </p:spPr>
        <p:txBody>
          <a:bodyPr>
            <a:normAutofit lnSpcReduction="10000"/>
          </a:bodyPr>
          <a:lstStyle/>
          <a:p>
            <a:pPr>
              <a:buNone/>
            </a:pPr>
            <a:r>
              <a:rPr lang="en-IN" sz="2400" b="1" dirty="0" smtClean="0"/>
              <a:t>Intent</a:t>
            </a:r>
            <a:endParaRPr lang="en-IN" sz="2400" dirty="0" smtClean="0"/>
          </a:p>
          <a:p>
            <a:pPr>
              <a:buNone/>
            </a:pPr>
            <a:r>
              <a:rPr lang="en-IN" sz="2400" dirty="0" smtClean="0"/>
              <a:t>It is used to invoke components, like</a:t>
            </a:r>
          </a:p>
          <a:p>
            <a:r>
              <a:rPr lang="en-IN" sz="2400" dirty="0" smtClean="0"/>
              <a:t>Start a new service</a:t>
            </a:r>
          </a:p>
          <a:p>
            <a:r>
              <a:rPr lang="en-IN" sz="2400" dirty="0" smtClean="0"/>
              <a:t>Display an another activity</a:t>
            </a:r>
          </a:p>
          <a:p>
            <a:r>
              <a:rPr lang="en-IN" sz="2400" dirty="0" smtClean="0"/>
              <a:t>Display a webpage</a:t>
            </a:r>
          </a:p>
          <a:p>
            <a:r>
              <a:rPr lang="en-IN" sz="2400" dirty="0" smtClean="0"/>
              <a:t>Display a message etc.</a:t>
            </a:r>
          </a:p>
          <a:p>
            <a:pPr>
              <a:buNone/>
            </a:pPr>
            <a:r>
              <a:rPr lang="en-IN" sz="2400" b="1" i="1" dirty="0" smtClean="0"/>
              <a:t>The intent has two types:</a:t>
            </a:r>
            <a:endParaRPr lang="en-IN" sz="2400" dirty="0" smtClean="0"/>
          </a:p>
          <a:p>
            <a:r>
              <a:rPr lang="en-IN" sz="2400" b="1" dirty="0" smtClean="0"/>
              <a:t>Explicit Intent:</a:t>
            </a:r>
            <a:r>
              <a:rPr lang="en-IN" sz="2400" dirty="0" smtClean="0"/>
              <a:t> Explicit Intent is used only for the </a:t>
            </a:r>
            <a:r>
              <a:rPr lang="en-IN" sz="2400" i="1" dirty="0" smtClean="0"/>
              <a:t>internal purpose</a:t>
            </a:r>
            <a:r>
              <a:rPr lang="en-IN" sz="2400" dirty="0" smtClean="0"/>
              <a:t> like to </a:t>
            </a:r>
            <a:r>
              <a:rPr lang="en-IN" sz="2400" b="1" i="1" dirty="0" smtClean="0"/>
              <a:t>start another activity or send data between two activities</a:t>
            </a:r>
            <a:r>
              <a:rPr lang="en-IN" sz="2400" dirty="0" smtClean="0"/>
              <a:t>.</a:t>
            </a:r>
          </a:p>
          <a:p>
            <a:r>
              <a:rPr lang="en-IN" sz="2400" b="1" dirty="0" smtClean="0"/>
              <a:t>Implicit Intent:</a:t>
            </a:r>
            <a:r>
              <a:rPr lang="en-IN" sz="2400" dirty="0" smtClean="0"/>
              <a:t> Implicit Intent is used to </a:t>
            </a:r>
            <a:r>
              <a:rPr lang="en-IN" sz="2400" i="1" dirty="0" smtClean="0"/>
              <a:t>connect with the outer side of the application</a:t>
            </a:r>
            <a:r>
              <a:rPr lang="en-IN" sz="2400" dirty="0" smtClean="0"/>
              <a:t>, like to </a:t>
            </a:r>
            <a:r>
              <a:rPr lang="en-IN" sz="2400" b="1" i="1" dirty="0" smtClean="0"/>
              <a:t>make a call, sending mail, phone, see any web sites, etc</a:t>
            </a:r>
            <a:endParaRPr lang="en-IN" sz="2400" dirty="0" smtClean="0"/>
          </a:p>
          <a:p>
            <a:pPr>
              <a:buNone/>
            </a:pPr>
            <a:endParaRPr lang="en-IN" sz="2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sp>
        <p:nvSpPr>
          <p:cNvPr id="9" name="Content Placeholder 8"/>
          <p:cNvSpPr>
            <a:spLocks noGrp="1"/>
          </p:cNvSpPr>
          <p:nvPr>
            <p:ph idx="1"/>
          </p:nvPr>
        </p:nvSpPr>
        <p:spPr>
          <a:xfrm>
            <a:off x="395605" y="980440"/>
            <a:ext cx="8229600" cy="5471795"/>
          </a:xfrm>
        </p:spPr>
        <p:txBody>
          <a:bodyPr>
            <a:noAutofit/>
          </a:bodyPr>
          <a:lstStyle/>
          <a:p>
            <a:pPr fontAlgn="base">
              <a:buNone/>
            </a:pPr>
            <a:r>
              <a:rPr lang="en-IN" sz="1900" b="1" smtClean="0"/>
              <a:t>Services </a:t>
            </a:r>
            <a:r>
              <a:rPr lang="en-IN" sz="1900" smtClean="0"/>
              <a:t>A</a:t>
            </a:r>
            <a:r>
              <a:rPr lang="en-IN" sz="1900" dirty="0" smtClean="0"/>
              <a:t> </a:t>
            </a:r>
            <a:r>
              <a:rPr lang="en-IN" sz="1900" i="1" dirty="0" smtClean="0"/>
              <a:t>service</a:t>
            </a:r>
            <a:r>
              <a:rPr lang="en-IN" sz="1900" dirty="0" smtClean="0"/>
              <a:t> is a general-purpose entry point for keeping an app running in the background for all kinds of reasons</a:t>
            </a:r>
            <a:r>
              <a:rPr lang="en-US" altLang="en-IN" sz="1900" dirty="0" smtClean="0"/>
              <a:t>.</a:t>
            </a:r>
          </a:p>
          <a:p>
            <a:pPr fontAlgn="base">
              <a:buNone/>
            </a:pPr>
            <a:r>
              <a:rPr lang="en-IN" sz="1900" dirty="0" smtClean="0"/>
              <a:t>A service does not provide a user interface. For example, a service might play music in the background while the user is in a different app, or it might fetch data over the network without blocking user interaction with an activity. </a:t>
            </a:r>
          </a:p>
          <a:p>
            <a:pPr fontAlgn="base">
              <a:buNone/>
            </a:pPr>
            <a:r>
              <a:rPr lang="en-IN" sz="1900" b="1" dirty="0" smtClean="0">
                <a:sym typeface="+mn-ea"/>
              </a:rPr>
              <a:t>Background services</a:t>
            </a:r>
          </a:p>
          <a:p>
            <a:pPr marL="0" indent="0">
              <a:buNone/>
            </a:pPr>
            <a:r>
              <a:rPr lang="en-IN" sz="1900" dirty="0" smtClean="0"/>
              <a:t>Background services do not require any user intervention. These services do not notify the user about ongoing background tasks and users also cannot access them. The process like schedule syncing of data or storing of data fall under this service.</a:t>
            </a:r>
          </a:p>
          <a:p>
            <a:pPr marL="0" indent="0">
              <a:buNone/>
            </a:pPr>
            <a:r>
              <a:rPr lang="en-IN" sz="1900" b="1" dirty="0" smtClean="0">
                <a:sym typeface="+mn-ea"/>
              </a:rPr>
              <a:t>Bound services</a:t>
            </a:r>
            <a:endParaRPr lang="en-IN" sz="1900" b="1" dirty="0" smtClean="0"/>
          </a:p>
          <a:p>
            <a:pPr marL="0" indent="0">
              <a:buNone/>
            </a:pPr>
            <a:r>
              <a:rPr lang="en-IN" sz="1900" dirty="0" smtClean="0"/>
              <a:t>Bound services run because some other app (or the system) has said that it wants to make use of the service. This is basically the service providing an API to another process. </a:t>
            </a:r>
          </a:p>
          <a:p>
            <a:pPr marL="0" indent="0">
              <a:buNone/>
            </a:pPr>
            <a:r>
              <a:rPr lang="en-IN" sz="1900" dirty="0" smtClean="0"/>
              <a:t>The system thus knows there is a dependency between these processes, so if process A is bound to a service in process B, it knows that it needs to keep process B (and its service) running for A.</a:t>
            </a:r>
            <a:br>
              <a:rPr lang="en-IN" sz="1900" dirty="0" smtClean="0"/>
            </a:br>
            <a:endParaRPr lang="en-IN" sz="1900" dirty="0"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sp>
        <p:nvSpPr>
          <p:cNvPr id="9" name="Content Placeholder 8"/>
          <p:cNvSpPr>
            <a:spLocks noGrp="1"/>
          </p:cNvSpPr>
          <p:nvPr>
            <p:ph idx="1"/>
          </p:nvPr>
        </p:nvSpPr>
        <p:spPr>
          <a:xfrm>
            <a:off x="395536" y="980728"/>
            <a:ext cx="8229600" cy="5102027"/>
          </a:xfrm>
        </p:spPr>
        <p:txBody>
          <a:bodyPr>
            <a:normAutofit lnSpcReduction="10000"/>
          </a:bodyPr>
          <a:lstStyle/>
          <a:p>
            <a:pPr fontAlgn="base">
              <a:buNone/>
            </a:pPr>
            <a:endParaRPr lang="en-IN" sz="2400" b="1" dirty="0" smtClean="0"/>
          </a:p>
          <a:p>
            <a:pPr fontAlgn="base">
              <a:buNone/>
            </a:pPr>
            <a:r>
              <a:rPr lang="en-IN" sz="2400" b="1" dirty="0" smtClean="0">
                <a:sym typeface="+mn-ea"/>
              </a:rPr>
              <a:t>Content Provider</a:t>
            </a:r>
            <a:endParaRPr lang="en-IN" sz="2400" dirty="0" smtClean="0"/>
          </a:p>
          <a:p>
            <a:pPr fontAlgn="base"/>
            <a:r>
              <a:rPr lang="en-IN" sz="2400" dirty="0" smtClean="0">
                <a:sym typeface="+mn-ea"/>
              </a:rPr>
              <a:t>It is used to </a:t>
            </a:r>
            <a:r>
              <a:rPr lang="en-IN" sz="2400" b="1" dirty="0" smtClean="0">
                <a:sym typeface="+mn-ea"/>
              </a:rPr>
              <a:t>share content</a:t>
            </a:r>
            <a:r>
              <a:rPr lang="en-IN" sz="2400" dirty="0" smtClean="0">
                <a:sym typeface="+mn-ea"/>
              </a:rPr>
              <a:t> or </a:t>
            </a:r>
            <a:r>
              <a:rPr lang="en-IN" sz="2400" b="1" dirty="0" smtClean="0">
                <a:sym typeface="+mn-ea"/>
              </a:rPr>
              <a:t>data between the applications on request</a:t>
            </a:r>
            <a:r>
              <a:rPr lang="en-IN" sz="2400" dirty="0" smtClean="0">
                <a:sym typeface="+mn-ea"/>
              </a:rPr>
              <a:t>. These requests are handled by the </a:t>
            </a:r>
            <a:r>
              <a:rPr lang="en-IN" sz="2400" b="1" dirty="0" err="1" smtClean="0">
                <a:sym typeface="+mn-ea"/>
                <a:hlinkClick r:id="rId3"/>
              </a:rPr>
              <a:t>ContentResolver</a:t>
            </a:r>
            <a:r>
              <a:rPr lang="en-IN" sz="2400" dirty="0" smtClean="0">
                <a:sym typeface="+mn-ea"/>
              </a:rPr>
              <a:t>. Content Provider stores the data in different ways and stores it in a database, files, or over a network.</a:t>
            </a:r>
            <a:endParaRPr lang="en-IN" sz="2400" dirty="0" smtClean="0"/>
          </a:p>
          <a:p>
            <a:pPr fontAlgn="base"/>
            <a:r>
              <a:rPr lang="en-IN" sz="2400" b="1" dirty="0" smtClean="0">
                <a:sym typeface="+mn-ea"/>
              </a:rPr>
              <a:t>Content Provider</a:t>
            </a:r>
            <a:r>
              <a:rPr lang="en-IN" sz="2400" dirty="0" smtClean="0">
                <a:sym typeface="+mn-ea"/>
              </a:rPr>
              <a:t> is similar as </a:t>
            </a:r>
            <a:r>
              <a:rPr lang="en-IN" sz="2400" b="1" dirty="0" smtClean="0">
                <a:sym typeface="+mn-ea"/>
              </a:rPr>
              <a:t>database</a:t>
            </a:r>
            <a:r>
              <a:rPr lang="en-IN" sz="2400" dirty="0" smtClean="0">
                <a:sym typeface="+mn-ea"/>
              </a:rPr>
              <a:t>, where we can </a:t>
            </a:r>
            <a:r>
              <a:rPr lang="en-IN" sz="2400" b="1" i="1" dirty="0" smtClean="0">
                <a:sym typeface="+mn-ea"/>
              </a:rPr>
              <a:t>query data, edit data delete and add data</a:t>
            </a:r>
            <a:r>
              <a:rPr lang="en-IN" sz="2400" dirty="0" smtClean="0">
                <a:sym typeface="+mn-ea"/>
              </a:rPr>
              <a:t> using </a:t>
            </a:r>
            <a:r>
              <a:rPr lang="en-IN" sz="2400" b="1" i="1" dirty="0" smtClean="0">
                <a:sym typeface="+mn-ea"/>
              </a:rPr>
              <a:t>query(), insert(), update(), and delete() methods</a:t>
            </a:r>
            <a:r>
              <a:rPr lang="en-IN" sz="2400" dirty="0" smtClean="0">
                <a:sym typeface="+mn-ea"/>
              </a:rPr>
              <a:t>. Generally, it used the </a:t>
            </a:r>
            <a:r>
              <a:rPr lang="en-IN" sz="2400" b="1" dirty="0" err="1" smtClean="0">
                <a:sym typeface="+mn-ea"/>
              </a:rPr>
              <a:t>SQLite</a:t>
            </a:r>
            <a:r>
              <a:rPr lang="en-IN" sz="2400" b="1" dirty="0" smtClean="0">
                <a:sym typeface="+mn-ea"/>
              </a:rPr>
              <a:t> database</a:t>
            </a:r>
            <a:r>
              <a:rPr lang="en-IN" sz="2400" dirty="0" smtClean="0">
                <a:sym typeface="+mn-ea"/>
              </a:rPr>
              <a:t> to store data.</a:t>
            </a:r>
            <a:endParaRPr lang="en-IN" sz="2400" dirty="0" smtClean="0"/>
          </a:p>
          <a:p>
            <a:r>
              <a:rPr lang="en-IN" sz="2400" dirty="0" smtClean="0"/>
              <a:t/>
            </a:r>
            <a:br>
              <a:rPr lang="en-IN" sz="2400" dirty="0" smtClean="0"/>
            </a:br>
            <a:endParaRPr lang="en-US" sz="2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sp>
        <p:nvSpPr>
          <p:cNvPr id="9" name="Content Placeholder 8"/>
          <p:cNvSpPr>
            <a:spLocks noGrp="1"/>
          </p:cNvSpPr>
          <p:nvPr>
            <p:ph idx="1"/>
          </p:nvPr>
        </p:nvSpPr>
        <p:spPr>
          <a:xfrm>
            <a:off x="395536" y="980728"/>
            <a:ext cx="8229600" cy="5102027"/>
          </a:xfrm>
        </p:spPr>
        <p:txBody>
          <a:bodyPr>
            <a:normAutofit fontScale="87500" lnSpcReduction="20000"/>
          </a:bodyPr>
          <a:lstStyle/>
          <a:p>
            <a:pPr algn="just" fontAlgn="base">
              <a:buNone/>
            </a:pPr>
            <a:r>
              <a:rPr lang="en-US" sz="2400" b="1" dirty="0"/>
              <a:t>Broadcast Receiver</a:t>
            </a:r>
          </a:p>
          <a:p>
            <a:pPr algn="just" fontAlgn="base">
              <a:buNone/>
            </a:pPr>
            <a:r>
              <a:rPr lang="en-US" sz="2400" dirty="0"/>
              <a:t>Broadcast Receivers simply respond to broadcast messages from other applications or from the system itself. These messages are sometime called events or intents. For example, applications can also initiate broadcasts to let other applications know that some data has been downloaded to the device and is available for them to use</a:t>
            </a:r>
          </a:p>
          <a:p>
            <a:pPr algn="just" fontAlgn="base">
              <a:buNone/>
            </a:pPr>
            <a:r>
              <a:rPr lang="en-US" sz="2400" dirty="0"/>
              <a:t>Broadcast in android is the system-wide events that can occur when the device starts, when a message is received on the device or when incoming calls are received, or when a device goes to an airplane mode, etc.</a:t>
            </a:r>
          </a:p>
          <a:p>
            <a:pPr algn="just" fontAlgn="base">
              <a:buNone/>
            </a:pPr>
            <a:r>
              <a:rPr lang="en-US" sz="2400" dirty="0"/>
              <a:t> Broadcast Receivers are used to respond to these system-wide events. Broadcast Receivers allow us to register for the system and application events, and when that event happens, then the register receivers get notified.</a:t>
            </a:r>
          </a:p>
          <a:p>
            <a:pPr lvl="1" algn="just" fontAlgn="base"/>
            <a:r>
              <a:rPr lang="en-US" sz="2100" dirty="0"/>
              <a:t>Indicates low battery condition on the device.</a:t>
            </a:r>
          </a:p>
          <a:p>
            <a:pPr lvl="1" algn="just" fontAlgn="base"/>
            <a:r>
              <a:rPr lang="en-US" sz="2100" dirty="0"/>
              <a:t>This is broadcast once after the system has finished booting</a:t>
            </a:r>
          </a:p>
          <a:p>
            <a:pPr lvl="1" algn="just" fontAlgn="base"/>
            <a:r>
              <a:rPr lang="en-US" sz="2100" dirty="0"/>
              <a:t>Indicates that the device has been a reboot</a:t>
            </a:r>
          </a:p>
          <a:p>
            <a:pPr lvl="1" algn="just" fontAlgn="base"/>
            <a:r>
              <a:rPr lang="en-US" sz="2100" dirty="0"/>
              <a:t>The mobile network or wifi connection is changed(or reset)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sp>
        <p:nvSpPr>
          <p:cNvPr id="8" name="Title 7"/>
          <p:cNvSpPr>
            <a:spLocks noGrp="1"/>
          </p:cNvSpPr>
          <p:nvPr>
            <p:ph type="title"/>
          </p:nvPr>
        </p:nvSpPr>
        <p:spPr>
          <a:xfrm>
            <a:off x="467544" y="548680"/>
            <a:ext cx="8229600" cy="1143000"/>
          </a:xfrm>
        </p:spPr>
        <p:txBody>
          <a:bodyPr>
            <a:normAutofit/>
          </a:bodyPr>
          <a:lstStyle/>
          <a:p>
            <a:pPr algn="l"/>
            <a:r>
              <a:rPr lang="en-US" sz="3200" b="1" dirty="0" smtClean="0"/>
              <a:t>Android Installation</a:t>
            </a:r>
            <a:endParaRPr lang="en-US" sz="3200" b="1" dirty="0"/>
          </a:p>
        </p:txBody>
      </p:sp>
      <p:sp>
        <p:nvSpPr>
          <p:cNvPr id="9" name="Content Placeholder 8"/>
          <p:cNvSpPr>
            <a:spLocks noGrp="1"/>
          </p:cNvSpPr>
          <p:nvPr>
            <p:ph idx="1"/>
          </p:nvPr>
        </p:nvSpPr>
        <p:spPr/>
        <p:txBody>
          <a:bodyPr/>
          <a:lstStyle/>
          <a:p>
            <a:pPr algn="just">
              <a:buNone/>
            </a:pPr>
            <a:r>
              <a:rPr lang="en-US" sz="2400" dirty="0"/>
              <a:t> </a:t>
            </a:r>
            <a:r>
              <a:rPr lang="en-US" sz="2400" b="1" dirty="0" smtClean="0"/>
              <a:t>System Requirements</a:t>
            </a:r>
          </a:p>
          <a:p>
            <a:r>
              <a:rPr lang="en-US" sz="2400" dirty="0" smtClean="0"/>
              <a:t>Microsoft® Windows® 7/8/10 (64-bit)</a:t>
            </a:r>
          </a:p>
          <a:p>
            <a:r>
              <a:rPr lang="en-US" sz="2400" dirty="0" smtClean="0"/>
              <a:t>4 GB RAM minimum, 8 GB RAM recommended</a:t>
            </a:r>
          </a:p>
          <a:p>
            <a:r>
              <a:rPr lang="en-US" sz="2400" dirty="0" smtClean="0"/>
              <a:t>2 GB of available disk space minimum,</a:t>
            </a:r>
            <a:br>
              <a:rPr lang="en-US" sz="2400" dirty="0" smtClean="0"/>
            </a:br>
            <a:r>
              <a:rPr lang="en-US" sz="2400" dirty="0" smtClean="0"/>
              <a:t>4 GB Recommended (500 MB for IDE + 1.5 GB for Android SDK and emulator system image)</a:t>
            </a:r>
          </a:p>
          <a:p>
            <a:r>
              <a:rPr lang="en-US" sz="2400" dirty="0" smtClean="0"/>
              <a:t>1280 x 800 minimum screen resolution</a:t>
            </a:r>
          </a:p>
          <a:p>
            <a:endParaRPr lang="en-US" sz="2400" dirty="0" smtClean="0"/>
          </a:p>
          <a:p>
            <a:pPr algn="just">
              <a:buNone/>
            </a:pPr>
            <a:r>
              <a:rPr lang="en-US" sz="2400" dirty="0" smtClean="0"/>
              <a:t>Link to download Android Software: </a:t>
            </a:r>
          </a:p>
          <a:p>
            <a:pPr lvl="1" algn="just">
              <a:buNone/>
            </a:pPr>
            <a:r>
              <a:rPr lang="en-US" sz="2000" dirty="0" smtClean="0">
                <a:hlinkClick r:id="rId3"/>
              </a:rPr>
              <a:t>https://developer.android.com/studio</a:t>
            </a:r>
            <a:endParaRPr lang="en-US" sz="2000" dirty="0" smtClean="0"/>
          </a:p>
          <a:p>
            <a:endParaRPr lang="en-US" sz="2400" dirty="0" smtClean="0"/>
          </a:p>
          <a:p>
            <a:pPr algn="just">
              <a:buNone/>
            </a:pPr>
            <a:endParaRPr lang="en-US" sz="2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sp>
        <p:nvSpPr>
          <p:cNvPr id="8" name="Title 7"/>
          <p:cNvSpPr>
            <a:spLocks noGrp="1"/>
          </p:cNvSpPr>
          <p:nvPr>
            <p:ph type="title"/>
          </p:nvPr>
        </p:nvSpPr>
        <p:spPr>
          <a:xfrm>
            <a:off x="467544" y="548680"/>
            <a:ext cx="8229600" cy="1143000"/>
          </a:xfrm>
        </p:spPr>
        <p:txBody>
          <a:bodyPr>
            <a:normAutofit/>
          </a:bodyPr>
          <a:lstStyle/>
          <a:p>
            <a:pPr algn="l"/>
            <a:r>
              <a:rPr lang="en-US" sz="3200" b="1" dirty="0" smtClean="0"/>
              <a:t>Android SDK</a:t>
            </a:r>
            <a:endParaRPr lang="en-US" sz="3200" b="1" dirty="0"/>
          </a:p>
        </p:txBody>
      </p:sp>
      <p:sp>
        <p:nvSpPr>
          <p:cNvPr id="9" name="Content Placeholder 8"/>
          <p:cNvSpPr>
            <a:spLocks noGrp="1"/>
          </p:cNvSpPr>
          <p:nvPr>
            <p:ph idx="1"/>
          </p:nvPr>
        </p:nvSpPr>
        <p:spPr>
          <a:xfrm>
            <a:off x="457200" y="1468120"/>
            <a:ext cx="8229600" cy="4999355"/>
          </a:xfrm>
        </p:spPr>
        <p:txBody>
          <a:bodyPr>
            <a:normAutofit fontScale="87500" lnSpcReduction="10000"/>
          </a:bodyPr>
          <a:lstStyle/>
          <a:p>
            <a:pPr algn="just">
              <a:buNone/>
            </a:pPr>
            <a:r>
              <a:rPr lang="en-US" sz="2400" b="1" dirty="0"/>
              <a:t>What is the Android SDK?</a:t>
            </a:r>
          </a:p>
          <a:p>
            <a:pPr algn="just">
              <a:buNone/>
            </a:pPr>
            <a:r>
              <a:rPr lang="en-US" sz="2400" dirty="0"/>
              <a:t>Android SDK is a collection of libraries and Software Development tools that are essential for Developing Android Applications. </a:t>
            </a:r>
          </a:p>
          <a:p>
            <a:pPr algn="just">
              <a:buNone/>
            </a:pPr>
            <a:r>
              <a:rPr lang="en-US" sz="2400" dirty="0"/>
              <a:t>Every time Google releases a new version, the corresponding SDK is also released. In order to work with Android, the developers must download and install each version’s SDK for the particular device.</a:t>
            </a:r>
          </a:p>
          <a:p>
            <a:pPr algn="just">
              <a:buNone/>
            </a:pPr>
            <a:r>
              <a:rPr lang="en-US" sz="2400" b="1" dirty="0"/>
              <a:t>Components of Android SDK</a:t>
            </a:r>
          </a:p>
          <a:p>
            <a:pPr algn="just">
              <a:buNone/>
            </a:pPr>
            <a:r>
              <a:rPr lang="en-US" sz="2400" dirty="0"/>
              <a:t>Android SDK Components play a  major role in the Development of Android applications. Below are the important components:</a:t>
            </a:r>
          </a:p>
          <a:p>
            <a:pPr lvl="1" algn="just">
              <a:buAutoNum type="arabicPeriod"/>
            </a:pPr>
            <a:r>
              <a:rPr lang="en-US" sz="2100" dirty="0"/>
              <a:t>Android SDK Tools</a:t>
            </a:r>
          </a:p>
          <a:p>
            <a:pPr lvl="1" algn="just">
              <a:buAutoNum type="arabicPeriod"/>
            </a:pPr>
            <a:r>
              <a:rPr lang="en-US" sz="2100" dirty="0"/>
              <a:t>Android SDK Build-Tools</a:t>
            </a:r>
          </a:p>
          <a:p>
            <a:pPr lvl="1" algn="just">
              <a:buAutoNum type="arabicPeriod"/>
            </a:pPr>
            <a:r>
              <a:rPr lang="en-US" sz="2100" dirty="0"/>
              <a:t>Android Emulator</a:t>
            </a:r>
          </a:p>
          <a:p>
            <a:pPr lvl="1" algn="just">
              <a:buAutoNum type="arabicPeriod"/>
            </a:pPr>
            <a:r>
              <a:rPr lang="en-US" sz="2100" dirty="0"/>
              <a:t>Android SDK Platform-tools</a:t>
            </a:r>
          </a:p>
          <a:p>
            <a:pPr lvl="1" algn="just">
              <a:buAutoNum type="arabicPeriod"/>
            </a:pPr>
            <a:r>
              <a:rPr lang="en-US" sz="2100" dirty="0"/>
              <a:t>SDK Platforms</a:t>
            </a:r>
          </a:p>
          <a:p>
            <a:pPr lvl="1" algn="just">
              <a:buAutoNum type="arabicPeriod"/>
            </a:pPr>
            <a:r>
              <a:rPr lang="en-US" sz="2100" dirty="0"/>
              <a:t>SDK Update Sites</a:t>
            </a:r>
          </a:p>
          <a:p>
            <a:pPr algn="just">
              <a:buNone/>
            </a:pPr>
            <a:endParaRPr lang="en-US"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sp>
        <p:nvSpPr>
          <p:cNvPr id="9" name="Content Placeholder 8"/>
          <p:cNvSpPr>
            <a:spLocks noGrp="1"/>
          </p:cNvSpPr>
          <p:nvPr>
            <p:ph idx="1"/>
          </p:nvPr>
        </p:nvSpPr>
        <p:spPr>
          <a:xfrm>
            <a:off x="457200" y="1075055"/>
            <a:ext cx="8229600" cy="5392420"/>
          </a:xfrm>
        </p:spPr>
        <p:txBody>
          <a:bodyPr>
            <a:normAutofit fontScale="85000" lnSpcReduction="20000"/>
          </a:bodyPr>
          <a:lstStyle/>
          <a:p>
            <a:pPr algn="just">
              <a:buAutoNum type="arabicPeriod"/>
            </a:pPr>
            <a:r>
              <a:rPr lang="en-US" sz="2855" b="1" dirty="0"/>
              <a:t>Android SDK Tools</a:t>
            </a:r>
          </a:p>
          <a:p>
            <a:pPr algn="just">
              <a:buNone/>
            </a:pPr>
            <a:r>
              <a:rPr lang="en-US" sz="2855" dirty="0"/>
              <a:t>Android SDK tool is an important component of Android SDK. It consists of a complete set of development and debugging tools. Below are the SDK developer tools:</a:t>
            </a:r>
          </a:p>
          <a:p>
            <a:pPr lvl="2" algn="just"/>
            <a:r>
              <a:rPr lang="en-US" sz="2855" dirty="0"/>
              <a:t>Android SDK Build tool.</a:t>
            </a:r>
          </a:p>
          <a:p>
            <a:pPr lvl="2" algn="just"/>
            <a:r>
              <a:rPr lang="en-US" sz="2855" dirty="0"/>
              <a:t>Android Emulator.</a:t>
            </a:r>
          </a:p>
          <a:p>
            <a:pPr lvl="2" algn="just"/>
            <a:r>
              <a:rPr lang="en-US" sz="2855" dirty="0"/>
              <a:t>Android SDK Platform-tools.</a:t>
            </a:r>
          </a:p>
          <a:p>
            <a:pPr marL="0" lvl="0" indent="0" algn="just">
              <a:buNone/>
            </a:pPr>
            <a:endParaRPr lang="en-US" sz="2855" dirty="0"/>
          </a:p>
          <a:p>
            <a:pPr marL="0" lvl="0" indent="0" algn="just">
              <a:buNone/>
            </a:pPr>
            <a:r>
              <a:rPr lang="en-US" sz="2855" dirty="0"/>
              <a:t>2. </a:t>
            </a:r>
            <a:r>
              <a:rPr lang="en-US" sz="2855" b="1" dirty="0"/>
              <a:t>Android SDK Build-Tools</a:t>
            </a:r>
            <a:endParaRPr lang="en-US" sz="2855" dirty="0"/>
          </a:p>
          <a:p>
            <a:pPr lvl="0" algn="just"/>
            <a:r>
              <a:rPr lang="en-US" sz="2855" dirty="0"/>
              <a:t>Android SDK build tools are used for building actual binaries of Android App. The main functions of Android SDK Build tools are built, debug, run and test Android applications. </a:t>
            </a:r>
          </a:p>
          <a:p>
            <a:pPr lvl="0" algn="just"/>
            <a:r>
              <a:rPr lang="en-US" sz="2855" dirty="0"/>
              <a:t>The latest version of the Android SDK Build tool is  30.0.3. While downloading or updating  Android in our System, one must ensure that its latest version is download in SDK Components.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sp>
        <p:nvSpPr>
          <p:cNvPr id="9" name="Content Placeholder 8"/>
          <p:cNvSpPr>
            <a:spLocks noGrp="1"/>
          </p:cNvSpPr>
          <p:nvPr>
            <p:ph sz="half" idx="1"/>
          </p:nvPr>
        </p:nvSpPr>
        <p:spPr>
          <a:xfrm>
            <a:off x="467360" y="981075"/>
            <a:ext cx="4038600" cy="4525963"/>
          </a:xfrm>
        </p:spPr>
        <p:txBody>
          <a:bodyPr>
            <a:normAutofit fontScale="85000" lnSpcReduction="10000"/>
          </a:bodyPr>
          <a:lstStyle/>
          <a:p>
            <a:pPr algn="just">
              <a:buNone/>
            </a:pPr>
            <a:r>
              <a:rPr lang="en-US" sz="2400" dirty="0"/>
              <a:t>3. Android Emulator</a:t>
            </a:r>
          </a:p>
          <a:p>
            <a:pPr algn="just">
              <a:buNone/>
            </a:pPr>
            <a:r>
              <a:rPr lang="en-US" sz="2400" dirty="0"/>
              <a:t>An Android Emulator is a device that simulates an Android device on your system. Suppose we want to run our android application that we code. </a:t>
            </a:r>
          </a:p>
          <a:p>
            <a:pPr algn="just">
              <a:buNone/>
            </a:pPr>
            <a:r>
              <a:rPr lang="en-US" sz="2400" dirty="0"/>
              <a:t>One option is that we will run this on our Android Mobile by Enabling USB Debugging on our mobile. Another option is using Android Emulator. </a:t>
            </a:r>
          </a:p>
          <a:p>
            <a:pPr algn="just">
              <a:buNone/>
            </a:pPr>
            <a:r>
              <a:rPr lang="en-US" sz="2400" dirty="0"/>
              <a:t>In Android Emulator the virtual android device is shown on our system on which we run the Android application that we code</a:t>
            </a:r>
          </a:p>
        </p:txBody>
      </p:sp>
      <p:pic>
        <p:nvPicPr>
          <p:cNvPr id="3" name="Content Placeholder 2"/>
          <p:cNvPicPr>
            <a:picLocks noGrp="1" noChangeAspect="1"/>
          </p:cNvPicPr>
          <p:nvPr>
            <p:ph sz="half" idx="2"/>
          </p:nvPr>
        </p:nvPicPr>
        <p:blipFill>
          <a:blip r:embed="rId3"/>
          <a:stretch>
            <a:fillRect/>
          </a:stretch>
        </p:blipFill>
        <p:spPr>
          <a:xfrm>
            <a:off x="5440680" y="1600200"/>
            <a:ext cx="2452370" cy="452628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sp>
        <p:nvSpPr>
          <p:cNvPr id="9" name="Content Placeholder 8"/>
          <p:cNvSpPr>
            <a:spLocks noGrp="1"/>
          </p:cNvSpPr>
          <p:nvPr>
            <p:ph idx="1"/>
          </p:nvPr>
        </p:nvSpPr>
        <p:spPr>
          <a:xfrm>
            <a:off x="457200" y="1018540"/>
            <a:ext cx="8229600" cy="5448935"/>
          </a:xfrm>
        </p:spPr>
        <p:txBody>
          <a:bodyPr>
            <a:normAutofit/>
          </a:bodyPr>
          <a:lstStyle/>
          <a:p>
            <a:pPr algn="just">
              <a:buNone/>
            </a:pPr>
            <a:r>
              <a:rPr lang="en-US" sz="2400" b="1" dirty="0"/>
              <a:t>SDK Platform-Tools</a:t>
            </a:r>
          </a:p>
          <a:p>
            <a:pPr algn="just">
              <a:buNone/>
            </a:pPr>
            <a:r>
              <a:rPr lang="en-US" sz="2400" dirty="0"/>
              <a:t>	Android Platform-Tools are used to support the features for the current Android platform and are necessary for Android app development. These tools interface with the Android platform on the device you use for testing. </a:t>
            </a:r>
          </a:p>
          <a:p>
            <a:pPr algn="just">
              <a:buNone/>
            </a:pPr>
            <a:endParaRPr lang="en-US" sz="2400" dirty="0"/>
          </a:p>
          <a:p>
            <a:pPr lvl="1" algn="just"/>
            <a:r>
              <a:rPr lang="en-US" sz="2100" dirty="0"/>
              <a:t>Android Debug Bridge (adb): This is a handy command-line tool that lets you communicate with a device.</a:t>
            </a:r>
          </a:p>
          <a:p>
            <a:pPr lvl="1" algn="just"/>
            <a:r>
              <a:rPr lang="en-US" sz="2100" dirty="0"/>
              <a:t>fastboot: This lets you flash a device with a new system image.</a:t>
            </a:r>
          </a:p>
          <a:p>
            <a:pPr algn="just"/>
            <a:endParaRPr lang="en-US" sz="2400" dirty="0"/>
          </a:p>
          <a:p>
            <a:pPr algn="just">
              <a:buNone/>
            </a:pPr>
            <a:endParaRPr lang="en-US" sz="24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sp>
        <p:nvSpPr>
          <p:cNvPr id="9" name="Content Placeholder 8"/>
          <p:cNvSpPr>
            <a:spLocks noGrp="1"/>
          </p:cNvSpPr>
          <p:nvPr>
            <p:ph idx="1"/>
          </p:nvPr>
        </p:nvSpPr>
        <p:spPr>
          <a:xfrm>
            <a:off x="457200" y="1018540"/>
            <a:ext cx="8229600" cy="5448935"/>
          </a:xfrm>
        </p:spPr>
        <p:txBody>
          <a:bodyPr>
            <a:normAutofit/>
          </a:bodyPr>
          <a:lstStyle/>
          <a:p>
            <a:pPr algn="just">
              <a:buNone/>
            </a:pPr>
            <a:r>
              <a:rPr lang="en-US" sz="2400" b="1" dirty="0"/>
              <a:t> SDK Platforms</a:t>
            </a:r>
          </a:p>
          <a:p>
            <a:pPr algn="just">
              <a:buNone/>
            </a:pPr>
            <a:r>
              <a:rPr lang="en-US" sz="2400" dirty="0"/>
              <a:t>For Each Android Software, one SDK platform is available as shown below</a:t>
            </a:r>
          </a:p>
          <a:p>
            <a:pPr algn="just">
              <a:buNone/>
            </a:pPr>
            <a:r>
              <a:rPr lang="en-US" sz="2400" dirty="0"/>
              <a:t>These are numbered according to the android version. The new version of the SDK platform has more features and more compatible but the old version is less compatible with fewer features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sp>
        <p:nvSpPr>
          <p:cNvPr id="8" name="Title 7"/>
          <p:cNvSpPr>
            <a:spLocks noGrp="1"/>
          </p:cNvSpPr>
          <p:nvPr>
            <p:ph type="title"/>
          </p:nvPr>
        </p:nvSpPr>
        <p:spPr>
          <a:xfrm>
            <a:off x="323528" y="764704"/>
            <a:ext cx="8229600" cy="1143000"/>
          </a:xfrm>
        </p:spPr>
        <p:txBody>
          <a:bodyPr/>
          <a:lstStyle/>
          <a:p>
            <a:r>
              <a:rPr lang="en-US" dirty="0" smtClean="0"/>
              <a:t>How mobile communication works</a:t>
            </a:r>
            <a:endParaRPr lang="en-US" dirty="0"/>
          </a:p>
        </p:txBody>
      </p:sp>
      <p:sp>
        <p:nvSpPr>
          <p:cNvPr id="9" name="Content Placeholder 8"/>
          <p:cNvSpPr>
            <a:spLocks noGrp="1"/>
          </p:cNvSpPr>
          <p:nvPr>
            <p:ph idx="1"/>
          </p:nvPr>
        </p:nvSpPr>
        <p:spPr/>
        <p:txBody>
          <a:bodyPr/>
          <a:lstStyle/>
          <a:p>
            <a:pPr algn="just">
              <a:buNone/>
            </a:pPr>
            <a:r>
              <a:rPr lang="en-US" sz="2400" dirty="0"/>
              <a:t> </a:t>
            </a:r>
          </a:p>
        </p:txBody>
      </p:sp>
      <p:pic>
        <p:nvPicPr>
          <p:cNvPr id="3074" name="Picture 2" descr="Mobile Phone Communication. How it works?"/>
          <p:cNvPicPr>
            <a:picLocks noChangeAspect="1" noChangeArrowheads="1"/>
          </p:cNvPicPr>
          <p:nvPr/>
        </p:nvPicPr>
        <p:blipFill>
          <a:blip r:embed="rId3" cstate="print"/>
          <a:srcRect/>
          <a:stretch>
            <a:fillRect/>
          </a:stretch>
        </p:blipFill>
        <p:spPr bwMode="auto">
          <a:xfrm>
            <a:off x="794809" y="1844824"/>
            <a:ext cx="6297471" cy="4392488"/>
          </a:xfrm>
          <a:prstGeom prst="rect">
            <a:avLst/>
          </a:prstGeom>
          <a:noFill/>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sp>
        <p:nvSpPr>
          <p:cNvPr id="10" name="Title 9"/>
          <p:cNvSpPr>
            <a:spLocks noGrp="1"/>
          </p:cNvSpPr>
          <p:nvPr>
            <p:ph type="title"/>
          </p:nvPr>
        </p:nvSpPr>
        <p:spPr>
          <a:xfrm>
            <a:off x="467544" y="548680"/>
            <a:ext cx="8229600" cy="1143000"/>
          </a:xfrm>
        </p:spPr>
        <p:txBody>
          <a:bodyPr>
            <a:normAutofit/>
          </a:bodyPr>
          <a:lstStyle/>
          <a:p>
            <a:pPr algn="l"/>
            <a:r>
              <a:rPr lang="en-US" sz="3600" dirty="0" smtClean="0"/>
              <a:t>Android SDK </a:t>
            </a:r>
            <a:endParaRPr lang="en-US" sz="3600" dirty="0"/>
          </a:p>
        </p:txBody>
      </p:sp>
      <p:sp>
        <p:nvSpPr>
          <p:cNvPr id="9" name="Content Placeholder 8"/>
          <p:cNvSpPr>
            <a:spLocks noGrp="1"/>
          </p:cNvSpPr>
          <p:nvPr>
            <p:ph idx="1"/>
          </p:nvPr>
        </p:nvSpPr>
        <p:spPr>
          <a:xfrm>
            <a:off x="457200" y="1340768"/>
            <a:ext cx="8229600" cy="4785395"/>
          </a:xfrm>
        </p:spPr>
        <p:txBody>
          <a:bodyPr/>
          <a:lstStyle/>
          <a:p>
            <a:pPr algn="just"/>
            <a:r>
              <a:rPr lang="en-IN" sz="2400" dirty="0" smtClean="0"/>
              <a:t>Android SDK is a software development kit developed by Google for the Android platform.</a:t>
            </a:r>
          </a:p>
          <a:p>
            <a:pPr algn="just"/>
            <a:endParaRPr lang="en-US" sz="2400" dirty="0"/>
          </a:p>
        </p:txBody>
      </p:sp>
      <p:pic>
        <p:nvPicPr>
          <p:cNvPr id="2051" name="Picture 3"/>
          <p:cNvPicPr>
            <a:picLocks noChangeAspect="1" noChangeArrowheads="1"/>
          </p:cNvPicPr>
          <p:nvPr/>
        </p:nvPicPr>
        <p:blipFill>
          <a:blip r:embed="rId3" cstate="print"/>
          <a:srcRect/>
          <a:stretch>
            <a:fillRect/>
          </a:stretch>
        </p:blipFill>
        <p:spPr bwMode="auto">
          <a:xfrm>
            <a:off x="1475656" y="2276872"/>
            <a:ext cx="5184576" cy="4041339"/>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sp>
        <p:nvSpPr>
          <p:cNvPr id="9" name="Content Placeholder 8"/>
          <p:cNvSpPr>
            <a:spLocks noGrp="1"/>
          </p:cNvSpPr>
          <p:nvPr>
            <p:ph idx="1"/>
          </p:nvPr>
        </p:nvSpPr>
        <p:spPr>
          <a:xfrm>
            <a:off x="457200" y="1052736"/>
            <a:ext cx="8229600" cy="5400600"/>
          </a:xfrm>
        </p:spPr>
        <p:txBody>
          <a:bodyPr/>
          <a:lstStyle/>
          <a:p>
            <a:pPr algn="just"/>
            <a:r>
              <a:rPr lang="en-IN" sz="2400" dirty="0" smtClean="0"/>
              <a:t>The Android SDK is a collection of software development tools and libraries required to develop Android applications. </a:t>
            </a:r>
          </a:p>
          <a:p>
            <a:pPr algn="just"/>
            <a:r>
              <a:rPr lang="en-IN" sz="2400" dirty="0" smtClean="0"/>
              <a:t>Every time Google releases a new version of Android or an update, a corresponding SDK is also released which developers must download and install.</a:t>
            </a:r>
          </a:p>
          <a:p>
            <a:pPr algn="just">
              <a:buNone/>
            </a:pPr>
            <a:endParaRPr lang="en-US" sz="2400" dirty="0" smtClean="0"/>
          </a:p>
          <a:p>
            <a:pPr algn="just">
              <a:buNone/>
            </a:pPr>
            <a:r>
              <a:rPr lang="en-IN" sz="2400" b="1" dirty="0" smtClean="0"/>
              <a:t>How to Install the Android SDK</a:t>
            </a:r>
          </a:p>
          <a:p>
            <a:r>
              <a:rPr lang="en-IN" sz="2400" dirty="0" smtClean="0"/>
              <a:t>To install the Android SDK from within Android Studio, first start Android Studio.</a:t>
            </a:r>
          </a:p>
          <a:p>
            <a:r>
              <a:rPr lang="en-IN" sz="2400" dirty="0" smtClean="0"/>
              <a:t>From the Android Studio start page, select </a:t>
            </a:r>
            <a:r>
              <a:rPr lang="en-IN" sz="2400" b="1" dirty="0" smtClean="0"/>
              <a:t>Tools &gt; SDK Manager.</a:t>
            </a:r>
          </a:p>
          <a:p>
            <a:r>
              <a:rPr lang="en-IN" sz="2400" dirty="0" smtClean="0"/>
              <a:t>Select Android version and click on ok, u can also install required SDK tools in SDK tools tab</a:t>
            </a:r>
          </a:p>
          <a:p>
            <a:pPr algn="just">
              <a:buNone/>
            </a:pPr>
            <a:endParaRPr lang="en-US" sz="24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sp>
        <p:nvSpPr>
          <p:cNvPr id="9" name="Content Placeholder 8"/>
          <p:cNvSpPr>
            <a:spLocks noGrp="1"/>
          </p:cNvSpPr>
          <p:nvPr>
            <p:ph idx="1"/>
          </p:nvPr>
        </p:nvSpPr>
        <p:spPr/>
        <p:txBody>
          <a:bodyPr/>
          <a:lstStyle/>
          <a:p>
            <a:pPr algn="just">
              <a:buNone/>
            </a:pPr>
            <a:r>
              <a:rPr lang="en-US" sz="2400" dirty="0"/>
              <a:t> </a:t>
            </a:r>
          </a:p>
        </p:txBody>
      </p:sp>
      <p:pic>
        <p:nvPicPr>
          <p:cNvPr id="38914" name="Picture 2"/>
          <p:cNvPicPr>
            <a:picLocks noChangeAspect="1" noChangeArrowheads="1"/>
          </p:cNvPicPr>
          <p:nvPr/>
        </p:nvPicPr>
        <p:blipFill>
          <a:blip r:embed="rId3" cstate="print"/>
          <a:srcRect/>
          <a:stretch>
            <a:fillRect/>
          </a:stretch>
        </p:blipFill>
        <p:spPr bwMode="auto">
          <a:xfrm>
            <a:off x="899592" y="1196752"/>
            <a:ext cx="6696744" cy="5198691"/>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sp>
        <p:nvSpPr>
          <p:cNvPr id="8" name="Title 7"/>
          <p:cNvSpPr>
            <a:spLocks noGrp="1"/>
          </p:cNvSpPr>
          <p:nvPr>
            <p:ph type="title"/>
          </p:nvPr>
        </p:nvSpPr>
        <p:spPr>
          <a:xfrm>
            <a:off x="395536" y="620688"/>
            <a:ext cx="8229600" cy="1143000"/>
          </a:xfrm>
        </p:spPr>
        <p:txBody>
          <a:bodyPr>
            <a:normAutofit/>
          </a:bodyPr>
          <a:lstStyle/>
          <a:p>
            <a:pPr algn="l"/>
            <a:r>
              <a:rPr lang="en-US" sz="3200" b="1" dirty="0" smtClean="0"/>
              <a:t>NDK(Native Development Kit)</a:t>
            </a:r>
            <a:endParaRPr lang="en-US" sz="3200" b="1" dirty="0"/>
          </a:p>
        </p:txBody>
      </p:sp>
      <p:sp>
        <p:nvSpPr>
          <p:cNvPr id="9" name="Content Placeholder 8"/>
          <p:cNvSpPr>
            <a:spLocks noGrp="1"/>
          </p:cNvSpPr>
          <p:nvPr>
            <p:ph idx="1"/>
          </p:nvPr>
        </p:nvSpPr>
        <p:spPr/>
        <p:txBody>
          <a:bodyPr/>
          <a:lstStyle/>
          <a:p>
            <a:pPr algn="just"/>
            <a:r>
              <a:rPr lang="en-IN" sz="2400" dirty="0" smtClean="0"/>
              <a:t>The Native Development Kit (NDK) is a set of tools that allows you to use C and C++ code with Android, and provides platform libraries you can use to manage native activities and access physical device components, such as sensors and touch input.</a:t>
            </a:r>
          </a:p>
          <a:p>
            <a:pPr marL="457200" indent="-457200"/>
            <a:r>
              <a:rPr lang="en-IN" sz="2400" dirty="0" smtClean="0"/>
              <a:t>The NDK can be useful for cases in which you need to do one or more of the following:</a:t>
            </a:r>
          </a:p>
          <a:p>
            <a:pPr lvl="1"/>
            <a:r>
              <a:rPr lang="en-IN" sz="2000" dirty="0" smtClean="0"/>
              <a:t>Squeeze extra performance out of a device to achieve low latency or run computationally intensive applications, such as games or physics simulations.</a:t>
            </a:r>
          </a:p>
          <a:p>
            <a:pPr lvl="1"/>
            <a:r>
              <a:rPr lang="en-IN" sz="2000" dirty="0" smtClean="0"/>
              <a:t>Reuse your own or other developers' C or C++ libraries.</a:t>
            </a:r>
          </a:p>
          <a:p>
            <a:pPr algn="just"/>
            <a:endParaRPr lang="en-US" sz="24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sp>
        <p:nvSpPr>
          <p:cNvPr id="8" name="Title 7"/>
          <p:cNvSpPr>
            <a:spLocks noGrp="1"/>
          </p:cNvSpPr>
          <p:nvPr>
            <p:ph type="title"/>
          </p:nvPr>
        </p:nvSpPr>
        <p:spPr>
          <a:xfrm>
            <a:off x="395536" y="620688"/>
            <a:ext cx="8229600" cy="1143000"/>
          </a:xfrm>
        </p:spPr>
        <p:txBody>
          <a:bodyPr>
            <a:normAutofit/>
          </a:bodyPr>
          <a:lstStyle/>
          <a:p>
            <a:pPr algn="l"/>
            <a:r>
              <a:rPr lang="en-IN" sz="2800" dirty="0" smtClean="0"/>
              <a:t>Android Emulator</a:t>
            </a:r>
            <a:r>
              <a:rPr lang="en-US" sz="2800" b="1" dirty="0" smtClean="0"/>
              <a:t> (Android</a:t>
            </a:r>
            <a:r>
              <a:rPr lang="en-US" sz="2800" dirty="0" smtClean="0"/>
              <a:t> Virtual Device) (AVD)</a:t>
            </a:r>
            <a:endParaRPr lang="en-US" sz="2800" dirty="0"/>
          </a:p>
        </p:txBody>
      </p:sp>
      <p:sp>
        <p:nvSpPr>
          <p:cNvPr id="9" name="Content Placeholder 8"/>
          <p:cNvSpPr>
            <a:spLocks noGrp="1"/>
          </p:cNvSpPr>
          <p:nvPr>
            <p:ph idx="1"/>
          </p:nvPr>
        </p:nvSpPr>
        <p:spPr/>
        <p:txBody>
          <a:bodyPr>
            <a:normAutofit lnSpcReduction="10000"/>
          </a:bodyPr>
          <a:lstStyle/>
          <a:p>
            <a:pPr algn="just"/>
            <a:r>
              <a:rPr lang="en-US" sz="2400" dirty="0"/>
              <a:t> </a:t>
            </a:r>
            <a:r>
              <a:rPr lang="en-IN" sz="2400" dirty="0" smtClean="0"/>
              <a:t>The Android Emulator simulates Android devices on your computer so that you can test your application on a variety of devices and Android API levels without needing to have each physical device.</a:t>
            </a:r>
          </a:p>
          <a:p>
            <a:pPr algn="just"/>
            <a:r>
              <a:rPr lang="en-IN" sz="2400" dirty="0" smtClean="0"/>
              <a:t>The emulator provides almost all of the capabilities of a real Android device. You can simulate incoming phone calls and text messages, specify the location of the device, simulate rotation and other hardware sensors, access the Google Play Store, and much more</a:t>
            </a:r>
          </a:p>
          <a:p>
            <a:pPr algn="just"/>
            <a:r>
              <a:rPr lang="en-IN" sz="2400" dirty="0" smtClean="0"/>
              <a:t>Testing your app on the emulator is in some ways faster and easier than doing so on a physical device. For example, you can transfer data faster to the emulator than to a device connected over USB.</a:t>
            </a:r>
            <a:endParaRPr lang="en-US" sz="24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sp>
        <p:nvSpPr>
          <p:cNvPr id="9" name="Content Placeholder 8"/>
          <p:cNvSpPr>
            <a:spLocks noGrp="1"/>
          </p:cNvSpPr>
          <p:nvPr>
            <p:ph idx="1"/>
          </p:nvPr>
        </p:nvSpPr>
        <p:spPr>
          <a:xfrm>
            <a:off x="457200" y="1052736"/>
            <a:ext cx="8229600" cy="5073427"/>
          </a:xfrm>
        </p:spPr>
        <p:txBody>
          <a:bodyPr/>
          <a:lstStyle/>
          <a:p>
            <a:pPr algn="just"/>
            <a:r>
              <a:rPr lang="en-US" sz="2400" dirty="0"/>
              <a:t> </a:t>
            </a:r>
            <a:r>
              <a:rPr lang="en-IN" sz="2400" dirty="0" smtClean="0"/>
              <a:t>The Android Emulator has additional requirements beyond the basic system requirements for Android Studio, which are described below:</a:t>
            </a:r>
          </a:p>
          <a:p>
            <a:pPr lvl="1" algn="just"/>
            <a:r>
              <a:rPr lang="en-IN" sz="2000" dirty="0" smtClean="0"/>
              <a:t>SDK Tools 26.1.1 or higher</a:t>
            </a:r>
          </a:p>
          <a:p>
            <a:pPr lvl="1" algn="just"/>
            <a:r>
              <a:rPr lang="en-US" sz="2000" dirty="0" smtClean="0"/>
              <a:t>64-bit processor</a:t>
            </a:r>
          </a:p>
          <a:p>
            <a:pPr lvl="1" algn="just"/>
            <a:r>
              <a:rPr lang="en-US" sz="2000" dirty="0" smtClean="0"/>
              <a:t>HAXM 6.2.1 or later</a:t>
            </a:r>
          </a:p>
          <a:p>
            <a:pPr lvl="1" algn="just">
              <a:buNone/>
            </a:pPr>
            <a:endParaRPr lang="en-IN" sz="2400" dirty="0" smtClean="0"/>
          </a:p>
          <a:p>
            <a:pPr fontAlgn="base"/>
            <a:r>
              <a:rPr lang="en-IN" sz="2400" b="1" dirty="0" smtClean="0"/>
              <a:t>HAXM</a:t>
            </a:r>
            <a:r>
              <a:rPr lang="en-IN" sz="2400" dirty="0" smtClean="0"/>
              <a:t> stands for "Hardware Accelerated Execution Manager". It is used for launching Emulators.</a:t>
            </a:r>
          </a:p>
          <a:p>
            <a:pPr fontAlgn="base">
              <a:buNone/>
            </a:pPr>
            <a:r>
              <a:rPr lang="en-IN" sz="2400" dirty="0" smtClean="0"/>
              <a:t>(before installing HAXM, check Whether virtualization is enabled or not)</a:t>
            </a:r>
          </a:p>
          <a:p>
            <a:pPr fontAlgn="base"/>
            <a:endParaRPr lang="en-IN" sz="2400" dirty="0" smtClean="0"/>
          </a:p>
          <a:p>
            <a:pPr algn="just">
              <a:buNone/>
            </a:pPr>
            <a:endParaRPr lang="en-US" sz="2400" dirty="0" smtClean="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sp>
        <p:nvSpPr>
          <p:cNvPr id="9" name="Content Placeholder 8"/>
          <p:cNvSpPr>
            <a:spLocks noGrp="1"/>
          </p:cNvSpPr>
          <p:nvPr>
            <p:ph idx="1"/>
          </p:nvPr>
        </p:nvSpPr>
        <p:spPr>
          <a:xfrm>
            <a:off x="457200" y="1052736"/>
            <a:ext cx="3826768" cy="5073427"/>
          </a:xfrm>
        </p:spPr>
        <p:txBody>
          <a:bodyPr/>
          <a:lstStyle/>
          <a:p>
            <a:pPr algn="just">
              <a:buNone/>
            </a:pPr>
            <a:r>
              <a:rPr lang="en-US" sz="2400" dirty="0"/>
              <a:t> </a:t>
            </a:r>
            <a:r>
              <a:rPr lang="en-US" sz="2400" dirty="0" smtClean="0"/>
              <a:t>Installing Android Emulator</a:t>
            </a:r>
          </a:p>
          <a:p>
            <a:pPr algn="just"/>
            <a:r>
              <a:rPr lang="en-IN" sz="2400" dirty="0" smtClean="0"/>
              <a:t>From the Android Studio start page, select </a:t>
            </a:r>
            <a:r>
              <a:rPr lang="en-IN" sz="2400" b="1" dirty="0" smtClean="0"/>
              <a:t>Tools &gt; ADK Manager.</a:t>
            </a:r>
          </a:p>
          <a:p>
            <a:pPr algn="just"/>
            <a:r>
              <a:rPr lang="en-IN" sz="2400" dirty="0" smtClean="0"/>
              <a:t>Click on create virtual device button</a:t>
            </a:r>
          </a:p>
          <a:p>
            <a:pPr algn="just">
              <a:buNone/>
            </a:pPr>
            <a:endParaRPr lang="en-US" sz="2400" dirty="0"/>
          </a:p>
        </p:txBody>
      </p:sp>
      <p:pic>
        <p:nvPicPr>
          <p:cNvPr id="39939" name="Picture 3"/>
          <p:cNvPicPr>
            <a:picLocks noChangeAspect="1" noChangeArrowheads="1"/>
          </p:cNvPicPr>
          <p:nvPr/>
        </p:nvPicPr>
        <p:blipFill>
          <a:blip r:embed="rId3" cstate="print"/>
          <a:srcRect/>
          <a:stretch>
            <a:fillRect/>
          </a:stretch>
        </p:blipFill>
        <p:spPr bwMode="auto">
          <a:xfrm>
            <a:off x="4499992" y="1628800"/>
            <a:ext cx="4188122" cy="4028436"/>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sp>
        <p:nvSpPr>
          <p:cNvPr id="9" name="Content Placeholder 8"/>
          <p:cNvSpPr>
            <a:spLocks noGrp="1"/>
          </p:cNvSpPr>
          <p:nvPr>
            <p:ph idx="1"/>
          </p:nvPr>
        </p:nvSpPr>
        <p:spPr>
          <a:xfrm>
            <a:off x="457200" y="1052736"/>
            <a:ext cx="3754760" cy="5073427"/>
          </a:xfrm>
        </p:spPr>
        <p:txBody>
          <a:bodyPr/>
          <a:lstStyle/>
          <a:p>
            <a:pPr algn="just"/>
            <a:r>
              <a:rPr lang="en-US" sz="2400" dirty="0" smtClean="0"/>
              <a:t>Select hardware as phone or other device and select e emulator name based on your requirement.</a:t>
            </a:r>
          </a:p>
          <a:p>
            <a:pPr algn="just"/>
            <a:endParaRPr lang="en-US" sz="2400" dirty="0"/>
          </a:p>
        </p:txBody>
      </p:sp>
      <p:pic>
        <p:nvPicPr>
          <p:cNvPr id="40962" name="Picture 2"/>
          <p:cNvPicPr>
            <a:picLocks noChangeAspect="1" noChangeArrowheads="1"/>
          </p:cNvPicPr>
          <p:nvPr/>
        </p:nvPicPr>
        <p:blipFill>
          <a:blip r:embed="rId3" cstate="print"/>
          <a:srcRect/>
          <a:stretch>
            <a:fillRect/>
          </a:stretch>
        </p:blipFill>
        <p:spPr bwMode="auto">
          <a:xfrm>
            <a:off x="4211960" y="908720"/>
            <a:ext cx="4932040" cy="5076825"/>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sp>
        <p:nvSpPr>
          <p:cNvPr id="9" name="Content Placeholder 8"/>
          <p:cNvSpPr>
            <a:spLocks noGrp="1"/>
          </p:cNvSpPr>
          <p:nvPr>
            <p:ph idx="1"/>
          </p:nvPr>
        </p:nvSpPr>
        <p:spPr>
          <a:xfrm>
            <a:off x="457200" y="1052736"/>
            <a:ext cx="3754760" cy="5073427"/>
          </a:xfrm>
        </p:spPr>
        <p:txBody>
          <a:bodyPr/>
          <a:lstStyle/>
          <a:p>
            <a:pPr algn="just"/>
            <a:r>
              <a:rPr lang="en-US" sz="2400" dirty="0" smtClean="0"/>
              <a:t>Select system image(android version)</a:t>
            </a:r>
          </a:p>
          <a:p>
            <a:pPr algn="just"/>
            <a:r>
              <a:rPr lang="en-US" sz="2400" dirty="0" smtClean="0"/>
              <a:t>Next verify </a:t>
            </a:r>
            <a:r>
              <a:rPr lang="en-US" sz="2400" smtClean="0"/>
              <a:t>the configuration </a:t>
            </a:r>
            <a:r>
              <a:rPr lang="en-US" sz="2400" dirty="0" smtClean="0"/>
              <a:t>and click finish.</a:t>
            </a:r>
            <a:endParaRPr lang="en-US" sz="2400" dirty="0"/>
          </a:p>
        </p:txBody>
      </p:sp>
      <p:pic>
        <p:nvPicPr>
          <p:cNvPr id="41986" name="Picture 2"/>
          <p:cNvPicPr>
            <a:picLocks noChangeAspect="1" noChangeArrowheads="1"/>
          </p:cNvPicPr>
          <p:nvPr/>
        </p:nvPicPr>
        <p:blipFill>
          <a:blip r:embed="rId3" cstate="print"/>
          <a:srcRect/>
          <a:stretch>
            <a:fillRect/>
          </a:stretch>
        </p:blipFill>
        <p:spPr bwMode="auto">
          <a:xfrm>
            <a:off x="4438625" y="1124744"/>
            <a:ext cx="4705375" cy="5076825"/>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smtClean="0">
                <a:latin typeface="Times New Roman" panose="02020603050405020304" pitchFamily="18" charset="0"/>
                <a:cs typeface="Times New Roman" panose="02020603050405020304" pitchFamily="18" charset="0"/>
                <a:sym typeface="+mn-ea"/>
              </a:rPr>
              <a:t>Dalvik</a:t>
            </a:r>
            <a:r>
              <a:rPr lang="en-US" b="1" dirty="0" smtClean="0">
                <a:latin typeface="Times New Roman" panose="02020603050405020304" pitchFamily="18" charset="0"/>
                <a:cs typeface="Times New Roman" panose="02020603050405020304" pitchFamily="18" charset="0"/>
                <a:sym typeface="+mn-ea"/>
              </a:rPr>
              <a:t> Virtual Machine / DVM</a:t>
            </a:r>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r>
              <a:rPr lang="en-US" b="1" dirty="0" err="1" smtClean="0">
                <a:latin typeface="Times New Roman" panose="02020603050405020304" pitchFamily="18" charset="0"/>
                <a:cs typeface="Times New Roman" panose="02020603050405020304" pitchFamily="18" charset="0"/>
                <a:sym typeface="+mn-ea"/>
              </a:rPr>
              <a:t>Dalvik</a:t>
            </a:r>
            <a:r>
              <a:rPr lang="en-US" b="1" dirty="0" smtClean="0">
                <a:latin typeface="Times New Roman" panose="02020603050405020304" pitchFamily="18" charset="0"/>
                <a:cs typeface="Times New Roman" panose="02020603050405020304" pitchFamily="18" charset="0"/>
                <a:sym typeface="+mn-ea"/>
              </a:rPr>
              <a:t> Virtual Machine / DVM</a:t>
            </a:r>
            <a:endParaRPr lang="en-US"/>
          </a:p>
        </p:txBody>
      </p:sp>
      <p:sp>
        <p:nvSpPr>
          <p:cNvPr id="3" name="Content Placeholder 2"/>
          <p:cNvSpPr>
            <a:spLocks noGrp="1"/>
          </p:cNvSpPr>
          <p:nvPr>
            <p:ph idx="1"/>
          </p:nvPr>
        </p:nvSpPr>
        <p:spPr>
          <a:xfrm>
            <a:off x="457200" y="1692276"/>
            <a:ext cx="8229600" cy="4708525"/>
          </a:xfrm>
        </p:spPr>
        <p:txBody>
          <a:bodyPr>
            <a:normAutofit fontScale="85000" lnSpcReduction="20000"/>
          </a:bodyPr>
          <a:lstStyle/>
          <a:p>
            <a:r>
              <a:rPr lang="en-US" dirty="0" smtClean="0">
                <a:latin typeface="Times New Roman" panose="02020603050405020304" pitchFamily="18" charset="0"/>
                <a:cs typeface="Times New Roman" panose="02020603050405020304" pitchFamily="18" charset="0"/>
                <a:sym typeface="+mn-ea"/>
              </a:rPr>
              <a:t>As we know the modern JVM is high performance and provides excellent memory management. But it needs to be optimized for low-powered handheld devices as well.</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sym typeface="+mn-ea"/>
              </a:rPr>
              <a:t>The </a:t>
            </a:r>
            <a:r>
              <a:rPr lang="en-US" b="1" dirty="0" err="1" smtClean="0">
                <a:latin typeface="Times New Roman" panose="02020603050405020304" pitchFamily="18" charset="0"/>
                <a:cs typeface="Times New Roman" panose="02020603050405020304" pitchFamily="18" charset="0"/>
                <a:sym typeface="+mn-ea"/>
              </a:rPr>
              <a:t>Dalvik</a:t>
            </a:r>
            <a:r>
              <a:rPr lang="en-US" b="1" dirty="0" smtClean="0">
                <a:latin typeface="Times New Roman" panose="02020603050405020304" pitchFamily="18" charset="0"/>
                <a:cs typeface="Times New Roman" panose="02020603050405020304" pitchFamily="18" charset="0"/>
                <a:sym typeface="+mn-ea"/>
              </a:rPr>
              <a:t> Virtual Machine (DVM)</a:t>
            </a:r>
            <a:r>
              <a:rPr lang="en-US" dirty="0" smtClean="0">
                <a:latin typeface="Times New Roman" panose="02020603050405020304" pitchFamily="18" charset="0"/>
                <a:cs typeface="Times New Roman" panose="02020603050405020304" pitchFamily="18" charset="0"/>
                <a:sym typeface="+mn-ea"/>
              </a:rPr>
              <a:t> is an android virtual machine optimized for mobile devices. It optimizes the virtual machine for memory, battery life and performance.</a:t>
            </a:r>
            <a:endParaRPr lang="en-US" dirty="0" smtClean="0">
              <a:latin typeface="Times New Roman" panose="02020603050405020304" pitchFamily="18" charset="0"/>
              <a:cs typeface="Times New Roman" panose="02020603050405020304" pitchFamily="18" charset="0"/>
            </a:endParaRPr>
          </a:p>
          <a:p>
            <a:r>
              <a:rPr lang="en-US" dirty="0" err="1" smtClean="0">
                <a:latin typeface="Times New Roman" panose="02020603050405020304" pitchFamily="18" charset="0"/>
                <a:cs typeface="Times New Roman" panose="02020603050405020304" pitchFamily="18" charset="0"/>
                <a:sym typeface="+mn-ea"/>
              </a:rPr>
              <a:t>Dalvik</a:t>
            </a:r>
            <a:r>
              <a:rPr lang="en-US" dirty="0" smtClean="0">
                <a:latin typeface="Times New Roman" panose="02020603050405020304" pitchFamily="18" charset="0"/>
                <a:cs typeface="Times New Roman" panose="02020603050405020304" pitchFamily="18" charset="0"/>
                <a:sym typeface="+mn-ea"/>
              </a:rPr>
              <a:t> is a name of a town in Iceland. The </a:t>
            </a:r>
            <a:r>
              <a:rPr lang="en-US" dirty="0" err="1" smtClean="0">
                <a:latin typeface="Times New Roman" panose="02020603050405020304" pitchFamily="18" charset="0"/>
                <a:cs typeface="Times New Roman" panose="02020603050405020304" pitchFamily="18" charset="0"/>
                <a:sym typeface="+mn-ea"/>
              </a:rPr>
              <a:t>Dalvik</a:t>
            </a:r>
            <a:r>
              <a:rPr lang="en-US" dirty="0" smtClean="0">
                <a:latin typeface="Times New Roman" panose="02020603050405020304" pitchFamily="18" charset="0"/>
                <a:cs typeface="Times New Roman" panose="02020603050405020304" pitchFamily="18" charset="0"/>
                <a:sym typeface="+mn-ea"/>
              </a:rPr>
              <a:t> VM was written by Dan Bornstein.</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sym typeface="+mn-ea"/>
              </a:rPr>
              <a:t>The </a:t>
            </a:r>
            <a:r>
              <a:rPr lang="en-US" dirty="0" err="1" smtClean="0">
                <a:latin typeface="Times New Roman" panose="02020603050405020304" pitchFamily="18" charset="0"/>
                <a:cs typeface="Times New Roman" panose="02020603050405020304" pitchFamily="18" charset="0"/>
                <a:sym typeface="+mn-ea"/>
              </a:rPr>
              <a:t>Dex</a:t>
            </a:r>
            <a:r>
              <a:rPr lang="en-US" dirty="0" smtClean="0">
                <a:latin typeface="Times New Roman" panose="02020603050405020304" pitchFamily="18" charset="0"/>
                <a:cs typeface="Times New Roman" panose="02020603050405020304" pitchFamily="18" charset="0"/>
                <a:sym typeface="+mn-ea"/>
              </a:rPr>
              <a:t> compiler converts the class files into the .</a:t>
            </a:r>
            <a:r>
              <a:rPr lang="en-US" dirty="0" err="1" smtClean="0">
                <a:latin typeface="Times New Roman" panose="02020603050405020304" pitchFamily="18" charset="0"/>
                <a:cs typeface="Times New Roman" panose="02020603050405020304" pitchFamily="18" charset="0"/>
                <a:sym typeface="+mn-ea"/>
              </a:rPr>
              <a:t>dex</a:t>
            </a:r>
            <a:r>
              <a:rPr lang="en-US" dirty="0" smtClean="0">
                <a:latin typeface="Times New Roman" panose="02020603050405020304" pitchFamily="18" charset="0"/>
                <a:cs typeface="Times New Roman" panose="02020603050405020304" pitchFamily="18" charset="0"/>
                <a:sym typeface="+mn-ea"/>
              </a:rPr>
              <a:t> file that run on the </a:t>
            </a:r>
            <a:r>
              <a:rPr lang="en-US" dirty="0" err="1" smtClean="0">
                <a:latin typeface="Times New Roman" panose="02020603050405020304" pitchFamily="18" charset="0"/>
                <a:cs typeface="Times New Roman" panose="02020603050405020304" pitchFamily="18" charset="0"/>
                <a:sym typeface="+mn-ea"/>
              </a:rPr>
              <a:t>Dalvik</a:t>
            </a:r>
            <a:r>
              <a:rPr lang="en-US" dirty="0" smtClean="0">
                <a:latin typeface="Times New Roman" panose="02020603050405020304" pitchFamily="18" charset="0"/>
                <a:cs typeface="Times New Roman" panose="02020603050405020304" pitchFamily="18" charset="0"/>
                <a:sym typeface="+mn-ea"/>
              </a:rPr>
              <a:t> VM. Multiple class files are converted into one </a:t>
            </a:r>
            <a:r>
              <a:rPr lang="en-US" dirty="0" err="1" smtClean="0">
                <a:latin typeface="Times New Roman" panose="02020603050405020304" pitchFamily="18" charset="0"/>
                <a:cs typeface="Times New Roman" panose="02020603050405020304" pitchFamily="18" charset="0"/>
                <a:sym typeface="+mn-ea"/>
              </a:rPr>
              <a:t>dex</a:t>
            </a:r>
            <a:r>
              <a:rPr lang="en-US" dirty="0" smtClean="0">
                <a:latin typeface="Times New Roman" panose="02020603050405020304" pitchFamily="18" charset="0"/>
                <a:cs typeface="Times New Roman" panose="02020603050405020304" pitchFamily="18" charset="0"/>
                <a:sym typeface="+mn-ea"/>
              </a:rPr>
              <a:t> file.</a:t>
            </a:r>
            <a:endParaRPr lang="en-US" dirty="0" smtClean="0">
              <a:latin typeface="Times New Roman" panose="02020603050405020304" pitchFamily="18" charset="0"/>
              <a:cs typeface="Times New Roman" panose="02020603050405020304" pitchFamily="18" charset="0"/>
            </a:endParaRPr>
          </a:p>
          <a:p>
            <a:pPr>
              <a:buNone/>
            </a:pPr>
            <a:endParaRPr lang="en-US" dirty="0"/>
          </a:p>
          <a:p>
            <a:endParaRPr lang="en-US" dirty="0"/>
          </a:p>
        </p:txBody>
      </p:sp>
      <p:sp>
        <p:nvSpPr>
          <p:cNvPr id="5" name="Rectangle 4"/>
          <p:cNvSpPr/>
          <p:nvPr/>
        </p:nvSpPr>
        <p:spPr>
          <a:xfrm>
            <a:off x="-36195"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sp>
        <p:nvSpPr>
          <p:cNvPr id="8" name="Title 7"/>
          <p:cNvSpPr>
            <a:spLocks noGrp="1"/>
          </p:cNvSpPr>
          <p:nvPr>
            <p:ph type="title"/>
          </p:nvPr>
        </p:nvSpPr>
        <p:spPr>
          <a:xfrm>
            <a:off x="323528" y="764704"/>
            <a:ext cx="8229600" cy="1143000"/>
          </a:xfrm>
        </p:spPr>
        <p:txBody>
          <a:bodyPr/>
          <a:lstStyle/>
          <a:p>
            <a:r>
              <a:rPr lang="en-US" sz="3600" b="1" dirty="0" smtClean="0">
                <a:latin typeface="Times New Roman" panose="02020603050405020304" pitchFamily="18" charset="0"/>
                <a:cs typeface="Times New Roman" panose="02020603050405020304" pitchFamily="18" charset="0"/>
                <a:sym typeface="+mn-ea"/>
              </a:rPr>
              <a:t>Advantages of Mobile Communication</a:t>
            </a:r>
          </a:p>
        </p:txBody>
      </p:sp>
      <p:sp>
        <p:nvSpPr>
          <p:cNvPr id="9" name="Content Placeholder 8"/>
          <p:cNvSpPr>
            <a:spLocks noGrp="1"/>
          </p:cNvSpPr>
          <p:nvPr>
            <p:ph idx="1"/>
          </p:nvPr>
        </p:nvSpPr>
        <p:spPr>
          <a:xfrm>
            <a:off x="457200" y="2058035"/>
            <a:ext cx="8229600" cy="4068445"/>
          </a:xfrm>
        </p:spPr>
        <p:txBody>
          <a:bodyPr/>
          <a:lstStyle/>
          <a:p>
            <a:pPr algn="just"/>
            <a:r>
              <a:rPr lang="en-US" sz="2400" b="1" dirty="0" smtClean="0">
                <a:latin typeface="Times New Roman" panose="02020603050405020304" pitchFamily="18" charset="0"/>
                <a:cs typeface="Times New Roman" panose="02020603050405020304" pitchFamily="18" charset="0"/>
                <a:sym typeface="+mn-ea"/>
              </a:rPr>
              <a:t>Flexibility</a:t>
            </a:r>
          </a:p>
          <a:p>
            <a:pPr algn="just"/>
            <a:r>
              <a:rPr lang="en-US" sz="2400" b="1" dirty="0" smtClean="0">
                <a:latin typeface="Times New Roman" panose="02020603050405020304" pitchFamily="18" charset="0"/>
                <a:cs typeface="Times New Roman" panose="02020603050405020304" pitchFamily="18" charset="0"/>
                <a:sym typeface="+mn-ea"/>
              </a:rPr>
              <a:t>Cost effectiveness</a:t>
            </a:r>
          </a:p>
          <a:p>
            <a:pPr algn="just"/>
            <a:r>
              <a:rPr lang="en-US" sz="2400" b="1" dirty="0" smtClean="0">
                <a:latin typeface="Times New Roman" panose="02020603050405020304" pitchFamily="18" charset="0"/>
                <a:cs typeface="Times New Roman" panose="02020603050405020304" pitchFamily="18" charset="0"/>
                <a:sym typeface="+mn-ea"/>
              </a:rPr>
              <a:t>Speed</a:t>
            </a:r>
          </a:p>
          <a:p>
            <a:pPr algn="just"/>
            <a:r>
              <a:rPr lang="en-US" sz="2400" b="1" dirty="0" smtClean="0">
                <a:latin typeface="Times New Roman" panose="02020603050405020304" pitchFamily="18" charset="0"/>
                <a:cs typeface="Times New Roman" panose="02020603050405020304" pitchFamily="18" charset="0"/>
                <a:sym typeface="+mn-ea"/>
              </a:rPr>
              <a:t>Accessibility</a:t>
            </a:r>
          </a:p>
          <a:p>
            <a:pPr algn="just"/>
            <a:r>
              <a:rPr lang="en-US" sz="2400" b="1" dirty="0" smtClean="0">
                <a:latin typeface="Times New Roman" panose="02020603050405020304" pitchFamily="18" charset="0"/>
                <a:cs typeface="Times New Roman" panose="02020603050405020304" pitchFamily="18" charset="0"/>
                <a:sym typeface="+mn-ea"/>
              </a:rPr>
              <a:t>Constant connectivity</a:t>
            </a:r>
            <a:endParaRPr lang="en-US" sz="24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normAutofit/>
          </a:bodyPr>
          <a:lstStyle/>
          <a:p>
            <a:pPr>
              <a:buNone/>
            </a:pPr>
            <a:endParaRPr lang="en-US" dirty="0"/>
          </a:p>
          <a:p>
            <a:endParaRPr lang="en-US"/>
          </a:p>
        </p:txBody>
      </p:sp>
      <p:sp>
        <p:nvSpPr>
          <p:cNvPr id="5" name="Rectangle 4"/>
          <p:cNvSpPr/>
          <p:nvPr/>
        </p:nvSpPr>
        <p:spPr>
          <a:xfrm>
            <a:off x="-36195"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pic>
        <p:nvPicPr>
          <p:cNvPr id="3074" name="Picture 2"/>
          <p:cNvPicPr>
            <a:picLocks noGrp="1" noChangeAspect="1" noChangeArrowheads="1"/>
          </p:cNvPicPr>
          <p:nvPr>
            <p:ph sz="half" idx="2"/>
          </p:nvPr>
        </p:nvPicPr>
        <p:blipFill>
          <a:blip r:embed="rId3"/>
          <a:srcRect/>
          <a:stretch>
            <a:fillRect/>
          </a:stretch>
        </p:blipFill>
        <p:spPr bwMode="auto">
          <a:xfrm>
            <a:off x="1403350" y="1557020"/>
            <a:ext cx="6421755" cy="3875405"/>
          </a:xfrm>
          <a:prstGeom prst="rect">
            <a:avLst/>
          </a:prstGeom>
          <a:noFill/>
          <a:ln w="9525">
            <a:no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a:p>
        </p:txBody>
      </p:sp>
      <p:sp>
        <p:nvSpPr>
          <p:cNvPr id="3" name="Content Placeholder 2"/>
          <p:cNvSpPr>
            <a:spLocks noGrp="1"/>
          </p:cNvSpPr>
          <p:nvPr>
            <p:ph idx="1"/>
          </p:nvPr>
        </p:nvSpPr>
        <p:spPr/>
        <p:txBody>
          <a:bodyPr>
            <a:normAutofit/>
          </a:bodyPr>
          <a:lstStyle/>
          <a:p>
            <a:pPr>
              <a:buNone/>
            </a:pPr>
            <a:r>
              <a:rPr lang="en-US" dirty="0" smtClean="0">
                <a:latin typeface="Times New Roman" panose="02020603050405020304" pitchFamily="18" charset="0"/>
                <a:cs typeface="Times New Roman" panose="02020603050405020304" pitchFamily="18" charset="0"/>
                <a:sym typeface="+mn-ea"/>
              </a:rPr>
              <a:t>The </a:t>
            </a:r>
            <a:r>
              <a:rPr lang="en-US" b="1" dirty="0" err="1" smtClean="0">
                <a:latin typeface="Times New Roman" panose="02020603050405020304" pitchFamily="18" charset="0"/>
                <a:cs typeface="Times New Roman" panose="02020603050405020304" pitchFamily="18" charset="0"/>
                <a:sym typeface="+mn-ea"/>
              </a:rPr>
              <a:t>javac</a:t>
            </a:r>
            <a:r>
              <a:rPr lang="en-US" b="1" dirty="0" smtClean="0">
                <a:latin typeface="Times New Roman" panose="02020603050405020304" pitchFamily="18" charset="0"/>
                <a:cs typeface="Times New Roman" panose="02020603050405020304" pitchFamily="18" charset="0"/>
                <a:sym typeface="+mn-ea"/>
              </a:rPr>
              <a:t> tool</a:t>
            </a:r>
            <a:r>
              <a:rPr lang="en-US" dirty="0" smtClean="0">
                <a:latin typeface="Times New Roman" panose="02020603050405020304" pitchFamily="18" charset="0"/>
                <a:cs typeface="Times New Roman" panose="02020603050405020304" pitchFamily="18" charset="0"/>
                <a:sym typeface="+mn-ea"/>
              </a:rPr>
              <a:t> compiles the java source file into the class file.</a:t>
            </a:r>
            <a:endParaRPr lang="en-US" dirty="0" smtClean="0">
              <a:latin typeface="Times New Roman" panose="02020603050405020304" pitchFamily="18" charset="0"/>
              <a:cs typeface="Times New Roman" panose="02020603050405020304" pitchFamily="18" charset="0"/>
            </a:endParaRPr>
          </a:p>
          <a:p>
            <a:pPr>
              <a:buNone/>
            </a:pPr>
            <a:r>
              <a:rPr lang="en-US" dirty="0" smtClean="0">
                <a:latin typeface="Times New Roman" panose="02020603050405020304" pitchFamily="18" charset="0"/>
                <a:cs typeface="Times New Roman" panose="02020603050405020304" pitchFamily="18" charset="0"/>
                <a:sym typeface="+mn-ea"/>
              </a:rPr>
              <a:t>The </a:t>
            </a:r>
            <a:r>
              <a:rPr lang="en-US" b="1" dirty="0" err="1" smtClean="0">
                <a:latin typeface="Times New Roman" panose="02020603050405020304" pitchFamily="18" charset="0"/>
                <a:cs typeface="Times New Roman" panose="02020603050405020304" pitchFamily="18" charset="0"/>
                <a:sym typeface="+mn-ea"/>
              </a:rPr>
              <a:t>dx</a:t>
            </a:r>
            <a:r>
              <a:rPr lang="en-US" b="1" dirty="0" smtClean="0">
                <a:latin typeface="Times New Roman" panose="02020603050405020304" pitchFamily="18" charset="0"/>
                <a:cs typeface="Times New Roman" panose="02020603050405020304" pitchFamily="18" charset="0"/>
                <a:sym typeface="+mn-ea"/>
              </a:rPr>
              <a:t> tool</a:t>
            </a:r>
            <a:r>
              <a:rPr lang="en-US" dirty="0" smtClean="0">
                <a:latin typeface="Times New Roman" panose="02020603050405020304" pitchFamily="18" charset="0"/>
                <a:cs typeface="Times New Roman" panose="02020603050405020304" pitchFamily="18" charset="0"/>
                <a:sym typeface="+mn-ea"/>
              </a:rPr>
              <a:t> takes all the class files of your application and generates a single .</a:t>
            </a:r>
            <a:r>
              <a:rPr lang="en-US" dirty="0" err="1" smtClean="0">
                <a:latin typeface="Times New Roman" panose="02020603050405020304" pitchFamily="18" charset="0"/>
                <a:cs typeface="Times New Roman" panose="02020603050405020304" pitchFamily="18" charset="0"/>
                <a:sym typeface="+mn-ea"/>
              </a:rPr>
              <a:t>dex</a:t>
            </a:r>
            <a:r>
              <a:rPr lang="en-US" dirty="0" smtClean="0">
                <a:latin typeface="Times New Roman" panose="02020603050405020304" pitchFamily="18" charset="0"/>
                <a:cs typeface="Times New Roman" panose="02020603050405020304" pitchFamily="18" charset="0"/>
                <a:sym typeface="+mn-ea"/>
              </a:rPr>
              <a:t> file. It is a platform-specific tool.</a:t>
            </a:r>
            <a:endParaRPr lang="en-US" dirty="0" smtClean="0">
              <a:latin typeface="Times New Roman" panose="02020603050405020304" pitchFamily="18" charset="0"/>
              <a:cs typeface="Times New Roman" panose="02020603050405020304" pitchFamily="18" charset="0"/>
            </a:endParaRPr>
          </a:p>
          <a:p>
            <a:pPr>
              <a:buNone/>
            </a:pPr>
            <a:r>
              <a:rPr lang="en-US" dirty="0" smtClean="0">
                <a:latin typeface="Times New Roman" panose="02020603050405020304" pitchFamily="18" charset="0"/>
                <a:cs typeface="Times New Roman" panose="02020603050405020304" pitchFamily="18" charset="0"/>
                <a:sym typeface="+mn-ea"/>
              </a:rPr>
              <a:t>The </a:t>
            </a:r>
            <a:r>
              <a:rPr lang="en-US" b="1" dirty="0" smtClean="0">
                <a:latin typeface="Times New Roman" panose="02020603050405020304" pitchFamily="18" charset="0"/>
                <a:cs typeface="Times New Roman" panose="02020603050405020304" pitchFamily="18" charset="0"/>
                <a:sym typeface="+mn-ea"/>
              </a:rPr>
              <a:t>Android Assets Packaging Tool (</a:t>
            </a:r>
            <a:r>
              <a:rPr lang="en-US" b="1" dirty="0" err="1" smtClean="0">
                <a:latin typeface="Times New Roman" panose="02020603050405020304" pitchFamily="18" charset="0"/>
                <a:cs typeface="Times New Roman" panose="02020603050405020304" pitchFamily="18" charset="0"/>
                <a:sym typeface="+mn-ea"/>
              </a:rPr>
              <a:t>aapt</a:t>
            </a:r>
            <a:r>
              <a:rPr lang="en-US" b="1" dirty="0" smtClean="0">
                <a:latin typeface="Times New Roman" panose="02020603050405020304" pitchFamily="18" charset="0"/>
                <a:cs typeface="Times New Roman" panose="02020603050405020304" pitchFamily="18" charset="0"/>
                <a:sym typeface="+mn-ea"/>
              </a:rPr>
              <a:t>)</a:t>
            </a:r>
            <a:r>
              <a:rPr lang="en-US" dirty="0" smtClean="0">
                <a:latin typeface="Times New Roman" panose="02020603050405020304" pitchFamily="18" charset="0"/>
                <a:cs typeface="Times New Roman" panose="02020603050405020304" pitchFamily="18" charset="0"/>
                <a:sym typeface="+mn-ea"/>
              </a:rPr>
              <a:t> handles the packaging process.</a:t>
            </a:r>
            <a:endParaRPr lang="en-US" dirty="0" smtClean="0">
              <a:latin typeface="Times New Roman" panose="02020603050405020304" pitchFamily="18" charset="0"/>
              <a:cs typeface="Times New Roman" panose="02020603050405020304" pitchFamily="18" charset="0"/>
            </a:endParaRPr>
          </a:p>
          <a:p>
            <a:pPr>
              <a:buNone/>
            </a:pPr>
            <a:endParaRPr lang="en-US" dirty="0"/>
          </a:p>
          <a:p>
            <a:endParaRPr lang="en-US"/>
          </a:p>
        </p:txBody>
      </p:sp>
      <p:sp>
        <p:nvSpPr>
          <p:cNvPr id="5" name="Rectangle 4"/>
          <p:cNvSpPr/>
          <p:nvPr/>
        </p:nvSpPr>
        <p:spPr>
          <a:xfrm>
            <a:off x="-36195"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360" y="620713"/>
            <a:ext cx="8229600" cy="1143000"/>
          </a:xfrm>
        </p:spPr>
        <p:txBody>
          <a:bodyPr>
            <a:noAutofit/>
          </a:bodyPr>
          <a:lstStyle/>
          <a:p>
            <a:r>
              <a:rPr lang="en-US" sz="3200" b="1" dirty="0" smtClean="0">
                <a:latin typeface="Times New Roman" panose="02020603050405020304" pitchFamily="18" charset="0"/>
                <a:cs typeface="Times New Roman" panose="02020603050405020304" pitchFamily="18" charset="0"/>
                <a:sym typeface="+mn-ea"/>
              </a:rPr>
              <a:t>AndroidManifest.xml file in android</a:t>
            </a:r>
            <a:r>
              <a:rPr lang="en-US" sz="3200" b="1" dirty="0" smtClean="0">
                <a:latin typeface="Times New Roman" panose="02020603050405020304" pitchFamily="18" charset="0"/>
                <a:cs typeface="Times New Roman" panose="02020603050405020304" pitchFamily="18" charset="0"/>
              </a:rPr>
              <a:t/>
            </a:r>
            <a:br>
              <a:rPr lang="en-US" sz="3200" b="1" dirty="0" smtClean="0">
                <a:latin typeface="Times New Roman" panose="02020603050405020304" pitchFamily="18" charset="0"/>
                <a:cs typeface="Times New Roman" panose="02020603050405020304" pitchFamily="18" charset="0"/>
              </a:rPr>
            </a:br>
            <a:r>
              <a:rPr lang="en-US" sz="3200" b="1" dirty="0" smtClean="0">
                <a:latin typeface="Times New Roman" panose="02020603050405020304" pitchFamily="18" charset="0"/>
                <a:cs typeface="Times New Roman" panose="02020603050405020304" pitchFamily="18" charset="0"/>
                <a:sym typeface="+mn-ea"/>
              </a:rPr>
              <a:t>AndroidManifest.xml file in android</a:t>
            </a:r>
            <a:r>
              <a:rPr lang="en-US" sz="3200" b="1" dirty="0" smtClean="0">
                <a:latin typeface="Times New Roman" panose="02020603050405020304" pitchFamily="18" charset="0"/>
                <a:cs typeface="Times New Roman" panose="02020603050405020304" pitchFamily="18" charset="0"/>
              </a:rPr>
              <a:t/>
            </a:r>
            <a:br>
              <a:rPr lang="en-US" sz="3200" b="1" dirty="0" smtClean="0">
                <a:latin typeface="Times New Roman" panose="02020603050405020304" pitchFamily="18" charset="0"/>
                <a:cs typeface="Times New Roman" panose="02020603050405020304" pitchFamily="18" charset="0"/>
              </a:rPr>
            </a:br>
            <a:endParaRPr lang="en-US" sz="3200" b="1" dirty="0" smtClean="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77500" lnSpcReduction="20000"/>
          </a:bodyPr>
          <a:lstStyle/>
          <a:p>
            <a:pPr>
              <a:buNone/>
            </a:pPr>
            <a:r>
              <a:rPr lang="en-US" dirty="0" smtClean="0">
                <a:latin typeface="Times New Roman" panose="02020603050405020304" pitchFamily="18" charset="0"/>
                <a:cs typeface="Times New Roman" panose="02020603050405020304" pitchFamily="18" charset="0"/>
                <a:sym typeface="+mn-ea"/>
              </a:rPr>
              <a:t>The AndroidManifest.xml file contains information of your package, including components of the application such as activities, services, broadcast receivers, content providers etc.</a:t>
            </a:r>
            <a:endParaRPr lang="en-US" dirty="0" smtClean="0">
              <a:latin typeface="Times New Roman" panose="02020603050405020304" pitchFamily="18" charset="0"/>
              <a:cs typeface="Times New Roman" panose="02020603050405020304" pitchFamily="18" charset="0"/>
            </a:endParaRPr>
          </a:p>
          <a:p>
            <a:pPr>
              <a:buNone/>
            </a:pPr>
            <a:r>
              <a:rPr lang="en-US" dirty="0" smtClean="0">
                <a:latin typeface="Times New Roman" panose="02020603050405020304" pitchFamily="18" charset="0"/>
                <a:cs typeface="Times New Roman" panose="02020603050405020304" pitchFamily="18" charset="0"/>
                <a:sym typeface="+mn-ea"/>
              </a:rPr>
              <a:t>It performs some other tasks also:</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sym typeface="+mn-ea"/>
              </a:rPr>
              <a:t>It is responsible to protect the application to access any protected parts by providing the permissions.</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sym typeface="+mn-ea"/>
              </a:rPr>
              <a:t>It also declares the android </a:t>
            </a:r>
            <a:r>
              <a:rPr lang="en-US" dirty="0" err="1" smtClean="0">
                <a:latin typeface="Times New Roman" panose="02020603050405020304" pitchFamily="18" charset="0"/>
                <a:cs typeface="Times New Roman" panose="02020603050405020304" pitchFamily="18" charset="0"/>
                <a:sym typeface="+mn-ea"/>
              </a:rPr>
              <a:t>api</a:t>
            </a:r>
            <a:r>
              <a:rPr lang="en-US" dirty="0" smtClean="0">
                <a:latin typeface="Times New Roman" panose="02020603050405020304" pitchFamily="18" charset="0"/>
                <a:cs typeface="Times New Roman" panose="02020603050405020304" pitchFamily="18" charset="0"/>
                <a:sym typeface="+mn-ea"/>
              </a:rPr>
              <a:t> that the application is going to use.</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sym typeface="+mn-ea"/>
              </a:rPr>
              <a:t>It lists the instrumentation classes. The instrumentation classes provides profiling and other information's. These information's are removed just before the application is published etc.</a:t>
            </a: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a:buNone/>
            </a:pPr>
            <a:endParaRPr lang="en-US" dirty="0"/>
          </a:p>
          <a:p>
            <a:endParaRPr lang="en-US"/>
          </a:p>
        </p:txBody>
      </p:sp>
      <p:sp>
        <p:nvSpPr>
          <p:cNvPr id="5" name="Rectangle 4"/>
          <p:cNvSpPr/>
          <p:nvPr/>
        </p:nvSpPr>
        <p:spPr>
          <a:xfrm>
            <a:off x="-36195"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04570"/>
            <a:ext cx="8229600" cy="5121910"/>
          </a:xfrm>
        </p:spPr>
        <p:txBody>
          <a:bodyPr>
            <a:normAutofit/>
          </a:bodyPr>
          <a:lstStyle/>
          <a:p>
            <a:pPr>
              <a:buNone/>
            </a:pPr>
            <a:r>
              <a:rPr lang="en-IN" altLang="en-US" sz="2400"/>
              <a:t>Example:</a:t>
            </a:r>
            <a:endParaRPr lang="en-US" sz="2400"/>
          </a:p>
          <a:p>
            <a:pPr>
              <a:buNone/>
            </a:pPr>
            <a:r>
              <a:rPr lang="en-US" sz="2400"/>
              <a:t>&lt;?xml version="1.0" encoding="utf-8"?&gt;</a:t>
            </a:r>
          </a:p>
          <a:p>
            <a:pPr>
              <a:buNone/>
            </a:pPr>
            <a:r>
              <a:rPr lang="en-US" sz="2400"/>
              <a:t>&lt;manifest xmlns:android="http://schemas.android.com/apk/res/android"</a:t>
            </a:r>
          </a:p>
          <a:p>
            <a:pPr>
              <a:buNone/>
            </a:pPr>
            <a:r>
              <a:rPr lang="en-US" sz="2400"/>
              <a:t>    package="com.example.myapp"</a:t>
            </a:r>
          </a:p>
          <a:p>
            <a:pPr>
              <a:buNone/>
            </a:pPr>
            <a:r>
              <a:rPr lang="en-US" sz="2400"/>
              <a:t>    android:versionCode="1"</a:t>
            </a:r>
          </a:p>
          <a:p>
            <a:pPr>
              <a:buNone/>
            </a:pPr>
            <a:r>
              <a:rPr lang="en-US" sz="2400"/>
              <a:t>    android:versionName="1.0" &gt;</a:t>
            </a:r>
          </a:p>
          <a:p>
            <a:pPr>
              <a:buNone/>
            </a:pPr>
            <a:r>
              <a:rPr lang="en-US" sz="2400"/>
              <a:t>    ...</a:t>
            </a:r>
          </a:p>
          <a:p>
            <a:pPr>
              <a:buNone/>
            </a:pPr>
            <a:r>
              <a:rPr lang="en-US" sz="2400"/>
              <a:t>&lt;/manifest&gt;</a:t>
            </a:r>
          </a:p>
        </p:txBody>
      </p:sp>
      <p:sp>
        <p:nvSpPr>
          <p:cNvPr id="5" name="Rectangle 4"/>
          <p:cNvSpPr/>
          <p:nvPr/>
        </p:nvSpPr>
        <p:spPr>
          <a:xfrm>
            <a:off x="-36195"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360" y="692468"/>
            <a:ext cx="8229600" cy="1143000"/>
          </a:xfrm>
        </p:spPr>
        <p:txBody>
          <a:bodyPr>
            <a:normAutofit fontScale="90000"/>
          </a:bodyPr>
          <a:lstStyle/>
          <a:p>
            <a:r>
              <a:rPr lang="en-US" b="1" dirty="0" smtClean="0">
                <a:solidFill>
                  <a:schemeClr val="tx1"/>
                </a:solidFill>
                <a:latin typeface="Times New Roman" panose="02020603050405020304" pitchFamily="18" charset="0"/>
                <a:cs typeface="Times New Roman" panose="02020603050405020304" pitchFamily="18" charset="0"/>
                <a:sym typeface="+mn-ea"/>
              </a:rPr>
              <a:t>Android </a:t>
            </a:r>
            <a:r>
              <a:rPr lang="en-US" b="1" dirty="0" err="1" smtClean="0">
                <a:solidFill>
                  <a:schemeClr val="tx1"/>
                </a:solidFill>
                <a:latin typeface="Times New Roman" panose="02020603050405020304" pitchFamily="18" charset="0"/>
                <a:cs typeface="Times New Roman" panose="02020603050405020304" pitchFamily="18" charset="0"/>
                <a:sym typeface="+mn-ea"/>
              </a:rPr>
              <a:t>Gradle</a:t>
            </a:r>
            <a:r>
              <a:rPr lang="en-US" b="1" dirty="0" smtClean="0">
                <a:solidFill>
                  <a:schemeClr val="tx1"/>
                </a:solidFill>
                <a:latin typeface="Times New Roman" panose="02020603050405020304" pitchFamily="18" charset="0"/>
                <a:cs typeface="Times New Roman" panose="02020603050405020304" pitchFamily="18" charset="0"/>
              </a:rPr>
              <a:t/>
            </a:r>
            <a:br>
              <a:rPr lang="en-US" b="1" dirty="0" smtClean="0">
                <a:solidFill>
                  <a:schemeClr val="tx1"/>
                </a:solidFill>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sym typeface="+mn-ea"/>
              </a:rPr>
              <a:t>Android </a:t>
            </a:r>
            <a:r>
              <a:rPr lang="en-US" b="1" dirty="0" err="1" smtClean="0">
                <a:latin typeface="Times New Roman" panose="02020603050405020304" pitchFamily="18" charset="0"/>
                <a:cs typeface="Times New Roman" panose="02020603050405020304" pitchFamily="18" charset="0"/>
                <a:sym typeface="+mn-ea"/>
              </a:rPr>
              <a:t>Gradle</a:t>
            </a:r>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endParaRPr lang="en-US" b="1" dirty="0" smtClean="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400"/>
              <a:t>Gradle is a build system, which is responsible for code compilation, testing, deployment and conversion of the code into .dex files and hence running the app on the device.</a:t>
            </a:r>
          </a:p>
          <a:p>
            <a:pPr algn="just"/>
            <a:r>
              <a:rPr lang="en-US" sz="2400"/>
              <a:t>As Android Studio comes with Gradle system pre-installed, there is no need to install additional runtime softwares to build our project. </a:t>
            </a:r>
          </a:p>
          <a:p>
            <a:pPr algn="just"/>
            <a:r>
              <a:rPr lang="en-US" sz="2400"/>
              <a:t>Whenever you click on Run button in android studio, a gradle task automatically triggers and starts building the project and after gradle completes its task, app starts running in AVD or in the connected device.</a:t>
            </a:r>
          </a:p>
        </p:txBody>
      </p:sp>
      <p:sp>
        <p:nvSpPr>
          <p:cNvPr id="5" name="Rectangle 4"/>
          <p:cNvSpPr/>
          <p:nvPr/>
        </p:nvSpPr>
        <p:spPr>
          <a:xfrm>
            <a:off x="-36195"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50290"/>
            <a:ext cx="8229600" cy="5076190"/>
          </a:xfrm>
        </p:spPr>
        <p:txBody>
          <a:bodyPr>
            <a:normAutofit/>
          </a:bodyPr>
          <a:lstStyle/>
          <a:p>
            <a:pPr algn="just">
              <a:buNone/>
            </a:pPr>
            <a:r>
              <a:rPr lang="en-US" sz="2400" dirty="0"/>
              <a:t>A build system like Gradle is not a compiler, linker etc, but it controls and supervises the operation of compilation, linking of files, running test cases, and eventually bundling the code into an apk file for your Android Application.</a:t>
            </a:r>
          </a:p>
          <a:p>
            <a:pPr algn="just">
              <a:buNone/>
            </a:pPr>
            <a:endParaRPr lang="en-US" sz="2400" dirty="0"/>
          </a:p>
          <a:p>
            <a:pPr algn="just">
              <a:buNone/>
            </a:pPr>
            <a:r>
              <a:rPr lang="en-US" sz="2400" dirty="0"/>
              <a:t>There are two build.gradle files for every android studio project of which, one is for application and other is for project level(module level) build files.</a:t>
            </a:r>
          </a:p>
          <a:p>
            <a:pPr algn="just"/>
            <a:endParaRPr lang="en-US" sz="2400" dirty="0"/>
          </a:p>
        </p:txBody>
      </p:sp>
      <p:sp>
        <p:nvSpPr>
          <p:cNvPr id="5" name="Rectangle 4"/>
          <p:cNvSpPr/>
          <p:nvPr/>
        </p:nvSpPr>
        <p:spPr>
          <a:xfrm>
            <a:off x="-36195"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a:bodyPr>
          <a:lstStyle/>
          <a:p>
            <a:pPr>
              <a:buNone/>
            </a:pPr>
            <a:endParaRPr lang="en-US" dirty="0"/>
          </a:p>
          <a:p>
            <a:endParaRPr lang="en-US"/>
          </a:p>
        </p:txBody>
      </p:sp>
      <p:sp>
        <p:nvSpPr>
          <p:cNvPr id="5" name="Rectangle 4"/>
          <p:cNvSpPr/>
          <p:nvPr/>
        </p:nvSpPr>
        <p:spPr>
          <a:xfrm>
            <a:off x="-36195"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pic>
        <p:nvPicPr>
          <p:cNvPr id="4" name="Content Placeholder 3"/>
          <p:cNvPicPr>
            <a:picLocks noGrp="1" noChangeAspect="1"/>
          </p:cNvPicPr>
          <p:nvPr>
            <p:ph sz="half" idx="2"/>
          </p:nvPr>
        </p:nvPicPr>
        <p:blipFill>
          <a:blip r:embed="rId3"/>
          <a:stretch>
            <a:fillRect/>
          </a:stretch>
        </p:blipFill>
        <p:spPr>
          <a:xfrm>
            <a:off x="2339975" y="1064895"/>
            <a:ext cx="4168140" cy="5061585"/>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08075"/>
            <a:ext cx="8229600" cy="5018405"/>
          </a:xfrm>
        </p:spPr>
        <p:txBody>
          <a:bodyPr>
            <a:normAutofit/>
          </a:bodyPr>
          <a:lstStyle/>
          <a:p>
            <a:pPr algn="just"/>
            <a:r>
              <a:rPr lang="en-US" sz="2400" dirty="0"/>
              <a:t>In the build process, the compiler takes the source code, resources, external libraries JAR files and AndroidManifest.xml(which contains the meta-data about the application) and convert them into .dex(Dalvik Executable files) files, which includes bytecode. </a:t>
            </a:r>
          </a:p>
          <a:p>
            <a:pPr marL="0" indent="0" algn="just">
              <a:buNone/>
            </a:pPr>
            <a:endParaRPr lang="en-US" sz="2400" dirty="0"/>
          </a:p>
          <a:p>
            <a:pPr algn="just"/>
            <a:r>
              <a:rPr lang="en-US" sz="2400" dirty="0"/>
              <a:t>That bytecode is supported by all android devices to run your app. Then APK Manager combines the .dex files and all other resources into single apk file</a:t>
            </a:r>
          </a:p>
          <a:p>
            <a:pPr algn="just"/>
            <a:endParaRPr lang="en-US" sz="2400" dirty="0"/>
          </a:p>
        </p:txBody>
      </p:sp>
      <p:sp>
        <p:nvSpPr>
          <p:cNvPr id="5" name="Rectangle 4"/>
          <p:cNvSpPr/>
          <p:nvPr/>
        </p:nvSpPr>
        <p:spPr>
          <a:xfrm>
            <a:off x="-36195"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750" y="620713"/>
            <a:ext cx="8229600" cy="1143000"/>
          </a:xfrm>
        </p:spPr>
        <p:txBody>
          <a:bodyPr>
            <a:normAutofit/>
          </a:bodyPr>
          <a:lstStyle/>
          <a:p>
            <a:r>
              <a:rPr lang="en-IN" altLang="en-US"/>
              <a:t>Synch in Android</a:t>
            </a:r>
          </a:p>
        </p:txBody>
      </p:sp>
      <p:sp>
        <p:nvSpPr>
          <p:cNvPr id="3" name="Content Placeholder 2"/>
          <p:cNvSpPr>
            <a:spLocks noGrp="1"/>
          </p:cNvSpPr>
          <p:nvPr>
            <p:ph idx="1"/>
          </p:nvPr>
        </p:nvSpPr>
        <p:spPr/>
        <p:txBody>
          <a:bodyPr>
            <a:normAutofit fontScale="77500" lnSpcReduction="20000"/>
          </a:bodyPr>
          <a:lstStyle/>
          <a:p>
            <a:pPr>
              <a:buNone/>
            </a:pPr>
            <a:r>
              <a:rPr lang="en-US" dirty="0"/>
              <a:t>Syncing on your Android device simply means to synchronize your contacts and other information to Google. You should be able to access this by checking out Settings&gt;Accounts and then sync. The sync function on your Android device simply syncs things such as your contacts, documents, and contacts to certain services such as Google, Facebook, and the likes.</a:t>
            </a:r>
          </a:p>
          <a:p>
            <a:pPr>
              <a:buNone/>
            </a:pPr>
            <a:endParaRPr lang="en-US" dirty="0"/>
          </a:p>
          <a:p>
            <a:pPr>
              <a:buNone/>
            </a:pPr>
            <a:r>
              <a:rPr lang="en-US" dirty="0"/>
              <a:t>The moment the device syncs, it simply means that it is connecting data from your Android device to the server.  The good thing about this function is that if you switch phones and the new phone can sync, you will be able to get back your documents and contacts to your phone.</a:t>
            </a:r>
          </a:p>
          <a:p>
            <a:endParaRPr lang="en-US"/>
          </a:p>
        </p:txBody>
      </p:sp>
      <p:sp>
        <p:nvSpPr>
          <p:cNvPr id="5" name="Rectangle 4"/>
          <p:cNvSpPr/>
          <p:nvPr/>
        </p:nvSpPr>
        <p:spPr>
          <a:xfrm>
            <a:off x="-36195"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360" y="692468"/>
            <a:ext cx="8229600" cy="1143000"/>
          </a:xfrm>
        </p:spPr>
        <p:txBody>
          <a:bodyPr>
            <a:noAutofit/>
          </a:bodyPr>
          <a:lstStyle/>
          <a:p>
            <a:r>
              <a:rPr lang="en-US" sz="3600" b="1" dirty="0" smtClean="0">
                <a:latin typeface="Times New Roman" panose="02020603050405020304" pitchFamily="18" charset="0"/>
                <a:cs typeface="Times New Roman" panose="02020603050405020304" pitchFamily="18" charset="0"/>
                <a:sym typeface="+mn-ea"/>
              </a:rPr>
              <a:t>Hello Android Example</a:t>
            </a:r>
            <a:r>
              <a:rPr lang="en-US" sz="3600" b="1" dirty="0" smtClean="0">
                <a:latin typeface="Times New Roman" panose="02020603050405020304" pitchFamily="18" charset="0"/>
                <a:cs typeface="Times New Roman" panose="02020603050405020304" pitchFamily="18" charset="0"/>
              </a:rPr>
              <a:t/>
            </a:r>
            <a:br>
              <a:rPr lang="en-US" sz="3600" b="1" dirty="0" smtClean="0">
                <a:latin typeface="Times New Roman" panose="02020603050405020304" pitchFamily="18" charset="0"/>
                <a:cs typeface="Times New Roman" panose="02020603050405020304" pitchFamily="18" charset="0"/>
              </a:rPr>
            </a:br>
            <a:r>
              <a:rPr lang="en-US" sz="3600" b="1" dirty="0" smtClean="0">
                <a:latin typeface="Times New Roman" panose="02020603050405020304" pitchFamily="18" charset="0"/>
                <a:cs typeface="Times New Roman" panose="02020603050405020304" pitchFamily="18" charset="0"/>
                <a:sym typeface="+mn-ea"/>
              </a:rPr>
              <a:t>Hello Android Example</a:t>
            </a:r>
            <a:r>
              <a:rPr lang="en-US" sz="3600" b="1" dirty="0" smtClean="0">
                <a:latin typeface="Times New Roman" panose="02020603050405020304" pitchFamily="18" charset="0"/>
                <a:cs typeface="Times New Roman" panose="02020603050405020304" pitchFamily="18" charset="0"/>
              </a:rPr>
              <a:t/>
            </a:r>
            <a:br>
              <a:rPr lang="en-US" sz="3600" b="1" dirty="0" smtClean="0">
                <a:latin typeface="Times New Roman" panose="02020603050405020304" pitchFamily="18" charset="0"/>
                <a:cs typeface="Times New Roman" panose="02020603050405020304" pitchFamily="18" charset="0"/>
              </a:rPr>
            </a:br>
            <a:endParaRPr lang="en-US" sz="3600" b="1" dirty="0" smtClean="0">
              <a:latin typeface="Times New Roman" panose="02020603050405020304" pitchFamily="18" charset="0"/>
              <a:cs typeface="Times New Roman" panose="02020603050405020304" pitchFamily="18" charset="0"/>
            </a:endParaRPr>
          </a:p>
        </p:txBody>
      </p:sp>
      <p:sp>
        <p:nvSpPr>
          <p:cNvPr id="5" name="Rectangle 4"/>
          <p:cNvSpPr/>
          <p:nvPr/>
        </p:nvSpPr>
        <p:spPr>
          <a:xfrm>
            <a:off x="-36195"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pic>
        <p:nvPicPr>
          <p:cNvPr id="2051" name="Picture 3"/>
          <p:cNvPicPr>
            <a:picLocks noGrp="1" noChangeAspect="1" noChangeArrowheads="1"/>
          </p:cNvPicPr>
          <p:nvPr>
            <p:ph idx="1"/>
          </p:nvPr>
        </p:nvPicPr>
        <p:blipFill>
          <a:blip r:embed="rId3"/>
          <a:srcRect/>
          <a:stretch>
            <a:fillRect/>
          </a:stretch>
        </p:blipFill>
        <p:spPr bwMode="auto">
          <a:xfrm>
            <a:off x="2007870" y="1600200"/>
            <a:ext cx="5503545" cy="498094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sp>
        <p:nvSpPr>
          <p:cNvPr id="8" name="Title 7"/>
          <p:cNvSpPr>
            <a:spLocks noGrp="1"/>
          </p:cNvSpPr>
          <p:nvPr>
            <p:ph type="title"/>
          </p:nvPr>
        </p:nvSpPr>
        <p:spPr>
          <a:xfrm>
            <a:off x="467544" y="620688"/>
            <a:ext cx="8229600" cy="1143000"/>
          </a:xfrm>
        </p:spPr>
        <p:txBody>
          <a:bodyPr>
            <a:normAutofit/>
          </a:bodyPr>
          <a:lstStyle/>
          <a:p>
            <a:pPr algn="l"/>
            <a:r>
              <a:rPr lang="en-IN" sz="3200" dirty="0" smtClean="0"/>
              <a:t>Mobile Computing</a:t>
            </a:r>
            <a:endParaRPr lang="en-US" sz="3200" dirty="0"/>
          </a:p>
        </p:txBody>
      </p:sp>
      <p:sp>
        <p:nvSpPr>
          <p:cNvPr id="9" name="Content Placeholder 8"/>
          <p:cNvSpPr>
            <a:spLocks noGrp="1"/>
          </p:cNvSpPr>
          <p:nvPr>
            <p:ph idx="1"/>
          </p:nvPr>
        </p:nvSpPr>
        <p:spPr/>
        <p:txBody>
          <a:bodyPr/>
          <a:lstStyle/>
          <a:p>
            <a:pPr algn="just"/>
            <a:r>
              <a:rPr lang="en-IN" sz="2400" dirty="0" smtClean="0"/>
              <a:t>Mobile Computing refers a technology that allows transmission of data, voice and video via a computer or any other wireless enabled device.</a:t>
            </a:r>
          </a:p>
          <a:p>
            <a:pPr algn="just"/>
            <a:r>
              <a:rPr lang="en-IN" sz="2400" dirty="0" smtClean="0"/>
              <a:t>The concept of Mobile Computing can be divided into three parts:</a:t>
            </a:r>
          </a:p>
          <a:p>
            <a:pPr lvl="1"/>
            <a:r>
              <a:rPr lang="en-US" sz="2000" dirty="0" smtClean="0"/>
              <a:t>Mobile Communication</a:t>
            </a:r>
          </a:p>
          <a:p>
            <a:pPr lvl="1"/>
            <a:r>
              <a:rPr lang="en-US" sz="2000" dirty="0" smtClean="0"/>
              <a:t>Mobile Hardware</a:t>
            </a:r>
          </a:p>
          <a:p>
            <a:pPr lvl="1"/>
            <a:r>
              <a:rPr lang="en-US" sz="2000" dirty="0" smtClean="0"/>
              <a:t>Mobile Software</a:t>
            </a:r>
          </a:p>
          <a:p>
            <a:pPr algn="just"/>
            <a:r>
              <a:rPr lang="en-IN" sz="2400" dirty="0" smtClean="0"/>
              <a:t>mobile communication refers to an infrastructure that ensures seamless and reliable communication among wireless devices.</a:t>
            </a:r>
            <a:endParaRPr lang="en-US" sz="24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a:p>
        </p:txBody>
      </p:sp>
      <p:sp>
        <p:nvSpPr>
          <p:cNvPr id="5" name="Rectangle 4"/>
          <p:cNvSpPr/>
          <p:nvPr/>
        </p:nvSpPr>
        <p:spPr>
          <a:xfrm>
            <a:off x="-36195"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pic>
        <p:nvPicPr>
          <p:cNvPr id="3074" name="Picture 2"/>
          <p:cNvPicPr>
            <a:picLocks noGrp="1" noChangeAspect="1" noChangeArrowheads="1"/>
          </p:cNvPicPr>
          <p:nvPr>
            <p:ph idx="1"/>
          </p:nvPr>
        </p:nvPicPr>
        <p:blipFill>
          <a:blip r:embed="rId3"/>
          <a:srcRect/>
          <a:stretch>
            <a:fillRect/>
          </a:stretch>
        </p:blipFill>
        <p:spPr bwMode="auto">
          <a:xfrm>
            <a:off x="827405" y="1285875"/>
            <a:ext cx="6774180" cy="5215255"/>
          </a:xfrm>
          <a:prstGeom prst="rect">
            <a:avLst/>
          </a:prstGeom>
          <a:noFill/>
          <a:ln w="9525">
            <a:noFill/>
            <a:miter lim="800000"/>
            <a:headEnd/>
            <a:tailEnd/>
          </a:ln>
          <a:effec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a:p>
        </p:txBody>
      </p:sp>
      <p:sp>
        <p:nvSpPr>
          <p:cNvPr id="5" name="Rectangle 4"/>
          <p:cNvSpPr/>
          <p:nvPr/>
        </p:nvSpPr>
        <p:spPr>
          <a:xfrm>
            <a:off x="-36195"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pic>
        <p:nvPicPr>
          <p:cNvPr id="4098" name="Picture 2"/>
          <p:cNvPicPr>
            <a:picLocks noGrp="1" noChangeAspect="1" noChangeArrowheads="1"/>
          </p:cNvPicPr>
          <p:nvPr>
            <p:ph idx="1"/>
          </p:nvPr>
        </p:nvPicPr>
        <p:blipFill>
          <a:blip r:embed="rId3"/>
          <a:srcRect/>
          <a:stretch>
            <a:fillRect/>
          </a:stretch>
        </p:blipFill>
        <p:spPr bwMode="auto">
          <a:xfrm>
            <a:off x="993140" y="981075"/>
            <a:ext cx="7085330" cy="5396865"/>
          </a:xfrm>
          <a:prstGeom prst="rect">
            <a:avLst/>
          </a:prstGeom>
          <a:noFill/>
          <a:ln w="9525">
            <a:noFill/>
            <a:miter lim="800000"/>
            <a:headEnd/>
            <a:tailEnd/>
          </a:ln>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a:p>
        </p:txBody>
      </p:sp>
      <p:sp>
        <p:nvSpPr>
          <p:cNvPr id="5" name="Rectangle 4"/>
          <p:cNvSpPr/>
          <p:nvPr/>
        </p:nvSpPr>
        <p:spPr>
          <a:xfrm>
            <a:off x="-36195"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pic>
        <p:nvPicPr>
          <p:cNvPr id="5122" name="Picture 2"/>
          <p:cNvPicPr>
            <a:picLocks noGrp="1" noChangeAspect="1" noChangeArrowheads="1"/>
          </p:cNvPicPr>
          <p:nvPr>
            <p:ph idx="1"/>
          </p:nvPr>
        </p:nvPicPr>
        <p:blipFill>
          <a:blip r:embed="rId3"/>
          <a:srcRect/>
          <a:stretch>
            <a:fillRect/>
          </a:stretch>
        </p:blipFill>
        <p:spPr bwMode="auto">
          <a:xfrm>
            <a:off x="1290320" y="1256665"/>
            <a:ext cx="6562725" cy="4916170"/>
          </a:xfrm>
          <a:prstGeom prst="rect">
            <a:avLst/>
          </a:prstGeom>
          <a:noFill/>
          <a:ln w="9525">
            <a:noFill/>
            <a:miter lim="800000"/>
            <a:headEnd/>
            <a:tailEnd/>
          </a:ln>
          <a:effec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a:p>
        </p:txBody>
      </p:sp>
      <p:sp>
        <p:nvSpPr>
          <p:cNvPr id="5" name="Rectangle 4"/>
          <p:cNvSpPr/>
          <p:nvPr/>
        </p:nvSpPr>
        <p:spPr>
          <a:xfrm>
            <a:off x="-36195"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pic>
        <p:nvPicPr>
          <p:cNvPr id="6146" name="Picture 2"/>
          <p:cNvPicPr>
            <a:picLocks noGrp="1" noChangeAspect="1" noChangeArrowheads="1"/>
          </p:cNvPicPr>
          <p:nvPr>
            <p:ph idx="1"/>
          </p:nvPr>
        </p:nvPicPr>
        <p:blipFill>
          <a:blip r:embed="rId3"/>
          <a:srcRect/>
          <a:stretch>
            <a:fillRect/>
          </a:stretch>
        </p:blipFill>
        <p:spPr bwMode="auto">
          <a:xfrm>
            <a:off x="1187450" y="1196975"/>
            <a:ext cx="6771640" cy="5042535"/>
          </a:xfrm>
          <a:prstGeom prst="rect">
            <a:avLst/>
          </a:prstGeom>
          <a:noFill/>
          <a:ln w="9525">
            <a:noFill/>
            <a:miter lim="800000"/>
            <a:headEnd/>
            <a:tailEnd/>
          </a:ln>
          <a:effec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2355"/>
            <a:ext cx="8229600" cy="5346065"/>
          </a:xfrm>
        </p:spPr>
        <p:txBody>
          <a:bodyPr>
            <a:noAutofit/>
          </a:bodyPr>
          <a:lstStyle/>
          <a:p>
            <a:pPr>
              <a:buNone/>
            </a:pPr>
            <a:r>
              <a:rPr lang="en-US" sz="1400" b="1" i="1" dirty="0" smtClean="0">
                <a:latin typeface="Times New Roman" panose="02020603050405020304" pitchFamily="18" charset="0"/>
                <a:cs typeface="Times New Roman" panose="02020603050405020304" pitchFamily="18" charset="0"/>
                <a:sym typeface="+mn-ea"/>
              </a:rPr>
              <a:t>File: activity_main.xml</a:t>
            </a:r>
            <a:endParaRPr lang="en-US" sz="1400" b="1" i="1" dirty="0" smtClean="0">
              <a:latin typeface="Times New Roman" panose="02020603050405020304" pitchFamily="18" charset="0"/>
              <a:cs typeface="Times New Roman" panose="02020603050405020304" pitchFamily="18" charset="0"/>
            </a:endParaRPr>
          </a:p>
          <a:p>
            <a:pPr>
              <a:buNone/>
            </a:pPr>
            <a:r>
              <a:rPr lang="en-US" sz="1400" dirty="0" smtClean="0">
                <a:latin typeface="Times New Roman" panose="02020603050405020304" pitchFamily="18" charset="0"/>
                <a:cs typeface="Times New Roman" panose="02020603050405020304" pitchFamily="18" charset="0"/>
                <a:sym typeface="+mn-ea"/>
              </a:rPr>
              <a:t>Android studio auto generates code for activity_main.xml file. You may edit this file according to your requirement.</a:t>
            </a:r>
            <a:endParaRPr lang="en-US" sz="1400" dirty="0" smtClean="0">
              <a:latin typeface="Times New Roman" panose="02020603050405020304" pitchFamily="18" charset="0"/>
              <a:cs typeface="Times New Roman" panose="02020603050405020304" pitchFamily="18" charset="0"/>
            </a:endParaRPr>
          </a:p>
          <a:p>
            <a:pPr>
              <a:buNone/>
            </a:pPr>
            <a:r>
              <a:rPr lang="en-US" sz="1400" dirty="0" smtClean="0">
                <a:latin typeface="Times New Roman" panose="02020603050405020304" pitchFamily="18" charset="0"/>
                <a:cs typeface="Times New Roman" panose="02020603050405020304" pitchFamily="18" charset="0"/>
                <a:sym typeface="+mn-ea"/>
              </a:rPr>
              <a:t>&lt;?xml version="1.0" encoding="utf-8"?&gt;  </a:t>
            </a:r>
            <a:endParaRPr lang="en-US" sz="1400" dirty="0" smtClean="0">
              <a:latin typeface="Times New Roman" panose="02020603050405020304" pitchFamily="18" charset="0"/>
              <a:cs typeface="Times New Roman" panose="02020603050405020304" pitchFamily="18" charset="0"/>
            </a:endParaRPr>
          </a:p>
          <a:p>
            <a:pPr>
              <a:buNone/>
            </a:pPr>
            <a:r>
              <a:rPr lang="en-US" sz="1400" dirty="0" smtClean="0">
                <a:latin typeface="Times New Roman" panose="02020603050405020304" pitchFamily="18" charset="0"/>
                <a:cs typeface="Times New Roman" panose="02020603050405020304" pitchFamily="18" charset="0"/>
                <a:sym typeface="+mn-ea"/>
              </a:rPr>
              <a:t>&lt;</a:t>
            </a:r>
            <a:r>
              <a:rPr lang="en-US" sz="1400" dirty="0" err="1" smtClean="0">
                <a:latin typeface="Times New Roman" panose="02020603050405020304" pitchFamily="18" charset="0"/>
                <a:cs typeface="Times New Roman" panose="02020603050405020304" pitchFamily="18" charset="0"/>
                <a:sym typeface="+mn-ea"/>
              </a:rPr>
              <a:t>android.support.constraint.ConstraintLayout</a:t>
            </a:r>
            <a:r>
              <a:rPr lang="en-US" sz="1400" dirty="0" smtClean="0">
                <a:latin typeface="Times New Roman" panose="02020603050405020304" pitchFamily="18" charset="0"/>
                <a:cs typeface="Times New Roman" panose="02020603050405020304" pitchFamily="18" charset="0"/>
                <a:sym typeface="+mn-ea"/>
              </a:rPr>
              <a:t> </a:t>
            </a:r>
            <a:r>
              <a:rPr lang="en-US" sz="1400" dirty="0" err="1" smtClean="0">
                <a:latin typeface="Times New Roman" panose="02020603050405020304" pitchFamily="18" charset="0"/>
                <a:cs typeface="Times New Roman" panose="02020603050405020304" pitchFamily="18" charset="0"/>
                <a:sym typeface="+mn-ea"/>
              </a:rPr>
              <a:t>xmlns:android</a:t>
            </a:r>
            <a:r>
              <a:rPr lang="en-US" sz="1400" dirty="0" smtClean="0">
                <a:latin typeface="Times New Roman" panose="02020603050405020304" pitchFamily="18" charset="0"/>
                <a:cs typeface="Times New Roman" panose="02020603050405020304" pitchFamily="18" charset="0"/>
                <a:sym typeface="+mn-ea"/>
              </a:rPr>
              <a:t>="http://schemas.android.com/apk/res/android"  </a:t>
            </a:r>
            <a:endParaRPr lang="en-US" sz="1400" dirty="0" smtClean="0">
              <a:latin typeface="Times New Roman" panose="02020603050405020304" pitchFamily="18" charset="0"/>
              <a:cs typeface="Times New Roman" panose="02020603050405020304" pitchFamily="18" charset="0"/>
            </a:endParaRPr>
          </a:p>
          <a:p>
            <a:pPr>
              <a:buNone/>
            </a:pPr>
            <a:r>
              <a:rPr lang="en-US" sz="1400" dirty="0" smtClean="0">
                <a:latin typeface="Times New Roman" panose="02020603050405020304" pitchFamily="18" charset="0"/>
                <a:cs typeface="Times New Roman" panose="02020603050405020304" pitchFamily="18" charset="0"/>
                <a:sym typeface="+mn-ea"/>
              </a:rPr>
              <a:t>    </a:t>
            </a:r>
            <a:r>
              <a:rPr lang="en-US" sz="1400" dirty="0" err="1" smtClean="0">
                <a:latin typeface="Times New Roman" panose="02020603050405020304" pitchFamily="18" charset="0"/>
                <a:cs typeface="Times New Roman" panose="02020603050405020304" pitchFamily="18" charset="0"/>
                <a:sym typeface="+mn-ea"/>
              </a:rPr>
              <a:t>xmlns:app</a:t>
            </a:r>
            <a:r>
              <a:rPr lang="en-US" sz="1400" dirty="0" smtClean="0">
                <a:latin typeface="Times New Roman" panose="02020603050405020304" pitchFamily="18" charset="0"/>
                <a:cs typeface="Times New Roman" panose="02020603050405020304" pitchFamily="18" charset="0"/>
                <a:sym typeface="+mn-ea"/>
              </a:rPr>
              <a:t>="http://schemas.android.com/apk/res-auto"  </a:t>
            </a:r>
            <a:endParaRPr lang="en-US" sz="1400" dirty="0" smtClean="0">
              <a:latin typeface="Times New Roman" panose="02020603050405020304" pitchFamily="18" charset="0"/>
              <a:cs typeface="Times New Roman" panose="02020603050405020304" pitchFamily="18" charset="0"/>
            </a:endParaRPr>
          </a:p>
          <a:p>
            <a:pPr>
              <a:buNone/>
            </a:pPr>
            <a:r>
              <a:rPr lang="en-US" sz="1400" dirty="0" smtClean="0">
                <a:latin typeface="Times New Roman" panose="02020603050405020304" pitchFamily="18" charset="0"/>
                <a:cs typeface="Times New Roman" panose="02020603050405020304" pitchFamily="18" charset="0"/>
                <a:sym typeface="+mn-ea"/>
              </a:rPr>
              <a:t>    </a:t>
            </a:r>
            <a:r>
              <a:rPr lang="en-US" sz="1400" dirty="0" err="1" smtClean="0">
                <a:latin typeface="Times New Roman" panose="02020603050405020304" pitchFamily="18" charset="0"/>
                <a:cs typeface="Times New Roman" panose="02020603050405020304" pitchFamily="18" charset="0"/>
                <a:sym typeface="+mn-ea"/>
              </a:rPr>
              <a:t>xmlns:tools</a:t>
            </a:r>
            <a:r>
              <a:rPr lang="en-US" sz="1400" dirty="0" smtClean="0">
                <a:latin typeface="Times New Roman" panose="02020603050405020304" pitchFamily="18" charset="0"/>
                <a:cs typeface="Times New Roman" panose="02020603050405020304" pitchFamily="18" charset="0"/>
                <a:sym typeface="+mn-ea"/>
              </a:rPr>
              <a:t>="http://schemas.android.com/tools"  </a:t>
            </a:r>
            <a:endParaRPr lang="en-US" sz="1400" dirty="0" smtClean="0">
              <a:latin typeface="Times New Roman" panose="02020603050405020304" pitchFamily="18" charset="0"/>
              <a:cs typeface="Times New Roman" panose="02020603050405020304" pitchFamily="18" charset="0"/>
            </a:endParaRPr>
          </a:p>
          <a:p>
            <a:pPr>
              <a:buNone/>
            </a:pPr>
            <a:r>
              <a:rPr lang="en-US" sz="1400" dirty="0" smtClean="0">
                <a:latin typeface="Times New Roman" panose="02020603050405020304" pitchFamily="18" charset="0"/>
                <a:cs typeface="Times New Roman" panose="02020603050405020304" pitchFamily="18" charset="0"/>
                <a:sym typeface="+mn-ea"/>
              </a:rPr>
              <a:t>    </a:t>
            </a:r>
            <a:r>
              <a:rPr lang="en-US" sz="1400" dirty="0" err="1" smtClean="0">
                <a:latin typeface="Times New Roman" panose="02020603050405020304" pitchFamily="18" charset="0"/>
                <a:cs typeface="Times New Roman" panose="02020603050405020304" pitchFamily="18" charset="0"/>
                <a:sym typeface="+mn-ea"/>
              </a:rPr>
              <a:t>android:layout_width</a:t>
            </a:r>
            <a:r>
              <a:rPr lang="en-US" sz="1400" dirty="0" smtClean="0">
                <a:latin typeface="Times New Roman" panose="02020603050405020304" pitchFamily="18" charset="0"/>
                <a:cs typeface="Times New Roman" panose="02020603050405020304" pitchFamily="18" charset="0"/>
                <a:sym typeface="+mn-ea"/>
              </a:rPr>
              <a:t>="</a:t>
            </a:r>
            <a:r>
              <a:rPr lang="en-US" sz="1400" dirty="0" err="1" smtClean="0">
                <a:latin typeface="Times New Roman" panose="02020603050405020304" pitchFamily="18" charset="0"/>
                <a:cs typeface="Times New Roman" panose="02020603050405020304" pitchFamily="18" charset="0"/>
                <a:sym typeface="+mn-ea"/>
              </a:rPr>
              <a:t>match_parent</a:t>
            </a:r>
            <a:r>
              <a:rPr lang="en-US" sz="1400" dirty="0" smtClean="0">
                <a:latin typeface="Times New Roman" panose="02020603050405020304" pitchFamily="18" charset="0"/>
                <a:cs typeface="Times New Roman" panose="02020603050405020304" pitchFamily="18" charset="0"/>
                <a:sym typeface="+mn-ea"/>
              </a:rPr>
              <a:t>"  </a:t>
            </a:r>
            <a:endParaRPr lang="en-US" sz="1400" dirty="0" smtClean="0">
              <a:latin typeface="Times New Roman" panose="02020603050405020304" pitchFamily="18" charset="0"/>
              <a:cs typeface="Times New Roman" panose="02020603050405020304" pitchFamily="18" charset="0"/>
            </a:endParaRPr>
          </a:p>
          <a:p>
            <a:pPr>
              <a:buNone/>
            </a:pPr>
            <a:r>
              <a:rPr lang="en-US" sz="1400" dirty="0" smtClean="0">
                <a:latin typeface="Times New Roman" panose="02020603050405020304" pitchFamily="18" charset="0"/>
                <a:cs typeface="Times New Roman" panose="02020603050405020304" pitchFamily="18" charset="0"/>
                <a:sym typeface="+mn-ea"/>
              </a:rPr>
              <a:t>    </a:t>
            </a:r>
            <a:r>
              <a:rPr lang="en-US" sz="1400" dirty="0" err="1" smtClean="0">
                <a:latin typeface="Times New Roman" panose="02020603050405020304" pitchFamily="18" charset="0"/>
                <a:cs typeface="Times New Roman" panose="02020603050405020304" pitchFamily="18" charset="0"/>
                <a:sym typeface="+mn-ea"/>
              </a:rPr>
              <a:t>android:layout_height</a:t>
            </a:r>
            <a:r>
              <a:rPr lang="en-US" sz="1400" dirty="0" smtClean="0">
                <a:latin typeface="Times New Roman" panose="02020603050405020304" pitchFamily="18" charset="0"/>
                <a:cs typeface="Times New Roman" panose="02020603050405020304" pitchFamily="18" charset="0"/>
                <a:sym typeface="+mn-ea"/>
              </a:rPr>
              <a:t>="</a:t>
            </a:r>
            <a:r>
              <a:rPr lang="en-US" sz="1400" dirty="0" err="1" smtClean="0">
                <a:latin typeface="Times New Roman" panose="02020603050405020304" pitchFamily="18" charset="0"/>
                <a:cs typeface="Times New Roman" panose="02020603050405020304" pitchFamily="18" charset="0"/>
                <a:sym typeface="+mn-ea"/>
              </a:rPr>
              <a:t>match_parent</a:t>
            </a:r>
            <a:r>
              <a:rPr lang="en-US" sz="1400" dirty="0" smtClean="0">
                <a:latin typeface="Times New Roman" panose="02020603050405020304" pitchFamily="18" charset="0"/>
                <a:cs typeface="Times New Roman" panose="02020603050405020304" pitchFamily="18" charset="0"/>
                <a:sym typeface="+mn-ea"/>
              </a:rPr>
              <a:t>"  </a:t>
            </a:r>
            <a:endParaRPr lang="en-US" sz="1400" dirty="0" smtClean="0">
              <a:latin typeface="Times New Roman" panose="02020603050405020304" pitchFamily="18" charset="0"/>
              <a:cs typeface="Times New Roman" panose="02020603050405020304" pitchFamily="18" charset="0"/>
            </a:endParaRPr>
          </a:p>
          <a:p>
            <a:pPr>
              <a:buNone/>
            </a:pPr>
            <a:r>
              <a:rPr lang="en-US" sz="1400" dirty="0" smtClean="0">
                <a:latin typeface="Times New Roman" panose="02020603050405020304" pitchFamily="18" charset="0"/>
                <a:cs typeface="Times New Roman" panose="02020603050405020304" pitchFamily="18" charset="0"/>
                <a:sym typeface="+mn-ea"/>
              </a:rPr>
              <a:t>    </a:t>
            </a:r>
            <a:r>
              <a:rPr lang="en-US" sz="1400" dirty="0" err="1" smtClean="0">
                <a:latin typeface="Times New Roman" panose="02020603050405020304" pitchFamily="18" charset="0"/>
                <a:cs typeface="Times New Roman" panose="02020603050405020304" pitchFamily="18" charset="0"/>
                <a:sym typeface="+mn-ea"/>
              </a:rPr>
              <a:t>tools:context</a:t>
            </a:r>
            <a:r>
              <a:rPr lang="en-US" sz="1400" dirty="0" smtClean="0">
                <a:latin typeface="Times New Roman" panose="02020603050405020304" pitchFamily="18" charset="0"/>
                <a:cs typeface="Times New Roman" panose="02020603050405020304" pitchFamily="18" charset="0"/>
                <a:sym typeface="+mn-ea"/>
              </a:rPr>
              <a:t>="</a:t>
            </a:r>
            <a:r>
              <a:rPr lang="en-US" sz="1400" dirty="0" err="1" smtClean="0">
                <a:latin typeface="Times New Roman" panose="02020603050405020304" pitchFamily="18" charset="0"/>
                <a:cs typeface="Times New Roman" panose="02020603050405020304" pitchFamily="18" charset="0"/>
                <a:sym typeface="+mn-ea"/>
              </a:rPr>
              <a:t>first.javatpoint.com.welcome.MainActivity</a:t>
            </a:r>
            <a:r>
              <a:rPr lang="en-US" sz="1400" dirty="0" smtClean="0">
                <a:latin typeface="Times New Roman" panose="02020603050405020304" pitchFamily="18" charset="0"/>
                <a:cs typeface="Times New Roman" panose="02020603050405020304" pitchFamily="18" charset="0"/>
                <a:sym typeface="+mn-ea"/>
              </a:rPr>
              <a:t>"&gt;  </a:t>
            </a:r>
            <a:endParaRPr lang="en-US" sz="1400" dirty="0" smtClean="0">
              <a:latin typeface="Times New Roman" panose="02020603050405020304" pitchFamily="18" charset="0"/>
              <a:cs typeface="Times New Roman" panose="02020603050405020304" pitchFamily="18" charset="0"/>
            </a:endParaRPr>
          </a:p>
          <a:p>
            <a:pPr>
              <a:buNone/>
            </a:pPr>
            <a:r>
              <a:rPr lang="en-US" sz="1400" dirty="0" smtClean="0">
                <a:latin typeface="Times New Roman" panose="02020603050405020304" pitchFamily="18" charset="0"/>
                <a:cs typeface="Times New Roman" panose="02020603050405020304" pitchFamily="18" charset="0"/>
                <a:sym typeface="+mn-ea"/>
              </a:rPr>
              <a:t>  </a:t>
            </a:r>
            <a:endParaRPr lang="en-US" sz="1400" dirty="0" smtClean="0">
              <a:latin typeface="Times New Roman" panose="02020603050405020304" pitchFamily="18" charset="0"/>
              <a:cs typeface="Times New Roman" panose="02020603050405020304" pitchFamily="18" charset="0"/>
            </a:endParaRPr>
          </a:p>
          <a:p>
            <a:pPr>
              <a:buNone/>
            </a:pPr>
            <a:r>
              <a:rPr lang="en-US" sz="1400" dirty="0" smtClean="0">
                <a:latin typeface="Times New Roman" panose="02020603050405020304" pitchFamily="18" charset="0"/>
                <a:cs typeface="Times New Roman" panose="02020603050405020304" pitchFamily="18" charset="0"/>
                <a:sym typeface="+mn-ea"/>
              </a:rPr>
              <a:t>    &lt;</a:t>
            </a:r>
            <a:r>
              <a:rPr lang="en-US" sz="1400" dirty="0" err="1" smtClean="0">
                <a:latin typeface="Times New Roman" panose="02020603050405020304" pitchFamily="18" charset="0"/>
                <a:cs typeface="Times New Roman" panose="02020603050405020304" pitchFamily="18" charset="0"/>
                <a:sym typeface="+mn-ea"/>
              </a:rPr>
              <a:t>TextView</a:t>
            </a:r>
            <a:r>
              <a:rPr lang="en-US" sz="1400" dirty="0" smtClean="0">
                <a:latin typeface="Times New Roman" panose="02020603050405020304" pitchFamily="18" charset="0"/>
                <a:cs typeface="Times New Roman" panose="02020603050405020304" pitchFamily="18" charset="0"/>
                <a:sym typeface="+mn-ea"/>
              </a:rPr>
              <a:t>  </a:t>
            </a:r>
            <a:endParaRPr lang="en-US" sz="1400" dirty="0" smtClean="0">
              <a:latin typeface="Times New Roman" panose="02020603050405020304" pitchFamily="18" charset="0"/>
              <a:cs typeface="Times New Roman" panose="02020603050405020304" pitchFamily="18" charset="0"/>
            </a:endParaRPr>
          </a:p>
          <a:p>
            <a:pPr>
              <a:buNone/>
            </a:pPr>
            <a:r>
              <a:rPr lang="en-US" sz="1400" dirty="0" smtClean="0">
                <a:latin typeface="Times New Roman" panose="02020603050405020304" pitchFamily="18" charset="0"/>
                <a:cs typeface="Times New Roman" panose="02020603050405020304" pitchFamily="18" charset="0"/>
                <a:sym typeface="+mn-ea"/>
              </a:rPr>
              <a:t>        </a:t>
            </a:r>
            <a:r>
              <a:rPr lang="en-US" sz="1400" dirty="0" err="1" smtClean="0">
                <a:latin typeface="Times New Roman" panose="02020603050405020304" pitchFamily="18" charset="0"/>
                <a:cs typeface="Times New Roman" panose="02020603050405020304" pitchFamily="18" charset="0"/>
                <a:sym typeface="+mn-ea"/>
              </a:rPr>
              <a:t>android:layout_width</a:t>
            </a:r>
            <a:r>
              <a:rPr lang="en-US" sz="1400" dirty="0" smtClean="0">
                <a:latin typeface="Times New Roman" panose="02020603050405020304" pitchFamily="18" charset="0"/>
                <a:cs typeface="Times New Roman" panose="02020603050405020304" pitchFamily="18" charset="0"/>
                <a:sym typeface="+mn-ea"/>
              </a:rPr>
              <a:t>="</a:t>
            </a:r>
            <a:r>
              <a:rPr lang="en-US" sz="1400" dirty="0" err="1" smtClean="0">
                <a:latin typeface="Times New Roman" panose="02020603050405020304" pitchFamily="18" charset="0"/>
                <a:cs typeface="Times New Roman" panose="02020603050405020304" pitchFamily="18" charset="0"/>
                <a:sym typeface="+mn-ea"/>
              </a:rPr>
              <a:t>wrap_content</a:t>
            </a:r>
            <a:r>
              <a:rPr lang="en-US" sz="1400" dirty="0" smtClean="0">
                <a:latin typeface="Times New Roman" panose="02020603050405020304" pitchFamily="18" charset="0"/>
                <a:cs typeface="Times New Roman" panose="02020603050405020304" pitchFamily="18" charset="0"/>
                <a:sym typeface="+mn-ea"/>
              </a:rPr>
              <a:t>"  </a:t>
            </a:r>
            <a:endParaRPr lang="en-US" sz="1400" dirty="0" smtClean="0">
              <a:latin typeface="Times New Roman" panose="02020603050405020304" pitchFamily="18" charset="0"/>
              <a:cs typeface="Times New Roman" panose="02020603050405020304" pitchFamily="18" charset="0"/>
            </a:endParaRPr>
          </a:p>
          <a:p>
            <a:pPr>
              <a:buNone/>
            </a:pPr>
            <a:r>
              <a:rPr lang="en-US" sz="1400" dirty="0" smtClean="0">
                <a:latin typeface="Times New Roman" panose="02020603050405020304" pitchFamily="18" charset="0"/>
                <a:cs typeface="Times New Roman" panose="02020603050405020304" pitchFamily="18" charset="0"/>
                <a:sym typeface="+mn-ea"/>
              </a:rPr>
              <a:t>        </a:t>
            </a:r>
            <a:r>
              <a:rPr lang="en-US" sz="1400" dirty="0" err="1" smtClean="0">
                <a:latin typeface="Times New Roman" panose="02020603050405020304" pitchFamily="18" charset="0"/>
                <a:cs typeface="Times New Roman" panose="02020603050405020304" pitchFamily="18" charset="0"/>
                <a:sym typeface="+mn-ea"/>
              </a:rPr>
              <a:t>android:layout_height</a:t>
            </a:r>
            <a:r>
              <a:rPr lang="en-US" sz="1400" dirty="0" smtClean="0">
                <a:latin typeface="Times New Roman" panose="02020603050405020304" pitchFamily="18" charset="0"/>
                <a:cs typeface="Times New Roman" panose="02020603050405020304" pitchFamily="18" charset="0"/>
                <a:sym typeface="+mn-ea"/>
              </a:rPr>
              <a:t>="</a:t>
            </a:r>
            <a:r>
              <a:rPr lang="en-US" sz="1400" dirty="0" err="1" smtClean="0">
                <a:latin typeface="Times New Roman" panose="02020603050405020304" pitchFamily="18" charset="0"/>
                <a:cs typeface="Times New Roman" panose="02020603050405020304" pitchFamily="18" charset="0"/>
                <a:sym typeface="+mn-ea"/>
              </a:rPr>
              <a:t>wrap_content</a:t>
            </a:r>
            <a:r>
              <a:rPr lang="en-US" sz="1400" dirty="0" smtClean="0">
                <a:latin typeface="Times New Roman" panose="02020603050405020304" pitchFamily="18" charset="0"/>
                <a:cs typeface="Times New Roman" panose="02020603050405020304" pitchFamily="18" charset="0"/>
                <a:sym typeface="+mn-ea"/>
              </a:rPr>
              <a:t>"  </a:t>
            </a:r>
            <a:endParaRPr lang="en-US" sz="1400" dirty="0" smtClean="0">
              <a:latin typeface="Times New Roman" panose="02020603050405020304" pitchFamily="18" charset="0"/>
              <a:cs typeface="Times New Roman" panose="02020603050405020304" pitchFamily="18" charset="0"/>
            </a:endParaRPr>
          </a:p>
          <a:p>
            <a:pPr>
              <a:buNone/>
            </a:pPr>
            <a:r>
              <a:rPr lang="en-US" sz="1400" dirty="0" smtClean="0">
                <a:latin typeface="Times New Roman" panose="02020603050405020304" pitchFamily="18" charset="0"/>
                <a:cs typeface="Times New Roman" panose="02020603050405020304" pitchFamily="18" charset="0"/>
                <a:sym typeface="+mn-ea"/>
              </a:rPr>
              <a:t>        </a:t>
            </a:r>
            <a:r>
              <a:rPr lang="en-US" sz="1400" dirty="0" err="1" smtClean="0">
                <a:latin typeface="Times New Roman" panose="02020603050405020304" pitchFamily="18" charset="0"/>
                <a:cs typeface="Times New Roman" panose="02020603050405020304" pitchFamily="18" charset="0"/>
                <a:sym typeface="+mn-ea"/>
              </a:rPr>
              <a:t>android:text</a:t>
            </a:r>
            <a:r>
              <a:rPr lang="en-US" sz="1400" dirty="0" smtClean="0">
                <a:latin typeface="Times New Roman" panose="02020603050405020304" pitchFamily="18" charset="0"/>
                <a:cs typeface="Times New Roman" panose="02020603050405020304" pitchFamily="18" charset="0"/>
                <a:sym typeface="+mn-ea"/>
              </a:rPr>
              <a:t>="Hello Android!"  </a:t>
            </a:r>
            <a:endParaRPr lang="en-US" sz="1400" dirty="0" smtClean="0">
              <a:latin typeface="Times New Roman" panose="02020603050405020304" pitchFamily="18" charset="0"/>
              <a:cs typeface="Times New Roman" panose="02020603050405020304" pitchFamily="18" charset="0"/>
            </a:endParaRPr>
          </a:p>
          <a:p>
            <a:pPr>
              <a:buNone/>
            </a:pPr>
            <a:r>
              <a:rPr lang="en-US" sz="1400" dirty="0" smtClean="0">
                <a:latin typeface="Times New Roman" panose="02020603050405020304" pitchFamily="18" charset="0"/>
                <a:cs typeface="Times New Roman" panose="02020603050405020304" pitchFamily="18" charset="0"/>
                <a:sym typeface="+mn-ea"/>
              </a:rPr>
              <a:t>        </a:t>
            </a:r>
            <a:r>
              <a:rPr lang="en-US" sz="1400" dirty="0" err="1" smtClean="0">
                <a:latin typeface="Times New Roman" panose="02020603050405020304" pitchFamily="18" charset="0"/>
                <a:cs typeface="Times New Roman" panose="02020603050405020304" pitchFamily="18" charset="0"/>
                <a:sym typeface="+mn-ea"/>
              </a:rPr>
              <a:t>app:layout_constraintBottom_toBottomOf</a:t>
            </a:r>
            <a:r>
              <a:rPr lang="en-US" sz="1400" dirty="0" smtClean="0">
                <a:latin typeface="Times New Roman" panose="02020603050405020304" pitchFamily="18" charset="0"/>
                <a:cs typeface="Times New Roman" panose="02020603050405020304" pitchFamily="18" charset="0"/>
                <a:sym typeface="+mn-ea"/>
              </a:rPr>
              <a:t>="parent"  </a:t>
            </a:r>
            <a:endParaRPr lang="en-US" sz="1400" dirty="0" smtClean="0">
              <a:latin typeface="Times New Roman" panose="02020603050405020304" pitchFamily="18" charset="0"/>
              <a:cs typeface="Times New Roman" panose="02020603050405020304" pitchFamily="18" charset="0"/>
            </a:endParaRPr>
          </a:p>
          <a:p>
            <a:pPr>
              <a:buNone/>
            </a:pPr>
            <a:r>
              <a:rPr lang="en-US" sz="1400" dirty="0" smtClean="0">
                <a:latin typeface="Times New Roman" panose="02020603050405020304" pitchFamily="18" charset="0"/>
                <a:cs typeface="Times New Roman" panose="02020603050405020304" pitchFamily="18" charset="0"/>
                <a:sym typeface="+mn-ea"/>
              </a:rPr>
              <a:t>        </a:t>
            </a:r>
            <a:r>
              <a:rPr lang="en-US" sz="1400" dirty="0" err="1" smtClean="0">
                <a:latin typeface="Times New Roman" panose="02020603050405020304" pitchFamily="18" charset="0"/>
                <a:cs typeface="Times New Roman" panose="02020603050405020304" pitchFamily="18" charset="0"/>
                <a:sym typeface="+mn-ea"/>
              </a:rPr>
              <a:t>app:layout_constraintLeft_toLeftOf</a:t>
            </a:r>
            <a:r>
              <a:rPr lang="en-US" sz="1400" dirty="0" smtClean="0">
                <a:latin typeface="Times New Roman" panose="02020603050405020304" pitchFamily="18" charset="0"/>
                <a:cs typeface="Times New Roman" panose="02020603050405020304" pitchFamily="18" charset="0"/>
                <a:sym typeface="+mn-ea"/>
              </a:rPr>
              <a:t>="parent"  </a:t>
            </a:r>
            <a:endParaRPr lang="en-US" sz="1400" dirty="0" smtClean="0">
              <a:latin typeface="Times New Roman" panose="02020603050405020304" pitchFamily="18" charset="0"/>
              <a:cs typeface="Times New Roman" panose="02020603050405020304" pitchFamily="18" charset="0"/>
            </a:endParaRPr>
          </a:p>
          <a:p>
            <a:pPr>
              <a:buNone/>
            </a:pPr>
            <a:r>
              <a:rPr lang="en-US" sz="1400" dirty="0" smtClean="0">
                <a:latin typeface="Times New Roman" panose="02020603050405020304" pitchFamily="18" charset="0"/>
                <a:cs typeface="Times New Roman" panose="02020603050405020304" pitchFamily="18" charset="0"/>
                <a:sym typeface="+mn-ea"/>
              </a:rPr>
              <a:t>        </a:t>
            </a:r>
            <a:r>
              <a:rPr lang="en-US" sz="1400" dirty="0" err="1" smtClean="0">
                <a:latin typeface="Times New Roman" panose="02020603050405020304" pitchFamily="18" charset="0"/>
                <a:cs typeface="Times New Roman" panose="02020603050405020304" pitchFamily="18" charset="0"/>
                <a:sym typeface="+mn-ea"/>
              </a:rPr>
              <a:t>app:layout_constraintRight_toRightOf</a:t>
            </a:r>
            <a:r>
              <a:rPr lang="en-US" sz="1400" dirty="0" smtClean="0">
                <a:latin typeface="Times New Roman" panose="02020603050405020304" pitchFamily="18" charset="0"/>
                <a:cs typeface="Times New Roman" panose="02020603050405020304" pitchFamily="18" charset="0"/>
                <a:sym typeface="+mn-ea"/>
              </a:rPr>
              <a:t>="parent"  </a:t>
            </a:r>
            <a:endParaRPr lang="en-US" sz="1400" dirty="0" smtClean="0">
              <a:latin typeface="Times New Roman" panose="02020603050405020304" pitchFamily="18" charset="0"/>
              <a:cs typeface="Times New Roman" panose="02020603050405020304" pitchFamily="18" charset="0"/>
            </a:endParaRPr>
          </a:p>
          <a:p>
            <a:pPr>
              <a:buNone/>
            </a:pPr>
            <a:r>
              <a:rPr lang="en-US" sz="1400" dirty="0" smtClean="0">
                <a:latin typeface="Times New Roman" panose="02020603050405020304" pitchFamily="18" charset="0"/>
                <a:cs typeface="Times New Roman" panose="02020603050405020304" pitchFamily="18" charset="0"/>
                <a:sym typeface="+mn-ea"/>
              </a:rPr>
              <a:t>        </a:t>
            </a:r>
            <a:r>
              <a:rPr lang="en-US" sz="1400" dirty="0" err="1" smtClean="0">
                <a:latin typeface="Times New Roman" panose="02020603050405020304" pitchFamily="18" charset="0"/>
                <a:cs typeface="Times New Roman" panose="02020603050405020304" pitchFamily="18" charset="0"/>
                <a:sym typeface="+mn-ea"/>
              </a:rPr>
              <a:t>app:layout_constraintTop_toTopOf</a:t>
            </a:r>
            <a:r>
              <a:rPr lang="en-US" sz="1400" dirty="0" smtClean="0">
                <a:latin typeface="Times New Roman" panose="02020603050405020304" pitchFamily="18" charset="0"/>
                <a:cs typeface="Times New Roman" panose="02020603050405020304" pitchFamily="18" charset="0"/>
                <a:sym typeface="+mn-ea"/>
              </a:rPr>
              <a:t>="parent" /&gt;  </a:t>
            </a:r>
            <a:endParaRPr lang="en-US" sz="1400" dirty="0" smtClean="0">
              <a:latin typeface="Times New Roman" panose="02020603050405020304" pitchFamily="18" charset="0"/>
              <a:cs typeface="Times New Roman" panose="02020603050405020304" pitchFamily="18" charset="0"/>
            </a:endParaRPr>
          </a:p>
          <a:p>
            <a:pPr>
              <a:buNone/>
            </a:pPr>
            <a:r>
              <a:rPr lang="en-US" sz="1400" dirty="0" smtClean="0">
                <a:latin typeface="Times New Roman" panose="02020603050405020304" pitchFamily="18" charset="0"/>
                <a:cs typeface="Times New Roman" panose="02020603050405020304" pitchFamily="18" charset="0"/>
                <a:sym typeface="+mn-ea"/>
              </a:rPr>
              <a:t>  </a:t>
            </a:r>
            <a:endParaRPr lang="en-US" sz="1400" dirty="0" smtClean="0">
              <a:latin typeface="Times New Roman" panose="02020603050405020304" pitchFamily="18" charset="0"/>
              <a:cs typeface="Times New Roman" panose="02020603050405020304" pitchFamily="18" charset="0"/>
            </a:endParaRPr>
          </a:p>
          <a:p>
            <a:pPr>
              <a:buNone/>
            </a:pPr>
            <a:r>
              <a:rPr lang="en-US" sz="1400" dirty="0" smtClean="0">
                <a:latin typeface="Times New Roman" panose="02020603050405020304" pitchFamily="18" charset="0"/>
                <a:cs typeface="Times New Roman" panose="02020603050405020304" pitchFamily="18" charset="0"/>
                <a:sym typeface="+mn-ea"/>
              </a:rPr>
              <a:t>&lt;/</a:t>
            </a:r>
            <a:r>
              <a:rPr lang="en-US" sz="1400" dirty="0" err="1" smtClean="0">
                <a:latin typeface="Times New Roman" panose="02020603050405020304" pitchFamily="18" charset="0"/>
                <a:cs typeface="Times New Roman" panose="02020603050405020304" pitchFamily="18" charset="0"/>
                <a:sym typeface="+mn-ea"/>
              </a:rPr>
              <a:t>android.support.constraint.ConstraintLayout</a:t>
            </a:r>
            <a:r>
              <a:rPr lang="en-US" sz="1400" dirty="0" smtClean="0">
                <a:latin typeface="Times New Roman" panose="02020603050405020304" pitchFamily="18" charset="0"/>
                <a:cs typeface="Times New Roman" panose="02020603050405020304" pitchFamily="18" charset="0"/>
                <a:sym typeface="+mn-ea"/>
              </a:rPr>
              <a:t>&gt;  </a:t>
            </a:r>
            <a:endParaRPr lang="en-US" sz="1400" dirty="0" smtClean="0">
              <a:latin typeface="Times New Roman" panose="02020603050405020304" pitchFamily="18" charset="0"/>
              <a:cs typeface="Times New Roman" panose="02020603050405020304" pitchFamily="18" charset="0"/>
            </a:endParaRPr>
          </a:p>
          <a:p>
            <a:pPr>
              <a:buNone/>
            </a:pPr>
            <a:endParaRPr lang="en-US" sz="1400" dirty="0">
              <a:latin typeface="Times New Roman" panose="02020603050405020304" pitchFamily="18" charset="0"/>
              <a:cs typeface="Times New Roman" panose="02020603050405020304" pitchFamily="18" charset="0"/>
            </a:endParaRPr>
          </a:p>
          <a:p>
            <a:pPr marL="0" indent="0">
              <a:buNone/>
            </a:pPr>
            <a:endParaRPr lang="en-US" sz="1400" dirty="0">
              <a:latin typeface="Times New Roman" panose="02020603050405020304" pitchFamily="18" charset="0"/>
              <a:cs typeface="Times New Roman" panose="02020603050405020304" pitchFamily="18" charset="0"/>
            </a:endParaRPr>
          </a:p>
        </p:txBody>
      </p:sp>
      <p:sp>
        <p:nvSpPr>
          <p:cNvPr id="5" name="Rectangle 4"/>
          <p:cNvSpPr/>
          <p:nvPr/>
        </p:nvSpPr>
        <p:spPr>
          <a:xfrm>
            <a:off x="-36195"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2355"/>
            <a:ext cx="8229600" cy="5346065"/>
          </a:xfrm>
        </p:spPr>
        <p:txBody>
          <a:bodyPr>
            <a:noAutofit/>
          </a:bodyPr>
          <a:lstStyle/>
          <a:p>
            <a:pPr>
              <a:buNone/>
            </a:pPr>
            <a:r>
              <a:rPr lang="nn-NO" sz="2000" b="1" dirty="0" smtClean="0">
                <a:latin typeface="Times New Roman" panose="02020603050405020304" pitchFamily="18" charset="0"/>
                <a:cs typeface="Times New Roman" panose="02020603050405020304" pitchFamily="18" charset="0"/>
                <a:sym typeface="+mn-ea"/>
              </a:rPr>
              <a:t>File: MainActivity.java</a:t>
            </a:r>
            <a:endParaRPr lang="nn-NO" sz="2000" b="1" dirty="0" smtClean="0">
              <a:latin typeface="Times New Roman" panose="02020603050405020304" pitchFamily="18" charset="0"/>
              <a:cs typeface="Times New Roman" panose="02020603050405020304" pitchFamily="18" charset="0"/>
            </a:endParaRPr>
          </a:p>
          <a:p>
            <a:pPr>
              <a:buNone/>
            </a:pPr>
            <a:r>
              <a:rPr lang="nn-NO" sz="2000" dirty="0" smtClean="0">
                <a:latin typeface="Times New Roman" panose="02020603050405020304" pitchFamily="18" charset="0"/>
                <a:cs typeface="Times New Roman" panose="02020603050405020304" pitchFamily="18" charset="0"/>
                <a:sym typeface="+mn-ea"/>
              </a:rPr>
              <a:t>package first.javatpoint.com.welcome;  </a:t>
            </a:r>
            <a:endParaRPr lang="nn-NO" sz="2000" dirty="0" smtClean="0">
              <a:latin typeface="Times New Roman" panose="02020603050405020304" pitchFamily="18" charset="0"/>
              <a:cs typeface="Times New Roman" panose="02020603050405020304" pitchFamily="18" charset="0"/>
            </a:endParaRPr>
          </a:p>
          <a:p>
            <a:pPr>
              <a:buNone/>
            </a:pPr>
            <a:r>
              <a:rPr lang="nn-NO" sz="2000" dirty="0" smtClean="0">
                <a:latin typeface="Times New Roman" panose="02020603050405020304" pitchFamily="18" charset="0"/>
                <a:cs typeface="Times New Roman" panose="02020603050405020304" pitchFamily="18" charset="0"/>
                <a:sym typeface="+mn-ea"/>
              </a:rPr>
              <a:t>  </a:t>
            </a:r>
            <a:endParaRPr lang="nn-NO" sz="2000" dirty="0" smtClean="0">
              <a:latin typeface="Times New Roman" panose="02020603050405020304" pitchFamily="18" charset="0"/>
              <a:cs typeface="Times New Roman" panose="02020603050405020304" pitchFamily="18" charset="0"/>
            </a:endParaRPr>
          </a:p>
          <a:p>
            <a:pPr>
              <a:buNone/>
            </a:pPr>
            <a:r>
              <a:rPr lang="nn-NO" sz="2000" dirty="0" smtClean="0">
                <a:latin typeface="Times New Roman" panose="02020603050405020304" pitchFamily="18" charset="0"/>
                <a:cs typeface="Times New Roman" panose="02020603050405020304" pitchFamily="18" charset="0"/>
                <a:sym typeface="+mn-ea"/>
              </a:rPr>
              <a:t>import android.support.v7.app.AppCompatActivity;  </a:t>
            </a:r>
            <a:endParaRPr lang="nn-NO" sz="2000" dirty="0" smtClean="0">
              <a:latin typeface="Times New Roman" panose="02020603050405020304" pitchFamily="18" charset="0"/>
              <a:cs typeface="Times New Roman" panose="02020603050405020304" pitchFamily="18" charset="0"/>
            </a:endParaRPr>
          </a:p>
          <a:p>
            <a:pPr>
              <a:buNone/>
            </a:pPr>
            <a:r>
              <a:rPr lang="nn-NO" sz="2000" dirty="0" smtClean="0">
                <a:latin typeface="Times New Roman" panose="02020603050405020304" pitchFamily="18" charset="0"/>
                <a:cs typeface="Times New Roman" panose="02020603050405020304" pitchFamily="18" charset="0"/>
                <a:sym typeface="+mn-ea"/>
              </a:rPr>
              <a:t>import android.os.Bundle;  </a:t>
            </a:r>
            <a:endParaRPr lang="nn-NO" sz="2000" dirty="0" smtClean="0">
              <a:latin typeface="Times New Roman" panose="02020603050405020304" pitchFamily="18" charset="0"/>
              <a:cs typeface="Times New Roman" panose="02020603050405020304" pitchFamily="18" charset="0"/>
            </a:endParaRPr>
          </a:p>
          <a:p>
            <a:pPr>
              <a:buNone/>
            </a:pPr>
            <a:r>
              <a:rPr lang="nn-NO" sz="2000" dirty="0" smtClean="0">
                <a:latin typeface="Times New Roman" panose="02020603050405020304" pitchFamily="18" charset="0"/>
                <a:cs typeface="Times New Roman" panose="02020603050405020304" pitchFamily="18" charset="0"/>
                <a:sym typeface="+mn-ea"/>
              </a:rPr>
              <a:t>  </a:t>
            </a:r>
            <a:endParaRPr lang="nn-NO" sz="2000" dirty="0" smtClean="0">
              <a:latin typeface="Times New Roman" panose="02020603050405020304" pitchFamily="18" charset="0"/>
              <a:cs typeface="Times New Roman" panose="02020603050405020304" pitchFamily="18" charset="0"/>
            </a:endParaRPr>
          </a:p>
          <a:p>
            <a:pPr>
              <a:buNone/>
            </a:pPr>
            <a:r>
              <a:rPr lang="nn-NO" sz="2000" dirty="0" smtClean="0">
                <a:latin typeface="Times New Roman" panose="02020603050405020304" pitchFamily="18" charset="0"/>
                <a:cs typeface="Times New Roman" panose="02020603050405020304" pitchFamily="18" charset="0"/>
                <a:sym typeface="+mn-ea"/>
              </a:rPr>
              <a:t>public class MainActivity extends AppCompatActivity {  </a:t>
            </a:r>
            <a:endParaRPr lang="nn-NO" sz="2000" dirty="0" smtClean="0">
              <a:latin typeface="Times New Roman" panose="02020603050405020304" pitchFamily="18" charset="0"/>
              <a:cs typeface="Times New Roman" panose="02020603050405020304" pitchFamily="18" charset="0"/>
            </a:endParaRPr>
          </a:p>
          <a:p>
            <a:pPr>
              <a:buNone/>
            </a:pPr>
            <a:r>
              <a:rPr lang="nn-NO" sz="2000" dirty="0" smtClean="0">
                <a:latin typeface="Times New Roman" panose="02020603050405020304" pitchFamily="18" charset="0"/>
                <a:cs typeface="Times New Roman" panose="02020603050405020304" pitchFamily="18" charset="0"/>
                <a:sym typeface="+mn-ea"/>
              </a:rPr>
              <a:t>    @Override  </a:t>
            </a:r>
            <a:endParaRPr lang="nn-NO" sz="2000" dirty="0" smtClean="0">
              <a:latin typeface="Times New Roman" panose="02020603050405020304" pitchFamily="18" charset="0"/>
              <a:cs typeface="Times New Roman" panose="02020603050405020304" pitchFamily="18" charset="0"/>
            </a:endParaRPr>
          </a:p>
          <a:p>
            <a:pPr>
              <a:buNone/>
            </a:pPr>
            <a:r>
              <a:rPr lang="nn-NO" sz="2000" dirty="0" smtClean="0">
                <a:latin typeface="Times New Roman" panose="02020603050405020304" pitchFamily="18" charset="0"/>
                <a:cs typeface="Times New Roman" panose="02020603050405020304" pitchFamily="18" charset="0"/>
                <a:sym typeface="+mn-ea"/>
              </a:rPr>
              <a:t>    protected void onCreate(Bundle savedInstanceState) {  </a:t>
            </a:r>
            <a:endParaRPr lang="nn-NO" sz="2000" dirty="0" smtClean="0">
              <a:latin typeface="Times New Roman" panose="02020603050405020304" pitchFamily="18" charset="0"/>
              <a:cs typeface="Times New Roman" panose="02020603050405020304" pitchFamily="18" charset="0"/>
            </a:endParaRPr>
          </a:p>
          <a:p>
            <a:pPr>
              <a:buNone/>
            </a:pPr>
            <a:r>
              <a:rPr lang="nn-NO" sz="2000" dirty="0" smtClean="0">
                <a:latin typeface="Times New Roman" panose="02020603050405020304" pitchFamily="18" charset="0"/>
                <a:cs typeface="Times New Roman" panose="02020603050405020304" pitchFamily="18" charset="0"/>
                <a:sym typeface="+mn-ea"/>
              </a:rPr>
              <a:t>        super.onCreate(savedInstanceState);  </a:t>
            </a:r>
            <a:endParaRPr lang="nn-NO" sz="2000" dirty="0" smtClean="0">
              <a:latin typeface="Times New Roman" panose="02020603050405020304" pitchFamily="18" charset="0"/>
              <a:cs typeface="Times New Roman" panose="02020603050405020304" pitchFamily="18" charset="0"/>
            </a:endParaRPr>
          </a:p>
          <a:p>
            <a:pPr>
              <a:buNone/>
            </a:pPr>
            <a:r>
              <a:rPr lang="nn-NO" sz="2000" dirty="0" smtClean="0">
                <a:latin typeface="Times New Roman" panose="02020603050405020304" pitchFamily="18" charset="0"/>
                <a:cs typeface="Times New Roman" panose="02020603050405020304" pitchFamily="18" charset="0"/>
                <a:sym typeface="+mn-ea"/>
              </a:rPr>
              <a:t>        setContentView(R.layout.activity_main);  </a:t>
            </a:r>
            <a:endParaRPr lang="nn-NO" sz="2000" dirty="0" smtClean="0">
              <a:latin typeface="Times New Roman" panose="02020603050405020304" pitchFamily="18" charset="0"/>
              <a:cs typeface="Times New Roman" panose="02020603050405020304" pitchFamily="18" charset="0"/>
            </a:endParaRPr>
          </a:p>
          <a:p>
            <a:pPr>
              <a:buNone/>
            </a:pPr>
            <a:r>
              <a:rPr lang="nn-NO" sz="2000" dirty="0" smtClean="0">
                <a:latin typeface="Times New Roman" panose="02020603050405020304" pitchFamily="18" charset="0"/>
                <a:cs typeface="Times New Roman" panose="02020603050405020304" pitchFamily="18" charset="0"/>
                <a:sym typeface="+mn-ea"/>
              </a:rPr>
              <a:t>    }  </a:t>
            </a:r>
            <a:endParaRPr lang="nn-NO" sz="2000" dirty="0" smtClean="0">
              <a:latin typeface="Times New Roman" panose="02020603050405020304" pitchFamily="18" charset="0"/>
              <a:cs typeface="Times New Roman" panose="02020603050405020304" pitchFamily="18" charset="0"/>
            </a:endParaRPr>
          </a:p>
          <a:p>
            <a:pPr>
              <a:buNone/>
            </a:pPr>
            <a:r>
              <a:rPr lang="nn-NO" sz="2000" dirty="0" smtClean="0">
                <a:latin typeface="Times New Roman" panose="02020603050405020304" pitchFamily="18" charset="0"/>
                <a:cs typeface="Times New Roman" panose="02020603050405020304" pitchFamily="18" charset="0"/>
                <a:sym typeface="+mn-ea"/>
              </a:rPr>
              <a:t>}  </a:t>
            </a:r>
            <a:endParaRPr lang="nn-NO" sz="2000" dirty="0" smtClean="0">
              <a:latin typeface="Times New Roman" panose="02020603050405020304" pitchFamily="18" charset="0"/>
              <a:cs typeface="Times New Roman" panose="02020603050405020304" pitchFamily="18" charset="0"/>
            </a:endParaRPr>
          </a:p>
          <a:p>
            <a:pPr>
              <a:buNone/>
            </a:pPr>
            <a:endParaRPr lang="nn-NO" sz="2000" dirty="0" smtClean="0">
              <a:latin typeface="Times New Roman" panose="02020603050405020304" pitchFamily="18" charset="0"/>
              <a:cs typeface="Times New Roman" panose="02020603050405020304" pitchFamily="18" charset="0"/>
            </a:endParaRPr>
          </a:p>
        </p:txBody>
      </p:sp>
      <p:sp>
        <p:nvSpPr>
          <p:cNvPr id="5" name="Rectangle 4"/>
          <p:cNvSpPr/>
          <p:nvPr/>
        </p:nvSpPr>
        <p:spPr>
          <a:xfrm>
            <a:off x="-36195"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sp>
        <p:nvSpPr>
          <p:cNvPr id="8" name="Title 7"/>
          <p:cNvSpPr>
            <a:spLocks noGrp="1"/>
          </p:cNvSpPr>
          <p:nvPr>
            <p:ph type="title"/>
          </p:nvPr>
        </p:nvSpPr>
        <p:spPr>
          <a:xfrm>
            <a:off x="467544" y="620688"/>
            <a:ext cx="8229600" cy="1143000"/>
          </a:xfrm>
        </p:spPr>
        <p:txBody>
          <a:bodyPr>
            <a:normAutofit/>
          </a:bodyPr>
          <a:lstStyle/>
          <a:p>
            <a:pPr algn="l"/>
            <a:endParaRPr lang="en-US" sz="3200" dirty="0"/>
          </a:p>
        </p:txBody>
      </p:sp>
      <p:sp>
        <p:nvSpPr>
          <p:cNvPr id="9" name="Content Placeholder 8"/>
          <p:cNvSpPr>
            <a:spLocks noGrp="1"/>
          </p:cNvSpPr>
          <p:nvPr>
            <p:ph idx="1"/>
          </p:nvPr>
        </p:nvSpPr>
        <p:spPr/>
        <p:txBody>
          <a:bodyPr/>
          <a:lstStyle/>
          <a:p>
            <a:pPr>
              <a:buNone/>
            </a:pPr>
            <a:r>
              <a:rPr lang="en-US" sz="2400" b="1" dirty="0" smtClean="0">
                <a:latin typeface="Times New Roman" panose="02020603050405020304" pitchFamily="18" charset="0"/>
                <a:cs typeface="Times New Roman" panose="02020603050405020304" pitchFamily="18" charset="0"/>
                <a:sym typeface="+mn-ea"/>
              </a:rPr>
              <a:t>Mobile communication can be divided in the following four types:</a:t>
            </a:r>
            <a:endParaRPr lang="en-US" sz="2400" dirty="0" smtClean="0">
              <a:latin typeface="Times New Roman" panose="02020603050405020304" pitchFamily="18" charset="0"/>
              <a:cs typeface="Times New Roman" panose="02020603050405020304" pitchFamily="18" charset="0"/>
            </a:endParaRPr>
          </a:p>
          <a:p>
            <a:pPr marL="0" indent="0" algn="just">
              <a:buNone/>
            </a:pPr>
            <a:r>
              <a:rPr lang="en-US" sz="2400" dirty="0" smtClean="0">
                <a:latin typeface="Times New Roman" panose="02020603050405020304" pitchFamily="18" charset="0"/>
                <a:cs typeface="Times New Roman" panose="02020603050405020304" pitchFamily="18" charset="0"/>
                <a:sym typeface="+mn-ea"/>
              </a:rPr>
              <a:t>Fixed and Wired</a:t>
            </a:r>
            <a:endParaRPr lang="en-US" sz="2400" dirty="0" smtClean="0">
              <a:latin typeface="Times New Roman" panose="02020603050405020304" pitchFamily="18" charset="0"/>
              <a:cs typeface="Times New Roman" panose="02020603050405020304" pitchFamily="18" charset="0"/>
            </a:endParaRPr>
          </a:p>
          <a:p>
            <a:pPr marL="0" indent="0" algn="just">
              <a:buNone/>
            </a:pPr>
            <a:r>
              <a:rPr lang="en-US" sz="2400" dirty="0" smtClean="0">
                <a:latin typeface="Times New Roman" panose="02020603050405020304" pitchFamily="18" charset="0"/>
                <a:cs typeface="Times New Roman" panose="02020603050405020304" pitchFamily="18" charset="0"/>
                <a:sym typeface="+mn-ea"/>
              </a:rPr>
              <a:t>Fixed and Wireless</a:t>
            </a:r>
            <a:endParaRPr lang="en-US" sz="2400" dirty="0" smtClean="0">
              <a:latin typeface="Times New Roman" panose="02020603050405020304" pitchFamily="18" charset="0"/>
              <a:cs typeface="Times New Roman" panose="02020603050405020304" pitchFamily="18" charset="0"/>
            </a:endParaRPr>
          </a:p>
          <a:p>
            <a:pPr marL="0" indent="0" algn="just">
              <a:buNone/>
            </a:pPr>
            <a:r>
              <a:rPr lang="en-US" sz="2400" dirty="0" smtClean="0">
                <a:latin typeface="Times New Roman" panose="02020603050405020304" pitchFamily="18" charset="0"/>
                <a:cs typeface="Times New Roman" panose="02020603050405020304" pitchFamily="18" charset="0"/>
                <a:sym typeface="+mn-ea"/>
              </a:rPr>
              <a:t>Mobile and Wired</a:t>
            </a:r>
            <a:endParaRPr lang="en-US" sz="2400" dirty="0" smtClean="0">
              <a:latin typeface="Times New Roman" panose="02020603050405020304" pitchFamily="18" charset="0"/>
              <a:cs typeface="Times New Roman" panose="02020603050405020304" pitchFamily="18" charset="0"/>
            </a:endParaRPr>
          </a:p>
          <a:p>
            <a:pPr marL="0" indent="0" algn="just">
              <a:buNone/>
            </a:pPr>
            <a:r>
              <a:rPr lang="en-US" sz="2400" dirty="0" smtClean="0">
                <a:latin typeface="Times New Roman" panose="02020603050405020304" pitchFamily="18" charset="0"/>
                <a:cs typeface="Times New Roman" panose="02020603050405020304" pitchFamily="18" charset="0"/>
                <a:sym typeface="+mn-ea"/>
              </a:rPr>
              <a:t>Mobile and Wireless</a:t>
            </a:r>
            <a:endParaRPr lang="en-US" sz="2400" dirty="0" smtClean="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sp>
        <p:nvSpPr>
          <p:cNvPr id="9" name="Content Placeholder 8"/>
          <p:cNvSpPr>
            <a:spLocks noGrp="1"/>
          </p:cNvSpPr>
          <p:nvPr>
            <p:ph idx="1"/>
          </p:nvPr>
        </p:nvSpPr>
        <p:spPr>
          <a:xfrm>
            <a:off x="457200" y="1052736"/>
            <a:ext cx="8229600" cy="5073427"/>
          </a:xfrm>
        </p:spPr>
        <p:txBody>
          <a:bodyPr/>
          <a:lstStyle/>
          <a:p>
            <a:pPr algn="just"/>
            <a:r>
              <a:rPr lang="en-IN" sz="2400" dirty="0" smtClean="0"/>
              <a:t>Mobile hardware consists of mobile devices or device components that can be used to receive or access the service of mobility. Examples of mobile hardware can be smart phones, laptops, portable PCs, tablet PCs, Personal Digital Assistants, etc.</a:t>
            </a:r>
          </a:p>
          <a:p>
            <a:pPr algn="just"/>
            <a:r>
              <a:rPr lang="en-IN" sz="2400" dirty="0" smtClean="0"/>
              <a:t>Mobile software is a program that runs on mobile hardware</a:t>
            </a:r>
          </a:p>
          <a:p>
            <a:pPr algn="just">
              <a:buNone/>
            </a:pPr>
            <a:r>
              <a:rPr lang="en-IN" sz="2400" dirty="0" smtClean="0"/>
              <a:t>	This is the operating system for the appliance of mobile devices. In other words, you can say it the heart of the mobile systems</a:t>
            </a:r>
            <a:endParaRPr lang="en-US" sz="2400" dirty="0"/>
          </a:p>
        </p:txBody>
      </p:sp>
      <p:pic>
        <p:nvPicPr>
          <p:cNvPr id="34818" name="Picture 2" descr="Mobile Computing Tutorial"/>
          <p:cNvPicPr>
            <a:picLocks noChangeAspect="1" noChangeArrowheads="1"/>
          </p:cNvPicPr>
          <p:nvPr/>
        </p:nvPicPr>
        <p:blipFill>
          <a:blip r:embed="rId3" cstate="print"/>
          <a:srcRect/>
          <a:stretch>
            <a:fillRect/>
          </a:stretch>
        </p:blipFill>
        <p:spPr bwMode="auto">
          <a:xfrm>
            <a:off x="1619672" y="4653136"/>
            <a:ext cx="6276975" cy="1724423"/>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sp>
        <p:nvSpPr>
          <p:cNvPr id="8" name="Title 7"/>
          <p:cNvSpPr>
            <a:spLocks noGrp="1"/>
          </p:cNvSpPr>
          <p:nvPr>
            <p:ph type="title"/>
          </p:nvPr>
        </p:nvSpPr>
        <p:spPr/>
        <p:txBody>
          <a:bodyPr>
            <a:normAutofit fontScale="90000"/>
          </a:bodyPr>
          <a:lstStyle/>
          <a:p>
            <a:pPr algn="l"/>
            <a:r>
              <a:rPr lang="en-US" sz="3600" dirty="0" smtClean="0">
                <a:solidFill>
                  <a:schemeClr val="bg1"/>
                </a:solidFill>
              </a:rPr>
              <a:t/>
            </a:r>
            <a:br>
              <a:rPr lang="en-US" sz="3600" dirty="0" smtClean="0">
                <a:solidFill>
                  <a:schemeClr val="bg1"/>
                </a:solidFill>
              </a:rPr>
            </a:br>
            <a:r>
              <a:rPr lang="en-US" sz="3600" dirty="0" smtClean="0">
                <a:solidFill>
                  <a:schemeClr val="bg1"/>
                </a:solidFill>
              </a:rPr>
              <a:t>What is Android?</a:t>
            </a:r>
            <a:r>
              <a:rPr lang="en-US" dirty="0" smtClean="0"/>
              <a:t/>
            </a:r>
            <a:br>
              <a:rPr lang="en-US" dirty="0" smtClean="0"/>
            </a:br>
            <a:r>
              <a:rPr lang="en-US" dirty="0" smtClean="0"/>
              <a:t/>
            </a:r>
            <a:br>
              <a:rPr lang="en-US" dirty="0" smtClean="0"/>
            </a:br>
            <a:endParaRPr lang="en-US" dirty="0"/>
          </a:p>
        </p:txBody>
      </p:sp>
      <p:sp>
        <p:nvSpPr>
          <p:cNvPr id="9" name="Content Placeholder 8"/>
          <p:cNvSpPr>
            <a:spLocks noGrp="1"/>
          </p:cNvSpPr>
          <p:nvPr>
            <p:ph idx="1"/>
          </p:nvPr>
        </p:nvSpPr>
        <p:spPr>
          <a:xfrm>
            <a:off x="457200" y="1268760"/>
            <a:ext cx="8229600" cy="4857403"/>
          </a:xfrm>
        </p:spPr>
        <p:txBody>
          <a:bodyPr/>
          <a:lstStyle/>
          <a:p>
            <a:pPr algn="just"/>
            <a:r>
              <a:rPr lang="en-US" sz="2400" dirty="0"/>
              <a:t> </a:t>
            </a:r>
            <a:r>
              <a:rPr lang="en-IN" sz="2400" dirty="0" smtClean="0"/>
              <a:t>Android is an open source and Linux-based </a:t>
            </a:r>
            <a:r>
              <a:rPr lang="en-IN" sz="2400" b="1" dirty="0" smtClean="0"/>
              <a:t>Operating System</a:t>
            </a:r>
            <a:r>
              <a:rPr lang="en-IN" sz="2400" dirty="0" smtClean="0"/>
              <a:t> for mobile devices such as smart phones and tablet computers. </a:t>
            </a:r>
          </a:p>
          <a:p>
            <a:pPr algn="just">
              <a:buNone/>
            </a:pPr>
            <a:r>
              <a:rPr lang="en-IN" sz="2400" dirty="0" smtClean="0"/>
              <a:t>History</a:t>
            </a:r>
          </a:p>
          <a:p>
            <a:pPr algn="just"/>
            <a:r>
              <a:rPr lang="en-IN" sz="2400" dirty="0" smtClean="0"/>
              <a:t>Initially, </a:t>
            </a:r>
            <a:r>
              <a:rPr lang="en-IN" sz="2400" b="1" dirty="0" smtClean="0"/>
              <a:t>Andy Rubin</a:t>
            </a:r>
            <a:r>
              <a:rPr lang="en-IN" sz="2400" dirty="0" smtClean="0"/>
              <a:t> founded Android Incorporation in Palo Alto, California, United States in October, 2003.</a:t>
            </a:r>
          </a:p>
          <a:p>
            <a:pPr algn="just"/>
            <a:r>
              <a:rPr lang="en-IN" sz="2400" dirty="0" smtClean="0"/>
              <a:t>In 17th August 2005, Google acquired android Incorporation. Since then, it is in the subsidiary of Google Incorporation.</a:t>
            </a:r>
          </a:p>
          <a:p>
            <a:pPr algn="just"/>
            <a:r>
              <a:rPr lang="en-IN" sz="2400" dirty="0" smtClean="0"/>
              <a:t>The key employees of Android Incorporation are </a:t>
            </a:r>
            <a:r>
              <a:rPr lang="en-IN" sz="2400" b="1" dirty="0" smtClean="0"/>
              <a:t>Andy Rubin</a:t>
            </a:r>
            <a:r>
              <a:rPr lang="en-IN" sz="2400" dirty="0" smtClean="0"/>
              <a:t>, </a:t>
            </a:r>
            <a:r>
              <a:rPr lang="en-IN" sz="2400" b="1" dirty="0" smtClean="0"/>
              <a:t>Rich Miner</a:t>
            </a:r>
            <a:r>
              <a:rPr lang="en-IN" sz="2400" dirty="0" smtClean="0"/>
              <a:t>, </a:t>
            </a:r>
            <a:r>
              <a:rPr lang="en-IN" sz="2400" b="1" dirty="0" smtClean="0"/>
              <a:t>Chris White</a:t>
            </a:r>
            <a:r>
              <a:rPr lang="en-IN" sz="2400" dirty="0" smtClean="0"/>
              <a:t> and </a:t>
            </a:r>
            <a:r>
              <a:rPr lang="en-IN" sz="2400" b="1" dirty="0" smtClean="0"/>
              <a:t>Nick Sears.</a:t>
            </a:r>
          </a:p>
          <a:p>
            <a:pPr algn="just"/>
            <a:r>
              <a:rPr lang="en-IN" sz="2400" dirty="0" smtClean="0"/>
              <a:t>Android is the nick name of Andy Rubin given by co-workers when he was working at Apple, because of his love to robots.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sp>
        <p:nvSpPr>
          <p:cNvPr id="9" name="Content Placeholder 8"/>
          <p:cNvSpPr>
            <a:spLocks noGrp="1"/>
          </p:cNvSpPr>
          <p:nvPr>
            <p:ph idx="1"/>
          </p:nvPr>
        </p:nvSpPr>
        <p:spPr>
          <a:xfrm>
            <a:off x="457200" y="1268760"/>
            <a:ext cx="8229600" cy="4857403"/>
          </a:xfrm>
        </p:spPr>
        <p:txBody>
          <a:bodyPr/>
          <a:lstStyle/>
          <a:p>
            <a:pPr algn="just"/>
            <a:r>
              <a:rPr lang="en-IN" sz="2400" dirty="0" smtClean="0"/>
              <a:t>In 2007, Google announces the development of android OS.</a:t>
            </a:r>
          </a:p>
          <a:p>
            <a:pPr algn="just"/>
            <a:r>
              <a:rPr lang="en-IN" sz="2400" dirty="0" smtClean="0"/>
              <a:t>Later the development taken under</a:t>
            </a:r>
            <a:r>
              <a:rPr lang="en-US" sz="2400" dirty="0" smtClean="0"/>
              <a:t> OHA (Open Handset Alliance).</a:t>
            </a:r>
          </a:p>
          <a:p>
            <a:pPr>
              <a:buNone/>
            </a:pPr>
            <a:r>
              <a:rPr lang="en-IN" sz="2400" dirty="0" smtClean="0"/>
              <a:t>What is Open Handset Alliance (OHA)</a:t>
            </a:r>
          </a:p>
          <a:p>
            <a:pPr algn="just"/>
            <a:r>
              <a:rPr lang="en-IN" sz="2400" dirty="0" smtClean="0"/>
              <a:t>It's a consortium of 84 companies such as </a:t>
            </a:r>
            <a:r>
              <a:rPr lang="en-IN" sz="2400" dirty="0" err="1" smtClean="0"/>
              <a:t>google</a:t>
            </a:r>
            <a:r>
              <a:rPr lang="en-IN" sz="2400" dirty="0" smtClean="0"/>
              <a:t>, </a:t>
            </a:r>
            <a:r>
              <a:rPr lang="en-IN" sz="2400" dirty="0" err="1" smtClean="0"/>
              <a:t>samsung</a:t>
            </a:r>
            <a:r>
              <a:rPr lang="en-IN" sz="2400" dirty="0" smtClean="0"/>
              <a:t>, AKM, </a:t>
            </a:r>
            <a:r>
              <a:rPr lang="en-IN" sz="2400" dirty="0" err="1" smtClean="0"/>
              <a:t>synaptics</a:t>
            </a:r>
            <a:r>
              <a:rPr lang="en-IN" sz="2400" dirty="0" smtClean="0"/>
              <a:t>, KDDI, Garmin, </a:t>
            </a:r>
            <a:r>
              <a:rPr lang="en-IN" sz="2400" dirty="0" err="1" smtClean="0"/>
              <a:t>Teleca</a:t>
            </a:r>
            <a:r>
              <a:rPr lang="en-IN" sz="2400" dirty="0" smtClean="0"/>
              <a:t>, </a:t>
            </a:r>
            <a:r>
              <a:rPr lang="en-IN" sz="2400" dirty="0" err="1" smtClean="0"/>
              <a:t>Ebay</a:t>
            </a:r>
            <a:r>
              <a:rPr lang="en-IN" sz="2400" dirty="0" smtClean="0"/>
              <a:t>, Intel etc.</a:t>
            </a:r>
          </a:p>
          <a:p>
            <a:pPr algn="just"/>
            <a:r>
              <a:rPr lang="en-IN" sz="2400" dirty="0" smtClean="0"/>
              <a:t>It was established on 5th November, 2007, led by Google. It is committed to advance open standards, provide services and deploy handsets using the Android Platform.</a:t>
            </a:r>
          </a:p>
          <a:p>
            <a:pPr algn="just"/>
            <a:r>
              <a:rPr lang="en-IN" sz="2400" dirty="0" smtClean="0"/>
              <a:t>Android 1.0 (API 1) was launched on the </a:t>
            </a:r>
            <a:r>
              <a:rPr lang="en-IN" sz="2400" b="1" dirty="0" smtClean="0"/>
              <a:t>23</a:t>
            </a:r>
            <a:r>
              <a:rPr lang="en-IN" sz="2400" b="1" baseline="30000" dirty="0" smtClean="0"/>
              <a:t>rd </a:t>
            </a:r>
            <a:r>
              <a:rPr lang="en-IN" sz="2400" b="1" dirty="0" smtClean="0"/>
              <a:t> Of September 2008</a:t>
            </a:r>
            <a:r>
              <a:rPr lang="en-IN" sz="2400" dirty="0" smtClean="0"/>
              <a:t>. It was incorporated into the</a:t>
            </a:r>
            <a:r>
              <a:rPr lang="en-IN" sz="2400" b="1" dirty="0" smtClean="0"/>
              <a:t> HTC Dream </a:t>
            </a:r>
            <a:r>
              <a:rPr lang="en-IN" sz="2400" b="1" dirty="0" err="1" smtClean="0"/>
              <a:t>smartphone</a:t>
            </a:r>
            <a:r>
              <a:rPr lang="en-IN" sz="2400" dirty="0" smtClean="0"/>
              <a:t> (aka T-mobile G1 in the US).</a:t>
            </a:r>
          </a:p>
          <a:p>
            <a:pPr algn="just"/>
            <a:endParaRPr lang="en-US" sz="2400" dirty="0"/>
          </a:p>
        </p:txBody>
      </p:sp>
    </p:spTree>
  </p:cSld>
  <p:clrMapOvr>
    <a:masterClrMapping/>
  </p:clrMapOvr>
</p:sld>
</file>

<file path=ppt/theme/theme1.xml><?xml version="1.0" encoding="utf-8"?>
<a:theme xmlns:a="http://schemas.openxmlformats.org/drawingml/2006/main" name="Java Unit-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Java Unit-2</Template>
  <TotalTime>4</TotalTime>
  <Words>2220</Words>
  <Application>Microsoft Office PowerPoint</Application>
  <PresentationFormat>On-screen Show (4:3)</PresentationFormat>
  <Paragraphs>335</Paragraphs>
  <Slides>55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55</vt:i4>
      </vt:variant>
    </vt:vector>
  </HeadingPairs>
  <TitlesOfParts>
    <vt:vector size="59" baseType="lpstr">
      <vt:lpstr>Arial</vt:lpstr>
      <vt:lpstr>Calibri</vt:lpstr>
      <vt:lpstr>Times New Roman</vt:lpstr>
      <vt:lpstr>Java Unit-2</vt:lpstr>
      <vt:lpstr>Unit-1</vt:lpstr>
      <vt:lpstr>PowerPoint Presentation</vt:lpstr>
      <vt:lpstr>How mobile communication works</vt:lpstr>
      <vt:lpstr>Advantages of Mobile Communication</vt:lpstr>
      <vt:lpstr>Mobile Computing</vt:lpstr>
      <vt:lpstr>PowerPoint Presentation</vt:lpstr>
      <vt:lpstr>PowerPoint Presentation</vt:lpstr>
      <vt:lpstr> What is Android?  </vt:lpstr>
      <vt:lpstr>PowerPoint Presentation</vt:lpstr>
      <vt:lpstr>Android Versions</vt:lpstr>
      <vt:lpstr>PowerPoint Presentation</vt:lpstr>
      <vt:lpstr>Android Architecture</vt:lpstr>
      <vt:lpstr>PowerPoint Presentation</vt:lpstr>
      <vt:lpstr>PowerPoint Presentation</vt:lpstr>
      <vt:lpstr>PowerPoint Presentation</vt:lpstr>
      <vt:lpstr>PowerPoint Presentation</vt:lpstr>
      <vt:lpstr>PowerPoint Presentation</vt:lpstr>
      <vt:lpstr>Android Core Building Blocks </vt:lpstr>
      <vt:lpstr>PowerPoint Presentation</vt:lpstr>
      <vt:lpstr>PowerPoint Presentation</vt:lpstr>
      <vt:lpstr>PowerPoint Presentation</vt:lpstr>
      <vt:lpstr>PowerPoint Presentation</vt:lpstr>
      <vt:lpstr>PowerPoint Presentation</vt:lpstr>
      <vt:lpstr>Android Installation</vt:lpstr>
      <vt:lpstr>Android SDK</vt:lpstr>
      <vt:lpstr>PowerPoint Presentation</vt:lpstr>
      <vt:lpstr>PowerPoint Presentation</vt:lpstr>
      <vt:lpstr>PowerPoint Presentation</vt:lpstr>
      <vt:lpstr>PowerPoint Presentation</vt:lpstr>
      <vt:lpstr>Android SDK </vt:lpstr>
      <vt:lpstr>PowerPoint Presentation</vt:lpstr>
      <vt:lpstr>PowerPoint Presentation</vt:lpstr>
      <vt:lpstr>NDK(Native Development Kit)</vt:lpstr>
      <vt:lpstr>Android Emulator (Android Virtual Device) (AVD)</vt:lpstr>
      <vt:lpstr>PowerPoint Presentation</vt:lpstr>
      <vt:lpstr>PowerPoint Presentation</vt:lpstr>
      <vt:lpstr>PowerPoint Presentation</vt:lpstr>
      <vt:lpstr>PowerPoint Presentation</vt:lpstr>
      <vt:lpstr>Dalvik Virtual Machine / DVM Dalvik Virtual Machine / DVM</vt:lpstr>
      <vt:lpstr>PowerPoint Presentation</vt:lpstr>
      <vt:lpstr>PowerPoint Presentation</vt:lpstr>
      <vt:lpstr>AndroidManifest.xml file in android AndroidManifest.xml file in android </vt:lpstr>
      <vt:lpstr>PowerPoint Presentation</vt:lpstr>
      <vt:lpstr>Android Gradle Android Gradle </vt:lpstr>
      <vt:lpstr>PowerPoint Presentation</vt:lpstr>
      <vt:lpstr>PowerPoint Presentation</vt:lpstr>
      <vt:lpstr>PowerPoint Presentation</vt:lpstr>
      <vt:lpstr>Synch in Android</vt:lpstr>
      <vt:lpstr>Hello Android Example Hello Android Example </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student</dc:creator>
  <cp:lastModifiedBy>admin</cp:lastModifiedBy>
  <cp:revision>274</cp:revision>
  <dcterms:created xsi:type="dcterms:W3CDTF">2020-07-16T10:44:00Z</dcterms:created>
  <dcterms:modified xsi:type="dcterms:W3CDTF">2022-05-12T04:14:00Z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1033-11.2.0.10132</vt:lpwstr>
  </property>
</Properties>
</file>