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sldIdLst>
    <p:sldId id="256" r:id="rId2"/>
    <p:sldId id="345" r:id="rId3"/>
    <p:sldId id="540" r:id="rId4"/>
    <p:sldId id="541" r:id="rId5"/>
    <p:sldId id="544" r:id="rId6"/>
    <p:sldId id="546" r:id="rId7"/>
    <p:sldId id="545" r:id="rId8"/>
    <p:sldId id="548" r:id="rId9"/>
    <p:sldId id="542" r:id="rId10"/>
    <p:sldId id="543" r:id="rId11"/>
    <p:sldId id="549" r:id="rId12"/>
    <p:sldId id="550" r:id="rId13"/>
    <p:sldId id="547" r:id="rId14"/>
    <p:sldId id="551" r:id="rId15"/>
    <p:sldId id="552" r:id="rId16"/>
    <p:sldId id="553" r:id="rId17"/>
    <p:sldId id="554" r:id="rId18"/>
    <p:sldId id="555" r:id="rId19"/>
    <p:sldId id="556" r:id="rId20"/>
    <p:sldId id="557" r:id="rId21"/>
    <p:sldId id="558" r:id="rId22"/>
    <p:sldId id="559" r:id="rId23"/>
    <p:sldId id="560" r:id="rId24"/>
    <p:sldId id="561" r:id="rId25"/>
    <p:sldId id="562" r:id="rId26"/>
    <p:sldId id="563" r:id="rId27"/>
    <p:sldId id="564" r:id="rId28"/>
    <p:sldId id="565" r:id="rId29"/>
    <p:sldId id="566" r:id="rId30"/>
    <p:sldId id="571" r:id="rId31"/>
    <p:sldId id="567" r:id="rId32"/>
    <p:sldId id="573" r:id="rId33"/>
    <p:sldId id="574" r:id="rId34"/>
    <p:sldId id="572" r:id="rId35"/>
    <p:sldId id="575" r:id="rId36"/>
    <p:sldId id="578" r:id="rId37"/>
    <p:sldId id="579" r:id="rId38"/>
    <p:sldId id="580" r:id="rId39"/>
    <p:sldId id="581" r:id="rId40"/>
    <p:sldId id="584" r:id="rId41"/>
    <p:sldId id="587" r:id="rId42"/>
    <p:sldId id="585" r:id="rId43"/>
    <p:sldId id="586" r:id="rId44"/>
    <p:sldId id="588" r:id="rId45"/>
    <p:sldId id="589" r:id="rId46"/>
    <p:sldId id="590" r:id="rId47"/>
    <p:sldId id="646" r:id="rId48"/>
    <p:sldId id="647" r:id="rId49"/>
    <p:sldId id="591" r:id="rId50"/>
    <p:sldId id="592" r:id="rId51"/>
    <p:sldId id="595" r:id="rId52"/>
    <p:sldId id="596" r:id="rId53"/>
    <p:sldId id="598" r:id="rId54"/>
    <p:sldId id="602" r:id="rId55"/>
    <p:sldId id="604" r:id="rId56"/>
    <p:sldId id="607" r:id="rId57"/>
    <p:sldId id="609" r:id="rId58"/>
    <p:sldId id="608" r:id="rId59"/>
    <p:sldId id="612" r:id="rId60"/>
    <p:sldId id="613" r:id="rId61"/>
    <p:sldId id="614" r:id="rId62"/>
    <p:sldId id="615" r:id="rId63"/>
    <p:sldId id="616" r:id="rId64"/>
    <p:sldId id="624" r:id="rId65"/>
    <p:sldId id="625" r:id="rId66"/>
    <p:sldId id="626" r:id="rId67"/>
    <p:sldId id="627" r:id="rId68"/>
    <p:sldId id="628" r:id="rId69"/>
    <p:sldId id="648" r:id="rId70"/>
    <p:sldId id="629" r:id="rId71"/>
    <p:sldId id="630" r:id="rId72"/>
    <p:sldId id="631" r:id="rId73"/>
    <p:sldId id="582" r:id="rId74"/>
    <p:sldId id="640" r:id="rId75"/>
    <p:sldId id="637" r:id="rId76"/>
    <p:sldId id="638" r:id="rId77"/>
    <p:sldId id="639" r:id="rId78"/>
    <p:sldId id="641" r:id="rId79"/>
    <p:sldId id="642" r:id="rId80"/>
    <p:sldId id="643"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12" autoAdjust="0"/>
    <p:restoredTop sz="94660"/>
  </p:normalViewPr>
  <p:slideViewPr>
    <p:cSldViewPr>
      <p:cViewPr varScale="1">
        <p:scale>
          <a:sx n="69" d="100"/>
          <a:sy n="69" d="100"/>
        </p:scale>
        <p:origin x="-1182" y="-102"/>
      </p:cViewPr>
      <p:guideLst>
        <p:guide orient="horz" pos="2160"/>
        <p:guide pos="28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661069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8150B4-FF02-43B7-8329-34982AC0D3C0}"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8150B4-FF02-43B7-8329-34982AC0D3C0}"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8150B4-FF02-43B7-8329-34982AC0D3C0}"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8150B4-FF02-43B7-8329-34982AC0D3C0}" type="datetimeFigureOut">
              <a:rPr lang="en-US" smtClean="0"/>
              <a:t>7/8/2022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8150B4-FF02-43B7-8329-34982AC0D3C0}" type="datetimeFigureOut">
              <a:rPr lang="en-US" smtClean="0"/>
              <a:t>7/8/2022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150B4-FF02-43B7-8329-34982AC0D3C0}" type="datetimeFigureOut">
              <a:rPr lang="en-US" smtClean="0"/>
              <a:t>7/8/2022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8150B4-FF02-43B7-8329-34982AC0D3C0}"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8150B4-FF02-43B7-8329-34982AC0D3C0}"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A6F80-B258-44C8-8F2C-2E0E54AD8FA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150B4-FF02-43B7-8329-34982AC0D3C0}" type="datetimeFigureOut">
              <a:rPr lang="en-US" smtClean="0"/>
              <a:t>7/8/2022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A6F80-B258-44C8-8F2C-2E0E54AD8FA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12.w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wmf"/><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image" Target="../media/image15.wmf"/><Relationship Id="rId4" Type="http://schemas.openxmlformats.org/officeDocument/2006/relationships/oleObject" Target="../embeddings/oleObject9.bin"/></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9.wmf"/><Relationship Id="rId4" Type="http://schemas.openxmlformats.org/officeDocument/2006/relationships/oleObject" Target="../embeddings/oleObject11.bin"/></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2.wmf"/><Relationship Id="rId4" Type="http://schemas.openxmlformats.org/officeDocument/2006/relationships/oleObject" Target="../embeddings/oleObject12.bin"/></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5.wmf"/><Relationship Id="rId4" Type="http://schemas.openxmlformats.org/officeDocument/2006/relationships/oleObject" Target="../embeddings/oleObject13.bin"/></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image" Target="../media/image27.wmf"/><Relationship Id="rId4"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40485"/>
            <a:ext cx="7772400" cy="1470025"/>
          </a:xfrm>
        </p:spPr>
        <p:txBody>
          <a:bodyPr/>
          <a:lstStyle/>
          <a:p>
            <a:r>
              <a:rPr lang="en-US" dirty="0" smtClean="0"/>
              <a:t> Unit-2</a:t>
            </a:r>
            <a:endParaRPr lang="en-US" dirty="0"/>
          </a:p>
        </p:txBody>
      </p:sp>
      <p:sp>
        <p:nvSpPr>
          <p:cNvPr id="3" name="Subtitle 2"/>
          <p:cNvSpPr>
            <a:spLocks noGrp="1"/>
          </p:cNvSpPr>
          <p:nvPr>
            <p:ph type="subTitle" idx="1"/>
          </p:nvPr>
        </p:nvSpPr>
        <p:spPr>
          <a:xfrm>
            <a:off x="374650" y="2780665"/>
            <a:ext cx="8454390" cy="2386330"/>
          </a:xfrm>
        </p:spPr>
        <p:txBody>
          <a:bodyPr>
            <a:normAutofit/>
          </a:bodyPr>
          <a:lstStyle/>
          <a:p>
            <a:r>
              <a:rPr lang="en-US" b="1" dirty="0">
                <a:solidFill>
                  <a:schemeClr val="tx1"/>
                </a:solidFill>
              </a:rPr>
              <a:t>Getting started</a:t>
            </a:r>
          </a:p>
          <a:p>
            <a:pPr algn="just"/>
            <a:r>
              <a:rPr lang="en-US" sz="2400" dirty="0">
                <a:solidFill>
                  <a:schemeClr val="tx1"/>
                </a:solidFill>
              </a:rPr>
              <a:t>Android Application Lifecycle , A closer look at Android Activities, Event handlers, Android Widgets: UI widgets, working with button, Toast, Toggle button, Check box, Radio button, Alertdialog, Spinner, List view, Time picker. </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dirty="0" smtClean="0">
                <a:solidFill>
                  <a:schemeClr val="bg1"/>
                </a:solidFill>
              </a:rPr>
              <a:t>Android Programming</a:t>
            </a:r>
            <a:endParaRPr lang="en-US" b="1" dirty="0">
              <a:solidFill>
                <a:schemeClr val="bg1"/>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KLE Society’s College of BCA RLSI </a:t>
            </a:r>
            <a:r>
              <a:rPr lang="en-US" dirty="0"/>
              <a:t>B</a:t>
            </a:r>
            <a:r>
              <a:rPr lang="en-US" dirty="0" smtClean="0"/>
              <a:t>elagavi</a:t>
            </a:r>
            <a:endParaRPr lang="en-US"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9030"/>
            <a:ext cx="4092575" cy="4997450"/>
          </a:xfrm>
        </p:spPr>
        <p:txBody>
          <a:bodyPr>
            <a:normAutofit fontScale="45000" lnSpcReduction="20000"/>
          </a:bodyPr>
          <a:lstStyle/>
          <a:p>
            <a:pPr marL="0" indent="0">
              <a:buNone/>
            </a:pPr>
            <a:r>
              <a:rPr lang="en-US"/>
              <a:t>public class MainActivity extends Activity {  </a:t>
            </a:r>
          </a:p>
          <a:p>
            <a:pPr marL="0" indent="0">
              <a:buNone/>
            </a:pPr>
            <a:r>
              <a:rPr lang="en-US"/>
              <a:t>  </a:t>
            </a:r>
          </a:p>
          <a:p>
            <a:pPr marL="0" indent="0">
              <a:buNone/>
            </a:pPr>
            <a:r>
              <a:rPr lang="en-US"/>
              <a:t>    @Override  </a:t>
            </a:r>
          </a:p>
          <a:p>
            <a:pPr marL="0" indent="0">
              <a:buNone/>
            </a:pPr>
            <a:r>
              <a:rPr lang="en-US"/>
              <a:t>    protected void onCreate(Bundle savedInstanceState) {  </a:t>
            </a:r>
          </a:p>
          <a:p>
            <a:pPr marL="0" indent="0">
              <a:buNone/>
            </a:pPr>
            <a:r>
              <a:rPr lang="en-US"/>
              <a:t>        super.onCreate(savedInstanceState);  </a:t>
            </a:r>
          </a:p>
          <a:p>
            <a:pPr marL="0" indent="0">
              <a:buNone/>
            </a:pPr>
            <a:r>
              <a:rPr lang="en-US"/>
              <a:t>        setContentView(R.layout.activity_main);  </a:t>
            </a:r>
          </a:p>
          <a:p>
            <a:pPr marL="0" indent="0">
              <a:buNone/>
            </a:pPr>
            <a:r>
              <a:rPr lang="en-US"/>
              <a:t>        Log.d("lifecycle","onCreate invoked");  </a:t>
            </a:r>
          </a:p>
          <a:p>
            <a:pPr marL="0" indent="0">
              <a:buNone/>
            </a:pPr>
            <a:r>
              <a:rPr lang="en-US"/>
              <a:t>    }  </a:t>
            </a:r>
          </a:p>
          <a:p>
            <a:pPr marL="0" indent="0">
              <a:buNone/>
            </a:pPr>
            <a:r>
              <a:rPr lang="en-US"/>
              <a:t>    @Override  </a:t>
            </a:r>
          </a:p>
          <a:p>
            <a:pPr marL="0" indent="0">
              <a:buNone/>
            </a:pPr>
            <a:r>
              <a:rPr lang="en-US"/>
              <a:t>    protected void onStart() {  </a:t>
            </a:r>
          </a:p>
          <a:p>
            <a:pPr marL="0" indent="0">
              <a:buNone/>
            </a:pPr>
            <a:r>
              <a:rPr lang="en-US"/>
              <a:t>        super.onStart();  </a:t>
            </a:r>
          </a:p>
          <a:p>
            <a:pPr marL="0" indent="0">
              <a:buNone/>
            </a:pPr>
            <a:r>
              <a:rPr lang="en-US"/>
              <a:t>        Log.d("lifecycle","onStart invoked");  </a:t>
            </a:r>
          </a:p>
          <a:p>
            <a:pPr marL="0" indent="0">
              <a:buNone/>
            </a:pPr>
            <a:r>
              <a:rPr lang="en-US"/>
              <a:t>    }  </a:t>
            </a:r>
          </a:p>
          <a:p>
            <a:pPr marL="0" indent="0">
              <a:buNone/>
            </a:pPr>
            <a:r>
              <a:rPr lang="en-US"/>
              <a:t>    @Override  </a:t>
            </a:r>
          </a:p>
          <a:p>
            <a:pPr marL="0" indent="0">
              <a:buNone/>
            </a:pPr>
            <a:r>
              <a:rPr lang="en-US"/>
              <a:t>    protected void onResume() {  </a:t>
            </a:r>
          </a:p>
          <a:p>
            <a:pPr marL="0" indent="0">
              <a:buNone/>
            </a:pPr>
            <a:r>
              <a:rPr lang="en-US"/>
              <a:t>        super.onResume();  </a:t>
            </a:r>
          </a:p>
          <a:p>
            <a:pPr marL="0" indent="0">
              <a:buNone/>
            </a:pPr>
            <a:r>
              <a:rPr lang="en-US"/>
              <a:t>        Log.d("lifecycle","onResume invoked");  </a:t>
            </a:r>
          </a:p>
          <a:p>
            <a:pPr marL="0" indent="0">
              <a:buNone/>
            </a:pPr>
            <a:r>
              <a:rPr lang="en-US"/>
              <a:t>    }  </a:t>
            </a:r>
          </a:p>
          <a:p>
            <a:pPr marL="0" indent="0">
              <a:buNone/>
            </a:pPr>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sp>
        <p:nvSpPr>
          <p:cNvPr id="4" name="Text Box 3"/>
          <p:cNvSpPr txBox="1"/>
          <p:nvPr/>
        </p:nvSpPr>
        <p:spPr>
          <a:xfrm>
            <a:off x="4860290" y="981075"/>
            <a:ext cx="4293235" cy="6185535"/>
          </a:xfrm>
          <a:prstGeom prst="rect">
            <a:avLst/>
          </a:prstGeom>
          <a:noFill/>
        </p:spPr>
        <p:txBody>
          <a:bodyPr wrap="none" rtlCol="0">
            <a:spAutoFit/>
          </a:bodyPr>
          <a:lstStyle/>
          <a:p>
            <a:pPr algn="l"/>
            <a:r>
              <a:rPr lang="en-US">
                <a:sym typeface="+mn-ea"/>
              </a:rPr>
              <a:t>    @Override  </a:t>
            </a:r>
            <a:endParaRPr lang="en-US"/>
          </a:p>
          <a:p>
            <a:pPr algn="l"/>
            <a:r>
              <a:rPr lang="en-US">
                <a:sym typeface="+mn-ea"/>
              </a:rPr>
              <a:t>    protected void onPause() {  </a:t>
            </a:r>
            <a:endParaRPr lang="en-US"/>
          </a:p>
          <a:p>
            <a:pPr algn="l"/>
            <a:r>
              <a:rPr lang="en-US">
                <a:sym typeface="+mn-ea"/>
              </a:rPr>
              <a:t>        super.onPause();  </a:t>
            </a:r>
            <a:endParaRPr lang="en-US"/>
          </a:p>
          <a:p>
            <a:pPr algn="l"/>
            <a:r>
              <a:rPr lang="en-US">
                <a:sym typeface="+mn-ea"/>
              </a:rPr>
              <a:t>        Log.d("lifecycle","onPause invoked");  </a:t>
            </a:r>
            <a:endParaRPr lang="en-US"/>
          </a:p>
          <a:p>
            <a:pPr algn="l"/>
            <a:r>
              <a:rPr lang="en-US">
                <a:sym typeface="+mn-ea"/>
              </a:rPr>
              <a:t>    }  </a:t>
            </a:r>
            <a:endParaRPr lang="en-US"/>
          </a:p>
          <a:p>
            <a:pPr algn="l"/>
            <a:r>
              <a:rPr lang="en-US">
                <a:sym typeface="+mn-ea"/>
              </a:rPr>
              <a:t>    @Override  </a:t>
            </a:r>
            <a:endParaRPr lang="en-US"/>
          </a:p>
          <a:p>
            <a:pPr algn="l"/>
            <a:r>
              <a:rPr lang="en-US">
                <a:sym typeface="+mn-ea"/>
              </a:rPr>
              <a:t>    protected void onStop() {  </a:t>
            </a:r>
            <a:endParaRPr lang="en-US"/>
          </a:p>
          <a:p>
            <a:pPr algn="l"/>
            <a:r>
              <a:rPr lang="en-US">
                <a:sym typeface="+mn-ea"/>
              </a:rPr>
              <a:t>        super.onStop();  </a:t>
            </a:r>
            <a:endParaRPr lang="en-US"/>
          </a:p>
          <a:p>
            <a:pPr algn="l"/>
            <a:r>
              <a:rPr lang="en-US">
                <a:sym typeface="+mn-ea"/>
              </a:rPr>
              <a:t>        Log.d("lifecycle","onStop invoked");  </a:t>
            </a:r>
            <a:endParaRPr lang="en-US"/>
          </a:p>
          <a:p>
            <a:pPr algn="l"/>
            <a:r>
              <a:rPr lang="en-US">
                <a:sym typeface="+mn-ea"/>
              </a:rPr>
              <a:t>    }  </a:t>
            </a:r>
            <a:endParaRPr lang="en-US"/>
          </a:p>
          <a:p>
            <a:pPr algn="l"/>
            <a:r>
              <a:rPr lang="en-US">
                <a:sym typeface="+mn-ea"/>
              </a:rPr>
              <a:t>    @Override  </a:t>
            </a:r>
            <a:endParaRPr lang="en-US"/>
          </a:p>
          <a:p>
            <a:pPr algn="l"/>
            <a:r>
              <a:rPr lang="en-US">
                <a:sym typeface="+mn-ea"/>
              </a:rPr>
              <a:t>    protected void onRestart() {  </a:t>
            </a:r>
            <a:endParaRPr lang="en-US"/>
          </a:p>
          <a:p>
            <a:pPr algn="l"/>
            <a:r>
              <a:rPr lang="en-US">
                <a:sym typeface="+mn-ea"/>
              </a:rPr>
              <a:t>        super.onRestart();  </a:t>
            </a:r>
            <a:endParaRPr lang="en-US"/>
          </a:p>
          <a:p>
            <a:pPr algn="l"/>
            <a:r>
              <a:rPr lang="en-US">
                <a:sym typeface="+mn-ea"/>
              </a:rPr>
              <a:t>        Log.d("lifecycle","onRestart invoked");  </a:t>
            </a:r>
            <a:endParaRPr lang="en-US"/>
          </a:p>
          <a:p>
            <a:pPr algn="l"/>
            <a:r>
              <a:rPr lang="en-US">
                <a:sym typeface="+mn-ea"/>
              </a:rPr>
              <a:t>    }  </a:t>
            </a:r>
            <a:endParaRPr lang="en-US"/>
          </a:p>
          <a:p>
            <a:pPr algn="l"/>
            <a:r>
              <a:rPr lang="en-US">
                <a:sym typeface="+mn-ea"/>
              </a:rPr>
              <a:t>    @Override  </a:t>
            </a:r>
            <a:endParaRPr lang="en-US"/>
          </a:p>
          <a:p>
            <a:pPr algn="l"/>
            <a:r>
              <a:rPr lang="en-US">
                <a:sym typeface="+mn-ea"/>
              </a:rPr>
              <a:t>    protected void onDestroy() {  </a:t>
            </a:r>
            <a:endParaRPr lang="en-US"/>
          </a:p>
          <a:p>
            <a:pPr algn="l"/>
            <a:r>
              <a:rPr lang="en-US">
                <a:sym typeface="+mn-ea"/>
              </a:rPr>
              <a:t>        super.onDestroy();  </a:t>
            </a:r>
            <a:endParaRPr lang="en-US"/>
          </a:p>
          <a:p>
            <a:pPr algn="l"/>
            <a:r>
              <a:rPr lang="en-US">
                <a:sym typeface="+mn-ea"/>
              </a:rPr>
              <a:t>        Log.d("lifecycle","onDestroy invoked");  </a:t>
            </a:r>
            <a:endParaRPr lang="en-US"/>
          </a:p>
          <a:p>
            <a:pPr algn="l"/>
            <a:r>
              <a:rPr lang="en-US">
                <a:sym typeface="+mn-ea"/>
              </a:rPr>
              <a:t>    }  </a:t>
            </a:r>
            <a:endParaRPr lang="en-US"/>
          </a:p>
          <a:p>
            <a:pPr algn="l"/>
            <a:r>
              <a:rPr lang="en-US">
                <a:sym typeface="+mn-ea"/>
              </a:rPr>
              <a:t>}</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468"/>
            <a:ext cx="8229600" cy="1143000"/>
          </a:xfrm>
        </p:spPr>
        <p:txBody>
          <a:bodyPr>
            <a:normAutofit fontScale="90000"/>
          </a:bodyPr>
          <a:lstStyle/>
          <a:p>
            <a:r>
              <a:rPr lang="en-US"/>
              <a:t>Creating an Activity in Android Studio</a:t>
            </a:r>
          </a:p>
        </p:txBody>
      </p:sp>
      <p:sp>
        <p:nvSpPr>
          <p:cNvPr id="3" name="Content Placeholder 2"/>
          <p:cNvSpPr>
            <a:spLocks noGrp="1"/>
          </p:cNvSpPr>
          <p:nvPr>
            <p:ph idx="1"/>
          </p:nvPr>
        </p:nvSpPr>
        <p:spPr/>
        <p:txBody>
          <a:bodyPr/>
          <a:lstStyle/>
          <a:p>
            <a:pPr algn="just"/>
            <a:r>
              <a:rPr lang="en-US" sz="2400"/>
              <a:t>When you create a new project in Android Studio, the new project dialog will ask you if you want to create an activity as part of the project.</a:t>
            </a:r>
          </a:p>
          <a:p>
            <a:pPr marL="0" indent="0" algn="just">
              <a:buNone/>
            </a:pPr>
            <a:endParaRPr lang="en-US" sz="2400"/>
          </a:p>
          <a:p>
            <a:pPr algn="just"/>
            <a:r>
              <a:rPr lang="en-US" sz="2400"/>
              <a:t>However, if your app needs more than one activity, you can add an activity to your project via the File menu, by choosing the "New..." menu item.</a:t>
            </a:r>
          </a:p>
          <a:p>
            <a:pPr marL="0" indent="0" algn="just">
              <a:buNone/>
            </a:pPr>
            <a:endParaRPr lang="en-US" sz="2400"/>
          </a:p>
          <a:p>
            <a:pPr algn="just"/>
            <a:r>
              <a:rPr lang="en-US" sz="2400"/>
              <a:t>In the menu that opens, click on the "Activity" menu item, and choose what kind of activity you want to create.</a:t>
            </a:r>
          </a:p>
          <a:p>
            <a:pPr marL="0" indent="0" algn="just">
              <a:buNone/>
            </a:pPr>
            <a:endParaRPr lang="en-US" sz="24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908368"/>
            <a:ext cx="8229600" cy="1143000"/>
          </a:xfrm>
        </p:spPr>
        <p:txBody>
          <a:bodyPr>
            <a:normAutofit fontScale="90000"/>
          </a:bodyPr>
          <a:lstStyle/>
          <a:p>
            <a:r>
              <a:rPr lang="en-US"/>
              <a:t>How to start new Activity on click button in Android?</a:t>
            </a:r>
          </a:p>
        </p:txBody>
      </p:sp>
      <p:sp>
        <p:nvSpPr>
          <p:cNvPr id="3" name="Content Placeholder 2"/>
          <p:cNvSpPr>
            <a:spLocks noGrp="1"/>
          </p:cNvSpPr>
          <p:nvPr>
            <p:ph idx="1"/>
          </p:nvPr>
        </p:nvSpPr>
        <p:spPr>
          <a:xfrm>
            <a:off x="457200" y="2232025"/>
            <a:ext cx="8229600" cy="3894455"/>
          </a:xfrm>
        </p:spPr>
        <p:txBody>
          <a:bodyPr/>
          <a:lstStyle/>
          <a:p>
            <a:pPr marL="0" indent="0">
              <a:buNone/>
            </a:pPr>
            <a:r>
              <a:rPr lang="en-US"/>
              <a:t>Step 1 − Create a new project in Android Studio, go to File ⇒ New Project and fill all required details to create a new project.</a:t>
            </a:r>
          </a:p>
          <a:p>
            <a:pPr marL="0" indent="0">
              <a:buNone/>
            </a:pPr>
            <a:r>
              <a:rPr lang="en-US"/>
              <a:t>Step 2 − Add the following code to res/layout/activity_main.xml.</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2350"/>
            <a:ext cx="8229600" cy="5104130"/>
          </a:xfrm>
        </p:spPr>
        <p:txBody>
          <a:bodyPr>
            <a:normAutofit fontScale="67500" lnSpcReduction="20000"/>
          </a:bodyPr>
          <a:lstStyle/>
          <a:p>
            <a:pPr marL="0" indent="0">
              <a:buNone/>
            </a:pPr>
            <a:r>
              <a:rPr lang="en-US"/>
              <a:t>&lt;?xml version="1.0" encoding="utf-8"?&gt;</a:t>
            </a:r>
          </a:p>
          <a:p>
            <a:pPr marL="0" indent="0">
              <a:buNone/>
            </a:pPr>
            <a:r>
              <a:rPr lang="en-US"/>
              <a:t>&lt;RelativeLayout xmlns:android="http://schemas.android.com/apk/res/android"</a:t>
            </a:r>
          </a:p>
          <a:p>
            <a:pPr marL="0" indent="0">
              <a:buNone/>
            </a:pPr>
            <a:r>
              <a:rPr lang="en-US"/>
              <a:t>   android:layout_width="match_parent"</a:t>
            </a:r>
          </a:p>
          <a:p>
            <a:pPr marL="0" indent="0">
              <a:buNone/>
            </a:pPr>
            <a:r>
              <a:rPr lang="en-US"/>
              <a:t>   android:layout_height="match_parent" &gt;</a:t>
            </a:r>
          </a:p>
          <a:p>
            <a:pPr marL="0" indent="0">
              <a:buNone/>
            </a:pPr>
            <a:r>
              <a:rPr lang="en-US"/>
              <a:t>   &lt;Button</a:t>
            </a:r>
          </a:p>
          <a:p>
            <a:pPr marL="0" indent="0">
              <a:buNone/>
            </a:pPr>
            <a:r>
              <a:rPr lang="en-US"/>
              <a:t>      android:id="@+id/button"</a:t>
            </a:r>
          </a:p>
          <a:p>
            <a:pPr marL="0" indent="0">
              <a:buNone/>
            </a:pPr>
            <a:r>
              <a:rPr lang="en-US"/>
              <a:t>      android:layout_width="wrap_content"</a:t>
            </a:r>
          </a:p>
          <a:p>
            <a:pPr marL="0" indent="0">
              <a:buNone/>
            </a:pPr>
            <a:r>
              <a:rPr lang="en-US"/>
              <a:t>      android:layout_height="wrap_content"</a:t>
            </a:r>
          </a:p>
          <a:p>
            <a:pPr marL="0" indent="0">
              <a:buNone/>
            </a:pPr>
            <a:r>
              <a:rPr lang="en-US"/>
              <a:t>      android:layout_centerInParent="true"</a:t>
            </a:r>
          </a:p>
          <a:p>
            <a:pPr marL="0" indent="0">
              <a:buNone/>
            </a:pPr>
            <a:r>
              <a:rPr lang="en-US"/>
              <a:t>      android:text="Open new Activity!"</a:t>
            </a:r>
          </a:p>
          <a:p>
            <a:pPr marL="0" indent="0">
              <a:buNone/>
            </a:pPr>
            <a:r>
              <a:rPr lang="en-US"/>
              <a:t>      android:textSize="32dp"</a:t>
            </a:r>
          </a:p>
          <a:p>
            <a:pPr marL="0" indent="0">
              <a:buNone/>
            </a:pPr>
            <a:r>
              <a:rPr lang="en-US"/>
              <a:t>      android:textColor="@color/colorPrimary"</a:t>
            </a:r>
          </a:p>
          <a:p>
            <a:pPr marL="0" indent="0">
              <a:buNone/>
            </a:pPr>
            <a:r>
              <a:rPr lang="en-US"/>
              <a:t>      android:textStyle="bold"/&gt;</a:t>
            </a:r>
          </a:p>
          <a:p>
            <a:pPr marL="0" indent="0">
              <a:buNone/>
            </a:pPr>
            <a:r>
              <a:rPr lang="en-US"/>
              <a:t>&lt;/RelativeLayout&gt;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7745"/>
            <a:ext cx="4092575" cy="5118735"/>
          </a:xfrm>
        </p:spPr>
        <p:txBody>
          <a:bodyPr/>
          <a:lstStyle/>
          <a:p>
            <a:r>
              <a:rPr lang="en-US" sz="1400" b="1"/>
              <a:t>Step 3 − Add the following code to src/MainActivity.java</a:t>
            </a:r>
          </a:p>
          <a:p>
            <a:pPr marL="0" indent="0">
              <a:buNone/>
            </a:pPr>
            <a:endParaRPr lang="en-US" sz="1400"/>
          </a:p>
          <a:p>
            <a:pPr marL="0" indent="0">
              <a:buNone/>
            </a:pPr>
            <a:r>
              <a:rPr lang="en-US" sz="1400"/>
              <a:t>import android.content.Intent;</a:t>
            </a:r>
          </a:p>
          <a:p>
            <a:pPr marL="0" indent="0">
              <a:buNone/>
            </a:pPr>
            <a:r>
              <a:rPr lang="en-US" sz="1400"/>
              <a:t>import android.support.v7.app.AppCompatActivity;</a:t>
            </a:r>
          </a:p>
          <a:p>
            <a:pPr marL="0" indent="0">
              <a:buNone/>
            </a:pPr>
            <a:r>
              <a:rPr lang="en-US" sz="1400"/>
              <a:t>import android.os.Bundle;</a:t>
            </a:r>
          </a:p>
          <a:p>
            <a:pPr marL="0" indent="0">
              <a:buNone/>
            </a:pPr>
            <a:r>
              <a:rPr lang="en-US" sz="1400"/>
              <a:t>import android.view.View;</a:t>
            </a:r>
          </a:p>
          <a:p>
            <a:pPr marL="0" indent="0">
              <a:buNone/>
            </a:pPr>
            <a:r>
              <a:rPr lang="en-US" sz="1400"/>
              <a:t>import android.widget.Button;</a:t>
            </a:r>
          </a:p>
          <a:p>
            <a:pPr marL="0" indent="0">
              <a:buNone/>
            </a:pPr>
            <a:r>
              <a:rPr lang="en-US" sz="1400"/>
              <a:t>public class MainActivity extends AppCompatActivity {</a:t>
            </a:r>
          </a:p>
          <a:p>
            <a:pPr marL="0" indent="0">
              <a:buNone/>
            </a:pPr>
            <a:r>
              <a:rPr lang="en-US" sz="1400"/>
              <a:t>   Button button;</a:t>
            </a:r>
          </a:p>
          <a:p>
            <a:pPr marL="0" indent="0">
              <a:buNone/>
            </a:pPr>
            <a:r>
              <a:rPr lang="en-US" sz="1400"/>
              <a:t>   @Override</a:t>
            </a:r>
          </a:p>
          <a:p>
            <a:pPr marL="0" indent="0">
              <a:buNone/>
            </a:pPr>
            <a:r>
              <a:rPr lang="en-US" sz="1400"/>
              <a:t>   protected void onCreate(Bundle savedInstanceState) {</a:t>
            </a:r>
          </a:p>
          <a:p>
            <a:pPr marL="0" indent="0">
              <a:buNone/>
            </a:pPr>
            <a:r>
              <a:rPr lang="en-US" sz="1400"/>
              <a:t>      super.onCreate(savedInstanceState);</a:t>
            </a:r>
          </a:p>
          <a:p>
            <a:pPr marL="0" indent="0">
              <a:buNone/>
            </a:pPr>
            <a:r>
              <a:rPr lang="en-US" sz="1400"/>
              <a:t>      setContentView(R.layout.activity_main);</a:t>
            </a:r>
          </a:p>
          <a:p>
            <a:pPr marL="0" indent="0">
              <a:buNone/>
            </a:pPr>
            <a:r>
              <a:rPr lang="en-US" sz="1400"/>
              <a:t>      button = (Button) findViewById(R.id.button);</a:t>
            </a:r>
          </a:p>
          <a:p>
            <a:pPr marL="0" indent="0">
              <a:buNone/>
            </a:pPr>
            <a:endParaRPr lang="en-US" sz="1400"/>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8" name="Content Placeholder 2"/>
          <p:cNvSpPr>
            <a:spLocks noGrp="1"/>
          </p:cNvSpPr>
          <p:nvPr/>
        </p:nvSpPr>
        <p:spPr>
          <a:xfrm>
            <a:off x="4787900" y="1196975"/>
            <a:ext cx="4092575" cy="5118735"/>
          </a:xfrm>
          <a:prstGeom prst="rect">
            <a:avLst/>
          </a:prstGeom>
        </p:spPr>
        <p:txBody>
          <a:bodyPr vert="horz" lIns="91440" tIns="45720" rIns="91440" bIns="45720" rtlCol="0">
            <a:normAutofit fontScale="6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a:p>
          <a:p>
            <a:pPr marL="0" indent="0">
              <a:buNone/>
            </a:pPr>
            <a:r>
              <a:rPr lang="en-US"/>
              <a:t>      button.setOnClickListener(new View.OnClickListener() {</a:t>
            </a:r>
          </a:p>
          <a:p>
            <a:pPr marL="0" indent="0">
              <a:buNone/>
            </a:pPr>
            <a:r>
              <a:rPr lang="en-US"/>
              <a:t>         @Override</a:t>
            </a:r>
          </a:p>
          <a:p>
            <a:pPr marL="0" indent="0">
              <a:buNone/>
            </a:pPr>
            <a:r>
              <a:rPr lang="en-US"/>
              <a:t>         public void onClick(View v) {</a:t>
            </a:r>
          </a:p>
          <a:p>
            <a:pPr marL="0" indent="0">
              <a:buNone/>
            </a:pPr>
            <a:r>
              <a:rPr lang="en-US"/>
              <a:t>            openNewActivity();</a:t>
            </a:r>
          </a:p>
          <a:p>
            <a:pPr marL="0" indent="0">
              <a:buNone/>
            </a:pPr>
            <a:r>
              <a:rPr lang="en-US"/>
              <a:t>         }</a:t>
            </a:r>
          </a:p>
          <a:p>
            <a:pPr marL="0" indent="0">
              <a:buNone/>
            </a:pPr>
            <a:r>
              <a:rPr lang="en-US"/>
              <a:t>      });</a:t>
            </a:r>
          </a:p>
          <a:p>
            <a:pPr marL="0" indent="0">
              <a:buNone/>
            </a:pPr>
            <a:r>
              <a:rPr lang="en-US"/>
              <a:t>   }</a:t>
            </a:r>
          </a:p>
          <a:p>
            <a:pPr marL="0" indent="0">
              <a:buNone/>
            </a:pPr>
            <a:r>
              <a:rPr lang="en-US"/>
              <a:t>   public void openNewActivity(){</a:t>
            </a:r>
          </a:p>
          <a:p>
            <a:pPr marL="0" indent="0">
              <a:buNone/>
            </a:pPr>
            <a:r>
              <a:rPr lang="en-US"/>
              <a:t>      Intent intent = new Intent(this, NewActivity.class);</a:t>
            </a:r>
          </a:p>
          <a:p>
            <a:pPr marL="0" indent="0">
              <a:buNone/>
            </a:pPr>
            <a:r>
              <a:rPr lang="en-US"/>
              <a:t>      startActivity(intent);</a:t>
            </a:r>
          </a:p>
          <a:p>
            <a:pPr marL="0" indent="0">
              <a:buNone/>
            </a:pPr>
            <a:r>
              <a:rPr lang="en-US"/>
              <a:t>   }</a:t>
            </a:r>
          </a:p>
          <a:p>
            <a:pPr marL="0" indent="0">
              <a:buNone/>
            </a:pPr>
            <a:r>
              <a:rPr lang="en-US"/>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4895"/>
            <a:ext cx="8229600" cy="5061585"/>
          </a:xfrm>
        </p:spPr>
        <p:txBody>
          <a:bodyPr>
            <a:normAutofit fontScale="67500" lnSpcReduction="20000"/>
          </a:bodyPr>
          <a:lstStyle/>
          <a:p>
            <a:pPr marL="0" indent="0">
              <a:buNone/>
            </a:pPr>
            <a:r>
              <a:rPr lang="en-US"/>
              <a:t>Step 4 − Add the following code to res/layout/activity_second.xml.</a:t>
            </a:r>
          </a:p>
          <a:p>
            <a:pPr marL="0" indent="0">
              <a:buNone/>
            </a:pPr>
            <a:r>
              <a:rPr lang="en-US"/>
              <a:t>&lt;?xml version="1.0" encoding="utf-8"?&gt;</a:t>
            </a:r>
          </a:p>
          <a:p>
            <a:pPr marL="0" indent="0">
              <a:buNone/>
            </a:pPr>
            <a:r>
              <a:rPr lang="en-US"/>
              <a:t>&lt;RelativeLayout xmlns:android="http://schemas.android.com/apk/res/android"</a:t>
            </a:r>
          </a:p>
          <a:p>
            <a:pPr marL="0" indent="0">
              <a:buNone/>
            </a:pPr>
            <a:r>
              <a:rPr lang="en-US"/>
              <a:t>   android:layout_width="match_parent"</a:t>
            </a:r>
          </a:p>
          <a:p>
            <a:pPr marL="0" indent="0">
              <a:buNone/>
            </a:pPr>
            <a:r>
              <a:rPr lang="en-US"/>
              <a:t>   android:layout_height="match_parent" &gt;</a:t>
            </a:r>
          </a:p>
          <a:p>
            <a:pPr marL="0" indent="0">
              <a:buNone/>
            </a:pPr>
            <a:r>
              <a:rPr lang="en-US"/>
              <a:t>   &lt;TextView</a:t>
            </a:r>
          </a:p>
          <a:p>
            <a:pPr marL="0" indent="0">
              <a:buNone/>
            </a:pPr>
            <a:r>
              <a:rPr lang="en-US"/>
              <a:t>      android:layout_width="wrap_content"</a:t>
            </a:r>
          </a:p>
          <a:p>
            <a:pPr marL="0" indent="0">
              <a:buNone/>
            </a:pPr>
            <a:r>
              <a:rPr lang="en-US"/>
              <a:t>      android:layout_height="wrap_content"</a:t>
            </a:r>
          </a:p>
          <a:p>
            <a:pPr marL="0" indent="0">
              <a:buNone/>
            </a:pPr>
            <a:r>
              <a:rPr lang="en-US"/>
              <a:t>      android:layout_centerInParent="true"</a:t>
            </a:r>
          </a:p>
          <a:p>
            <a:pPr marL="0" indent="0">
              <a:buNone/>
            </a:pPr>
            <a:r>
              <a:rPr lang="en-US"/>
              <a:t>      android:padding="10dp"</a:t>
            </a:r>
          </a:p>
          <a:p>
            <a:pPr marL="0" indent="0">
              <a:buNone/>
            </a:pPr>
            <a:r>
              <a:rPr lang="en-US"/>
              <a:t>      android:text="Welcome to New Activity"</a:t>
            </a:r>
          </a:p>
          <a:p>
            <a:pPr marL="0" indent="0">
              <a:buNone/>
            </a:pPr>
            <a:r>
              <a:rPr lang="en-US"/>
              <a:t>      android:textColor="@color/colorPrimaryDark"</a:t>
            </a:r>
          </a:p>
          <a:p>
            <a:pPr marL="0" indent="0">
              <a:buNone/>
            </a:pPr>
            <a:r>
              <a:rPr lang="en-US"/>
              <a:t>      android:textSize="32dp"/&gt;</a:t>
            </a:r>
          </a:p>
          <a:p>
            <a:pPr marL="0" indent="0">
              <a:buNone/>
            </a:pPr>
            <a:r>
              <a:rPr lang="en-US"/>
              <a:t>&lt;/RelativeLayout&gt;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4895"/>
            <a:ext cx="8229600" cy="5061585"/>
          </a:xfrm>
        </p:spPr>
        <p:txBody>
          <a:bodyPr>
            <a:normAutofit fontScale="85000" lnSpcReduction="10000"/>
          </a:bodyPr>
          <a:lstStyle/>
          <a:p>
            <a:pPr marL="0" indent="0">
              <a:buNone/>
            </a:pPr>
            <a:r>
              <a:rPr lang="en-US"/>
              <a:t>Step 5 − Add the following code to src/SecondActivity.java</a:t>
            </a:r>
          </a:p>
          <a:p>
            <a:pPr marL="0" indent="0">
              <a:buNone/>
            </a:pPr>
            <a:endParaRPr lang="en-US"/>
          </a:p>
          <a:p>
            <a:pPr marL="0" indent="0">
              <a:buNone/>
            </a:pPr>
            <a:r>
              <a:rPr lang="en-US"/>
              <a:t>import android.support.v7.app.AppCompatActivity;</a:t>
            </a:r>
          </a:p>
          <a:p>
            <a:pPr marL="0" indent="0">
              <a:buNone/>
            </a:pPr>
            <a:r>
              <a:rPr lang="en-US"/>
              <a:t>import android.os.Bundle;</a:t>
            </a:r>
          </a:p>
          <a:p>
            <a:pPr marL="0" indent="0">
              <a:buNone/>
            </a:pPr>
            <a:r>
              <a:rPr lang="en-US"/>
              <a:t>public class NewActivity extends AppCompatActivity {</a:t>
            </a:r>
          </a:p>
          <a:p>
            <a:pPr marL="0" indent="0">
              <a:buNone/>
            </a:pPr>
            <a:r>
              <a:rPr lang="en-US"/>
              <a:t>   @Override</a:t>
            </a:r>
          </a:p>
          <a:p>
            <a:pPr marL="0" indent="0">
              <a:buNone/>
            </a:pPr>
            <a:r>
              <a:rPr lang="en-US"/>
              <a:t>   protected void onCreate(Bundle savedInstanceState) {</a:t>
            </a:r>
          </a:p>
          <a:p>
            <a:pPr marL="0" indent="0">
              <a:buNone/>
            </a:pPr>
            <a:r>
              <a:rPr lang="en-US"/>
              <a:t>      super.onCreate(savedInstanceState);</a:t>
            </a:r>
          </a:p>
          <a:p>
            <a:pPr marL="0" indent="0">
              <a:buNone/>
            </a:pPr>
            <a:r>
              <a:rPr lang="en-US"/>
              <a:t>      setContentView(R.layout.activity_new);</a:t>
            </a:r>
          </a:p>
          <a:p>
            <a:pPr marL="0" indent="0">
              <a:buNone/>
            </a:pPr>
            <a:r>
              <a:rPr lang="en-US"/>
              <a:t>   }</a:t>
            </a:r>
          </a:p>
          <a:p>
            <a:pPr marL="0" indent="0">
              <a:buNone/>
            </a:pPr>
            <a:r>
              <a:rPr lang="en-US"/>
              <a: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8865"/>
            <a:ext cx="8182610" cy="5283835"/>
          </a:xfrm>
        </p:spPr>
        <p:txBody>
          <a:bodyPr>
            <a:noAutofit/>
          </a:bodyPr>
          <a:lstStyle/>
          <a:p>
            <a:pPr marL="0" indent="0">
              <a:buNone/>
            </a:pPr>
            <a:r>
              <a:rPr lang="en-US" sz="1600"/>
              <a:t>Step 6 − Add the following code to androidManifest.xml</a:t>
            </a:r>
          </a:p>
          <a:p>
            <a:pPr marL="0" indent="0">
              <a:buNone/>
            </a:pPr>
            <a:r>
              <a:rPr lang="en-US" sz="1600"/>
              <a:t>&lt;?xml version="1.0" encoding="utf-8"?&gt;</a:t>
            </a:r>
          </a:p>
          <a:p>
            <a:pPr marL="0" indent="0">
              <a:buNone/>
            </a:pPr>
            <a:r>
              <a:rPr lang="en-US" sz="1600"/>
              <a:t>&lt;manifest xmlns:android="http://schemas.android.com/apk/res/android" package="app.com.sample"&gt;</a:t>
            </a:r>
          </a:p>
          <a:p>
            <a:pPr marL="0" indent="0">
              <a:buNone/>
            </a:pPr>
            <a:r>
              <a:rPr lang="en-US" sz="1600"/>
              <a:t>   &lt;application</a:t>
            </a:r>
          </a:p>
          <a:p>
            <a:pPr marL="0" indent="0">
              <a:buNone/>
            </a:pPr>
            <a:r>
              <a:rPr lang="en-US" sz="1600"/>
              <a:t>      android:allowBackup="true"</a:t>
            </a:r>
          </a:p>
          <a:p>
            <a:pPr marL="0" indent="0">
              <a:buNone/>
            </a:pPr>
            <a:r>
              <a:rPr lang="en-US" sz="1600"/>
              <a:t>      android:icon="@mipmap/ic_launcher"</a:t>
            </a:r>
          </a:p>
          <a:p>
            <a:pPr marL="0" indent="0">
              <a:buNone/>
            </a:pPr>
            <a:r>
              <a:rPr lang="en-US" sz="1600"/>
              <a:t>      android:label="@string/app_name"</a:t>
            </a:r>
          </a:p>
          <a:p>
            <a:pPr marL="0" indent="0">
              <a:buNone/>
            </a:pPr>
            <a:r>
              <a:rPr lang="en-US" sz="1600"/>
              <a:t>      android:roundIcon="@mipmap/ic_launcher_round"</a:t>
            </a:r>
          </a:p>
          <a:p>
            <a:pPr marL="0" indent="0">
              <a:buNone/>
            </a:pPr>
            <a:r>
              <a:rPr lang="en-US" sz="1600"/>
              <a:t>      android:supportsRtl="true"</a:t>
            </a:r>
          </a:p>
          <a:p>
            <a:pPr marL="0" indent="0">
              <a:buNone/>
            </a:pPr>
            <a:r>
              <a:rPr lang="en-US" sz="1600"/>
              <a:t>      android:theme="@style/AppTheme"&gt;</a:t>
            </a:r>
          </a:p>
          <a:p>
            <a:pPr marL="0" indent="0">
              <a:buNone/>
            </a:pPr>
            <a:r>
              <a:rPr lang="en-US" sz="1600"/>
              <a:t>      &lt;activity android:name=".NewActivity"&gt;&lt;/activity&gt;</a:t>
            </a:r>
          </a:p>
          <a:p>
            <a:pPr marL="0" indent="0">
              <a:buNone/>
            </a:pPr>
            <a:r>
              <a:rPr lang="en-US" sz="1600"/>
              <a:t>      &lt;activity android:name=".MainActivity"&gt;</a:t>
            </a:r>
          </a:p>
          <a:p>
            <a:pPr marL="0" indent="0">
              <a:buNone/>
            </a:pPr>
            <a:r>
              <a:rPr lang="en-US" sz="1600"/>
              <a:t>         &lt;intent-filter&gt;</a:t>
            </a:r>
          </a:p>
          <a:p>
            <a:pPr marL="0" indent="0">
              <a:buNone/>
            </a:pPr>
            <a:r>
              <a:rPr lang="en-US" sz="1600"/>
              <a:t>            &lt;action android:name="android.intent.action.MAIN" /&gt;</a:t>
            </a:r>
          </a:p>
          <a:p>
            <a:pPr marL="0" indent="0">
              <a:buNone/>
            </a:pPr>
            <a:r>
              <a:rPr lang="en-US" sz="1600"/>
              <a:t>            &lt;category android:name="android.intent.category.LAUNCHER" /&gt;</a:t>
            </a:r>
          </a:p>
          <a:p>
            <a:pPr marL="0" indent="0">
              <a:buNone/>
            </a:pPr>
            <a:r>
              <a:rPr lang="en-US" sz="1600"/>
              <a:t>         &lt;/intent-filter&gt;</a:t>
            </a:r>
          </a:p>
          <a:p>
            <a:pPr marL="0" indent="0">
              <a:buNone/>
            </a:pPr>
            <a:r>
              <a:rPr lang="en-US" sz="1600"/>
              <a:t>      &lt;/activity&gt;</a:t>
            </a:r>
          </a:p>
          <a:p>
            <a:pPr marL="0" indent="0">
              <a:buNone/>
            </a:pPr>
            <a:r>
              <a:rPr lang="en-US" sz="1600"/>
              <a:t>   &lt;/application&gt;</a:t>
            </a:r>
          </a:p>
          <a:p>
            <a:pPr marL="0" indent="0">
              <a:buNone/>
            </a:pPr>
            <a:r>
              <a:rPr lang="en-US" sz="1600"/>
              <a:t>&lt;/manifest&gt;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7360" y="692468"/>
            <a:ext cx="8229600" cy="1143000"/>
          </a:xfrm>
        </p:spPr>
        <p:txBody>
          <a:bodyPr/>
          <a:lstStyle/>
          <a:p>
            <a:r>
              <a:rPr lang="en-US"/>
              <a:t>Output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4" name="Content Placeholder 3"/>
          <p:cNvPicPr>
            <a:picLocks noGrp="1" noChangeAspect="1"/>
          </p:cNvPicPr>
          <p:nvPr>
            <p:ph sz="half" idx="1"/>
          </p:nvPr>
        </p:nvPicPr>
        <p:blipFill>
          <a:blip r:embed="rId3"/>
          <a:stretch>
            <a:fillRect/>
          </a:stretch>
        </p:blipFill>
        <p:spPr>
          <a:xfrm>
            <a:off x="1347470" y="1600200"/>
            <a:ext cx="2256790" cy="4526280"/>
          </a:xfrm>
          <a:prstGeom prst="rect">
            <a:avLst/>
          </a:prstGeom>
        </p:spPr>
      </p:pic>
      <p:pic>
        <p:nvPicPr>
          <p:cNvPr id="9" name="Content Placeholder 8"/>
          <p:cNvPicPr>
            <a:picLocks noGrp="1" noChangeAspect="1"/>
          </p:cNvPicPr>
          <p:nvPr>
            <p:ph sz="half" idx="2"/>
          </p:nvPr>
        </p:nvPicPr>
        <p:blipFill>
          <a:blip r:embed="rId4"/>
          <a:stretch>
            <a:fillRect/>
          </a:stretch>
        </p:blipFill>
        <p:spPr>
          <a:xfrm>
            <a:off x="5534025" y="1600200"/>
            <a:ext cx="2266315" cy="45262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713"/>
            <a:ext cx="8229600" cy="1143000"/>
          </a:xfrm>
        </p:spPr>
        <p:txBody>
          <a:bodyPr/>
          <a:lstStyle/>
          <a:p>
            <a:r>
              <a:rPr lang="en-US"/>
              <a:t>Event Handling</a:t>
            </a:r>
          </a:p>
        </p:txBody>
      </p:sp>
      <p:sp>
        <p:nvSpPr>
          <p:cNvPr id="3" name="Content Placeholder 2"/>
          <p:cNvSpPr>
            <a:spLocks noGrp="1"/>
          </p:cNvSpPr>
          <p:nvPr>
            <p:ph idx="1"/>
          </p:nvPr>
        </p:nvSpPr>
        <p:spPr/>
        <p:txBody>
          <a:bodyPr>
            <a:normAutofit fontScale="75000" lnSpcReduction="20000"/>
          </a:bodyPr>
          <a:lstStyle/>
          <a:p>
            <a:pPr algn="just"/>
            <a:r>
              <a:rPr lang="en-US"/>
              <a:t>Events are a useful way to collect data about a user's interaction with interactive components of Applications. Like button presses or screen touch etc.</a:t>
            </a:r>
          </a:p>
          <a:p>
            <a:pPr algn="just"/>
            <a:r>
              <a:rPr lang="en-US"/>
              <a:t>Following are the three concepts related to Android Event Management,</a:t>
            </a:r>
          </a:p>
          <a:p>
            <a:pPr algn="just"/>
            <a:endParaRPr lang="en-US"/>
          </a:p>
          <a:p>
            <a:pPr algn="just"/>
            <a:r>
              <a:rPr lang="en-US"/>
              <a:t>1. Event Listener contains a single callback method. It is an interface in the View class.</a:t>
            </a:r>
          </a:p>
          <a:p>
            <a:pPr algn="just"/>
            <a:r>
              <a:rPr lang="en-US"/>
              <a:t>2. Event Handler is the method that handles the event. The Event Listener calls the Event Handlers.</a:t>
            </a:r>
          </a:p>
          <a:p>
            <a:pPr algn="just"/>
            <a:r>
              <a:rPr lang="en-US"/>
              <a:t>3. Event Listener Registration is a process, where an Event Handler gets registered with an Event Listener. Event Handler is called when the Event Listener fires the event.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normAutofit fontScale="90000"/>
          </a:bodyPr>
          <a:lstStyle/>
          <a:p>
            <a:r>
              <a:rPr lang="en-US">
                <a:sym typeface="+mn-ea"/>
              </a:rPr>
              <a:t>Android Activity Lifecycle</a:t>
            </a:r>
            <a:r>
              <a:rPr lang="en-US"/>
              <a:t/>
            </a:r>
            <a:br>
              <a:rPr lang="en-US"/>
            </a:br>
            <a:r>
              <a:rPr lang="en-US">
                <a:sym typeface="+mn-ea"/>
              </a:rPr>
              <a:t>Android Activity Lifecycle</a:t>
            </a:r>
            <a:r>
              <a:rPr lang="en-US"/>
              <a:t/>
            </a:r>
            <a:br>
              <a:rPr lang="en-US"/>
            </a:br>
            <a:endParaRPr lang="en-US"/>
          </a:p>
        </p:txBody>
      </p:sp>
      <p:sp>
        <p:nvSpPr>
          <p:cNvPr id="3" name="Content Placeholder 2"/>
          <p:cNvSpPr>
            <a:spLocks noGrp="1"/>
          </p:cNvSpPr>
          <p:nvPr>
            <p:ph idx="1"/>
          </p:nvPr>
        </p:nvSpPr>
        <p:spPr/>
        <p:txBody>
          <a:bodyPr>
            <a:normAutofit fontScale="75000" lnSpcReduction="20000"/>
          </a:bodyPr>
          <a:lstStyle/>
          <a:p>
            <a:pPr marL="0" indent="0">
              <a:buNone/>
            </a:pPr>
            <a:endParaRPr lang="en-US"/>
          </a:p>
          <a:p>
            <a:r>
              <a:rPr lang="en-US"/>
              <a:t>Android Activity Lifecycle is controlled by 7 methods of android.app.Activity class. The android Activity is the subclass of ContextThemeWrapper class.</a:t>
            </a:r>
          </a:p>
          <a:p>
            <a:endParaRPr lang="en-US"/>
          </a:p>
          <a:p>
            <a:r>
              <a:rPr lang="en-US"/>
              <a:t>An activity is the single screen in android. It is like window or frame of Java.</a:t>
            </a:r>
          </a:p>
          <a:p>
            <a:endParaRPr lang="en-US"/>
          </a:p>
          <a:p>
            <a:r>
              <a:rPr lang="en-US"/>
              <a:t>By the help of activity, you can place all your UI components or widgets in a single screen.</a:t>
            </a:r>
          </a:p>
          <a:p>
            <a:endParaRPr lang="en-US"/>
          </a:p>
          <a:p>
            <a:r>
              <a:rPr lang="en-US"/>
              <a:t>The 7 lifecycle method of Activity describes how activity will behave at different states.</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212919037"/>
              </p:ext>
            </p:extLst>
          </p:nvPr>
        </p:nvGraphicFramePr>
        <p:xfrm>
          <a:off x="395605" y="1127760"/>
          <a:ext cx="8542655" cy="5079365"/>
        </p:xfrm>
        <a:graphic>
          <a:graphicData uri="http://schemas.openxmlformats.org/presentationml/2006/ole">
            <mc:AlternateContent xmlns:mc="http://schemas.openxmlformats.org/markup-compatibility/2006">
              <mc:Choice xmlns:v="urn:schemas-microsoft-com:vml" Requires="v">
                <p:oleObj spid="_x0000_s2070" r:id="rId4" imgW="7648575" imgH="3571875" progId="Paint.Picture">
                  <p:embed/>
                </p:oleObj>
              </mc:Choice>
              <mc:Fallback>
                <p:oleObj r:id="rId4" imgW="7648575" imgH="3571875" progId="Paint.Picture">
                  <p:embed/>
                  <p:pic>
                    <p:nvPicPr>
                      <p:cNvPr id="0" name="Picture 7"/>
                      <p:cNvPicPr/>
                      <p:nvPr/>
                    </p:nvPicPr>
                    <p:blipFill>
                      <a:blip r:embed="rId5"/>
                      <a:stretch>
                        <a:fillRect/>
                      </a:stretch>
                    </p:blipFill>
                    <p:spPr>
                      <a:xfrm>
                        <a:off x="395605" y="1127760"/>
                        <a:ext cx="8542655" cy="5079365"/>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9040"/>
            <a:ext cx="8229600" cy="4917440"/>
          </a:xfrm>
        </p:spPr>
        <p:txBody>
          <a:bodyPr>
            <a:noAutofit/>
          </a:bodyPr>
          <a:lstStyle/>
          <a:p>
            <a:pPr marL="0" indent="0">
              <a:buNone/>
            </a:pPr>
            <a:r>
              <a:rPr lang="en-US" sz="1800" b="1"/>
              <a:t>Android Event Listeners Registration</a:t>
            </a:r>
          </a:p>
          <a:p>
            <a:r>
              <a:rPr lang="en-US" sz="1800"/>
              <a:t>In android, Event Registration is the process by which an Event Handler gets registered with an Event Listener so that the handler is called when the Event Listener fires the event.</a:t>
            </a:r>
          </a:p>
          <a:p>
            <a:endParaRPr lang="en-US" sz="1800"/>
          </a:p>
          <a:p>
            <a:r>
              <a:rPr lang="en-US" sz="1800"/>
              <a:t>Following are the different ways to register event listeners in our android applications.</a:t>
            </a:r>
          </a:p>
          <a:p>
            <a:pPr lvl="1"/>
            <a:r>
              <a:rPr lang="en-US" sz="1600"/>
              <a:t>By specifying event handlers directly in activity_main.xml file, we can register event listeners</a:t>
            </a:r>
          </a:p>
          <a:p>
            <a:pPr lvl="1"/>
            <a:r>
              <a:rPr lang="en-US" sz="1600"/>
              <a:t>By using Activity class that implements a listener interface, we can register event listeners</a:t>
            </a:r>
          </a:p>
          <a:p>
            <a:pPr lvl="1"/>
            <a:r>
              <a:rPr lang="en-US" sz="1600"/>
              <a:t>By using an anonymous class.</a:t>
            </a:r>
          </a:p>
          <a:p>
            <a:r>
              <a:rPr lang="en-US" sz="1800"/>
              <a:t>Following is the example of registering a Button onClick event listener in android application.</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a:t>@Override</a:t>
            </a:r>
          </a:p>
          <a:p>
            <a:pPr marL="0" indent="0">
              <a:buNone/>
            </a:pPr>
            <a:r>
              <a:rPr lang="en-US"/>
              <a:t>protected void onCreate(Bundle savedInstanceState) {</a:t>
            </a:r>
          </a:p>
          <a:p>
            <a:pPr marL="0" indent="0">
              <a:buNone/>
            </a:pPr>
            <a:r>
              <a:rPr lang="en-US"/>
              <a:t>    ….</a:t>
            </a:r>
          </a:p>
          <a:p>
            <a:pPr marL="0" indent="0">
              <a:buNone/>
            </a:pPr>
            <a:r>
              <a:rPr lang="en-US"/>
              <a:t>    // Capture button from our layout</a:t>
            </a:r>
          </a:p>
          <a:p>
            <a:pPr marL="0" indent="0">
              <a:buNone/>
            </a:pPr>
            <a:r>
              <a:rPr lang="en-US"/>
              <a:t>    Button button = (Button)findViewById(R.id.btnShow);</a:t>
            </a:r>
          </a:p>
          <a:p>
            <a:pPr marL="0" indent="0">
              <a:buNone/>
            </a:pPr>
            <a:r>
              <a:rPr lang="en-US"/>
              <a:t>    // Register onClick listener with the below implementation</a:t>
            </a:r>
          </a:p>
          <a:p>
            <a:pPr marL="0" indent="0">
              <a:buNone/>
            </a:pPr>
            <a:r>
              <a:rPr lang="en-US"/>
              <a:t>    button.setOnClickListener(btnListener);</a:t>
            </a:r>
          </a:p>
          <a:p>
            <a:pPr marL="0" indent="0">
              <a:buNone/>
            </a:pPr>
            <a:endParaRPr lang="en-US"/>
          </a:p>
          <a:p>
            <a:pPr marL="0" indent="0">
              <a:buNone/>
            </a:pPr>
            <a:r>
              <a:rPr lang="en-US"/>
              <a:t>….</a:t>
            </a:r>
          </a:p>
          <a:p>
            <a:pPr marL="0" indent="0">
              <a:buNone/>
            </a:pPr>
            <a:r>
              <a:rPr lang="en-US"/>
              <a: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468"/>
            <a:ext cx="8229600" cy="1143000"/>
          </a:xfrm>
        </p:spPr>
        <p:txBody>
          <a:bodyPr/>
          <a:lstStyle/>
          <a:p>
            <a:r>
              <a:rPr lang="en-US"/>
              <a:t>Example</a:t>
            </a:r>
          </a:p>
        </p:txBody>
      </p:sp>
      <p:sp>
        <p:nvSpPr>
          <p:cNvPr id="3" name="Content Placeholder 2"/>
          <p:cNvSpPr>
            <a:spLocks noGrp="1"/>
          </p:cNvSpPr>
          <p:nvPr>
            <p:ph idx="1"/>
          </p:nvPr>
        </p:nvSpPr>
        <p:spPr/>
        <p:txBody>
          <a:bodyPr>
            <a:noAutofit/>
          </a:bodyPr>
          <a:lstStyle/>
          <a:p>
            <a:pPr marL="0" indent="0">
              <a:buNone/>
            </a:pPr>
            <a:r>
              <a:rPr lang="en-US" sz="1400"/>
              <a:t>	</a:t>
            </a:r>
          </a:p>
          <a:p>
            <a:pPr marL="0" indent="0">
              <a:buNone/>
            </a:pPr>
            <a:r>
              <a:rPr lang="en-US" sz="1400"/>
              <a:t>// Declaring the Button and Type Casting it.</a:t>
            </a:r>
          </a:p>
          <a:p>
            <a:pPr marL="0" indent="0">
              <a:buNone/>
            </a:pPr>
            <a:r>
              <a:rPr lang="en-US" sz="1400"/>
              <a:t>        Button btn1 = (Button) findViewById(R.id.button1);</a:t>
            </a:r>
          </a:p>
          <a:p>
            <a:pPr marL="0" indent="0">
              <a:buNone/>
            </a:pPr>
            <a:r>
              <a:rPr lang="en-US" sz="1400"/>
              <a:t> </a:t>
            </a:r>
          </a:p>
          <a:p>
            <a:pPr marL="0" indent="0">
              <a:buNone/>
            </a:pPr>
            <a:r>
              <a:rPr lang="en-US" sz="1400"/>
              <a:t>        // Setting OnClickListener on btn1</a:t>
            </a:r>
          </a:p>
          <a:p>
            <a:pPr marL="0" indent="0">
              <a:buNone/>
            </a:pPr>
            <a:r>
              <a:rPr lang="en-US" sz="1400"/>
              <a:t>        btn1.setOnClickListener(new OnClickListener() {</a:t>
            </a:r>
          </a:p>
          <a:p>
            <a:pPr marL="0" indent="0">
              <a:buNone/>
            </a:pPr>
            <a:r>
              <a:rPr lang="en-US" sz="1400"/>
              <a:t> </a:t>
            </a:r>
          </a:p>
          <a:p>
            <a:pPr marL="0" indent="0">
              <a:buNone/>
            </a:pPr>
            <a:r>
              <a:rPr lang="en-US" sz="1400"/>
              <a:t>            @Override</a:t>
            </a:r>
          </a:p>
          <a:p>
            <a:pPr marL="0" indent="0">
              <a:buNone/>
            </a:pPr>
            <a:r>
              <a:rPr lang="en-US" sz="1400"/>
              <a:t>        public void onClick(View v) {</a:t>
            </a:r>
          </a:p>
          <a:p>
            <a:pPr marL="0" indent="0">
              <a:buNone/>
            </a:pPr>
            <a:r>
              <a:rPr lang="en-US" sz="1400"/>
              <a:t>            //Executing the following code on the click</a:t>
            </a:r>
          </a:p>
          <a:p>
            <a:pPr marL="0" indent="0">
              <a:buNone/>
            </a:pPr>
            <a:r>
              <a:rPr lang="en-US" sz="1400"/>
              <a:t> </a:t>
            </a:r>
          </a:p>
          <a:p>
            <a:pPr marL="0" indent="0">
              <a:buNone/>
            </a:pPr>
            <a:r>
              <a:rPr lang="en-US" sz="1400"/>
              <a:t>//Incrementing the variable count by 1 on the click of the button</a:t>
            </a:r>
          </a:p>
          <a:p>
            <a:pPr marL="0" indent="0">
              <a:buNone/>
            </a:pPr>
            <a:r>
              <a:rPr lang="en-US" sz="1400"/>
              <a:t>            count++;</a:t>
            </a:r>
          </a:p>
          <a:p>
            <a:pPr marL="0" indent="0">
              <a:buNone/>
            </a:pPr>
            <a:r>
              <a:rPr lang="en-US" sz="1400"/>
              <a:t> </a:t>
            </a:r>
          </a:p>
          <a:p>
            <a:pPr marL="0" indent="0">
              <a:buNone/>
            </a:pPr>
            <a:r>
              <a:rPr lang="en-US" sz="1400"/>
              <a:t>//Displaying the count using a Toast Toast.makeText(MainActivity.this,</a:t>
            </a:r>
          </a:p>
          <a:p>
            <a:pPr marL="0" indent="0">
              <a:buNone/>
            </a:pPr>
            <a:r>
              <a:rPr lang="en-US" sz="1400"/>
              <a:t>"The button has been clicked " + count +     " times",Toast.LENGTH_SHORT).show();</a:t>
            </a:r>
          </a:p>
          <a:p>
            <a:pPr marL="0" indent="0">
              <a:buNone/>
            </a:pPr>
            <a:r>
              <a:rPr lang="en-US" sz="1400"/>
              <a:t>        }</a:t>
            </a:r>
          </a:p>
          <a:p>
            <a:pPr marL="0" indent="0">
              <a:buNone/>
            </a:pPr>
            <a:r>
              <a:rPr lang="en-US" sz="1400"/>
              <a:t>    });</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5000" lnSpcReduction="20000"/>
          </a:bodyPr>
          <a:lstStyle/>
          <a:p>
            <a:pPr marL="0" indent="0" algn="just">
              <a:buNone/>
            </a:pPr>
            <a:r>
              <a:rPr lang="en-US"/>
              <a:t>There are 2 ways to handle the click event in button</a:t>
            </a:r>
          </a:p>
          <a:p>
            <a:pPr marL="0" indent="0" algn="just">
              <a:buNone/>
            </a:pPr>
            <a:endParaRPr lang="en-US"/>
          </a:p>
          <a:p>
            <a:pPr marL="0" indent="0" algn="just">
              <a:buNone/>
            </a:pPr>
            <a:r>
              <a:rPr lang="en-US"/>
              <a:t>Onclick in xml layout</a:t>
            </a:r>
          </a:p>
          <a:p>
            <a:pPr marL="0" indent="0" algn="just">
              <a:buNone/>
            </a:pPr>
            <a:r>
              <a:rPr lang="en-US"/>
              <a:t>Using an OnClickListener</a:t>
            </a:r>
          </a:p>
          <a:p>
            <a:pPr marL="0" indent="0" algn="just">
              <a:buNone/>
            </a:pPr>
            <a:endParaRPr lang="en-US"/>
          </a:p>
          <a:p>
            <a:pPr algn="just"/>
            <a:r>
              <a:rPr lang="en-US"/>
              <a:t>When the user clicks a button, the Button object receives an on-click event.</a:t>
            </a:r>
          </a:p>
          <a:p>
            <a:pPr algn="just"/>
            <a:endParaRPr lang="en-US"/>
          </a:p>
          <a:p>
            <a:pPr algn="just"/>
            <a:r>
              <a:rPr lang="en-US"/>
              <a:t>To make click event work add android:onClick attribute to the Button element in your XML layout. The value for this attribute must be the name of the method you want to call in response to a click event. The Activity hosting the layout must then implement the corresponding method.</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3010"/>
            <a:ext cx="8229600" cy="4903470"/>
          </a:xfrm>
        </p:spPr>
        <p:txBody>
          <a:bodyPr>
            <a:normAutofit fontScale="87500" lnSpcReduction="10000"/>
          </a:bodyPr>
          <a:lstStyle/>
          <a:p>
            <a:pPr marL="0" indent="0">
              <a:buNone/>
            </a:pPr>
            <a:r>
              <a:rPr lang="en-US" sz="2400"/>
              <a:t>&lt;Button xmlns:android="http:// schemas.android.com/apk/res/android"</a:t>
            </a:r>
          </a:p>
          <a:p>
            <a:pPr marL="0" indent="0">
              <a:buNone/>
            </a:pPr>
            <a:r>
              <a:rPr lang="en-US" sz="2400"/>
              <a:t>	android:id="@+id/button_send"</a:t>
            </a:r>
          </a:p>
          <a:p>
            <a:pPr marL="0" indent="0">
              <a:buNone/>
            </a:pPr>
            <a:r>
              <a:rPr lang="en-US" sz="2400"/>
              <a:t>	android:layout_width="wrap_content"</a:t>
            </a:r>
          </a:p>
          <a:p>
            <a:pPr marL="0" indent="0">
              <a:buNone/>
            </a:pPr>
            <a:r>
              <a:rPr lang="en-US" sz="2400"/>
              <a:t>	android:layout_height="wrap_content"</a:t>
            </a:r>
          </a:p>
          <a:p>
            <a:pPr marL="0" indent="0">
              <a:buNone/>
            </a:pPr>
            <a:r>
              <a:rPr lang="en-US" sz="2400"/>
              <a:t>	android:text="@string/button_send"</a:t>
            </a:r>
          </a:p>
          <a:p>
            <a:pPr marL="0" indent="0">
              <a:buNone/>
            </a:pPr>
            <a:r>
              <a:rPr lang="en-US" sz="2400"/>
              <a:t>	android:onClick="sendMessage"</a:t>
            </a:r>
          </a:p>
          <a:p>
            <a:pPr marL="0" indent="0">
              <a:buNone/>
            </a:pPr>
            <a:r>
              <a:rPr lang="en-US" sz="2400"/>
              <a:t>/&gt;</a:t>
            </a:r>
          </a:p>
          <a:p>
            <a:pPr marL="0" indent="0">
              <a:buNone/>
            </a:pPr>
            <a:endParaRPr lang="en-US" sz="2400"/>
          </a:p>
          <a:p>
            <a:pPr marL="0" indent="0">
              <a:buNone/>
            </a:pPr>
            <a:r>
              <a:rPr lang="en-US" sz="2400"/>
              <a:t>/** Called when the user touches the button */</a:t>
            </a:r>
          </a:p>
          <a:p>
            <a:pPr marL="0" indent="0">
              <a:buNone/>
            </a:pPr>
            <a:r>
              <a:rPr lang="en-US" sz="2400"/>
              <a:t>public void sendMessage(View view)</a:t>
            </a:r>
          </a:p>
          <a:p>
            <a:pPr marL="0" indent="0">
              <a:buNone/>
            </a:pPr>
            <a:r>
              <a:rPr lang="en-US" sz="2400"/>
              <a:t>{</a:t>
            </a:r>
          </a:p>
          <a:p>
            <a:pPr marL="0" indent="0">
              <a:buNone/>
            </a:pPr>
            <a:r>
              <a:rPr lang="en-US" sz="2400"/>
              <a:t>	// Do something in response to button click</a:t>
            </a:r>
          </a:p>
          <a:p>
            <a:pPr marL="0" indent="0">
              <a:buNone/>
            </a:pPr>
            <a:r>
              <a:rPr lang="en-US" sz="2400"/>
              <a: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970" y="548323"/>
            <a:ext cx="8229600" cy="1143000"/>
          </a:xfrm>
        </p:spPr>
        <p:txBody>
          <a:bodyPr/>
          <a:lstStyle/>
          <a:p>
            <a:r>
              <a:rPr lang="en-US"/>
              <a:t>Android Widgets</a:t>
            </a:r>
          </a:p>
        </p:txBody>
      </p:sp>
      <p:sp>
        <p:nvSpPr>
          <p:cNvPr id="3" name="Content Placeholder 2"/>
          <p:cNvSpPr>
            <a:spLocks noGrp="1"/>
          </p:cNvSpPr>
          <p:nvPr>
            <p:ph sz="half" idx="1"/>
          </p:nvPr>
        </p:nvSpPr>
        <p:spPr>
          <a:xfrm>
            <a:off x="457200" y="1600200"/>
            <a:ext cx="8359140" cy="4526280"/>
          </a:xfrm>
        </p:spPr>
        <p:txBody>
          <a:bodyPr/>
          <a:lstStyle/>
          <a:p>
            <a:pPr algn="just"/>
            <a:r>
              <a:rPr lang="en-US" sz="2400"/>
              <a:t>Input controls are the interactive components in your app's user interface. Android provides a wide variety of controls you can use in your UI, such as buttons, text fields, seek bars, check box, zoom buttons, toggle buttons, and many more.</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9" name="Content Placeholder 8"/>
          <p:cNvPicPr>
            <a:picLocks noGrp="1" noChangeAspect="1"/>
          </p:cNvPicPr>
          <p:nvPr>
            <p:ph sz="half" idx="2"/>
          </p:nvPr>
        </p:nvPicPr>
        <p:blipFill>
          <a:blip r:embed="rId3"/>
          <a:stretch>
            <a:fillRect/>
          </a:stretch>
        </p:blipFill>
        <p:spPr>
          <a:xfrm>
            <a:off x="2267585" y="3644900"/>
            <a:ext cx="4418965" cy="2466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a:t>A View is an object that draws something on the screen that the user can interact with and a ViewGroup is an object that holds other View (and ViewGroup) objects in order to define the layout of the user interface.</a:t>
            </a:r>
          </a:p>
          <a:p>
            <a:pPr algn="just"/>
            <a:r>
              <a:rPr lang="en-US"/>
              <a:t>You define your layout in an XML file which offers a human-readable structure for the layout, similar to HTML. For example, a simple vertical layout with a text view and a button looks like this </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0290"/>
            <a:ext cx="8229600" cy="5450840"/>
          </a:xfrm>
        </p:spPr>
        <p:txBody>
          <a:bodyPr>
            <a:normAutofit fontScale="65000" lnSpcReduction="20000"/>
          </a:bodyPr>
          <a:lstStyle/>
          <a:p>
            <a:pPr marL="0" indent="0">
              <a:buNone/>
            </a:pPr>
            <a:r>
              <a:rPr lang="en-US"/>
              <a:t>&lt;?xml version="1.0" encoding="utf-8"?&gt;</a:t>
            </a:r>
          </a:p>
          <a:p>
            <a:pPr marL="0" indent="0">
              <a:buNone/>
            </a:pPr>
            <a:r>
              <a:rPr lang="en-US"/>
              <a:t>&lt;LinearLayout xmlns:android="http://schemas.android.com/apk/res/android"</a:t>
            </a:r>
          </a:p>
          <a:p>
            <a:pPr marL="0" indent="0">
              <a:buNone/>
            </a:pPr>
            <a:r>
              <a:rPr lang="en-US"/>
              <a:t>   android:layout_width="fill_parent"</a:t>
            </a:r>
          </a:p>
          <a:p>
            <a:pPr marL="0" indent="0">
              <a:buNone/>
            </a:pPr>
            <a:r>
              <a:rPr lang="en-US"/>
              <a:t>   android:layout_height="fill_parent"</a:t>
            </a:r>
          </a:p>
          <a:p>
            <a:pPr marL="0" indent="0">
              <a:buNone/>
            </a:pPr>
            <a:r>
              <a:rPr lang="en-US"/>
              <a:t>   android:orientation="vertical" &gt;</a:t>
            </a:r>
          </a:p>
          <a:p>
            <a:pPr marL="0" indent="0">
              <a:buNone/>
            </a:pPr>
            <a:r>
              <a:rPr lang="en-US"/>
              <a:t>   </a:t>
            </a:r>
          </a:p>
          <a:p>
            <a:pPr marL="0" indent="0">
              <a:buNone/>
            </a:pPr>
            <a:r>
              <a:rPr lang="en-US"/>
              <a:t>   &lt;TextView android:id="@+id/text"</a:t>
            </a:r>
          </a:p>
          <a:p>
            <a:pPr marL="0" indent="0">
              <a:buNone/>
            </a:pPr>
            <a:r>
              <a:rPr lang="en-US"/>
              <a:t>      android:layout_width="wrap_content"</a:t>
            </a:r>
          </a:p>
          <a:p>
            <a:pPr marL="0" indent="0">
              <a:buNone/>
            </a:pPr>
            <a:r>
              <a:rPr lang="en-US"/>
              <a:t>      android:layout_height="wrap_content"</a:t>
            </a:r>
          </a:p>
          <a:p>
            <a:pPr marL="0" indent="0">
              <a:buNone/>
            </a:pPr>
            <a:r>
              <a:rPr lang="en-US"/>
              <a:t>      android:text="I am a TextView" /&gt;</a:t>
            </a:r>
          </a:p>
          <a:p>
            <a:pPr marL="0" indent="0">
              <a:buNone/>
            </a:pPr>
            <a:r>
              <a:rPr lang="en-US"/>
              <a:t>   </a:t>
            </a:r>
          </a:p>
          <a:p>
            <a:pPr marL="0" indent="0">
              <a:buNone/>
            </a:pPr>
            <a:r>
              <a:rPr lang="en-US"/>
              <a:t>   &lt;Button android:id="@+id/button"</a:t>
            </a:r>
          </a:p>
          <a:p>
            <a:pPr marL="0" indent="0">
              <a:buNone/>
            </a:pPr>
            <a:r>
              <a:rPr lang="en-US"/>
              <a:t>      android:layout_width="wrap_content"</a:t>
            </a:r>
          </a:p>
          <a:p>
            <a:pPr marL="0" indent="0">
              <a:buNone/>
            </a:pPr>
            <a:r>
              <a:rPr lang="en-US"/>
              <a:t>      android:layout_height="wrap_content"</a:t>
            </a:r>
          </a:p>
          <a:p>
            <a:pPr marL="0" indent="0">
              <a:buNone/>
            </a:pPr>
            <a:r>
              <a:rPr lang="en-US"/>
              <a:t>      android:text="I am a Button" /&gt;</a:t>
            </a:r>
          </a:p>
          <a:p>
            <a:pPr marL="0" indent="0">
              <a:buNone/>
            </a:pPr>
            <a:r>
              <a:rPr lang="en-US"/>
              <a:t>&lt;/LinearLayout&gt;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620713"/>
            <a:ext cx="8229600" cy="1143000"/>
          </a:xfrm>
        </p:spPr>
        <p:txBody>
          <a:bodyPr/>
          <a:lstStyle/>
          <a:p>
            <a:r>
              <a:rPr lang="en-US"/>
              <a:t>Android UI Controls</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graphicFrame>
        <p:nvGraphicFramePr>
          <p:cNvPr id="4" name="Content Placeholder 3"/>
          <p:cNvGraphicFramePr>
            <a:graphicFrameLocks noGrp="1" noChangeAspect="1"/>
          </p:cNvGraphicFramePr>
          <p:nvPr>
            <p:ph idx="1"/>
          </p:nvPr>
        </p:nvGraphicFramePr>
        <p:xfrm>
          <a:off x="457200" y="1732915"/>
          <a:ext cx="8229600" cy="4484370"/>
        </p:xfrm>
        <a:graphic>
          <a:graphicData uri="http://schemas.openxmlformats.org/presentationml/2006/ole">
            <mc:AlternateContent xmlns:mc="http://schemas.openxmlformats.org/markup-compatibility/2006">
              <mc:Choice xmlns:v="urn:schemas-microsoft-com:vml" Requires="v">
                <p:oleObj spid="_x0000_s3094" r:id="rId4" imgW="8791575" imgH="4029075" progId="Paint.Picture">
                  <p:embed/>
                </p:oleObj>
              </mc:Choice>
              <mc:Fallback>
                <p:oleObj r:id="rId4" imgW="8791575" imgH="4029075" progId="Paint.Picture">
                  <p:embed/>
                  <p:pic>
                    <p:nvPicPr>
                      <p:cNvPr id="0" name="Picture 7"/>
                      <p:cNvPicPr/>
                      <p:nvPr/>
                    </p:nvPicPr>
                    <p:blipFill>
                      <a:blip r:embed="rId5"/>
                      <a:stretch>
                        <a:fillRect/>
                      </a:stretch>
                    </p:blipFill>
                    <p:spPr>
                      <a:xfrm>
                        <a:off x="457200" y="1732915"/>
                        <a:ext cx="8229600" cy="448437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713"/>
            <a:ext cx="8229600" cy="1143000"/>
          </a:xfrm>
        </p:spPr>
        <p:txBody>
          <a:bodyPr/>
          <a:lstStyle/>
          <a:p>
            <a:r>
              <a:rPr lang="en-US"/>
              <a:t>Android Activity Lifecycle methods</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graphicFrame>
        <p:nvGraphicFramePr>
          <p:cNvPr id="4" name="Content Placeholder 3"/>
          <p:cNvGraphicFramePr>
            <a:graphicFrameLocks noGrp="1" noChangeAspect="1"/>
          </p:cNvGraphicFramePr>
          <p:nvPr>
            <p:ph idx="1"/>
          </p:nvPr>
        </p:nvGraphicFramePr>
        <p:xfrm>
          <a:off x="701675" y="1700530"/>
          <a:ext cx="7740650" cy="4318000"/>
        </p:xfrm>
        <a:graphic>
          <a:graphicData uri="http://schemas.openxmlformats.org/presentationml/2006/ole">
            <mc:AlternateContent xmlns:mc="http://schemas.openxmlformats.org/markup-compatibility/2006">
              <mc:Choice xmlns:v="urn:schemas-microsoft-com:vml" Requires="v">
                <p:oleObj spid="_x0000_s1046" r:id="rId4" imgW="6981825" imgH="3305175" progId="Paint.Picture">
                  <p:embed/>
                </p:oleObj>
              </mc:Choice>
              <mc:Fallback>
                <p:oleObj r:id="rId4" imgW="6981825" imgH="3305175" progId="Paint.Picture">
                  <p:embed/>
                  <p:pic>
                    <p:nvPicPr>
                      <p:cNvPr id="0" name="Picture 7"/>
                      <p:cNvPicPr/>
                      <p:nvPr/>
                    </p:nvPicPr>
                    <p:blipFill>
                      <a:blip r:embed="rId5"/>
                      <a:stretch>
                        <a:fillRect/>
                      </a:stretch>
                    </p:blipFill>
                    <p:spPr>
                      <a:xfrm>
                        <a:off x="701675" y="1700530"/>
                        <a:ext cx="7740650" cy="4318000"/>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graphicFrame>
        <p:nvGraphicFramePr>
          <p:cNvPr id="4" name="Content Placeholder 3"/>
          <p:cNvGraphicFramePr>
            <a:graphicFrameLocks noGrp="1" noChangeAspect="1"/>
          </p:cNvGraphicFramePr>
          <p:nvPr>
            <p:ph idx="1"/>
          </p:nvPr>
        </p:nvGraphicFramePr>
        <p:xfrm>
          <a:off x="611505" y="1196975"/>
          <a:ext cx="7847330" cy="5171440"/>
        </p:xfrm>
        <a:graphic>
          <a:graphicData uri="http://schemas.openxmlformats.org/presentationml/2006/ole">
            <mc:AlternateContent xmlns:mc="http://schemas.openxmlformats.org/markup-compatibility/2006">
              <mc:Choice xmlns:v="urn:schemas-microsoft-com:vml" Requires="v">
                <p:oleObj spid="_x0000_s4118" r:id="rId4" imgW="8772525" imgH="5305425" progId="Paint.Picture">
                  <p:embed/>
                </p:oleObj>
              </mc:Choice>
              <mc:Fallback>
                <p:oleObj r:id="rId4" imgW="8772525" imgH="5305425" progId="Paint.Picture">
                  <p:embed/>
                  <p:pic>
                    <p:nvPicPr>
                      <p:cNvPr id="0" name="Picture 7"/>
                      <p:cNvPicPr/>
                      <p:nvPr/>
                    </p:nvPicPr>
                    <p:blipFill>
                      <a:blip r:embed="rId5"/>
                      <a:stretch>
                        <a:fillRect/>
                      </a:stretch>
                    </p:blipFill>
                    <p:spPr>
                      <a:xfrm>
                        <a:off x="611505" y="1196975"/>
                        <a:ext cx="7847330" cy="5171440"/>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7360" y="620713"/>
            <a:ext cx="8229600" cy="1143000"/>
          </a:xfrm>
        </p:spPr>
        <p:txBody>
          <a:bodyPr/>
          <a:lstStyle/>
          <a:p>
            <a:r>
              <a:rPr lang="en-US"/>
              <a:t>Button</a:t>
            </a:r>
          </a:p>
        </p:txBody>
      </p:sp>
      <p:sp>
        <p:nvSpPr>
          <p:cNvPr id="11" name="Content Placeholder 10"/>
          <p:cNvSpPr>
            <a:spLocks noGrp="1"/>
          </p:cNvSpPr>
          <p:nvPr>
            <p:ph idx="1"/>
          </p:nvPr>
        </p:nvSpPr>
        <p:spPr/>
        <p:txBody>
          <a:bodyPr>
            <a:normAutofit fontScale="92500"/>
          </a:bodyPr>
          <a:lstStyle/>
          <a:p>
            <a:r>
              <a:rPr lang="en-US"/>
              <a:t>A Button is a Push-button which can be pressed, or clicked, by the user to perform an action.</a:t>
            </a:r>
          </a:p>
          <a:p>
            <a:r>
              <a:rPr lang="en-US"/>
              <a:t>In android, we have a different type of buttons available to use based on our requirements, those are ImageButton, ToggleButton, RadioButton.</a:t>
            </a:r>
          </a:p>
          <a:p>
            <a:r>
              <a:rPr lang="en-US"/>
              <a:t>In android, we can create a Button control in two ways either in the XML layout file or create it in the Activity file programmatically.</a:t>
            </a:r>
          </a:p>
          <a:p>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52736"/>
            <a:ext cx="8229600" cy="5118735"/>
          </a:xfrm>
        </p:spPr>
        <p:txBody>
          <a:bodyPr>
            <a:normAutofit fontScale="97500"/>
          </a:bodyPr>
          <a:lstStyle/>
          <a:p>
            <a:pPr marL="0" indent="0">
              <a:buNone/>
            </a:pPr>
            <a:r>
              <a:rPr lang="en-US" sz="1600" b="1" dirty="0" smtClean="0">
                <a:latin typeface="Times New Roman" panose="02020603050405020304" pitchFamily="18" charset="0"/>
                <a:cs typeface="Times New Roman" panose="02020603050405020304" pitchFamily="18" charset="0"/>
              </a:rPr>
              <a:t>XML CODE</a:t>
            </a:r>
            <a:r>
              <a:rPr lang="en-IN"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for Button:</a:t>
            </a: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r>
              <a:rPr lang="en-US" sz="1600" dirty="0"/>
              <a:t>&lt;?xml version="1.0" encoding="utf-8"?&gt;</a:t>
            </a:r>
            <a:br>
              <a:rPr lang="en-US" sz="1600" dirty="0"/>
            </a:br>
            <a:r>
              <a:rPr lang="en-US" sz="1600" dirty="0"/>
              <a:t>&lt;</a:t>
            </a:r>
            <a:r>
              <a:rPr lang="en-US" sz="1600" dirty="0" err="1"/>
              <a:t>RelativeLayout</a:t>
            </a:r>
            <a:r>
              <a:rPr lang="en-US" sz="1600" dirty="0"/>
              <a:t> </a:t>
            </a:r>
            <a:r>
              <a:rPr lang="en-US" sz="1600" dirty="0" err="1"/>
              <a:t>xmlns:android</a:t>
            </a:r>
            <a:r>
              <a:rPr lang="en-US" sz="1600" dirty="0"/>
              <a:t>="http://schemas.android.com/</a:t>
            </a:r>
            <a:r>
              <a:rPr lang="en-US" sz="1600" dirty="0" err="1"/>
              <a:t>apk</a:t>
            </a:r>
            <a:r>
              <a:rPr lang="en-US" sz="1600" dirty="0"/>
              <a:t>/res/android"</a:t>
            </a:r>
            <a:br>
              <a:rPr lang="en-US" sz="1600" dirty="0"/>
            </a:br>
            <a:r>
              <a:rPr lang="en-US" sz="1600" dirty="0"/>
              <a:t>    </a:t>
            </a:r>
            <a:r>
              <a:rPr lang="en-US" sz="1600" dirty="0" err="1"/>
              <a:t>xmlns:app</a:t>
            </a:r>
            <a:r>
              <a:rPr lang="en-US" sz="1600" dirty="0"/>
              <a:t>="http://schemas.android.com/</a:t>
            </a:r>
            <a:r>
              <a:rPr lang="en-US" sz="1600" dirty="0" err="1"/>
              <a:t>apk</a:t>
            </a:r>
            <a:r>
              <a:rPr lang="en-US" sz="1600" dirty="0"/>
              <a:t>/res-auto"</a:t>
            </a:r>
            <a:br>
              <a:rPr lang="en-US" sz="1600" dirty="0"/>
            </a:br>
            <a:r>
              <a:rPr lang="en-US" sz="1600" dirty="0"/>
              <a:t>    </a:t>
            </a:r>
            <a:r>
              <a:rPr lang="en-US" sz="1600" dirty="0" err="1"/>
              <a:t>xmlns:tools</a:t>
            </a:r>
            <a:r>
              <a:rPr lang="en-US" sz="1600" dirty="0"/>
              <a:t>="http://schemas.android.com/tools"</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match_parent</a:t>
            </a:r>
            <a:r>
              <a:rPr lang="en-US" sz="1600" dirty="0"/>
              <a:t>"</a:t>
            </a:r>
            <a:br>
              <a:rPr lang="en-US" sz="1600" dirty="0"/>
            </a:br>
            <a:r>
              <a:rPr lang="en-US" sz="1600" dirty="0"/>
              <a:t>    </a:t>
            </a:r>
            <a:r>
              <a:rPr lang="en-US" sz="1600" dirty="0" err="1"/>
              <a:t>tools:context</a:t>
            </a:r>
            <a:r>
              <a:rPr lang="en-US" sz="1600" dirty="0"/>
              <a:t>=".</a:t>
            </a:r>
            <a:r>
              <a:rPr lang="en-US" sz="1600" dirty="0" err="1"/>
              <a:t>MainActivity</a:t>
            </a:r>
            <a:r>
              <a:rPr lang="en-US" sz="1600" dirty="0"/>
              <a:t>"&gt;</a:t>
            </a:r>
            <a:br>
              <a:rPr lang="en-US" sz="1600" dirty="0"/>
            </a:br>
            <a:r>
              <a:rPr lang="en-US" sz="1600" dirty="0"/>
              <a:t/>
            </a:r>
            <a:br>
              <a:rPr lang="en-US" sz="1600" dirty="0"/>
            </a:br>
            <a:r>
              <a:rPr lang="en-US" sz="1600" dirty="0"/>
              <a:t>    &lt;Button </a:t>
            </a:r>
            <a:r>
              <a:rPr lang="en-US" sz="1600" dirty="0" err="1"/>
              <a:t>android:id</a:t>
            </a:r>
            <a:r>
              <a:rPr lang="en-US" sz="1600" dirty="0"/>
              <a:t>="@+id/</a:t>
            </a:r>
            <a:r>
              <a:rPr lang="en-US" sz="1600" dirty="0" err="1"/>
              <a:t>button_call</a:t>
            </a:r>
            <a:r>
              <a:rPr lang="en-US" sz="1600" dirty="0"/>
              <a: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b="1" dirty="0" err="1"/>
              <a:t>android:onClick</a:t>
            </a:r>
            <a:r>
              <a:rPr lang="en-US" sz="1600" b="1" dirty="0" smtClean="0"/>
              <a:t>=“calling"</a:t>
            </a:r>
            <a:r>
              <a:rPr lang="en-US" sz="1600" dirty="0"/>
              <a:t/>
            </a:r>
            <a:br>
              <a:rPr lang="en-US" sz="1600" dirty="0"/>
            </a:br>
            <a:r>
              <a:rPr lang="en-US" sz="1600" dirty="0"/>
              <a:t>        </a:t>
            </a:r>
            <a:r>
              <a:rPr lang="en-US" sz="1600" dirty="0" err="1"/>
              <a:t>android:text</a:t>
            </a:r>
            <a:r>
              <a:rPr lang="en-US" sz="1600" dirty="0" smtClean="0"/>
              <a:t>=“RLS_BCA"</a:t>
            </a:r>
            <a:r>
              <a:rPr lang="en-US" sz="1600" dirty="0"/>
              <a:t/>
            </a:r>
            <a:br>
              <a:rPr lang="en-US" sz="1600" dirty="0"/>
            </a:br>
            <a:r>
              <a:rPr lang="en-US" sz="1600" dirty="0"/>
              <a:t>        </a:t>
            </a:r>
            <a:r>
              <a:rPr lang="en-US" sz="1600" dirty="0" err="1" smtClean="0"/>
              <a:t>android:layout_marginTop</a:t>
            </a:r>
            <a:r>
              <a:rPr lang="en-US" sz="1600" dirty="0" smtClean="0"/>
              <a:t>=“50dp"</a:t>
            </a:r>
            <a:r>
              <a:rPr lang="en-US" sz="1600" dirty="0"/>
              <a:t/>
            </a:r>
            <a:br>
              <a:rPr lang="en-US" sz="1600" dirty="0"/>
            </a:br>
            <a:r>
              <a:rPr lang="en-US" sz="1600" dirty="0" smtClean="0"/>
              <a:t>         </a:t>
            </a:r>
            <a:r>
              <a:rPr lang="en-US" sz="1600" dirty="0" err="1" smtClean="0"/>
              <a:t>android:layout_marginLeft</a:t>
            </a:r>
            <a:r>
              <a:rPr lang="en-US" sz="1600" dirty="0" smtClean="0"/>
              <a:t> =“60dp</a:t>
            </a:r>
            <a:r>
              <a:rPr lang="en-US" sz="1600" dirty="0"/>
              <a:t>" /&gt;</a:t>
            </a:r>
            <a:endParaRPr lang="en-IN" sz="1600" dirty="0"/>
          </a:p>
          <a:p>
            <a:pPr marL="0" indent="0">
              <a:buNone/>
            </a:pPr>
            <a:r>
              <a:rPr lang="en-US" sz="1600" dirty="0"/>
              <a:t>&lt;/</a:t>
            </a:r>
            <a:r>
              <a:rPr lang="en-US" sz="1600" dirty="0" err="1"/>
              <a:t>RelativeLayout</a:t>
            </a:r>
            <a:r>
              <a:rPr lang="en-US" sz="1600" dirty="0"/>
              <a:t>&gt;</a:t>
            </a:r>
            <a:endParaRPr lang="en-IN" sz="1600" dirty="0"/>
          </a:p>
          <a:p>
            <a:pPr marL="0" indent="0">
              <a:buNone/>
            </a:pP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4"/>
            <a:ext cx="8229600" cy="6165671"/>
          </a:xfrm>
        </p:spPr>
        <p:txBody>
          <a:bodyPr>
            <a:normAutofit/>
          </a:bodyPr>
          <a:lstStyle/>
          <a:p>
            <a:pPr marL="0" indent="0">
              <a:buNone/>
            </a:pPr>
            <a:r>
              <a:rPr lang="en-US" sz="1600" b="1" dirty="0" smtClean="0">
                <a:latin typeface="Times New Roman" panose="02020603050405020304" pitchFamily="18" charset="0"/>
                <a:cs typeface="Times New Roman" panose="02020603050405020304" pitchFamily="18" charset="0"/>
              </a:rPr>
              <a:t>Java Code for Button:</a:t>
            </a:r>
            <a:endParaRPr lang="en-US" sz="1600" b="1"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package com.example.program2</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import </a:t>
            </a:r>
            <a:r>
              <a:rPr lang="en-US" sz="1600" dirty="0" err="1">
                <a:latin typeface="Times New Roman" panose="02020603050405020304" pitchFamily="18" charset="0"/>
                <a:cs typeface="Times New Roman" panose="02020603050405020304" pitchFamily="18" charset="0"/>
              </a:rPr>
              <a:t>androidx.appcompat.app.AppCompatActivity</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import </a:t>
            </a:r>
            <a:r>
              <a:rPr lang="en-US" sz="1600" dirty="0" err="1">
                <a:latin typeface="Times New Roman" panose="02020603050405020304" pitchFamily="18" charset="0"/>
                <a:cs typeface="Times New Roman" panose="02020603050405020304" pitchFamily="18" charset="0"/>
              </a:rPr>
              <a:t>android.content.Intent</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import </a:t>
            </a:r>
            <a:r>
              <a:rPr lang="en-US" sz="1600" dirty="0" err="1">
                <a:latin typeface="Times New Roman" panose="02020603050405020304" pitchFamily="18" charset="0"/>
                <a:cs typeface="Times New Roman" panose="02020603050405020304" pitchFamily="18" charset="0"/>
              </a:rPr>
              <a:t>android.net.Uri</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import </a:t>
            </a:r>
            <a:r>
              <a:rPr lang="en-US" sz="1600" dirty="0" err="1">
                <a:latin typeface="Times New Roman" panose="02020603050405020304" pitchFamily="18" charset="0"/>
                <a:cs typeface="Times New Roman" panose="02020603050405020304" pitchFamily="18" charset="0"/>
              </a:rPr>
              <a:t>android.os.Bundle</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import </a:t>
            </a:r>
            <a:r>
              <a:rPr lang="en-US" sz="1600" dirty="0" err="1">
                <a:latin typeface="Times New Roman" panose="02020603050405020304" pitchFamily="18" charset="0"/>
                <a:cs typeface="Times New Roman" panose="02020603050405020304" pitchFamily="18" charset="0"/>
              </a:rPr>
              <a:t>android.view.View</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public class </a:t>
            </a:r>
            <a:r>
              <a:rPr lang="en-US" sz="1600" dirty="0" err="1">
                <a:latin typeface="Times New Roman" panose="02020603050405020304" pitchFamily="18" charset="0"/>
                <a:cs typeface="Times New Roman" panose="02020603050405020304" pitchFamily="18" charset="0"/>
              </a:rPr>
              <a:t>MainActivity</a:t>
            </a:r>
            <a:r>
              <a:rPr lang="en-US" sz="1600" dirty="0">
                <a:latin typeface="Times New Roman" panose="02020603050405020304" pitchFamily="18" charset="0"/>
                <a:cs typeface="Times New Roman" panose="02020603050405020304" pitchFamily="18" charset="0"/>
              </a:rPr>
              <a:t> extends </a:t>
            </a:r>
            <a:r>
              <a:rPr lang="en-US" sz="1600" dirty="0" err="1">
                <a:latin typeface="Times New Roman" panose="02020603050405020304" pitchFamily="18" charset="0"/>
                <a:cs typeface="Times New Roman" panose="02020603050405020304" pitchFamily="18" charset="0"/>
              </a:rPr>
              <a:t>AppCompatActivity</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protected void </a:t>
            </a:r>
            <a:r>
              <a:rPr lang="en-US" sz="1600" dirty="0" err="1">
                <a:latin typeface="Times New Roman" panose="02020603050405020304" pitchFamily="18" charset="0"/>
                <a:cs typeface="Times New Roman" panose="02020603050405020304" pitchFamily="18" charset="0"/>
              </a:rPr>
              <a:t>onCreate</a:t>
            </a:r>
            <a:r>
              <a:rPr lang="en-US" sz="1600" dirty="0">
                <a:latin typeface="Times New Roman" panose="02020603050405020304" pitchFamily="18" charset="0"/>
                <a:cs typeface="Times New Roman" panose="02020603050405020304" pitchFamily="18" charset="0"/>
              </a:rPr>
              <a:t>(Bundle </a:t>
            </a:r>
            <a:r>
              <a:rPr lang="en-US" sz="1600" dirty="0" err="1">
                <a:latin typeface="Times New Roman" panose="02020603050405020304" pitchFamily="18" charset="0"/>
                <a:cs typeface="Times New Roman" panose="02020603050405020304" pitchFamily="18" charset="0"/>
              </a:rPr>
              <a:t>savedInstanceState</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super.onCreate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savedInstanceState</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setContentView</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R.layout.activity_main</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public void </a:t>
            </a:r>
            <a:r>
              <a:rPr lang="en-US" sz="1600" dirty="0" smtClean="0">
                <a:latin typeface="Times New Roman" panose="02020603050405020304" pitchFamily="18" charset="0"/>
                <a:cs typeface="Times New Roman" panose="02020603050405020304" pitchFamily="18" charset="0"/>
              </a:rPr>
              <a:t>calling(View </a:t>
            </a:r>
            <a:r>
              <a:rPr lang="en-US" sz="1600" dirty="0">
                <a:latin typeface="Times New Roman" panose="02020603050405020304" pitchFamily="18" charset="0"/>
                <a:cs typeface="Times New Roman" panose="02020603050405020304" pitchFamily="18" charset="0"/>
              </a:rPr>
              <a:t>v)</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String URL = "1234567890";</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Uri u = </a:t>
            </a:r>
            <a:r>
              <a:rPr lang="en-US" sz="1600" dirty="0" err="1">
                <a:latin typeface="Times New Roman" panose="02020603050405020304" pitchFamily="18" charset="0"/>
                <a:cs typeface="Times New Roman" panose="02020603050405020304" pitchFamily="18" charset="0"/>
              </a:rPr>
              <a:t>Uri.parse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tel</a:t>
            </a:r>
            <a:r>
              <a:rPr lang="en-US" sz="1600" dirty="0">
                <a:latin typeface="Times New Roman" panose="02020603050405020304" pitchFamily="18" charset="0"/>
                <a:cs typeface="Times New Roman" panose="02020603050405020304" pitchFamily="18" charset="0"/>
              </a:rPr>
              <a:t>:" + URL);</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Intent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new Intent(</a:t>
            </a:r>
            <a:r>
              <a:rPr lang="en-US" sz="1600" dirty="0" err="1">
                <a:latin typeface="Times New Roman" panose="02020603050405020304" pitchFamily="18" charset="0"/>
                <a:cs typeface="Times New Roman" panose="02020603050405020304" pitchFamily="18" charset="0"/>
              </a:rPr>
              <a:t>Intent.ACTION_VIEW</a:t>
            </a:r>
            <a:r>
              <a:rPr lang="en-US" sz="1600" dirty="0">
                <a:latin typeface="Times New Roman" panose="02020603050405020304" pitchFamily="18" charset="0"/>
                <a:cs typeface="Times New Roman" panose="02020603050405020304" pitchFamily="18" charset="0"/>
              </a:rPr>
              <a:t>, u);</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startActivity</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118735"/>
          </a:xfrm>
        </p:spPr>
        <p:txBody>
          <a:bodyPr>
            <a:normAutofit/>
          </a:bodyPr>
          <a:lstStyle/>
          <a:p>
            <a:pPr marL="0" indent="0" algn="just">
              <a:buNone/>
            </a:pPr>
            <a:r>
              <a:rPr lang="en-US" sz="2400" dirty="0"/>
              <a:t>Android Handle Button Click Events</a:t>
            </a:r>
          </a:p>
          <a:p>
            <a:pPr marL="0" indent="0" algn="just">
              <a:buNone/>
            </a:pPr>
            <a:r>
              <a:rPr lang="en-US" sz="2400" dirty="0"/>
              <a:t>Generally, whenever the user clicks on a Button, the Button object will receives an on-click event.</a:t>
            </a:r>
          </a:p>
          <a:p>
            <a:pPr marL="0" indent="0" algn="just">
              <a:buNone/>
            </a:pPr>
            <a:endParaRPr lang="en-US" sz="2400" dirty="0"/>
          </a:p>
          <a:p>
            <a:pPr marL="0" indent="0" algn="just">
              <a:buNone/>
            </a:pPr>
            <a:r>
              <a:rPr lang="en-US" sz="2400" dirty="0"/>
              <a:t>In android, we can define a button click event in two ways either in the XML layout file or create it in the Activity file programmatically.</a:t>
            </a:r>
          </a:p>
          <a:p>
            <a:pPr marL="0" indent="0" algn="just">
              <a:buNone/>
            </a:pPr>
            <a:r>
              <a:rPr lang="en-US" sz="2400" dirty="0"/>
              <a:t>Android Handle Button Click Events</a:t>
            </a:r>
          </a:p>
          <a:p>
            <a:pPr marL="0" indent="0" algn="just">
              <a:buNone/>
            </a:pP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400675"/>
          </a:xfrm>
        </p:spPr>
        <p:txBody>
          <a:bodyPr>
            <a:normAutofit/>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&lt;</a:t>
            </a:r>
            <a:r>
              <a:rPr lang="en-US" sz="2000" dirty="0">
                <a:latin typeface="Times New Roman" panose="02020603050405020304" pitchFamily="18" charset="0"/>
                <a:cs typeface="Times New Roman" panose="02020603050405020304" pitchFamily="18" charset="0"/>
              </a:rPr>
              <a:t>Button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android:id</a:t>
            </a:r>
            <a:r>
              <a:rPr lang="en-US" sz="2000" dirty="0">
                <a:latin typeface="Times New Roman" panose="02020603050405020304" pitchFamily="18" charset="0"/>
                <a:cs typeface="Times New Roman" panose="02020603050405020304" pitchFamily="18" charset="0"/>
              </a:rPr>
              <a:t>="@+id/</a:t>
            </a:r>
            <a:r>
              <a:rPr lang="en-US" sz="2000" dirty="0" err="1">
                <a:latin typeface="Times New Roman" panose="02020603050405020304" pitchFamily="18" charset="0"/>
                <a:cs typeface="Times New Roman" panose="02020603050405020304" pitchFamily="18" charset="0"/>
              </a:rPr>
              <a:t>button_call</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android:layout_width</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match_parent</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android:layout_height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wrap_content</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android:onClick</a:t>
            </a:r>
            <a:r>
              <a:rPr lang="en-US" sz="2400" b="1" dirty="0">
                <a:latin typeface="Times New Roman" panose="02020603050405020304" pitchFamily="18" charset="0"/>
                <a:cs typeface="Times New Roman" panose="02020603050405020304" pitchFamily="18" charset="0"/>
              </a:rPr>
              <a:t>=“calling</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android:text</a:t>
            </a:r>
            <a:r>
              <a:rPr lang="en-US" sz="2000" dirty="0">
                <a:latin typeface="Times New Roman" panose="02020603050405020304" pitchFamily="18" charset="0"/>
                <a:cs typeface="Times New Roman" panose="02020603050405020304" pitchFamily="18" charset="0"/>
              </a:rPr>
              <a:t>=“RLS_BCA"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android:layout_marginTop</a:t>
            </a:r>
            <a:r>
              <a:rPr lang="en-US" sz="2000" dirty="0">
                <a:latin typeface="Times New Roman" panose="02020603050405020304" pitchFamily="18" charset="0"/>
                <a:cs typeface="Times New Roman" panose="02020603050405020304" pitchFamily="18" charset="0"/>
              </a:rPr>
              <a:t>=“50dp"</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android:layout_marginLeft</a:t>
            </a:r>
            <a:r>
              <a:rPr lang="en-US" sz="2000" dirty="0">
                <a:latin typeface="Times New Roman" panose="02020603050405020304" pitchFamily="18" charset="0"/>
                <a:cs typeface="Times New Roman" panose="02020603050405020304" pitchFamily="18" charset="0"/>
              </a:rPr>
              <a:t> =“60dp" /&gt;</a:t>
            </a:r>
            <a:endParaRPr lang="en-IN" sz="2000"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sp>
        <p:nvSpPr>
          <p:cNvPr id="2" name="Content Placeholder 1"/>
          <p:cNvSpPr>
            <a:spLocks noGrp="1"/>
          </p:cNvSpPr>
          <p:nvPr>
            <p:ph sz="half" idx="1"/>
          </p:nvPr>
        </p:nvSpPr>
        <p:spPr>
          <a:xfrm>
            <a:off x="457200" y="1064895"/>
            <a:ext cx="7639050" cy="995045"/>
          </a:xfrm>
        </p:spPr>
        <p:txBody>
          <a:bodyPr>
            <a:normAutofit/>
          </a:bodyPr>
          <a:lstStyle/>
          <a:p>
            <a:pPr marL="0" indent="0">
              <a:buNone/>
            </a:pPr>
            <a:r>
              <a:rPr lang="en-US" b="1"/>
              <a:t>Android Button Control Attributes</a:t>
            </a:r>
          </a:p>
          <a:p>
            <a:pPr marL="0" indent="0">
              <a:buNone/>
            </a:pPr>
            <a:endParaRPr lang="en-US"/>
          </a:p>
        </p:txBody>
      </p:sp>
      <p:graphicFrame>
        <p:nvGraphicFramePr>
          <p:cNvPr id="3" name="Content Placeholder 2"/>
          <p:cNvGraphicFramePr>
            <a:graphicFrameLocks noGrp="1"/>
          </p:cNvGraphicFramePr>
          <p:nvPr>
            <p:ph sz="half" idx="2"/>
          </p:nvPr>
        </p:nvGraphicFramePr>
        <p:xfrm>
          <a:off x="523240" y="1681480"/>
          <a:ext cx="8101330" cy="4716780"/>
        </p:xfrm>
        <a:graphic>
          <a:graphicData uri="http://schemas.openxmlformats.org/presentationml/2006/ole">
            <mc:AlternateContent xmlns:mc="http://schemas.openxmlformats.org/markup-compatibility/2006">
              <mc:Choice xmlns:v="urn:schemas-microsoft-com:vml" Requires="v">
                <p:oleObj spid="_x0000_s5142" r:id="rId4" imgW="7267575" imgH="4200525" progId="Paint.Picture">
                  <p:embed/>
                </p:oleObj>
              </mc:Choice>
              <mc:Fallback>
                <p:oleObj r:id="rId4" imgW="7267575" imgH="4200525" progId="Paint.Picture">
                  <p:embed/>
                  <p:pic>
                    <p:nvPicPr>
                      <p:cNvPr id="0" name="Picture 3"/>
                      <p:cNvPicPr/>
                      <p:nvPr/>
                    </p:nvPicPr>
                    <p:blipFill>
                      <a:blip r:embed="rId5"/>
                      <a:stretch>
                        <a:fillRect/>
                      </a:stretch>
                    </p:blipFill>
                    <p:spPr>
                      <a:xfrm>
                        <a:off x="523240" y="1681480"/>
                        <a:ext cx="8101330" cy="4716780"/>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48323"/>
            <a:ext cx="8229600" cy="1143000"/>
          </a:xfrm>
        </p:spPr>
        <p:txBody>
          <a:bodyPr/>
          <a:lstStyle/>
          <a:p>
            <a:pPr algn="l"/>
            <a:r>
              <a:rPr lang="en-US"/>
              <a:t>Android Toast</a:t>
            </a:r>
          </a:p>
        </p:txBody>
      </p:sp>
      <p:sp>
        <p:nvSpPr>
          <p:cNvPr id="4" name="Content Placeholder 3"/>
          <p:cNvSpPr>
            <a:spLocks noGrp="1"/>
          </p:cNvSpPr>
          <p:nvPr>
            <p:ph idx="1"/>
          </p:nvPr>
        </p:nvSpPr>
        <p:spPr/>
        <p:txBody>
          <a:bodyPr/>
          <a:lstStyle/>
          <a:p>
            <a:pPr algn="just"/>
            <a:r>
              <a:rPr lang="en-US" sz="2800"/>
              <a:t>Andorid Toast can be used to display information for the short period of time. A toast contains message to be displayed quickly and disappears after sometime.</a:t>
            </a:r>
          </a:p>
          <a:p>
            <a:pPr algn="just"/>
            <a:endParaRPr lang="en-US" sz="2800"/>
          </a:p>
          <a:p>
            <a:pPr algn="just"/>
            <a:r>
              <a:rPr lang="en-US" sz="2800"/>
              <a:t>The android.widget.Toast class is the subclass of java.lang.Object class.</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sp>
        <p:nvSpPr>
          <p:cNvPr id="2" name="Content Placeholder 1"/>
          <p:cNvSpPr>
            <a:spLocks noGrp="1"/>
          </p:cNvSpPr>
          <p:nvPr>
            <p:ph sz="half" idx="1"/>
          </p:nvPr>
        </p:nvSpPr>
        <p:spPr>
          <a:xfrm>
            <a:off x="457200" y="1122045"/>
            <a:ext cx="8359140" cy="5004435"/>
          </a:xfrm>
        </p:spPr>
        <p:txBody>
          <a:bodyPr>
            <a:normAutofit/>
          </a:bodyPr>
          <a:lstStyle/>
          <a:p>
            <a:pPr marL="0" indent="0" algn="just">
              <a:buNone/>
            </a:pPr>
            <a:r>
              <a:rPr lang="en-US" sz="2400"/>
              <a:t>Toast class</a:t>
            </a:r>
          </a:p>
          <a:p>
            <a:pPr marL="0" indent="0" algn="just">
              <a:buNone/>
            </a:pPr>
            <a:r>
              <a:rPr lang="en-US" sz="2400"/>
              <a:t>Toast class is used to show notification for a particular interval of time. After sometime it disappears. It doesn't block the user interaction.</a:t>
            </a:r>
          </a:p>
          <a:p>
            <a:pPr marL="0" indent="0" algn="just">
              <a:buNone/>
            </a:pPr>
            <a:endParaRPr lang="en-US" sz="2400"/>
          </a:p>
          <a:p>
            <a:pPr marL="0" indent="0" algn="just">
              <a:buNone/>
            </a:pPr>
            <a:r>
              <a:rPr lang="en-US" sz="2400"/>
              <a:t>Constants of Toast class</a:t>
            </a:r>
          </a:p>
          <a:p>
            <a:pPr marL="0" indent="0" algn="just">
              <a:buNone/>
            </a:pPr>
            <a:r>
              <a:rPr lang="en-US" sz="2400"/>
              <a:t>There are only 2 constants of Toast class which are given below.</a:t>
            </a:r>
          </a:p>
          <a:p>
            <a:pPr marL="0" indent="0" algn="just">
              <a:buNone/>
            </a:pPr>
            <a:endParaRPr lang="en-US" sz="2400"/>
          </a:p>
        </p:txBody>
      </p:sp>
      <p:graphicFrame>
        <p:nvGraphicFramePr>
          <p:cNvPr id="3" name="Content Placeholder 2"/>
          <p:cNvGraphicFramePr>
            <a:graphicFrameLocks noGrp="1"/>
          </p:cNvGraphicFramePr>
          <p:nvPr>
            <p:ph sz="half" idx="2"/>
          </p:nvPr>
        </p:nvGraphicFramePr>
        <p:xfrm>
          <a:off x="539750" y="4324985"/>
          <a:ext cx="8175625" cy="2055495"/>
        </p:xfrm>
        <a:graphic>
          <a:graphicData uri="http://schemas.openxmlformats.org/presentationml/2006/ole">
            <mc:AlternateContent xmlns:mc="http://schemas.openxmlformats.org/markup-compatibility/2006">
              <mc:Choice xmlns:v="urn:schemas-microsoft-com:vml" Requires="v">
                <p:oleObj spid="_x0000_s6166" r:id="rId4" imgW="7439025" imgH="1457325" progId="Paint.Picture">
                  <p:embed/>
                </p:oleObj>
              </mc:Choice>
              <mc:Fallback>
                <p:oleObj r:id="rId4" imgW="7439025" imgH="1457325" progId="Paint.Picture">
                  <p:embed/>
                  <p:pic>
                    <p:nvPicPr>
                      <p:cNvPr id="0" name="Picture 3"/>
                      <p:cNvPicPr/>
                      <p:nvPr/>
                    </p:nvPicPr>
                    <p:blipFill>
                      <a:blip r:embed="rId5"/>
                      <a:stretch>
                        <a:fillRect/>
                      </a:stretch>
                    </p:blipFill>
                    <p:spPr>
                      <a:xfrm>
                        <a:off x="539750" y="4324985"/>
                        <a:ext cx="8175625" cy="2055495"/>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sp>
        <p:nvSpPr>
          <p:cNvPr id="2" name="Content Placeholder 1"/>
          <p:cNvSpPr>
            <a:spLocks noGrp="1"/>
          </p:cNvSpPr>
          <p:nvPr>
            <p:ph sz="half" idx="1"/>
          </p:nvPr>
        </p:nvSpPr>
        <p:spPr>
          <a:xfrm>
            <a:off x="457200" y="1209040"/>
            <a:ext cx="8128635" cy="4917440"/>
          </a:xfrm>
        </p:spPr>
        <p:txBody>
          <a:bodyPr>
            <a:normAutofit/>
          </a:bodyPr>
          <a:lstStyle/>
          <a:p>
            <a:pPr marL="0" indent="0" algn="just">
              <a:buNone/>
            </a:pPr>
            <a:r>
              <a:rPr lang="en-US" sz="2800" b="1"/>
              <a:t>Methods of Toast class</a:t>
            </a:r>
          </a:p>
          <a:p>
            <a:pPr marL="0" indent="0" algn="just">
              <a:buNone/>
            </a:pPr>
            <a:r>
              <a:rPr lang="en-US" sz="2800"/>
              <a:t>The widely used methods of Toast class are given below.</a:t>
            </a:r>
          </a:p>
        </p:txBody>
      </p:sp>
      <p:graphicFrame>
        <p:nvGraphicFramePr>
          <p:cNvPr id="3" name="Content Placeholder 2"/>
          <p:cNvGraphicFramePr>
            <a:graphicFrameLocks noGrp="1"/>
          </p:cNvGraphicFramePr>
          <p:nvPr>
            <p:ph sz="half" idx="2"/>
          </p:nvPr>
        </p:nvGraphicFramePr>
        <p:xfrm>
          <a:off x="998855" y="2742565"/>
          <a:ext cx="7604760" cy="3562985"/>
        </p:xfrm>
        <a:graphic>
          <a:graphicData uri="http://schemas.openxmlformats.org/presentationml/2006/ole">
            <mc:AlternateContent xmlns:mc="http://schemas.openxmlformats.org/markup-compatibility/2006">
              <mc:Choice xmlns:v="urn:schemas-microsoft-com:vml" Requires="v">
                <p:oleObj spid="_x0000_s7190" r:id="rId4" imgW="7458075" imgH="2295525" progId="Paint.Picture">
                  <p:embed/>
                </p:oleObj>
              </mc:Choice>
              <mc:Fallback>
                <p:oleObj r:id="rId4" imgW="7458075" imgH="2295525" progId="Paint.Picture">
                  <p:embed/>
                  <p:pic>
                    <p:nvPicPr>
                      <p:cNvPr id="0" name="Picture 3"/>
                      <p:cNvPicPr/>
                      <p:nvPr/>
                    </p:nvPicPr>
                    <p:blipFill>
                      <a:blip r:embed="rId5"/>
                      <a:stretch>
                        <a:fillRect/>
                      </a:stretch>
                    </p:blipFill>
                    <p:spPr>
                      <a:xfrm>
                        <a:off x="998855" y="2742565"/>
                        <a:ext cx="7604760" cy="356298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4" name="Content Placeholder 3"/>
          <p:cNvPicPr>
            <a:picLocks noGrp="1" noChangeAspect="1"/>
          </p:cNvPicPr>
          <p:nvPr>
            <p:ph idx="1"/>
          </p:nvPr>
        </p:nvPicPr>
        <p:blipFill>
          <a:blip r:embed="rId3"/>
          <a:stretch>
            <a:fillRect/>
          </a:stretch>
        </p:blipFill>
        <p:spPr>
          <a:xfrm>
            <a:off x="1691640" y="981075"/>
            <a:ext cx="5810250" cy="556958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118735"/>
          </a:xfrm>
        </p:spPr>
        <p:txBody>
          <a:bodyPr>
            <a:normAutofit fontScale="92500"/>
          </a:bodyPr>
          <a:lstStyle/>
          <a:p>
            <a:pPr marL="0" indent="0">
              <a:buNone/>
            </a:pPr>
            <a:r>
              <a:rPr lang="en-US"/>
              <a:t>Android Toast Example</a:t>
            </a:r>
          </a:p>
          <a:p>
            <a:pPr marL="0" indent="0">
              <a:buNone/>
            </a:pPr>
            <a:endParaRPr lang="en-US"/>
          </a:p>
          <a:p>
            <a:pPr marL="0" indent="0" algn="just">
              <a:buNone/>
            </a:pPr>
            <a:r>
              <a:rPr lang="en-US" sz="2400"/>
              <a:t>Toast.makeText(getApplicationContext(),"Hello Javatpoint",Toast.LENGTH_SHORT).show(); </a:t>
            </a:r>
          </a:p>
          <a:p>
            <a:pPr marL="0" indent="0" algn="just">
              <a:buNone/>
            </a:pPr>
            <a:endParaRPr lang="en-US" sz="2400"/>
          </a:p>
          <a:p>
            <a:pPr algn="just"/>
            <a:r>
              <a:rPr lang="en-US" sz="2400"/>
              <a:t>The Toast.makeText() method is a factory method which creates a Toast object. </a:t>
            </a:r>
          </a:p>
          <a:p>
            <a:pPr algn="just"/>
            <a:r>
              <a:rPr lang="en-US" sz="2400"/>
              <a:t>The method takes 3 parameters. First the methods needs a Context object which is obtained by calling getApplicationContext()</a:t>
            </a:r>
          </a:p>
          <a:p>
            <a:pPr algn="just"/>
            <a:r>
              <a:rPr lang="en-US" sz="2400"/>
              <a:t>The second parameter is the text to be displayed in the Toast.</a:t>
            </a:r>
          </a:p>
          <a:p>
            <a:pPr algn="just"/>
            <a:r>
              <a:rPr lang="en-US" sz="2400"/>
              <a:t>The third parameter is the time duration the Toast is to be displayed. The Toast class contains two predefined constants you can use: Toast.LENGTH_SHORT and Toast.LENGTH_LONG.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118735"/>
          </a:xfrm>
        </p:spPr>
        <p:txBody>
          <a:bodyPr>
            <a:normAutofit fontScale="87500" lnSpcReduction="10000"/>
          </a:bodyPr>
          <a:lstStyle/>
          <a:p>
            <a:pPr marL="0" indent="0">
              <a:buNone/>
            </a:pPr>
            <a:r>
              <a:rPr lang="en-US" sz="2400"/>
              <a:t>Toast Positioning</a:t>
            </a:r>
          </a:p>
          <a:p>
            <a:pPr marL="0" indent="0">
              <a:buNone/>
            </a:pPr>
            <a:r>
              <a:rPr lang="en-US" sz="2400"/>
              <a:t>You can change the positioning on the screen of a Toast message using the setGravity() method. Here is a Toast setGravity() example:</a:t>
            </a:r>
          </a:p>
          <a:p>
            <a:pPr marL="0" indent="0" algn="ctr">
              <a:buNone/>
            </a:pPr>
            <a:r>
              <a:rPr lang="en-US" sz="2400"/>
              <a:t>toast.setGravity(Gravity.CENTER, 0, 0);</a:t>
            </a:r>
          </a:p>
          <a:p>
            <a:pPr marL="0" indent="0" algn="ctr">
              <a:buNone/>
            </a:pPr>
            <a:endParaRPr lang="en-US" sz="2400"/>
          </a:p>
          <a:p>
            <a:pPr marL="0" indent="0" algn="just">
              <a:buNone/>
            </a:pPr>
            <a:r>
              <a:rPr lang="en-US" sz="2400"/>
              <a:t>The first parameter of the setGravity() method specifies the overall position of the Toast. You can use the following constants in the Gravity class to specify the overall position:</a:t>
            </a:r>
          </a:p>
          <a:p>
            <a:pPr algn="just"/>
            <a:r>
              <a:rPr lang="en-US" sz="2400"/>
              <a:t>TOP</a:t>
            </a:r>
          </a:p>
          <a:p>
            <a:pPr algn="just"/>
            <a:r>
              <a:rPr lang="en-US" sz="2400"/>
              <a:t>BOTTOM</a:t>
            </a:r>
          </a:p>
          <a:p>
            <a:pPr algn="just"/>
            <a:r>
              <a:rPr lang="en-US" sz="2400"/>
              <a:t>LEFT</a:t>
            </a:r>
          </a:p>
          <a:p>
            <a:pPr algn="just"/>
            <a:r>
              <a:rPr lang="en-US" sz="2400"/>
              <a:t>RIGHT</a:t>
            </a:r>
          </a:p>
          <a:p>
            <a:pPr algn="just"/>
            <a:r>
              <a:rPr lang="en-US" sz="2400"/>
              <a:t>CENTER</a:t>
            </a:r>
          </a:p>
          <a:p>
            <a:pPr algn="just"/>
            <a:r>
              <a:rPr lang="en-US" sz="2400"/>
              <a:t>CENTER_HORIZONTAL</a:t>
            </a:r>
          </a:p>
          <a:p>
            <a:pPr algn="just"/>
            <a:r>
              <a:rPr lang="en-US" sz="2400"/>
              <a:t>CENTER_VERTICAL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118735"/>
          </a:xfrm>
        </p:spPr>
        <p:txBody>
          <a:bodyPr>
            <a:normAutofit/>
          </a:bodyPr>
          <a:lstStyle/>
          <a:p>
            <a:pPr marL="0" indent="0">
              <a:buNone/>
            </a:pPr>
            <a:r>
              <a:rPr lang="en-US" sz="1800" b="1" dirty="0" smtClean="0">
                <a:latin typeface="Times New Roman" panose="02020603050405020304" pitchFamily="18" charset="0"/>
                <a:cs typeface="Times New Roman" panose="02020603050405020304" pitchFamily="18" charset="0"/>
              </a:rPr>
              <a:t>Java code for Toast:</a:t>
            </a:r>
          </a:p>
          <a:p>
            <a:pPr marL="0" indent="0">
              <a:buNone/>
            </a:pPr>
            <a:r>
              <a:rPr lang="en-US" sz="1800" dirty="0" smtClean="0">
                <a:latin typeface="Times New Roman" panose="02020603050405020304" pitchFamily="18" charset="0"/>
                <a:cs typeface="Times New Roman" panose="02020603050405020304" pitchFamily="18" charset="0"/>
              </a:rPr>
              <a:t>public </a:t>
            </a:r>
            <a:r>
              <a:rPr lang="en-US" sz="1800" dirty="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MainActivity</a:t>
            </a:r>
            <a:r>
              <a:rPr lang="en-US" sz="1800" dirty="0">
                <a:latin typeface="Times New Roman" panose="02020603050405020304" pitchFamily="18" charset="0"/>
                <a:cs typeface="Times New Roman" panose="02020603050405020304" pitchFamily="18" charset="0"/>
              </a:rPr>
              <a:t> extends </a:t>
            </a:r>
            <a:r>
              <a:rPr lang="en-US" sz="1800" dirty="0" err="1">
                <a:latin typeface="Times New Roman" panose="02020603050405020304" pitchFamily="18" charset="0"/>
                <a:cs typeface="Times New Roman" panose="02020603050405020304" pitchFamily="18" charset="0"/>
              </a:rPr>
              <a:t>AppCompatActivity</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protected </a:t>
            </a:r>
            <a:r>
              <a:rPr lang="en-US" sz="1800" dirty="0">
                <a:latin typeface="Times New Roman" panose="02020603050405020304" pitchFamily="18" charset="0"/>
                <a:cs typeface="Times New Roman" panose="02020603050405020304" pitchFamily="18" charset="0"/>
              </a:rPr>
              <a:t>void </a:t>
            </a:r>
            <a:r>
              <a:rPr lang="en-US" sz="1800" dirty="0" err="1">
                <a:latin typeface="Times New Roman" panose="02020603050405020304" pitchFamily="18" charset="0"/>
                <a:cs typeface="Times New Roman" panose="02020603050405020304" pitchFamily="18" charset="0"/>
              </a:rPr>
              <a:t>onCreate</a:t>
            </a:r>
            <a:r>
              <a:rPr lang="en-US" sz="1800" dirty="0">
                <a:latin typeface="Times New Roman" panose="02020603050405020304" pitchFamily="18" charset="0"/>
                <a:cs typeface="Times New Roman" panose="02020603050405020304" pitchFamily="18" charset="0"/>
              </a:rPr>
              <a:t>(Bundle </a:t>
            </a:r>
            <a:r>
              <a:rPr lang="en-US" sz="1800" dirty="0" err="1">
                <a:latin typeface="Times New Roman" panose="02020603050405020304" pitchFamily="18" charset="0"/>
                <a:cs typeface="Times New Roman" panose="02020603050405020304" pitchFamily="18" charset="0"/>
              </a:rPr>
              <a:t>savedInstanceState</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super.onCreate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savedInstanceState</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setContentView</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R.layout.activity_main</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//Displaying Toast with Hello </a:t>
            </a:r>
            <a:r>
              <a:rPr lang="en-US" sz="1800" dirty="0" err="1">
                <a:latin typeface="Times New Roman" panose="02020603050405020304" pitchFamily="18" charset="0"/>
                <a:cs typeface="Times New Roman" panose="02020603050405020304" pitchFamily="18" charset="0"/>
              </a:rPr>
              <a:t>Javatpoint</a:t>
            </a:r>
            <a:r>
              <a:rPr lang="en-US" sz="1800" dirty="0">
                <a:latin typeface="Times New Roman" panose="02020603050405020304" pitchFamily="18" charset="0"/>
                <a:cs typeface="Times New Roman" panose="02020603050405020304" pitchFamily="18" charset="0"/>
              </a:rPr>
              <a:t> message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Toast.makeText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getApplicationContext</a:t>
            </a: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"Hello </a:t>
            </a:r>
            <a:r>
              <a:rPr lang="en-US" sz="1800" b="1" dirty="0" err="1">
                <a:latin typeface="Times New Roman" panose="02020603050405020304" pitchFamily="18" charset="0"/>
                <a:cs typeface="Times New Roman" panose="02020603050405020304" pitchFamily="18" charset="0"/>
              </a:rPr>
              <a:t>Javatpoint</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Toast.LENGTH_SHORT</a:t>
            </a:r>
            <a:r>
              <a:rPr lang="en-US" sz="1800" dirty="0">
                <a:latin typeface="Times New Roman" panose="02020603050405020304" pitchFamily="18" charset="0"/>
                <a:cs typeface="Times New Roman" panose="02020603050405020304" pitchFamily="18" charset="0"/>
              </a:rPr>
              <a:t>).show();  </a:t>
            </a:r>
          </a:p>
          <a:p>
            <a:pPr marL="0" indent="0">
              <a:buNone/>
            </a:pPr>
            <a:r>
              <a:rPr lang="en-US" sz="1800" dirty="0">
                <a:latin typeface="Times New Roman" panose="02020603050405020304" pitchFamily="18" charset="0"/>
                <a:cs typeface="Times New Roman" panose="02020603050405020304" pitchFamily="18" charset="0"/>
              </a:rPr>
              <a:t>    }  </a:t>
            </a:r>
          </a:p>
          <a:p>
            <a:pPr marL="0" indent="0">
              <a:buNone/>
            </a:pPr>
            <a:r>
              <a:rPr lang="en-US" sz="18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3" name="Content Placeholder 2"/>
          <p:cNvPicPr>
            <a:picLocks noGrp="1" noChangeAspect="1"/>
          </p:cNvPicPr>
          <p:nvPr>
            <p:ph idx="1"/>
          </p:nvPr>
        </p:nvPicPr>
        <p:blipFill>
          <a:blip r:embed="rId3"/>
          <a:stretch>
            <a:fillRect/>
          </a:stretch>
        </p:blipFill>
        <p:spPr>
          <a:xfrm>
            <a:off x="3285490" y="1280795"/>
            <a:ext cx="2571750" cy="45720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118735"/>
          </a:xfrm>
        </p:spPr>
        <p:txBody>
          <a:bodyPr>
            <a:normAutofit/>
          </a:bodyPr>
          <a:lstStyle/>
          <a:p>
            <a:pPr marL="0" indent="0">
              <a:buNone/>
            </a:pPr>
            <a:r>
              <a:rPr lang="en-US" sz="2400"/>
              <a:t>Android ToggleButton </a:t>
            </a:r>
          </a:p>
          <a:p>
            <a:pPr algn="just"/>
            <a:r>
              <a:rPr lang="en-US" sz="2400"/>
              <a:t>Android Toggle Button can be used to display checked/unchecked (On/Off) state on the button.</a:t>
            </a:r>
          </a:p>
          <a:p>
            <a:pPr algn="just"/>
            <a:r>
              <a:rPr lang="en-US" sz="2400"/>
              <a:t>It is beneficial if user have to change the setting between two states. It can be used to On/Off Sound, Wifi, Bluetooth etc.</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118735"/>
          </a:xfrm>
        </p:spPr>
        <p:txBody>
          <a:bodyPr>
            <a:normAutofit fontScale="55000" lnSpcReduction="20000"/>
          </a:bodyPr>
          <a:lstStyle/>
          <a:p>
            <a:pPr marL="0" indent="0">
              <a:buNone/>
            </a:pPr>
            <a:r>
              <a:rPr lang="en-US" sz="2400" b="1" dirty="0">
                <a:latin typeface="Times New Roman" panose="02020603050405020304" pitchFamily="18" charset="0"/>
                <a:cs typeface="Times New Roman" panose="02020603050405020304" pitchFamily="18" charset="0"/>
              </a:rPr>
              <a:t>XML CODE</a:t>
            </a:r>
            <a:r>
              <a:rPr lang="en-I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for </a:t>
            </a:r>
            <a:r>
              <a:rPr lang="en-US" sz="2400" b="1" dirty="0" err="1" smtClean="0">
                <a:latin typeface="Times New Roman" panose="02020603050405020304" pitchFamily="18" charset="0"/>
                <a:cs typeface="Times New Roman" panose="02020603050405020304" pitchFamily="18" charset="0"/>
              </a:rPr>
              <a:t>ToggleButton</a:t>
            </a:r>
            <a:r>
              <a:rPr lang="en-US" sz="2400" b="1" dirty="0">
                <a:latin typeface="Times New Roman" panose="02020603050405020304" pitchFamily="18" charset="0"/>
                <a:cs typeface="Times New Roman" panose="02020603050405020304" pitchFamily="18" charset="0"/>
              </a:rPr>
              <a:t>:</a:t>
            </a:r>
          </a:p>
          <a:p>
            <a:pPr marL="0" indent="0">
              <a:buNone/>
            </a:pPr>
            <a:endParaRPr lang="en-US" sz="2400" dirty="0" smtClean="0"/>
          </a:p>
          <a:p>
            <a:pPr marL="0" indent="0">
              <a:buNone/>
            </a:pPr>
            <a:r>
              <a:rPr lang="en-US" sz="2900" dirty="0" smtClean="0"/>
              <a:t>&lt;?</a:t>
            </a:r>
            <a:r>
              <a:rPr lang="en-US" sz="2900" dirty="0"/>
              <a:t>xml version="1.0" encoding="utf-8"?&gt;</a:t>
            </a:r>
            <a:br>
              <a:rPr lang="en-US" sz="2900" dirty="0"/>
            </a:br>
            <a:r>
              <a:rPr lang="en-US" sz="2900" dirty="0" smtClean="0"/>
              <a:t>&lt;</a:t>
            </a:r>
            <a:r>
              <a:rPr lang="en-US" sz="2900" dirty="0" err="1" smtClean="0"/>
              <a:t>RelativeLayout</a:t>
            </a:r>
            <a:endParaRPr lang="en-US" sz="2900" dirty="0" smtClean="0"/>
          </a:p>
          <a:p>
            <a:pPr marL="0" indent="0">
              <a:buNone/>
            </a:pPr>
            <a:r>
              <a:rPr lang="en-US" sz="2900" dirty="0" err="1" smtClean="0"/>
              <a:t>xmlns:android</a:t>
            </a:r>
            <a:r>
              <a:rPr lang="en-US" sz="2900" dirty="0"/>
              <a:t>="http://schemas.android.com/</a:t>
            </a:r>
            <a:r>
              <a:rPr lang="en-US" sz="2900" dirty="0" err="1"/>
              <a:t>apk</a:t>
            </a:r>
            <a:r>
              <a:rPr lang="en-US" sz="2900" dirty="0"/>
              <a:t>/res/android"</a:t>
            </a:r>
            <a:br>
              <a:rPr lang="en-US" sz="2900" dirty="0"/>
            </a:br>
            <a:r>
              <a:rPr lang="en-US" sz="2900" dirty="0"/>
              <a:t>    </a:t>
            </a:r>
            <a:r>
              <a:rPr lang="en-US" sz="2900" dirty="0" err="1"/>
              <a:t>xmlns:app</a:t>
            </a:r>
            <a:r>
              <a:rPr lang="en-US" sz="2900" dirty="0"/>
              <a:t>="http://schemas.android.com/</a:t>
            </a:r>
            <a:r>
              <a:rPr lang="en-US" sz="2900" dirty="0" err="1"/>
              <a:t>apk</a:t>
            </a:r>
            <a:r>
              <a:rPr lang="en-US" sz="2900" dirty="0"/>
              <a:t>/res-auto"</a:t>
            </a:r>
            <a:br>
              <a:rPr lang="en-US" sz="2900" dirty="0"/>
            </a:br>
            <a:r>
              <a:rPr lang="en-US" sz="2900" dirty="0"/>
              <a:t>    </a:t>
            </a:r>
            <a:r>
              <a:rPr lang="en-US" sz="2900" dirty="0" err="1"/>
              <a:t>xmlns:tools</a:t>
            </a:r>
            <a:r>
              <a:rPr lang="en-US" sz="2900" dirty="0"/>
              <a:t>="http://schemas.android.com/tools"</a:t>
            </a:r>
            <a:br>
              <a:rPr lang="en-US" sz="2900" dirty="0"/>
            </a:br>
            <a:r>
              <a:rPr lang="en-US" sz="2900" dirty="0"/>
              <a:t>    </a:t>
            </a:r>
            <a:r>
              <a:rPr lang="en-US" sz="2900" dirty="0" err="1"/>
              <a:t>android:layout_width</a:t>
            </a:r>
            <a:r>
              <a:rPr lang="en-US" sz="2900" dirty="0"/>
              <a:t>="</a:t>
            </a:r>
            <a:r>
              <a:rPr lang="en-US" sz="2900" dirty="0" err="1"/>
              <a:t>match_parent</a:t>
            </a:r>
            <a:r>
              <a:rPr lang="en-US" sz="2900" dirty="0"/>
              <a:t>"</a:t>
            </a:r>
            <a:br>
              <a:rPr lang="en-US" sz="2900" dirty="0"/>
            </a:br>
            <a:r>
              <a:rPr lang="en-US" sz="2900" dirty="0"/>
              <a:t>    </a:t>
            </a:r>
            <a:r>
              <a:rPr lang="en-US" sz="2900" dirty="0" err="1"/>
              <a:t>android:layout_height</a:t>
            </a:r>
            <a:r>
              <a:rPr lang="en-US" sz="2900" dirty="0"/>
              <a:t>="</a:t>
            </a:r>
            <a:r>
              <a:rPr lang="en-US" sz="2900" dirty="0" err="1"/>
              <a:t>match_parent</a:t>
            </a:r>
            <a:r>
              <a:rPr lang="en-US" sz="2900" dirty="0"/>
              <a:t>"</a:t>
            </a:r>
            <a:br>
              <a:rPr lang="en-US" sz="2900" dirty="0"/>
            </a:br>
            <a:r>
              <a:rPr lang="en-US" sz="2900" dirty="0"/>
              <a:t>    </a:t>
            </a:r>
            <a:r>
              <a:rPr lang="en-US" sz="2900" dirty="0" err="1"/>
              <a:t>tools:context</a:t>
            </a:r>
            <a:r>
              <a:rPr lang="en-US" sz="2900" dirty="0"/>
              <a:t>=".</a:t>
            </a:r>
            <a:r>
              <a:rPr lang="en-US" sz="2900" dirty="0" err="1"/>
              <a:t>MainActivity</a:t>
            </a:r>
            <a:r>
              <a:rPr lang="en-US" sz="2900" dirty="0"/>
              <a:t>"&gt;</a:t>
            </a:r>
            <a:br>
              <a:rPr lang="en-US" sz="2900" dirty="0"/>
            </a:br>
            <a:r>
              <a:rPr lang="en-US" sz="2900" dirty="0"/>
              <a:t/>
            </a:r>
            <a:br>
              <a:rPr lang="en-US" sz="2900" dirty="0"/>
            </a:br>
            <a:r>
              <a:rPr lang="en-US" sz="2900" dirty="0"/>
              <a:t>    &lt;</a:t>
            </a:r>
            <a:r>
              <a:rPr lang="en-US" sz="2900" dirty="0" err="1"/>
              <a:t>ToggleButton</a:t>
            </a:r>
            <a:r>
              <a:rPr lang="en-US" sz="2900" dirty="0"/>
              <a:t/>
            </a:r>
            <a:br>
              <a:rPr lang="en-US" sz="2900" dirty="0"/>
            </a:br>
            <a:r>
              <a:rPr lang="en-US" sz="2900" dirty="0"/>
              <a:t>        </a:t>
            </a:r>
            <a:r>
              <a:rPr lang="en-US" sz="2900" dirty="0" err="1"/>
              <a:t>android:id</a:t>
            </a:r>
            <a:r>
              <a:rPr lang="en-US" sz="2900" dirty="0"/>
              <a:t>="@+id/</a:t>
            </a:r>
            <a:r>
              <a:rPr lang="en-US" sz="2900" dirty="0" err="1"/>
              <a:t>toggleButton</a:t>
            </a:r>
            <a:r>
              <a:rPr lang="en-US" sz="2900" dirty="0"/>
              <a:t>"</a:t>
            </a:r>
            <a:br>
              <a:rPr lang="en-US" sz="2900" dirty="0"/>
            </a:br>
            <a:r>
              <a:rPr lang="en-US" sz="2900" dirty="0"/>
              <a:t>        </a:t>
            </a:r>
            <a:r>
              <a:rPr lang="en-US" sz="2900" dirty="0" err="1"/>
              <a:t>android:layout_width</a:t>
            </a:r>
            <a:r>
              <a:rPr lang="en-US" sz="2900" dirty="0"/>
              <a:t>="</a:t>
            </a:r>
            <a:r>
              <a:rPr lang="en-US" sz="2900" dirty="0" err="1"/>
              <a:t>wrap_content</a:t>
            </a:r>
            <a:r>
              <a:rPr lang="en-US" sz="2900" dirty="0"/>
              <a:t>"</a:t>
            </a:r>
            <a:br>
              <a:rPr lang="en-US" sz="2900" dirty="0"/>
            </a:br>
            <a:r>
              <a:rPr lang="en-US" sz="2900" dirty="0"/>
              <a:t>        </a:t>
            </a:r>
            <a:r>
              <a:rPr lang="en-US" sz="2900" dirty="0" err="1"/>
              <a:t>android:layout_height</a:t>
            </a:r>
            <a:r>
              <a:rPr lang="en-US" sz="2900" dirty="0"/>
              <a:t>="</a:t>
            </a:r>
            <a:r>
              <a:rPr lang="en-US" sz="2900" dirty="0" err="1"/>
              <a:t>wrap_content</a:t>
            </a:r>
            <a:r>
              <a:rPr lang="en-US" sz="2900" dirty="0"/>
              <a:t>"</a:t>
            </a:r>
            <a:br>
              <a:rPr lang="en-US" sz="2900" dirty="0"/>
            </a:br>
            <a:r>
              <a:rPr lang="en-US" sz="2900" dirty="0"/>
              <a:t>        </a:t>
            </a:r>
            <a:r>
              <a:rPr lang="en-US" sz="2900" dirty="0" err="1"/>
              <a:t>android:layout_marginLeft</a:t>
            </a:r>
            <a:r>
              <a:rPr lang="en-US" sz="2900" dirty="0"/>
              <a:t>="8dp"</a:t>
            </a:r>
            <a:br>
              <a:rPr lang="en-US" sz="2900" dirty="0"/>
            </a:br>
            <a:r>
              <a:rPr lang="en-US" sz="2900" dirty="0"/>
              <a:t>        </a:t>
            </a:r>
            <a:r>
              <a:rPr lang="en-US" sz="2900" dirty="0" err="1"/>
              <a:t>android:layout_marginTop</a:t>
            </a:r>
            <a:r>
              <a:rPr lang="en-US" sz="2900" dirty="0"/>
              <a:t>="80dp"</a:t>
            </a:r>
            <a:br>
              <a:rPr lang="en-US" sz="2900" dirty="0"/>
            </a:br>
            <a:r>
              <a:rPr lang="en-US" sz="2900" dirty="0"/>
              <a:t>        </a:t>
            </a:r>
            <a:r>
              <a:rPr lang="en-US" sz="2900" dirty="0" err="1"/>
              <a:t>android:text</a:t>
            </a:r>
            <a:r>
              <a:rPr lang="en-US" sz="2900" dirty="0"/>
              <a:t>="</a:t>
            </a:r>
            <a:r>
              <a:rPr lang="en-US" sz="2900" dirty="0" err="1"/>
              <a:t>ToggleButton</a:t>
            </a:r>
            <a:r>
              <a:rPr lang="en-US" sz="2900" dirty="0"/>
              <a:t>"</a:t>
            </a:r>
            <a:br>
              <a:rPr lang="en-US" sz="2900" dirty="0"/>
            </a:br>
            <a:r>
              <a:rPr lang="en-US" sz="2900" b="1" dirty="0"/>
              <a:t>        </a:t>
            </a:r>
            <a:r>
              <a:rPr lang="en-US" sz="2900" b="1" dirty="0" err="1"/>
              <a:t>android:textOff</a:t>
            </a:r>
            <a:r>
              <a:rPr lang="en-US" sz="2900" b="1" dirty="0"/>
              <a:t>="Off"</a:t>
            </a:r>
            <a:br>
              <a:rPr lang="en-US" sz="2900" b="1" dirty="0"/>
            </a:br>
            <a:r>
              <a:rPr lang="en-US" sz="2900" b="1" dirty="0"/>
              <a:t>        </a:t>
            </a:r>
            <a:r>
              <a:rPr lang="en-US" sz="2900" b="1" dirty="0" err="1"/>
              <a:t>android:textOn</a:t>
            </a:r>
            <a:r>
              <a:rPr lang="en-US" sz="2900" b="1" dirty="0"/>
              <a:t>="On"</a:t>
            </a:r>
            <a:br>
              <a:rPr lang="en-US" sz="2900" b="1" dirty="0"/>
            </a:br>
            <a:r>
              <a:rPr lang="en-US" sz="2900" dirty="0"/>
              <a:t>        </a:t>
            </a:r>
            <a:r>
              <a:rPr lang="en-US" sz="2900" dirty="0" err="1"/>
              <a:t>app:layout_constraintEnd_toStartOf</a:t>
            </a:r>
            <a:r>
              <a:rPr lang="en-US" sz="2900" dirty="0"/>
              <a:t>="@+id/toggleButton2"</a:t>
            </a:r>
            <a:br>
              <a:rPr lang="en-US" sz="2900" dirty="0"/>
            </a:br>
            <a:r>
              <a:rPr lang="en-US" sz="2900" dirty="0"/>
              <a:t>        </a:t>
            </a:r>
            <a:r>
              <a:rPr lang="en-US" sz="2900" dirty="0" err="1"/>
              <a:t>app:layout_constraintStart_toStartOf</a:t>
            </a:r>
            <a:r>
              <a:rPr lang="en-US" sz="2900" dirty="0"/>
              <a:t>="parent"</a:t>
            </a:r>
            <a:br>
              <a:rPr lang="en-US" sz="2900" dirty="0"/>
            </a:br>
            <a:r>
              <a:rPr lang="en-US" sz="2900" dirty="0"/>
              <a:t>        </a:t>
            </a:r>
            <a:r>
              <a:rPr lang="en-US" sz="2900" dirty="0" err="1"/>
              <a:t>app:layout_constraintTop_toTopOf</a:t>
            </a:r>
            <a:r>
              <a:rPr lang="en-US" sz="2900" dirty="0"/>
              <a:t>="parent" /&gt;</a:t>
            </a:r>
            <a:r>
              <a:rPr lang="en-US" sz="2400" dirty="0"/>
              <a:t/>
            </a:r>
            <a:br>
              <a:rPr lang="en-US" sz="2400" dirty="0"/>
            </a:br>
            <a:r>
              <a:rPr lang="en-US" sz="2400" dirty="0"/>
              <a:t/>
            </a:r>
            <a:br>
              <a:rPr lang="en-US" sz="2400" dirty="0"/>
            </a:br>
            <a:r>
              <a:rPr lang="en-US" sz="2400" dirty="0"/>
              <a:t/>
            </a:r>
            <a:br>
              <a:rPr lang="en-US" sz="2400" dirty="0"/>
            </a:b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850255"/>
          </a:xfrm>
        </p:spPr>
        <p:txBody>
          <a:bodyPr>
            <a:noAutofit/>
          </a:bodyPr>
          <a:lstStyle/>
          <a:p>
            <a:pPr marL="0" indent="0">
              <a:buNone/>
            </a:pPr>
            <a:r>
              <a:rPr lang="en-US" sz="1500" dirty="0"/>
              <a:t>  &lt;</a:t>
            </a:r>
            <a:r>
              <a:rPr lang="en-US" sz="1500" dirty="0" err="1" smtClean="0"/>
              <a:t>ToggleButton</a:t>
            </a:r>
            <a:endParaRPr lang="en-US" sz="1500" dirty="0" smtClean="0"/>
          </a:p>
          <a:p>
            <a:pPr marL="0" indent="0">
              <a:buNone/>
            </a:pPr>
            <a:r>
              <a:rPr lang="en-US" sz="1500" dirty="0"/>
              <a:t> </a:t>
            </a:r>
            <a:r>
              <a:rPr lang="en-US" sz="1500" dirty="0" smtClean="0"/>
              <a:t>      </a:t>
            </a:r>
            <a:r>
              <a:rPr lang="en-US" sz="1500" dirty="0" err="1" smtClean="0"/>
              <a:t>android:id</a:t>
            </a:r>
            <a:r>
              <a:rPr lang="en-US" sz="1500" dirty="0"/>
              <a:t>="@+id/toggleButton2"</a:t>
            </a:r>
            <a:br>
              <a:rPr lang="en-US" sz="1500" dirty="0"/>
            </a:br>
            <a:r>
              <a:rPr lang="en-US" sz="1500" dirty="0"/>
              <a:t>        </a:t>
            </a:r>
            <a:r>
              <a:rPr lang="en-US" sz="1500" dirty="0" err="1"/>
              <a:t>android:layout_width</a:t>
            </a:r>
            <a:r>
              <a:rPr lang="en-US" sz="1500" dirty="0"/>
              <a:t>="</a:t>
            </a:r>
            <a:r>
              <a:rPr lang="en-US" sz="1500" dirty="0" err="1"/>
              <a:t>wrap_content</a:t>
            </a:r>
            <a:r>
              <a:rPr lang="en-US" sz="1500" dirty="0"/>
              <a:t>"</a:t>
            </a:r>
            <a:br>
              <a:rPr lang="en-US" sz="1500" dirty="0"/>
            </a:br>
            <a:r>
              <a:rPr lang="en-US" sz="1500" dirty="0"/>
              <a:t>        </a:t>
            </a:r>
            <a:r>
              <a:rPr lang="en-US" sz="1500" dirty="0" err="1"/>
              <a:t>android:layout_height</a:t>
            </a:r>
            <a:r>
              <a:rPr lang="en-US" sz="1500" dirty="0"/>
              <a:t>="</a:t>
            </a:r>
            <a:r>
              <a:rPr lang="en-US" sz="1500" dirty="0" err="1"/>
              <a:t>wrap_content</a:t>
            </a:r>
            <a:r>
              <a:rPr lang="en-US" sz="1500" dirty="0"/>
              <a:t>"</a:t>
            </a:r>
            <a:br>
              <a:rPr lang="en-US" sz="1500" dirty="0"/>
            </a:br>
            <a:r>
              <a:rPr lang="en-US" sz="1500" dirty="0"/>
              <a:t>        </a:t>
            </a:r>
            <a:r>
              <a:rPr lang="en-US" sz="1500" dirty="0" err="1"/>
              <a:t>android:layout_marginRight</a:t>
            </a:r>
            <a:r>
              <a:rPr lang="en-US" sz="1500" dirty="0"/>
              <a:t>="60dp"</a:t>
            </a:r>
            <a:br>
              <a:rPr lang="en-US" sz="1500" dirty="0"/>
            </a:br>
            <a:r>
              <a:rPr lang="en-US" sz="1500" dirty="0"/>
              <a:t>        </a:t>
            </a:r>
            <a:r>
              <a:rPr lang="en-US" sz="1500" dirty="0" err="1"/>
              <a:t>android:layout_marginTop</a:t>
            </a:r>
            <a:r>
              <a:rPr lang="en-US" sz="1500" dirty="0"/>
              <a:t>="80dp"</a:t>
            </a:r>
            <a:br>
              <a:rPr lang="en-US" sz="1500" dirty="0"/>
            </a:br>
            <a:r>
              <a:rPr lang="en-US" sz="1500" dirty="0"/>
              <a:t>        </a:t>
            </a:r>
            <a:r>
              <a:rPr lang="en-US" sz="1500" dirty="0" err="1"/>
              <a:t>android:text</a:t>
            </a:r>
            <a:r>
              <a:rPr lang="en-US" sz="1500" dirty="0"/>
              <a:t>="</a:t>
            </a:r>
            <a:r>
              <a:rPr lang="en-US" sz="1500" dirty="0" err="1"/>
              <a:t>ToggleButton</a:t>
            </a:r>
            <a:r>
              <a:rPr lang="en-US" sz="1500" dirty="0"/>
              <a:t>"</a:t>
            </a:r>
            <a:br>
              <a:rPr lang="en-US" sz="1500" dirty="0"/>
            </a:br>
            <a:r>
              <a:rPr lang="en-US" sz="1500" b="1" dirty="0"/>
              <a:t>        </a:t>
            </a:r>
            <a:r>
              <a:rPr lang="en-US" sz="1500" b="1" dirty="0" err="1"/>
              <a:t>android:textOff</a:t>
            </a:r>
            <a:r>
              <a:rPr lang="en-US" sz="1500" b="1" dirty="0"/>
              <a:t>="Off"</a:t>
            </a:r>
            <a:br>
              <a:rPr lang="en-US" sz="1500" b="1" dirty="0"/>
            </a:br>
            <a:r>
              <a:rPr lang="en-US" sz="1500" b="1" dirty="0"/>
              <a:t>        </a:t>
            </a:r>
            <a:r>
              <a:rPr lang="en-US" sz="1500" b="1" dirty="0" err="1"/>
              <a:t>android:textOn</a:t>
            </a:r>
            <a:r>
              <a:rPr lang="en-US" sz="1500" b="1" dirty="0"/>
              <a:t>="On"</a:t>
            </a:r>
            <a:br>
              <a:rPr lang="en-US" sz="1500" b="1" dirty="0"/>
            </a:br>
            <a:r>
              <a:rPr lang="en-US" sz="1500" dirty="0"/>
              <a:t>        </a:t>
            </a:r>
            <a:r>
              <a:rPr lang="en-US" sz="1500" dirty="0" err="1"/>
              <a:t>app:layout_constraintEnd_toEndOf</a:t>
            </a:r>
            <a:r>
              <a:rPr lang="en-US" sz="1500" dirty="0"/>
              <a:t>="parent"</a:t>
            </a:r>
            <a:br>
              <a:rPr lang="en-US" sz="1500" dirty="0"/>
            </a:br>
            <a:r>
              <a:rPr lang="en-US" sz="1500" dirty="0"/>
              <a:t>        </a:t>
            </a:r>
            <a:r>
              <a:rPr lang="en-US" sz="1500" dirty="0" err="1"/>
              <a:t>app:layout_constraintTop_toTopOf</a:t>
            </a:r>
            <a:r>
              <a:rPr lang="en-US" sz="1500" dirty="0"/>
              <a:t>="parent" /&gt;</a:t>
            </a:r>
            <a:br>
              <a:rPr lang="en-US" sz="1500" dirty="0"/>
            </a:br>
            <a:r>
              <a:rPr lang="en-US" sz="1500" dirty="0"/>
              <a:t/>
            </a:r>
            <a:br>
              <a:rPr lang="en-US" sz="1500" dirty="0"/>
            </a:br>
            <a:r>
              <a:rPr lang="en-US" sz="1500" dirty="0"/>
              <a:t>    &lt;Button</a:t>
            </a:r>
            <a:br>
              <a:rPr lang="en-US" sz="1500" dirty="0"/>
            </a:br>
            <a:r>
              <a:rPr lang="en-US" sz="1500" dirty="0"/>
              <a:t>        </a:t>
            </a:r>
            <a:r>
              <a:rPr lang="en-US" sz="1500" dirty="0" err="1"/>
              <a:t>android:id</a:t>
            </a:r>
            <a:r>
              <a:rPr lang="en-US" sz="1500" dirty="0"/>
              <a:t>="@+id/button"</a:t>
            </a:r>
            <a:br>
              <a:rPr lang="en-US" sz="1500" dirty="0"/>
            </a:br>
            <a:r>
              <a:rPr lang="en-US" sz="1500" dirty="0"/>
              <a:t>        </a:t>
            </a:r>
            <a:r>
              <a:rPr lang="en-US" sz="1500" dirty="0" err="1"/>
              <a:t>android:layout_width</a:t>
            </a:r>
            <a:r>
              <a:rPr lang="en-US" sz="1500" dirty="0"/>
              <a:t>="</a:t>
            </a:r>
            <a:r>
              <a:rPr lang="en-US" sz="1500" dirty="0" err="1"/>
              <a:t>wrap_content</a:t>
            </a:r>
            <a:r>
              <a:rPr lang="en-US" sz="1500" dirty="0"/>
              <a:t>"</a:t>
            </a:r>
            <a:br>
              <a:rPr lang="en-US" sz="1500" dirty="0"/>
            </a:br>
            <a:r>
              <a:rPr lang="en-US" sz="1500" dirty="0"/>
              <a:t>        </a:t>
            </a:r>
            <a:r>
              <a:rPr lang="en-US" sz="1500" dirty="0" err="1"/>
              <a:t>android:layout_height</a:t>
            </a:r>
            <a:r>
              <a:rPr lang="en-US" sz="1500" dirty="0"/>
              <a:t>="</a:t>
            </a:r>
            <a:r>
              <a:rPr lang="en-US" sz="1500" dirty="0" err="1"/>
              <a:t>wrap_content</a:t>
            </a:r>
            <a:r>
              <a:rPr lang="en-US" sz="1500" dirty="0"/>
              <a:t>"</a:t>
            </a:r>
            <a:br>
              <a:rPr lang="en-US" sz="1500" dirty="0"/>
            </a:br>
            <a:r>
              <a:rPr lang="en-US" sz="1500" dirty="0"/>
              <a:t>        </a:t>
            </a:r>
            <a:r>
              <a:rPr lang="en-US" sz="1500" dirty="0" err="1"/>
              <a:t>android:layout_marginBottom</a:t>
            </a:r>
            <a:r>
              <a:rPr lang="en-US" sz="1500" dirty="0"/>
              <a:t>="144dp"</a:t>
            </a:r>
            <a:br>
              <a:rPr lang="en-US" sz="1500" dirty="0"/>
            </a:br>
            <a:r>
              <a:rPr lang="en-US" sz="1500" dirty="0"/>
              <a:t>        </a:t>
            </a:r>
            <a:r>
              <a:rPr lang="en-US" sz="1500" dirty="0" err="1"/>
              <a:t>android:layout_marginLeft</a:t>
            </a:r>
            <a:r>
              <a:rPr lang="en-US" sz="1500" dirty="0"/>
              <a:t>="148dp"</a:t>
            </a:r>
            <a:br>
              <a:rPr lang="en-US" sz="1500" dirty="0"/>
            </a:br>
            <a:r>
              <a:rPr lang="en-US" sz="1500" dirty="0"/>
              <a:t>        </a:t>
            </a:r>
            <a:r>
              <a:rPr lang="en-US" sz="1500" dirty="0" err="1"/>
              <a:t>android:text</a:t>
            </a:r>
            <a:r>
              <a:rPr lang="en-US" sz="1500" dirty="0"/>
              <a:t>="Submit"</a:t>
            </a:r>
            <a:br>
              <a:rPr lang="en-US" sz="1500" dirty="0"/>
            </a:br>
            <a:r>
              <a:rPr lang="en-US" sz="1500" b="1" dirty="0" smtClean="0"/>
              <a:t>        </a:t>
            </a:r>
            <a:r>
              <a:rPr lang="en-US" sz="1500" b="1" dirty="0" err="1" smtClean="0"/>
              <a:t>android:oncClick</a:t>
            </a:r>
            <a:r>
              <a:rPr lang="en-US" sz="1500" b="1" dirty="0" smtClean="0"/>
              <a:t>:”click”    </a:t>
            </a:r>
            <a:r>
              <a:rPr lang="en-US" sz="1500" dirty="0" smtClean="0"/>
              <a:t>/&gt;</a:t>
            </a:r>
            <a:r>
              <a:rPr lang="en-US" sz="1500" dirty="0"/>
              <a:t/>
            </a:r>
            <a:br>
              <a:rPr lang="en-US" sz="1500" dirty="0"/>
            </a:br>
            <a:r>
              <a:rPr lang="en-US" sz="1500" dirty="0"/>
              <a:t/>
            </a:r>
            <a:br>
              <a:rPr lang="en-US" sz="1500" dirty="0"/>
            </a:br>
            <a:r>
              <a:rPr lang="en-US" sz="1500" dirty="0" smtClean="0"/>
              <a:t>&lt;/</a:t>
            </a:r>
            <a:r>
              <a:rPr lang="en-US" sz="1600" dirty="0"/>
              <a:t> </a:t>
            </a:r>
            <a:r>
              <a:rPr lang="en-US" sz="1600" dirty="0" err="1"/>
              <a:t>RelativeLayout</a:t>
            </a:r>
            <a:r>
              <a:rPr lang="en-US" sz="1600" dirty="0"/>
              <a:t> </a:t>
            </a:r>
            <a:r>
              <a:rPr lang="en-US" sz="1500" dirty="0" smtClean="0"/>
              <a:t>&gt;</a:t>
            </a:r>
            <a:endParaRPr lang="en-US" sz="15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pPr marL="0" indent="0">
              <a:buNone/>
            </a:pPr>
            <a:r>
              <a:rPr lang="en-IN" sz="1600" b="1" dirty="0" smtClean="0">
                <a:latin typeface="Times New Roman" panose="02020603050405020304" pitchFamily="18" charset="0"/>
                <a:cs typeface="Times New Roman" panose="02020603050405020304" pitchFamily="18" charset="0"/>
              </a:rPr>
              <a:t>Java code for Toggle Button:</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r>
              <a:rPr lang="en-US" sz="1600" dirty="0"/>
              <a:t>package com.example.program3;</a:t>
            </a:r>
            <a:br>
              <a:rPr lang="en-US" sz="1600" dirty="0"/>
            </a:br>
            <a:r>
              <a:rPr lang="en-US" sz="1600" dirty="0"/>
              <a:t/>
            </a:r>
            <a:br>
              <a:rPr lang="en-US" sz="1600" dirty="0"/>
            </a:br>
            <a:r>
              <a:rPr lang="en-US" sz="1600" dirty="0"/>
              <a:t>import </a:t>
            </a:r>
            <a:r>
              <a:rPr lang="en-US" sz="1600" dirty="0" err="1"/>
              <a:t>androidx.appcompat.app.AppCompatActivity</a:t>
            </a:r>
            <a:r>
              <a:rPr lang="en-US" sz="1600" dirty="0" smtClean="0"/>
              <a:t>;</a:t>
            </a:r>
            <a:r>
              <a:rPr lang="en-US" sz="1600" dirty="0"/>
              <a:t/>
            </a:r>
            <a:br>
              <a:rPr lang="en-US" sz="1600" dirty="0"/>
            </a:br>
            <a:r>
              <a:rPr lang="en-US" sz="1600" dirty="0"/>
              <a:t>import </a:t>
            </a:r>
            <a:r>
              <a:rPr lang="en-US" sz="1600" dirty="0" err="1"/>
              <a:t>android.os.Bundle</a:t>
            </a:r>
            <a:r>
              <a:rPr lang="en-US" sz="1600" dirty="0"/>
              <a:t>;</a:t>
            </a:r>
            <a:br>
              <a:rPr lang="en-US" sz="1600" dirty="0"/>
            </a:br>
            <a:r>
              <a:rPr lang="en-US" sz="1600" dirty="0"/>
              <a:t>import </a:t>
            </a:r>
            <a:r>
              <a:rPr lang="en-US" sz="1600" dirty="0" err="1"/>
              <a:t>android.view.View</a:t>
            </a:r>
            <a:r>
              <a:rPr lang="en-US" sz="1600" dirty="0"/>
              <a:t>;</a:t>
            </a:r>
            <a:br>
              <a:rPr lang="en-US" sz="1600" dirty="0"/>
            </a:br>
            <a:r>
              <a:rPr lang="en-US" sz="1600" dirty="0"/>
              <a:t>import </a:t>
            </a:r>
            <a:r>
              <a:rPr lang="en-US" sz="1600" dirty="0" err="1"/>
              <a:t>android.widget.Button</a:t>
            </a:r>
            <a:r>
              <a:rPr lang="en-US" sz="1600" dirty="0"/>
              <a:t>;</a:t>
            </a:r>
            <a:br>
              <a:rPr lang="en-US" sz="1600" dirty="0"/>
            </a:br>
            <a:r>
              <a:rPr lang="en-US" sz="1600" dirty="0"/>
              <a:t>import </a:t>
            </a:r>
            <a:r>
              <a:rPr lang="en-US" sz="1600" dirty="0" err="1"/>
              <a:t>android.widget.Toast</a:t>
            </a:r>
            <a:r>
              <a:rPr lang="en-US" sz="1600" dirty="0"/>
              <a:t>;</a:t>
            </a:r>
            <a:br>
              <a:rPr lang="en-US" sz="1600" dirty="0"/>
            </a:br>
            <a:r>
              <a:rPr lang="en-US" sz="1600" dirty="0"/>
              <a:t>import </a:t>
            </a:r>
            <a:r>
              <a:rPr lang="en-US" sz="1600" dirty="0" err="1"/>
              <a:t>android.widget.ToggleButton</a:t>
            </a:r>
            <a:r>
              <a:rPr lang="en-US" sz="1600" dirty="0"/>
              <a:t>;</a:t>
            </a:r>
            <a:br>
              <a:rPr lang="en-US" sz="1600" dirty="0"/>
            </a:br>
            <a:r>
              <a:rPr lang="en-US" sz="1600" dirty="0"/>
              <a:t/>
            </a:r>
            <a:br>
              <a:rPr lang="en-US" sz="1600" dirty="0"/>
            </a:br>
            <a:r>
              <a:rPr lang="en-US" sz="1600" dirty="0"/>
              <a:t>public class </a:t>
            </a:r>
            <a:r>
              <a:rPr lang="en-US" sz="1600" dirty="0" err="1"/>
              <a:t>MainActivity</a:t>
            </a:r>
            <a:r>
              <a:rPr lang="en-US" sz="1600" dirty="0"/>
              <a:t> extends </a:t>
            </a:r>
            <a:r>
              <a:rPr lang="en-US" sz="1600" dirty="0" err="1"/>
              <a:t>AppCompatActivity</a:t>
            </a:r>
            <a:r>
              <a:rPr lang="en-US" sz="1600" dirty="0"/>
              <a:t> </a:t>
            </a:r>
            <a:endParaRPr lang="en-US" sz="1600" dirty="0" smtClean="0"/>
          </a:p>
          <a:p>
            <a:pPr marL="0" indent="0">
              <a:buNone/>
            </a:pPr>
            <a:r>
              <a:rPr lang="en-US" sz="1600" dirty="0" smtClean="0"/>
              <a:t>{</a:t>
            </a:r>
            <a:r>
              <a:rPr lang="en-US" sz="1600" dirty="0"/>
              <a:t/>
            </a:r>
            <a:br>
              <a:rPr lang="en-US" sz="1600" dirty="0"/>
            </a:br>
            <a:r>
              <a:rPr lang="en-US" sz="1600" dirty="0"/>
              <a:t>    private </a:t>
            </a:r>
            <a:r>
              <a:rPr lang="en-US" sz="1600" dirty="0" err="1"/>
              <a:t>ToggleButton</a:t>
            </a:r>
            <a:r>
              <a:rPr lang="en-US" sz="1600" dirty="0"/>
              <a:t> </a:t>
            </a:r>
            <a:r>
              <a:rPr lang="en-US" sz="1600" dirty="0" smtClean="0"/>
              <a:t>t1</a:t>
            </a:r>
            <a:r>
              <a:rPr lang="en-US" sz="1600" dirty="0"/>
              <a:t>, </a:t>
            </a:r>
            <a:r>
              <a:rPr lang="en-US" sz="1600" dirty="0" smtClean="0"/>
              <a:t>t2</a:t>
            </a:r>
            <a:r>
              <a:rPr lang="en-US" sz="1600" dirty="0"/>
              <a:t>;</a:t>
            </a:r>
            <a:br>
              <a:rPr lang="en-US" sz="1600" dirty="0"/>
            </a:br>
            <a:r>
              <a:rPr lang="en-US" sz="1600" dirty="0"/>
              <a:t>    private Button </a:t>
            </a:r>
            <a:r>
              <a:rPr lang="en-US" sz="1600" dirty="0" smtClean="0"/>
              <a:t>b1;</a:t>
            </a:r>
            <a:r>
              <a:rPr lang="en-US" sz="1600" dirty="0"/>
              <a:t/>
            </a:r>
            <a:br>
              <a:rPr lang="en-US" sz="1600" dirty="0"/>
            </a:br>
            <a:r>
              <a:rPr lang="en-US" sz="1600" dirty="0"/>
              <a:t/>
            </a:r>
            <a:br>
              <a:rPr lang="en-US" sz="1600" dirty="0"/>
            </a:br>
            <a:r>
              <a:rPr lang="en-US" sz="1600" dirty="0"/>
              <a:t>    @Override</a:t>
            </a:r>
            <a:br>
              <a:rPr lang="en-US" sz="1600" dirty="0"/>
            </a:br>
            <a:r>
              <a:rPr lang="en-US" sz="1600" dirty="0"/>
              <a:t>    protected void </a:t>
            </a:r>
            <a:r>
              <a:rPr lang="en-US" sz="1600" dirty="0" err="1"/>
              <a:t>onCreate</a:t>
            </a:r>
            <a:r>
              <a:rPr lang="en-US" sz="1600" dirty="0"/>
              <a:t>(Bundle </a:t>
            </a:r>
            <a:r>
              <a:rPr lang="en-US" sz="1600" dirty="0" err="1"/>
              <a:t>savedInstanceState</a:t>
            </a:r>
            <a:r>
              <a:rPr lang="en-US" sz="1600" dirty="0"/>
              <a:t>) {</a:t>
            </a:r>
            <a:br>
              <a:rPr lang="en-US" sz="1600" dirty="0"/>
            </a:br>
            <a:r>
              <a:rPr lang="en-US" sz="1600" dirty="0"/>
              <a:t>        </a:t>
            </a:r>
            <a:r>
              <a:rPr lang="en-US" sz="1600" dirty="0" err="1"/>
              <a:t>super.onCreate</a:t>
            </a:r>
            <a:r>
              <a:rPr lang="en-US" sz="1600" dirty="0"/>
              <a:t>(</a:t>
            </a:r>
            <a:r>
              <a:rPr lang="en-US" sz="1600" dirty="0" err="1"/>
              <a:t>savedInstanceState</a:t>
            </a:r>
            <a:r>
              <a:rPr lang="en-US" sz="1600" dirty="0"/>
              <a:t>);</a:t>
            </a:r>
            <a:br>
              <a:rPr lang="en-US" sz="1600" dirty="0"/>
            </a:br>
            <a:r>
              <a:rPr lang="en-US" sz="1600" dirty="0"/>
              <a:t>        </a:t>
            </a:r>
            <a:r>
              <a:rPr lang="en-US" sz="1600" dirty="0" err="1"/>
              <a:t>setContentView</a:t>
            </a:r>
            <a:r>
              <a:rPr lang="en-US" sz="1600" dirty="0"/>
              <a:t>(</a:t>
            </a:r>
            <a:r>
              <a:rPr lang="en-US" sz="1600" dirty="0" err="1"/>
              <a:t>R.layout.activity_main</a:t>
            </a:r>
            <a:r>
              <a:rPr lang="en-US" sz="1600" dirty="0"/>
              <a:t>);</a:t>
            </a:r>
            <a:br>
              <a:rPr lang="en-US" sz="1600" dirty="0"/>
            </a:br>
            <a:r>
              <a:rPr lang="en-US" sz="1600" dirty="0"/>
              <a:t>        </a:t>
            </a:r>
            <a:br>
              <a:rPr lang="en-US" sz="1600" dirty="0"/>
            </a:br>
            <a:r>
              <a:rPr lang="en-US" sz="1600" dirty="0"/>
              <a:t>    }</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265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686800" cy="6408712"/>
          </a:xfrm>
        </p:spPr>
        <p:txBody>
          <a:bodyPr>
            <a:normAutofit/>
          </a:bodyPr>
          <a:lstStyle/>
          <a:p>
            <a:pPr marL="0" indent="0">
              <a:buNone/>
            </a:pPr>
            <a:r>
              <a:rPr lang="en-IN" sz="1800" dirty="0" smtClean="0">
                <a:latin typeface="Times New Roman" panose="02020603050405020304" pitchFamily="18" charset="0"/>
                <a:cs typeface="Times New Roman" panose="02020603050405020304" pitchFamily="18" charset="0"/>
              </a:rPr>
              <a:t>Public void click(View view)</a:t>
            </a:r>
          </a:p>
          <a:p>
            <a:pPr marL="0" indent="0">
              <a:buNone/>
            </a:pPr>
            <a:r>
              <a:rPr lang="en-IN" sz="1800" dirty="0" smtClean="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t1</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ToggleButton</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findViewById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R.id.toggleButton</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t2</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ToggleButton</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findViewById</a:t>
            </a:r>
            <a:r>
              <a:rPr lang="en-US" sz="1800" dirty="0">
                <a:latin typeface="Times New Roman" panose="02020603050405020304" pitchFamily="18" charset="0"/>
                <a:cs typeface="Times New Roman" panose="02020603050405020304" pitchFamily="18" charset="0"/>
              </a:rPr>
              <a:t>(R.id.toggleButton2);</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b1=(</a:t>
            </a:r>
            <a:r>
              <a:rPr lang="en-US" sz="1800" dirty="0">
                <a:latin typeface="Times New Roman" panose="02020603050405020304" pitchFamily="18" charset="0"/>
                <a:cs typeface="Times New Roman" panose="02020603050405020304" pitchFamily="18" charset="0"/>
              </a:rPr>
              <a:t>Button)</a:t>
            </a:r>
            <a:r>
              <a:rPr lang="en-US" sz="1800" dirty="0" err="1">
                <a:latin typeface="Times New Roman" panose="02020603050405020304" pitchFamily="18" charset="0"/>
                <a:cs typeface="Times New Roman" panose="02020603050405020304" pitchFamily="18" charset="0"/>
              </a:rPr>
              <a:t>findViewById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R.id.button</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StringBuilder</a:t>
            </a:r>
            <a:r>
              <a:rPr lang="en-US" sz="1800" dirty="0">
                <a:latin typeface="Times New Roman" panose="02020603050405020304" pitchFamily="18" charset="0"/>
                <a:cs typeface="Times New Roman" panose="02020603050405020304" pitchFamily="18" charset="0"/>
              </a:rPr>
              <a:t> result = new </a:t>
            </a:r>
            <a:r>
              <a:rPr lang="en-US" sz="1800" dirty="0" err="1">
                <a:latin typeface="Times New Roman" panose="02020603050405020304" pitchFamily="18" charset="0"/>
                <a:cs typeface="Times New Roman" panose="02020603050405020304" pitchFamily="18" charset="0"/>
              </a:rPr>
              <a:t>StringBuilder</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result.append</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ToggleButton1 </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append(t1.getText</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result.append</a:t>
            </a:r>
            <a:r>
              <a:rPr lang="en-US" sz="1800" dirty="0">
                <a:latin typeface="Times New Roman" panose="02020603050405020304" pitchFamily="18" charset="0"/>
                <a:cs typeface="Times New Roman" panose="02020603050405020304" pitchFamily="18" charset="0"/>
              </a:rPr>
              <a:t>("\nToggleButton2 : ").</a:t>
            </a:r>
            <a:r>
              <a:rPr lang="en-US" sz="1800" dirty="0" smtClean="0">
                <a:latin typeface="Times New Roman" panose="02020603050405020304" pitchFamily="18" charset="0"/>
                <a:cs typeface="Times New Roman" panose="02020603050405020304" pitchFamily="18" charset="0"/>
              </a:rPr>
              <a:t>append(t2.getText</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Toast.makeText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getApplicationContext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result.toString</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Toast.LENGTH_LONG</a:t>
            </a:r>
            <a:r>
              <a:rPr lang="en-US" sz="1800" dirty="0">
                <a:latin typeface="Times New Roman" panose="02020603050405020304" pitchFamily="18" charset="0"/>
                <a:cs typeface="Times New Roman" panose="02020603050405020304" pitchFamily="18" charset="0"/>
              </a:rPr>
              <a:t>).show();</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8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graphicFrame>
        <p:nvGraphicFramePr>
          <p:cNvPr id="3" name="Content Placeholder 2"/>
          <p:cNvGraphicFramePr>
            <a:graphicFrameLocks noGrp="1" noChangeAspect="1"/>
          </p:cNvGraphicFramePr>
          <p:nvPr>
            <p:ph idx="1"/>
          </p:nvPr>
        </p:nvGraphicFramePr>
        <p:xfrm>
          <a:off x="678180" y="1007110"/>
          <a:ext cx="7508240" cy="5327650"/>
        </p:xfrm>
        <a:graphic>
          <a:graphicData uri="http://schemas.openxmlformats.org/presentationml/2006/ole">
            <mc:AlternateContent xmlns:mc="http://schemas.openxmlformats.org/markup-compatibility/2006">
              <mc:Choice xmlns:v="urn:schemas-microsoft-com:vml" Requires="v">
                <p:oleObj spid="_x0000_s8214" r:id="rId4" imgW="7229475" imgH="4314825" progId="Paint.Picture">
                  <p:embed/>
                </p:oleObj>
              </mc:Choice>
              <mc:Fallback>
                <p:oleObj r:id="rId4" imgW="7229475" imgH="4314825" progId="Paint.Picture">
                  <p:embed/>
                  <p:pic>
                    <p:nvPicPr>
                      <p:cNvPr id="0" name="Picture 3"/>
                      <p:cNvPicPr/>
                      <p:nvPr/>
                    </p:nvPicPr>
                    <p:blipFill>
                      <a:blip r:embed="rId5"/>
                      <a:stretch>
                        <a:fillRect/>
                      </a:stretch>
                    </p:blipFill>
                    <p:spPr>
                      <a:xfrm>
                        <a:off x="678180" y="1007110"/>
                        <a:ext cx="7508240" cy="532765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0290"/>
            <a:ext cx="8229600" cy="5076190"/>
          </a:xfrm>
        </p:spPr>
        <p:txBody>
          <a:bodyPr>
            <a:normAutofit fontScale="90000" lnSpcReduction="10000"/>
          </a:bodyPr>
          <a:lstStyle/>
          <a:p>
            <a:pPr marL="0" indent="0">
              <a:buNone/>
            </a:pPr>
            <a:r>
              <a:rPr lang="en-US" b="1"/>
              <a:t>onCreate()</a:t>
            </a:r>
          </a:p>
          <a:p>
            <a:pPr algn="just"/>
            <a:r>
              <a:rPr lang="en-US" sz="2400"/>
              <a:t>You must implement this callback, which fires when the system first creates the activity. On activity creation, the activity enters the Created state. </a:t>
            </a:r>
          </a:p>
          <a:p>
            <a:pPr algn="just"/>
            <a:r>
              <a:rPr lang="en-US" sz="2400"/>
              <a:t>In the onCreate() method, you perform basic application startup logic that should happen only once for the entire life of the activity.</a:t>
            </a:r>
          </a:p>
          <a:p>
            <a:pPr marL="0" indent="0" algn="just">
              <a:buNone/>
            </a:pPr>
            <a:endParaRPr lang="en-US" sz="2400"/>
          </a:p>
          <a:p>
            <a:pPr marL="0" indent="0" algn="just">
              <a:buNone/>
            </a:pPr>
            <a:r>
              <a:rPr lang="en-US" sz="2400" b="1"/>
              <a:t>onStart()</a:t>
            </a:r>
          </a:p>
          <a:p>
            <a:pPr algn="just"/>
            <a:r>
              <a:rPr lang="en-US" sz="2400"/>
              <a:t>When the activity enters the Started state, the system invokes this callback. </a:t>
            </a:r>
          </a:p>
          <a:p>
            <a:pPr algn="just"/>
            <a:r>
              <a:rPr lang="en-US" sz="2400"/>
              <a:t>The onStart() call makes the activity visible to the user, as the app prepares for the activity to enter the foreground and become interactive. For example, this method is where the app initializes the code that maintains the UI</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sp>
        <p:nvSpPr>
          <p:cNvPr id="2" name="Content Placeholder 1"/>
          <p:cNvSpPr>
            <a:spLocks noGrp="1"/>
          </p:cNvSpPr>
          <p:nvPr>
            <p:ph sz="half" idx="1"/>
          </p:nvPr>
        </p:nvSpPr>
        <p:spPr/>
        <p:txBody>
          <a:bodyPr>
            <a:normAutofit/>
          </a:bodyPr>
          <a:lstStyle/>
          <a:p>
            <a:pPr marL="0" indent="0">
              <a:buNone/>
            </a:pPr>
            <a:r>
              <a:rPr lang="en-US" sz="2400"/>
              <a:t>Methods of ToggleButton class</a:t>
            </a:r>
          </a:p>
          <a:p>
            <a:pPr marL="0" indent="0">
              <a:buNone/>
            </a:pPr>
            <a:endParaRPr lang="en-US" sz="2400"/>
          </a:p>
        </p:txBody>
      </p:sp>
      <p:graphicFrame>
        <p:nvGraphicFramePr>
          <p:cNvPr id="3" name="Content Placeholder 2"/>
          <p:cNvGraphicFramePr>
            <a:graphicFrameLocks noGrp="1"/>
          </p:cNvGraphicFramePr>
          <p:nvPr>
            <p:ph sz="half" idx="2"/>
          </p:nvPr>
        </p:nvGraphicFramePr>
        <p:xfrm>
          <a:off x="971550" y="2637155"/>
          <a:ext cx="6745605" cy="3393440"/>
        </p:xfrm>
        <a:graphic>
          <a:graphicData uri="http://schemas.openxmlformats.org/presentationml/2006/ole">
            <mc:AlternateContent xmlns:mc="http://schemas.openxmlformats.org/markup-compatibility/2006">
              <mc:Choice xmlns:v="urn:schemas-microsoft-com:vml" Requires="v">
                <p:oleObj spid="_x0000_s9238" r:id="rId4" imgW="7477125" imgH="1762125" progId="Paint.Picture">
                  <p:embed/>
                </p:oleObj>
              </mc:Choice>
              <mc:Fallback>
                <p:oleObj r:id="rId4" imgW="7477125" imgH="1762125" progId="Paint.Picture">
                  <p:embed/>
                  <p:pic>
                    <p:nvPicPr>
                      <p:cNvPr id="0" name="Picture 3"/>
                      <p:cNvPicPr/>
                      <p:nvPr/>
                    </p:nvPicPr>
                    <p:blipFill>
                      <a:blip r:embed="rId5"/>
                      <a:stretch>
                        <a:fillRect/>
                      </a:stretch>
                    </p:blipFill>
                    <p:spPr>
                      <a:xfrm>
                        <a:off x="971550" y="2637155"/>
                        <a:ext cx="6745605" cy="3393440"/>
                      </a:xfrm>
                      <a:prstGeom prst="rect">
                        <a:avLst/>
                      </a:prstGeom>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20713"/>
            <a:ext cx="8229600" cy="1143000"/>
          </a:xfrm>
        </p:spPr>
        <p:txBody>
          <a:bodyPr/>
          <a:lstStyle/>
          <a:p>
            <a:pPr algn="l"/>
            <a:r>
              <a:rPr lang="en-US"/>
              <a:t>RadioButton</a:t>
            </a:r>
          </a:p>
        </p:txBody>
      </p:sp>
      <p:sp>
        <p:nvSpPr>
          <p:cNvPr id="4" name="Content Placeholder 3"/>
          <p:cNvSpPr>
            <a:spLocks noGrp="1"/>
          </p:cNvSpPr>
          <p:nvPr>
            <p:ph idx="1"/>
          </p:nvPr>
        </p:nvSpPr>
        <p:spPr/>
        <p:txBody>
          <a:bodyPr>
            <a:normAutofit fontScale="85000" lnSpcReduction="10000"/>
          </a:bodyPr>
          <a:lstStyle/>
          <a:p>
            <a:pPr algn="just"/>
            <a:r>
              <a:rPr lang="en-US"/>
              <a:t>In android, Radio Button is a two-states button that can be either checked or unchecked and it’s the same as CheckBox control, except that it will allow only one option to select from the group of options</a:t>
            </a:r>
          </a:p>
          <a:p>
            <a:pPr algn="just"/>
            <a:r>
              <a:rPr lang="en-US"/>
              <a:t>The user can press or click on the radio button to make it select. In android, CheckBox control allow users to change the state of control either Checked or Unchecked but the radio button cannot be unchecked once it is checked.</a:t>
            </a:r>
          </a:p>
          <a:p>
            <a:pPr algn="just"/>
            <a:r>
              <a:rPr lang="en-US"/>
              <a:t>Generally, we can use RadioButton controls in an android application to allow users to select only one option from the set of values.</a:t>
            </a:r>
          </a:p>
          <a:p>
            <a:pPr algn="just"/>
            <a:endParaRPr lang="en-US"/>
          </a:p>
          <a:p>
            <a:pPr algn="just"/>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sz="half" idx="1"/>
          </p:nvPr>
        </p:nvSpPr>
        <p:spPr>
          <a:xfrm>
            <a:off x="539750" y="1052830"/>
            <a:ext cx="8201660" cy="5104130"/>
          </a:xfrm>
        </p:spPr>
        <p:txBody>
          <a:bodyPr>
            <a:normAutofit fontScale="77500" lnSpcReduction="10000"/>
          </a:bodyPr>
          <a:lstStyle/>
          <a:p>
            <a:pPr marL="0" indent="0" algn="just">
              <a:buNone/>
            </a:pPr>
            <a:r>
              <a:rPr lang="en-US" sz="2400"/>
              <a:t>Following is the pictorial representation of using RadioButton control in android applications.</a:t>
            </a:r>
          </a:p>
          <a:p>
            <a:pPr marL="0" indent="0" algn="just">
              <a:buNone/>
            </a:pPr>
            <a:endParaRPr lang="en-US" sz="2400"/>
          </a:p>
          <a:p>
            <a:pPr marL="0" indent="0" algn="just">
              <a:buNone/>
            </a:pPr>
            <a:endParaRPr lang="en-US" sz="2400"/>
          </a:p>
          <a:p>
            <a:pPr marL="0" indent="0" algn="just">
              <a:buNone/>
            </a:pPr>
            <a:endParaRPr lang="en-US" sz="2400"/>
          </a:p>
          <a:p>
            <a:pPr marL="0" indent="0" algn="just">
              <a:buNone/>
            </a:pPr>
            <a:endParaRPr lang="en-US" sz="2400"/>
          </a:p>
          <a:p>
            <a:pPr marL="0" indent="0" algn="just">
              <a:buNone/>
            </a:pPr>
            <a:endParaRPr lang="en-US" sz="2400"/>
          </a:p>
          <a:p>
            <a:pPr marL="0" indent="0" algn="just">
              <a:buNone/>
            </a:pPr>
            <a:endParaRPr lang="en-US" sz="2400"/>
          </a:p>
          <a:p>
            <a:pPr marL="0" indent="0" algn="just">
              <a:buNone/>
            </a:pPr>
            <a:r>
              <a:rPr lang="en-US" sz="2400"/>
              <a:t>In android, we use radio buttons with in a RadioGroup to combine multiple radio buttons into one group and it will make sure that users can select only one option from the group of multiple options.</a:t>
            </a:r>
          </a:p>
          <a:p>
            <a:pPr marL="0" indent="0" algn="just">
              <a:buNone/>
            </a:pPr>
            <a:r>
              <a:rPr lang="en-US" sz="2400"/>
              <a:t>By default, the android RadioButton will be in OFF (Unchecked) state. We can change the default state of RadioButton by using android:checked attribute.</a:t>
            </a:r>
          </a:p>
          <a:p>
            <a:pPr marL="0" indent="0" algn="just">
              <a:buNone/>
            </a:pPr>
            <a:endParaRPr lang="en-US" sz="2400"/>
          </a:p>
          <a:p>
            <a:pPr marL="0" indent="0" algn="just">
              <a:buNone/>
            </a:pPr>
            <a:r>
              <a:rPr lang="en-US" sz="2400"/>
              <a:t>In case, if we want to change the state of RadioButton to ON (Checked), then we need to set android:checked = “true” in our XML layout file.</a:t>
            </a:r>
          </a:p>
        </p:txBody>
      </p:sp>
      <p:pic>
        <p:nvPicPr>
          <p:cNvPr id="3" name="Content Placeholder 2"/>
          <p:cNvPicPr>
            <a:picLocks noGrp="1" noChangeAspect="1"/>
          </p:cNvPicPr>
          <p:nvPr>
            <p:ph sz="half" idx="2"/>
          </p:nvPr>
        </p:nvPicPr>
        <p:blipFill>
          <a:blip r:embed="rId3"/>
          <a:stretch>
            <a:fillRect/>
          </a:stretch>
        </p:blipFill>
        <p:spPr>
          <a:xfrm>
            <a:off x="3060065" y="1557020"/>
            <a:ext cx="1647190" cy="178054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sz="half" idx="1"/>
          </p:nvPr>
        </p:nvSpPr>
        <p:spPr>
          <a:xfrm>
            <a:off x="457200" y="1064895"/>
            <a:ext cx="8228965" cy="5061585"/>
          </a:xfrm>
        </p:spPr>
        <p:txBody>
          <a:bodyPr/>
          <a:lstStyle/>
          <a:p>
            <a:pPr marL="0" indent="0">
              <a:buNone/>
            </a:pPr>
            <a:r>
              <a:rPr lang="en-US" b="1"/>
              <a:t>Handle Android RadioButton Click Events</a:t>
            </a:r>
          </a:p>
          <a:p>
            <a:pPr algn="just"/>
            <a:r>
              <a:rPr lang="en-US" sz="2400"/>
              <a:t>Generally, whenever the user click on RadioButton to Select or Deselect the RadioButton object will receives an on-click event.</a:t>
            </a:r>
          </a:p>
          <a:p>
            <a:pPr marL="0" indent="0" algn="just">
              <a:buNone/>
            </a:pPr>
            <a:endParaRPr lang="en-US" sz="2400"/>
          </a:p>
          <a:p>
            <a:pPr algn="just"/>
            <a:r>
              <a:rPr lang="en-US" sz="2400"/>
              <a:t>In android, we can define RadioButton click event in two ways either in the XML layout file or create it in Activity file programmatically.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3589020" cy="5118735"/>
          </a:xfrm>
        </p:spPr>
        <p:txBody>
          <a:bodyPr>
            <a:normAutofit/>
          </a:bodyPr>
          <a:lstStyle/>
          <a:p>
            <a:pPr marL="0" indent="0">
              <a:buNone/>
            </a:pPr>
            <a:r>
              <a:rPr lang="en-US" sz="2000" dirty="0" smtClean="0"/>
              <a:t>.</a:t>
            </a:r>
            <a:endParaRPr 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sp>
        <p:nvSpPr>
          <p:cNvPr id="2" name="Content Placeholder 1"/>
          <p:cNvSpPr>
            <a:spLocks noGrp="1"/>
          </p:cNvSpPr>
          <p:nvPr>
            <p:ph sz="half" idx="1"/>
          </p:nvPr>
        </p:nvSpPr>
        <p:spPr>
          <a:xfrm>
            <a:off x="395605" y="1052830"/>
            <a:ext cx="8640445" cy="4526280"/>
          </a:xfrm>
        </p:spPr>
        <p:txBody>
          <a:bodyPr>
            <a:normAutofit/>
          </a:bodyPr>
          <a:lstStyle/>
          <a:p>
            <a:pPr marL="0" indent="0">
              <a:buNone/>
            </a:pPr>
            <a:r>
              <a:rPr lang="en-US" sz="2400"/>
              <a:t>Android RadioButton Control Attributes</a:t>
            </a:r>
          </a:p>
        </p:txBody>
      </p:sp>
      <p:graphicFrame>
        <p:nvGraphicFramePr>
          <p:cNvPr id="3" name="Content Placeholder 2"/>
          <p:cNvGraphicFramePr>
            <a:graphicFrameLocks noGrp="1"/>
          </p:cNvGraphicFramePr>
          <p:nvPr>
            <p:ph sz="half" idx="2"/>
          </p:nvPr>
        </p:nvGraphicFramePr>
        <p:xfrm>
          <a:off x="461645" y="1484630"/>
          <a:ext cx="8220710" cy="4727575"/>
        </p:xfrm>
        <a:graphic>
          <a:graphicData uri="http://schemas.openxmlformats.org/presentationml/2006/ole">
            <mc:AlternateContent xmlns:mc="http://schemas.openxmlformats.org/markup-compatibility/2006">
              <mc:Choice xmlns:v="urn:schemas-microsoft-com:vml" Requires="v">
                <p:oleObj spid="_x0000_s10262" r:id="rId4" imgW="7267575" imgH="4295775" progId="Paint.Picture">
                  <p:embed/>
                </p:oleObj>
              </mc:Choice>
              <mc:Fallback>
                <p:oleObj r:id="rId4" imgW="7267575" imgH="4295775" progId="Paint.Picture">
                  <p:embed/>
                  <p:pic>
                    <p:nvPicPr>
                      <p:cNvPr id="0" name="Picture 3"/>
                      <p:cNvPicPr/>
                      <p:nvPr/>
                    </p:nvPicPr>
                    <p:blipFill>
                      <a:blip r:embed="rId5"/>
                      <a:stretch>
                        <a:fillRect/>
                      </a:stretch>
                    </p:blipFill>
                    <p:spPr>
                      <a:xfrm>
                        <a:off x="461645" y="1484630"/>
                        <a:ext cx="8220710" cy="4727575"/>
                      </a:xfrm>
                      <a:prstGeom prst="rect">
                        <a:avLst/>
                      </a:prstGeom>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36613"/>
            <a:ext cx="8229600" cy="1143000"/>
          </a:xfrm>
        </p:spPr>
        <p:txBody>
          <a:bodyPr>
            <a:normAutofit fontScale="90000"/>
          </a:bodyPr>
          <a:lstStyle/>
          <a:p>
            <a:r>
              <a:rPr lang="en-US" b="1">
                <a:sym typeface="+mn-ea"/>
              </a:rPr>
              <a:t>AlertDialog</a:t>
            </a:r>
            <a:r>
              <a:rPr lang="en-US" b="1"/>
              <a:t/>
            </a:r>
            <a:br>
              <a:rPr lang="en-US" b="1"/>
            </a:br>
            <a:endParaRPr lang="en-US"/>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sz="half" idx="1"/>
          </p:nvPr>
        </p:nvSpPr>
        <p:spPr>
          <a:xfrm>
            <a:off x="457200" y="1600200"/>
            <a:ext cx="8446135" cy="4526280"/>
          </a:xfrm>
        </p:spPr>
        <p:txBody>
          <a:bodyPr>
            <a:normAutofit fontScale="67500" lnSpcReduction="10000"/>
          </a:bodyPr>
          <a:lstStyle/>
          <a:p>
            <a:pPr marL="0" indent="0">
              <a:buNone/>
            </a:pPr>
            <a:r>
              <a:rPr lang="en-US" sz="2400"/>
              <a:t>In android, Dialog is a small window that prompt messages to the user to make a decision or enter additional details. Generally, the Dialogs are used with modals event and these useful to prompt users to perform a particular action to proceed further in the application.</a:t>
            </a:r>
          </a:p>
          <a:p>
            <a:pPr marL="0" indent="0">
              <a:buNone/>
            </a:pPr>
            <a:endParaRPr lang="en-US" sz="2400"/>
          </a:p>
          <a:p>
            <a:pPr marL="0" indent="0">
              <a:buNone/>
            </a:pPr>
            <a:r>
              <a:rPr lang="en-US" sz="2400"/>
              <a:t>Following is the pictorial representation of using dialogs in android applications.</a:t>
            </a:r>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r>
              <a:rPr lang="en-US" sz="2400"/>
              <a:t>Android AlertDialog can be used to display the dialog message with OK and Cancel buttons. It can be used to interrupt and ask the user about his/her choice to continue or discontinue.</a:t>
            </a:r>
          </a:p>
          <a:p>
            <a:pPr marL="0" indent="0">
              <a:buNone/>
            </a:pPr>
            <a:endParaRPr lang="en-US" sz="2400"/>
          </a:p>
          <a:p>
            <a:pPr marL="0" indent="0">
              <a:buNone/>
            </a:pPr>
            <a:r>
              <a:rPr lang="en-US" sz="2400"/>
              <a:t>Android AlertDialog is composed of three regions: title, content area and action buttons.</a:t>
            </a:r>
          </a:p>
        </p:txBody>
      </p:sp>
      <p:pic>
        <p:nvPicPr>
          <p:cNvPr id="9" name="Content Placeholder 8"/>
          <p:cNvPicPr>
            <a:picLocks noGrp="1" noChangeAspect="1"/>
          </p:cNvPicPr>
          <p:nvPr>
            <p:ph sz="half" idx="2"/>
          </p:nvPr>
        </p:nvPicPr>
        <p:blipFill>
          <a:blip r:embed="rId3"/>
          <a:stretch>
            <a:fillRect/>
          </a:stretch>
        </p:blipFill>
        <p:spPr>
          <a:xfrm>
            <a:off x="2771775" y="2821940"/>
            <a:ext cx="3808095" cy="186436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118735"/>
          </a:xfrm>
        </p:spPr>
        <p:txBody>
          <a:bodyPr>
            <a:normAutofit fontScale="92500"/>
          </a:bodyPr>
          <a:lstStyle/>
          <a:p>
            <a:pPr marL="0" indent="0">
              <a:buNone/>
            </a:pPr>
            <a:r>
              <a:rPr lang="en-US" sz="2400"/>
              <a:t>In order to make an alert dialog, you need to make an object of AlertDialogBuilder which an inner class of AlertDialog. Its syntax is given below</a:t>
            </a:r>
          </a:p>
          <a:p>
            <a:pPr marL="0" indent="0">
              <a:buNone/>
            </a:pPr>
            <a:endParaRPr lang="en-US" sz="2400"/>
          </a:p>
          <a:p>
            <a:pPr marL="0" indent="0">
              <a:buNone/>
            </a:pPr>
            <a:r>
              <a:rPr lang="en-US" sz="2400"/>
              <a:t>AlertDialog.Builder alertDialogBuilder = new AlertDialog.Builder(this);</a:t>
            </a:r>
          </a:p>
          <a:p>
            <a:pPr marL="0" indent="0">
              <a:buNone/>
            </a:pPr>
            <a:endParaRPr lang="en-US" sz="2400"/>
          </a:p>
          <a:p>
            <a:pPr marL="0" indent="0">
              <a:buNone/>
            </a:pPr>
            <a:r>
              <a:rPr lang="en-US" sz="2400"/>
              <a:t>Now you have to set the positive (yes) or negative (no) button using the object of the AlertDialogBuilder class. Its syntax is</a:t>
            </a:r>
          </a:p>
          <a:p>
            <a:pPr marL="0" indent="0">
              <a:buNone/>
            </a:pPr>
            <a:endParaRPr lang="en-US" sz="2400"/>
          </a:p>
          <a:p>
            <a:pPr marL="0" indent="0">
              <a:buNone/>
            </a:pPr>
            <a:r>
              <a:rPr lang="en-US" sz="2400"/>
              <a:t>alertDialogBuilder.setPositiveButton(CharSequence text, </a:t>
            </a:r>
          </a:p>
          <a:p>
            <a:pPr marL="0" indent="0">
              <a:buNone/>
            </a:pPr>
            <a:r>
              <a:rPr lang="en-US" sz="2400"/>
              <a:t>   DialogInterface.OnClickListener listener)</a:t>
            </a:r>
          </a:p>
          <a:p>
            <a:pPr marL="0" indent="0">
              <a:buNone/>
            </a:pPr>
            <a:r>
              <a:rPr lang="en-US" sz="2400"/>
              <a:t>alertDialogBuilder.setNegativeButton(CharSequence text, </a:t>
            </a:r>
          </a:p>
          <a:p>
            <a:pPr marL="0" indent="0">
              <a:buNone/>
            </a:pPr>
            <a:r>
              <a:rPr lang="en-US" sz="2400"/>
              <a:t>   DialogInterface.OnClickListener listener)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graphicFrame>
        <p:nvGraphicFramePr>
          <p:cNvPr id="9" name="Content Placeholder 8"/>
          <p:cNvGraphicFramePr>
            <a:graphicFrameLocks noGrp="1" noChangeAspect="1"/>
          </p:cNvGraphicFramePr>
          <p:nvPr>
            <p:ph idx="1"/>
          </p:nvPr>
        </p:nvGraphicFramePr>
        <p:xfrm>
          <a:off x="382905" y="1113155"/>
          <a:ext cx="8378190" cy="5123180"/>
        </p:xfrm>
        <a:graphic>
          <a:graphicData uri="http://schemas.openxmlformats.org/presentationml/2006/ole">
            <mc:AlternateContent xmlns:mc="http://schemas.openxmlformats.org/markup-compatibility/2006">
              <mc:Choice xmlns:v="urn:schemas-microsoft-com:vml" Requires="v">
                <p:oleObj spid="_x0000_s11286" r:id="rId4" imgW="7181850" imgH="3619500" progId="Paint.Picture">
                  <p:embed/>
                </p:oleObj>
              </mc:Choice>
              <mc:Fallback>
                <p:oleObj r:id="rId4" imgW="7181850" imgH="3619500" progId="Paint.Picture">
                  <p:embed/>
                  <p:pic>
                    <p:nvPicPr>
                      <p:cNvPr id="0" name="Picture 9"/>
                      <p:cNvPicPr/>
                      <p:nvPr/>
                    </p:nvPicPr>
                    <p:blipFill>
                      <a:blip r:embed="rId5"/>
                      <a:stretch>
                        <a:fillRect/>
                      </a:stretch>
                    </p:blipFill>
                    <p:spPr>
                      <a:xfrm>
                        <a:off x="382905" y="1113155"/>
                        <a:ext cx="8378190" cy="5123180"/>
                      </a:xfrm>
                      <a:prstGeom prst="rect">
                        <a:avLst/>
                      </a:prstGeom>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118735"/>
          </a:xfrm>
        </p:spPr>
        <p:txBody>
          <a:bodyPr>
            <a:normAutofit/>
          </a:bodyPr>
          <a:lstStyle/>
          <a:p>
            <a:pPr marL="0" indent="0" algn="just">
              <a:buNone/>
            </a:pPr>
            <a:r>
              <a:rPr lang="en-US" sz="2400" b="1">
                <a:sym typeface="+mn-ea"/>
              </a:rPr>
              <a:t>Spinner</a:t>
            </a:r>
            <a:endParaRPr lang="en-US" sz="2400" b="1"/>
          </a:p>
          <a:p>
            <a:pPr marL="0" indent="0" algn="just">
              <a:buNone/>
            </a:pPr>
            <a:r>
              <a:rPr lang="en-US" sz="2400"/>
              <a:t>In android, Spinner is a view that allows a user to select one value from the list of values. The spinner in android will behave same as a dropdown list in other programming languages.</a:t>
            </a:r>
          </a:p>
          <a:p>
            <a:pPr marL="0" indent="0" algn="just">
              <a:buNone/>
            </a:pPr>
            <a:endParaRPr lang="en-US" sz="2400"/>
          </a:p>
          <a:p>
            <a:pPr marL="0" indent="0" algn="just">
              <a:buNone/>
            </a:pPr>
            <a:r>
              <a:rPr lang="en-US" sz="2400"/>
              <a:t>Generally, the android spinners will provide a quick way to select one item from the list of values and it will show a dropdown menu with a list of all values when we click or tap on it.</a:t>
            </a:r>
          </a:p>
          <a:p>
            <a:pPr marL="0" indent="0" algn="just">
              <a:buNone/>
            </a:pPr>
            <a:endParaRPr lang="en-US" sz="2400"/>
          </a:p>
          <a:p>
            <a:pPr marL="0" indent="0" algn="just">
              <a:buNone/>
            </a:pPr>
            <a:r>
              <a:rPr lang="en-US" sz="2400"/>
              <a:t>By default, the android spinner will show its currently selected value and by using Adapter we can bind the items to spinner objects.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3470"/>
            <a:ext cx="8229600" cy="5033010"/>
          </a:xfrm>
        </p:spPr>
        <p:txBody>
          <a:bodyPr>
            <a:normAutofit fontScale="92500" lnSpcReduction="10000"/>
          </a:bodyPr>
          <a:lstStyle/>
          <a:p>
            <a:pPr algn="just"/>
            <a:r>
              <a:rPr lang="en-US" sz="2400"/>
              <a:t>The onStart() method completes very quickly and, as with the Created state, the activity does not stay resident in the Started state. </a:t>
            </a:r>
          </a:p>
          <a:p>
            <a:pPr algn="just"/>
            <a:r>
              <a:rPr lang="en-US" sz="2400"/>
              <a:t>Once this callback finishes, the activity enters the Resumed state, and the system invokes the onResume() method.</a:t>
            </a:r>
          </a:p>
          <a:p>
            <a:pPr marL="0" indent="0" algn="just">
              <a:buNone/>
            </a:pPr>
            <a:endParaRPr lang="en-US" sz="2400" b="1"/>
          </a:p>
          <a:p>
            <a:pPr marL="0" indent="0" algn="just">
              <a:buNone/>
            </a:pPr>
            <a:r>
              <a:rPr lang="en-US" sz="2400" b="1"/>
              <a:t>onResume()</a:t>
            </a:r>
          </a:p>
          <a:p>
            <a:pPr algn="just"/>
            <a:r>
              <a:rPr lang="en-US" sz="2400"/>
              <a:t>This is the state in which the app interacts with the user. The app stays in this state until something happens to take focus away from the app. Such an event might be, for instance, receiving a phone call, the user’s navigating to another activity, or the device screen’s turning off.</a:t>
            </a:r>
          </a:p>
          <a:p>
            <a:pPr algn="just"/>
            <a:r>
              <a:rPr lang="en-US" sz="2400"/>
              <a:t>When an interruptive event occurs, the activity enters the Paused state, and the system invokes the onPause() callback.</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3" name="Content Placeholder 2"/>
          <p:cNvPicPr>
            <a:picLocks noGrp="1" noChangeAspect="1"/>
          </p:cNvPicPr>
          <p:nvPr>
            <p:ph idx="1"/>
          </p:nvPr>
        </p:nvPicPr>
        <p:blipFill>
          <a:blip r:embed="rId3"/>
          <a:stretch>
            <a:fillRect/>
          </a:stretch>
        </p:blipFill>
        <p:spPr>
          <a:xfrm>
            <a:off x="5363845" y="1052830"/>
            <a:ext cx="3238500" cy="3112770"/>
          </a:xfrm>
          <a:prstGeom prst="rect">
            <a:avLst/>
          </a:prstGeom>
        </p:spPr>
      </p:pic>
      <p:sp>
        <p:nvSpPr>
          <p:cNvPr id="4" name="Text Box 3"/>
          <p:cNvSpPr txBox="1"/>
          <p:nvPr/>
        </p:nvSpPr>
        <p:spPr>
          <a:xfrm>
            <a:off x="1331595" y="1196975"/>
            <a:ext cx="5056505" cy="368300"/>
          </a:xfrm>
          <a:prstGeom prst="rect">
            <a:avLst/>
          </a:prstGeom>
          <a:noFill/>
        </p:spPr>
        <p:txBody>
          <a:bodyPr wrap="square" rtlCol="0" anchor="t">
            <a:spAutoFit/>
          </a:bodyPr>
          <a:lstStyle/>
          <a:p>
            <a:r>
              <a:rPr lang="en-US"/>
              <a:t>Following is an example of a spinner.</a:t>
            </a:r>
          </a:p>
        </p:txBody>
      </p:sp>
      <p:sp>
        <p:nvSpPr>
          <p:cNvPr id="8" name="Text Box 7"/>
          <p:cNvSpPr txBox="1"/>
          <p:nvPr/>
        </p:nvSpPr>
        <p:spPr>
          <a:xfrm>
            <a:off x="611505" y="4437380"/>
            <a:ext cx="7882255" cy="1753235"/>
          </a:xfrm>
          <a:prstGeom prst="rect">
            <a:avLst/>
          </a:prstGeom>
          <a:noFill/>
        </p:spPr>
        <p:txBody>
          <a:bodyPr wrap="square" rtlCol="0" anchor="t">
            <a:spAutoFit/>
          </a:bodyPr>
          <a:lstStyle/>
          <a:p>
            <a:r>
              <a:rPr lang="en-US"/>
              <a:t>We can populate our Spinner control with list of choices by defining an ArrayAdapter in our Activity file.</a:t>
            </a:r>
          </a:p>
          <a:p>
            <a:endParaRPr lang="en-US"/>
          </a:p>
          <a:p>
            <a:r>
              <a:rPr lang="en-US"/>
              <a:t> </a:t>
            </a:r>
          </a:p>
          <a:p>
            <a:r>
              <a:rPr lang="en-US"/>
              <a:t>Generally, the Adapter pulls data from sources such as an array or database and converts each item into a result view and that’s placed into the list.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118735"/>
          </a:xfrm>
        </p:spPr>
        <p:txBody>
          <a:bodyPr>
            <a:normAutofit/>
          </a:bodyPr>
          <a:lstStyle/>
          <a:p>
            <a:pPr marL="0" indent="0" algn="just">
              <a:buNone/>
            </a:pPr>
            <a:r>
              <a:rPr lang="en-US" sz="2400" b="1"/>
              <a:t>Android Adapter</a:t>
            </a:r>
          </a:p>
          <a:p>
            <a:pPr marL="0" indent="0" algn="just">
              <a:buNone/>
            </a:pPr>
            <a:r>
              <a:rPr lang="en-US" sz="2400"/>
              <a:t>In android, Adapter will act as an intermediate between the data sources and adapter views such as ListView, Gridview to fill the data into adapter views. </a:t>
            </a:r>
          </a:p>
          <a:p>
            <a:pPr marL="0" indent="0" algn="just">
              <a:buNone/>
            </a:pPr>
            <a:r>
              <a:rPr lang="en-US" sz="2400"/>
              <a:t>The adapter will hold the data and iterates through an items in data set and generate the views for each item in the list.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118735"/>
          </a:xfrm>
        </p:spPr>
        <p:txBody>
          <a:bodyPr>
            <a:normAutofit fontScale="92500"/>
          </a:bodyPr>
          <a:lstStyle/>
          <a:p>
            <a:pPr marL="0" indent="0">
              <a:buNone/>
            </a:pPr>
            <a:r>
              <a:rPr lang="en-IN" altLang="en-US" sz="2400" b="1"/>
              <a:t>HOW to create a spinner in android studio</a:t>
            </a:r>
          </a:p>
          <a:p>
            <a:pPr marL="457200" indent="-457200">
              <a:buAutoNum type="arabicPeriod"/>
            </a:pPr>
            <a:r>
              <a:rPr lang="en-IN" altLang="en-US" sz="2400" b="1"/>
              <a:t>Define the data source</a:t>
            </a:r>
          </a:p>
          <a:p>
            <a:pPr marL="0" indent="0">
              <a:buNone/>
            </a:pPr>
            <a:r>
              <a:rPr lang="en-IN" altLang="en-US" sz="2400"/>
              <a:t>There should be a data source that will be used to display the data in the spinner.</a:t>
            </a:r>
          </a:p>
          <a:p>
            <a:pPr marL="0" indent="0">
              <a:buNone/>
            </a:pPr>
            <a:endParaRPr lang="en-IN" altLang="en-US" sz="2400"/>
          </a:p>
          <a:p>
            <a:pPr marL="457200" lvl="1" indent="0">
              <a:buNone/>
            </a:pPr>
            <a:r>
              <a:rPr lang="en-IN" altLang="en-US" sz="2100"/>
              <a:t>String days[] = {"Monday", "Tuesday", "Wednesday", "Thursday", "Friday", "Saturday", "Sunday"};</a:t>
            </a:r>
          </a:p>
          <a:p>
            <a:pPr marL="0" indent="0">
              <a:buNone/>
            </a:pPr>
            <a:endParaRPr lang="en-IN" altLang="en-US" sz="2400"/>
          </a:p>
          <a:p>
            <a:pPr marL="0" indent="0">
              <a:buNone/>
            </a:pPr>
            <a:r>
              <a:rPr lang="en-IN" altLang="en-US" sz="2400" b="1"/>
              <a:t>2.  Define the Adapter</a:t>
            </a:r>
          </a:p>
          <a:p>
            <a:pPr marL="0" indent="0">
              <a:buNone/>
            </a:pPr>
            <a:r>
              <a:rPr lang="en-IN" altLang="en-US" sz="2400"/>
              <a:t>There will be an Adapter(ArrayAdapter etc) to take data from data source, create a view of it and then pass it to the AdapterView i.e. Spinner. </a:t>
            </a:r>
          </a:p>
          <a:p>
            <a:pPr marL="0" indent="0">
              <a:buNone/>
            </a:pPr>
            <a:endParaRPr lang="en-IN" altLang="en-US" sz="2400"/>
          </a:p>
          <a:p>
            <a:pPr marL="457200" lvl="1" indent="0">
              <a:buNone/>
            </a:pPr>
            <a:r>
              <a:rPr lang="en-IN" altLang="en-US" sz="2100"/>
              <a:t>ArrayAdapter&lt;String&gt; adapter =  new ArrayAdapter&lt;&gt;(this, android.R.layout.simple_spinner_item, days);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118735"/>
          </a:xfrm>
        </p:spPr>
        <p:txBody>
          <a:bodyPr>
            <a:normAutofit/>
          </a:bodyPr>
          <a:lstStyle/>
          <a:p>
            <a:pPr marL="0" indent="0" algn="just">
              <a:buNone/>
            </a:pPr>
            <a:r>
              <a:rPr lang="en-US" sz="2400"/>
              <a:t>There are 3 parameters used to instantiate an ArrayAdapter(we have used an ArrayAdapter in our example):</a:t>
            </a:r>
          </a:p>
          <a:p>
            <a:pPr marL="0" indent="0" algn="just">
              <a:buNone/>
            </a:pPr>
            <a:endParaRPr lang="en-US" sz="2400"/>
          </a:p>
          <a:p>
            <a:pPr lvl="1" algn="just">
              <a:buFont typeface="Arial" panose="020B0604020202020204" pitchFamily="34" charset="0"/>
              <a:buChar char="•"/>
            </a:pPr>
            <a:r>
              <a:rPr lang="en-US" sz="2100"/>
              <a:t>Context c: Refers to the current class object where ArrayAdapter is being instantiated.</a:t>
            </a:r>
          </a:p>
          <a:p>
            <a:pPr lvl="1" algn="just">
              <a:buFont typeface="Arial" panose="020B0604020202020204" pitchFamily="34" charset="0"/>
              <a:buChar char="•"/>
            </a:pPr>
            <a:endParaRPr lang="en-US" sz="2100"/>
          </a:p>
          <a:p>
            <a:pPr lvl="1" algn="just">
              <a:buFont typeface="Arial" panose="020B0604020202020204" pitchFamily="34" charset="0"/>
              <a:buChar char="•"/>
            </a:pPr>
            <a:r>
              <a:rPr lang="en-US" sz="2100"/>
              <a:t>Layout: It is a layout file that defines how a single item will appear in the spinner. Android SDK by default provides layouts like simple_spinner_item and simple_spinner_dropdown_item and if you do not have any special design requirements, we suggest you use these only.</a:t>
            </a:r>
          </a:p>
          <a:p>
            <a:pPr lvl="1" algn="just">
              <a:buFont typeface="Arial" panose="020B0604020202020204" pitchFamily="34" charset="0"/>
              <a:buChar char="•"/>
            </a:pPr>
            <a:endParaRPr lang="en-US" sz="2100"/>
          </a:p>
          <a:p>
            <a:pPr lvl="1" algn="just">
              <a:buFont typeface="Arial" panose="020B0604020202020204" pitchFamily="34" charset="0"/>
              <a:buChar char="•"/>
            </a:pPr>
            <a:r>
              <a:rPr lang="en-US" sz="2100"/>
              <a:t>Data source: It is the data source from which data will be converted into a view.</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118735"/>
          </a:xfrm>
        </p:spPr>
        <p:txBody>
          <a:bodyPr>
            <a:normAutofit fontScale="97500" lnSpcReduction="10000"/>
          </a:bodyPr>
          <a:lstStyle/>
          <a:p>
            <a:pPr marL="0" indent="0" algn="just">
              <a:buNone/>
            </a:pPr>
            <a:r>
              <a:rPr lang="en-IN" altLang="en-US" sz="2400" b="1"/>
              <a:t>3.   </a:t>
            </a:r>
            <a:r>
              <a:rPr lang="en-US" sz="2400" b="1"/>
              <a:t>Define any actions for Spinner</a:t>
            </a:r>
          </a:p>
          <a:p>
            <a:pPr marL="0" indent="0" algn="just">
              <a:buNone/>
            </a:pPr>
            <a:r>
              <a:rPr lang="en-US" sz="2400"/>
              <a:t>To add an event handler for option selection, you can implement OnItemSelectedListener interface, to determine what happens when a user selects any option from the menu. For this, you need to implement the above mentioned interface and override two methods:</a:t>
            </a:r>
          </a:p>
          <a:p>
            <a:pPr lvl="0" algn="just"/>
            <a:r>
              <a:rPr lang="en-US" sz="2095" b="1"/>
              <a:t>onItemSelected()</a:t>
            </a:r>
          </a:p>
          <a:p>
            <a:pPr marL="0" indent="0" algn="just">
              <a:buNone/>
            </a:pPr>
            <a:r>
              <a:rPr lang="en-US" sz="2400"/>
              <a:t>This method has 4 parameters:</a:t>
            </a:r>
          </a:p>
          <a:p>
            <a:pPr lvl="1" algn="just"/>
            <a:r>
              <a:rPr lang="en-US" sz="2100" b="1"/>
              <a:t>AdapterView av:</a:t>
            </a:r>
            <a:r>
              <a:rPr lang="en-US" sz="2100"/>
              <a:t> It's the Spinner view that you have used.</a:t>
            </a:r>
          </a:p>
          <a:p>
            <a:pPr lvl="1" algn="just"/>
            <a:r>
              <a:rPr lang="en-US" sz="2100" b="1"/>
              <a:t>View v</a:t>
            </a:r>
            <a:r>
              <a:rPr lang="en-US" sz="2100"/>
              <a:t>: It defines the TextView inside the spinner that was clicked.</a:t>
            </a:r>
          </a:p>
          <a:p>
            <a:pPr lvl="1" algn="just"/>
            <a:r>
              <a:rPr lang="en-US" sz="2100" b="1"/>
              <a:t>int position:</a:t>
            </a:r>
            <a:r>
              <a:rPr lang="en-US" sz="2100"/>
              <a:t> It tells the position of the item that was clicked in the Spinner. The index or the position starts from 0.</a:t>
            </a:r>
          </a:p>
          <a:p>
            <a:pPr lvl="1" algn="just"/>
            <a:r>
              <a:rPr lang="en-US" sz="2100" b="1"/>
              <a:t>long id:</a:t>
            </a:r>
            <a:r>
              <a:rPr lang="en-US" sz="2100"/>
              <a:t> It gives the row id of the item clicked in the Spinner. This parameter is mainly used when dealing with databases in Android.</a:t>
            </a:r>
          </a:p>
          <a:p>
            <a:pPr algn="just">
              <a:buNone/>
            </a:pPr>
            <a:endParaRPr 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118735"/>
          </a:xfrm>
        </p:spPr>
        <p:txBody>
          <a:bodyPr>
            <a:normAutofit/>
          </a:bodyPr>
          <a:lstStyle/>
          <a:p>
            <a:pPr algn="just"/>
            <a:r>
              <a:rPr lang="en-US" sz="2400" b="1"/>
              <a:t>onNothingSelected()</a:t>
            </a:r>
          </a:p>
          <a:p>
            <a:pPr algn="just">
              <a:buNone/>
            </a:pPr>
            <a:r>
              <a:rPr lang="en-US" sz="2400"/>
              <a:t>This method has only 1 parameter:</a:t>
            </a:r>
          </a:p>
          <a:p>
            <a:pPr algn="just">
              <a:buNone/>
            </a:pPr>
            <a:endParaRPr lang="en-US" sz="2400"/>
          </a:p>
          <a:p>
            <a:pPr lvl="1" algn="just"/>
            <a:r>
              <a:rPr lang="en-US" sz="2100" b="1"/>
              <a:t>AdapterView av:</a:t>
            </a:r>
            <a:r>
              <a:rPr lang="en-US" sz="2100"/>
              <a:t> It's the Spinner view that you have used. </a:t>
            </a:r>
          </a:p>
          <a:p>
            <a:pPr marL="457200" lvl="1" indent="0" algn="just">
              <a:buNone/>
            </a:pPr>
            <a:r>
              <a:rPr lang="en-IN" altLang="en-US" sz="2100"/>
              <a:t>	</a:t>
            </a:r>
            <a:r>
              <a:rPr lang="en-US" sz="2100"/>
              <a:t>This method is called whenever the currently selected item is </a:t>
            </a:r>
            <a:r>
              <a:rPr lang="en-IN" altLang="en-US" sz="2100"/>
              <a:t>	</a:t>
            </a:r>
            <a:r>
              <a:rPr lang="en-US" sz="2100"/>
              <a:t>removed from the list of available items in the Spinner. </a:t>
            </a:r>
          </a:p>
          <a:p>
            <a:pPr marL="457200" lvl="1" indent="0" algn="just">
              <a:buNone/>
            </a:pPr>
            <a:r>
              <a:rPr lang="en-IN" altLang="en-US" sz="2100"/>
              <a:t>	</a:t>
            </a:r>
            <a:r>
              <a:rPr lang="en-US" sz="2100"/>
              <a:t>If the adapter is modified such that the currently selected item is </a:t>
            </a:r>
            <a:r>
              <a:rPr lang="en-IN" altLang="en-US" sz="2100"/>
              <a:t>	</a:t>
            </a:r>
            <a:r>
              <a:rPr lang="en-US" sz="2100"/>
              <a:t>no longer available, then this method will be called.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118735"/>
          </a:xfrm>
        </p:spPr>
        <p:txBody>
          <a:bodyPr>
            <a:noAutofit/>
          </a:bodyPr>
          <a:lstStyle/>
          <a:p>
            <a:pPr algn="just">
              <a:buNone/>
            </a:pPr>
            <a:r>
              <a:rPr lang="en-US" sz="1600" b="1" dirty="0" smtClean="0">
                <a:latin typeface="Times New Roman" panose="02020603050405020304" pitchFamily="18" charset="0"/>
                <a:cs typeface="Times New Roman" panose="02020603050405020304" pitchFamily="18" charset="0"/>
              </a:rPr>
              <a:t>XML code for Spinner:</a:t>
            </a:r>
          </a:p>
          <a:p>
            <a:pPr>
              <a:buNone/>
            </a:pPr>
            <a:r>
              <a:rPr lang="en-US" sz="2000" dirty="0"/>
              <a:t>&lt;?</a:t>
            </a:r>
            <a:r>
              <a:rPr lang="en-US" sz="2000" dirty="0" smtClean="0"/>
              <a:t>xml version</a:t>
            </a:r>
            <a:r>
              <a:rPr lang="en-US" sz="2000" dirty="0"/>
              <a:t>="1.0" encoding="utf-8"?&gt;</a:t>
            </a:r>
            <a:br>
              <a:rPr lang="en-US" sz="2000" dirty="0"/>
            </a:br>
            <a:r>
              <a:rPr lang="en-US" sz="2000" dirty="0" smtClean="0"/>
              <a:t>&lt;</a:t>
            </a:r>
            <a:r>
              <a:rPr lang="en-US" sz="2000" dirty="0" err="1" smtClean="0"/>
              <a:t>RelativeLayout</a:t>
            </a:r>
            <a:r>
              <a:rPr lang="en-US" sz="2000" dirty="0" smtClean="0"/>
              <a:t>  </a:t>
            </a:r>
            <a:r>
              <a:rPr lang="en-US" sz="2000" dirty="0" err="1"/>
              <a:t>xmlns:android</a:t>
            </a:r>
            <a:r>
              <a:rPr lang="en-US" sz="2000" dirty="0"/>
              <a:t>="http://schemas.android.com/</a:t>
            </a:r>
            <a:r>
              <a:rPr lang="en-US" sz="2000" dirty="0" err="1"/>
              <a:t>apk</a:t>
            </a:r>
            <a:r>
              <a:rPr lang="en-US" sz="2000" dirty="0"/>
              <a:t>/res/android"</a:t>
            </a:r>
            <a:br>
              <a:rPr lang="en-US" sz="2000" dirty="0"/>
            </a:br>
            <a:r>
              <a:rPr lang="en-US" sz="2000" dirty="0"/>
              <a:t>    </a:t>
            </a:r>
            <a:r>
              <a:rPr lang="en-US" sz="2000" dirty="0" err="1"/>
              <a:t>xmlns:app</a:t>
            </a:r>
            <a:r>
              <a:rPr lang="en-US" sz="2000" dirty="0"/>
              <a:t>="http://schemas.android.com/</a:t>
            </a:r>
            <a:r>
              <a:rPr lang="en-US" sz="2000" dirty="0" err="1"/>
              <a:t>apk</a:t>
            </a:r>
            <a:r>
              <a:rPr lang="en-US" sz="2000" dirty="0"/>
              <a:t>/res-auto"</a:t>
            </a:r>
            <a:br>
              <a:rPr lang="en-US" sz="2000" dirty="0"/>
            </a:br>
            <a:r>
              <a:rPr lang="en-US" sz="2000" dirty="0"/>
              <a:t>    </a:t>
            </a:r>
            <a:r>
              <a:rPr lang="en-US" sz="2000" dirty="0" err="1"/>
              <a:t>xmlns:tools</a:t>
            </a:r>
            <a:r>
              <a:rPr lang="en-US" sz="2000" dirty="0"/>
              <a:t>="http://schemas.android.com/tools"</a:t>
            </a:r>
            <a:br>
              <a:rPr lang="en-US" sz="2000" dirty="0"/>
            </a:br>
            <a:r>
              <a:rPr lang="en-US" sz="2000" dirty="0"/>
              <a:t>    </a:t>
            </a:r>
            <a:r>
              <a:rPr lang="en-US" sz="2000" dirty="0" err="1"/>
              <a:t>android:layout_width</a:t>
            </a:r>
            <a:r>
              <a:rPr lang="en-US" sz="2000" dirty="0"/>
              <a:t>="</a:t>
            </a:r>
            <a:r>
              <a:rPr lang="en-US" sz="2000" dirty="0" err="1"/>
              <a:t>match_parent</a:t>
            </a:r>
            <a:r>
              <a:rPr lang="en-US" sz="2000" dirty="0"/>
              <a:t>"</a:t>
            </a:r>
            <a:br>
              <a:rPr lang="en-US" sz="2000" dirty="0"/>
            </a:br>
            <a:r>
              <a:rPr lang="en-US" sz="2000" dirty="0"/>
              <a:t>    </a:t>
            </a:r>
            <a:r>
              <a:rPr lang="en-US" sz="2000" dirty="0" err="1" smtClean="0"/>
              <a:t>android:layout_height</a:t>
            </a:r>
            <a:r>
              <a:rPr lang="en-US" sz="2000" dirty="0"/>
              <a:t>="</a:t>
            </a:r>
            <a:r>
              <a:rPr lang="en-US" sz="2000" dirty="0" err="1" smtClean="0"/>
              <a:t>match_parent</a:t>
            </a:r>
            <a:r>
              <a:rPr lang="en-US" sz="2000" dirty="0" smtClean="0"/>
              <a:t>“</a:t>
            </a:r>
          </a:p>
          <a:p>
            <a:pPr>
              <a:buNone/>
            </a:pPr>
            <a:r>
              <a:rPr lang="en-US" sz="2000" dirty="0" err="1"/>
              <a:t>tools:context</a:t>
            </a:r>
            <a:r>
              <a:rPr lang="en-US" sz="2000" dirty="0"/>
              <a:t>=".</a:t>
            </a:r>
            <a:r>
              <a:rPr lang="en-US" sz="2000" dirty="0" err="1"/>
              <a:t>MainActivity</a:t>
            </a:r>
            <a:r>
              <a:rPr lang="en-US" sz="2000" dirty="0" smtClean="0"/>
              <a:t>"&gt;</a:t>
            </a:r>
          </a:p>
          <a:p>
            <a:pPr>
              <a:buNone/>
            </a:pPr>
            <a:endParaRPr lang="en-US" sz="2000" dirty="0"/>
          </a:p>
          <a:p>
            <a:pPr>
              <a:buNone/>
            </a:pPr>
            <a:r>
              <a:rPr lang="en-US" sz="2000" dirty="0"/>
              <a:t>&lt;Spinner</a:t>
            </a:r>
            <a:br>
              <a:rPr lang="en-US" sz="2000" dirty="0"/>
            </a:br>
            <a:r>
              <a:rPr lang="en-US" sz="2000" dirty="0"/>
              <a:t>        </a:t>
            </a:r>
            <a:r>
              <a:rPr lang="en-US" sz="2000" dirty="0" err="1"/>
              <a:t>android:id</a:t>
            </a:r>
            <a:r>
              <a:rPr lang="en-US" sz="2000" dirty="0"/>
              <a:t>="@+id/spinner"</a:t>
            </a:r>
            <a:br>
              <a:rPr lang="en-US" sz="2000" dirty="0"/>
            </a:br>
            <a:r>
              <a:rPr lang="en-US" sz="2000" dirty="0"/>
              <a:t>        </a:t>
            </a:r>
            <a:r>
              <a:rPr lang="en-US" sz="2000" dirty="0" err="1"/>
              <a:t>android:layout_width</a:t>
            </a:r>
            <a:r>
              <a:rPr lang="en-US" sz="2000" dirty="0"/>
              <a:t>="149dp</a:t>
            </a:r>
            <a:r>
              <a:rPr lang="en-US" sz="2000" dirty="0" smtClean="0"/>
              <a:t>"</a:t>
            </a:r>
            <a:r>
              <a:rPr lang="en-US" sz="2000" dirty="0"/>
              <a:t/>
            </a:r>
            <a:br>
              <a:rPr lang="en-US" sz="2000" dirty="0"/>
            </a:br>
            <a:r>
              <a:rPr lang="en-US" sz="2000" dirty="0"/>
              <a:t>        </a:t>
            </a:r>
            <a:r>
              <a:rPr lang="en-US" sz="2000" dirty="0" err="1"/>
              <a:t>android:layout_marginTop</a:t>
            </a:r>
            <a:r>
              <a:rPr lang="en-US" sz="2000" dirty="0"/>
              <a:t>="</a:t>
            </a:r>
            <a:r>
              <a:rPr lang="en-US" sz="2000" dirty="0" smtClean="0"/>
              <a:t>80dp"/&gt;</a:t>
            </a:r>
            <a:endParaRPr lang="en-US" sz="2000" dirty="0"/>
          </a:p>
          <a:p>
            <a:pPr>
              <a:buNone/>
            </a:pPr>
            <a:r>
              <a:rPr lang="en-US" sz="2000" dirty="0" smtClean="0"/>
              <a:t>&lt;/</a:t>
            </a:r>
            <a:r>
              <a:rPr lang="en-US" sz="2000" dirty="0" err="1" smtClean="0"/>
              <a:t>RelativeLayout</a:t>
            </a:r>
            <a:r>
              <a:rPr lang="en-US" sz="2000" dirty="0" smtClean="0"/>
              <a:t>&gt;</a:t>
            </a:r>
            <a:endParaRPr lang="en-US" sz="19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416550"/>
          </a:xfrm>
        </p:spPr>
        <p:txBody>
          <a:bodyPr>
            <a:normAutofit fontScale="95000"/>
          </a:bodyPr>
          <a:lstStyle/>
          <a:p>
            <a:pPr>
              <a:buNone/>
            </a:pPr>
            <a:r>
              <a:rPr lang="en-US" sz="2000" b="1" dirty="0" smtClean="0">
                <a:latin typeface="Times New Roman" panose="02020603050405020304" pitchFamily="18" charset="0"/>
                <a:cs typeface="Times New Roman" panose="02020603050405020304" pitchFamily="18" charset="0"/>
              </a:rPr>
              <a:t>Java code for Spinner:</a:t>
            </a:r>
          </a:p>
          <a:p>
            <a:pPr>
              <a:buNone/>
            </a:pPr>
            <a:r>
              <a:rPr lang="en-US" sz="2000" dirty="0"/>
              <a:t>package com.example.program5;</a:t>
            </a:r>
            <a:br>
              <a:rPr lang="en-US" sz="2000" dirty="0"/>
            </a:br>
            <a:r>
              <a:rPr lang="en-US" sz="2000" dirty="0"/>
              <a:t>import </a:t>
            </a:r>
            <a:r>
              <a:rPr lang="en-US" sz="2000" dirty="0" err="1"/>
              <a:t>androidx.appcompat.app.AppCompatActivity</a:t>
            </a:r>
            <a:r>
              <a:rPr lang="en-US" sz="2000" dirty="0"/>
              <a:t>;</a:t>
            </a:r>
            <a:br>
              <a:rPr lang="en-US" sz="2000" dirty="0"/>
            </a:br>
            <a:r>
              <a:rPr lang="en-US" sz="2000" dirty="0"/>
              <a:t>import </a:t>
            </a:r>
            <a:r>
              <a:rPr lang="en-US" sz="2000" dirty="0" err="1"/>
              <a:t>android.os.Bundle</a:t>
            </a:r>
            <a:r>
              <a:rPr lang="en-US" sz="2000" dirty="0"/>
              <a:t>;</a:t>
            </a:r>
            <a:br>
              <a:rPr lang="en-US" sz="2000" dirty="0"/>
            </a:br>
            <a:r>
              <a:rPr lang="en-US" sz="2000" dirty="0"/>
              <a:t>import </a:t>
            </a:r>
            <a:r>
              <a:rPr lang="en-US" sz="2000" dirty="0" err="1"/>
              <a:t>android.view.View</a:t>
            </a:r>
            <a:r>
              <a:rPr lang="en-US" sz="2000" dirty="0"/>
              <a:t>;</a:t>
            </a:r>
            <a:br>
              <a:rPr lang="en-US" sz="2000" dirty="0"/>
            </a:br>
            <a:r>
              <a:rPr lang="en-US" sz="2000" dirty="0"/>
              <a:t>import </a:t>
            </a:r>
            <a:r>
              <a:rPr lang="en-US" sz="2000" dirty="0" err="1"/>
              <a:t>android.widget.AdapterView</a:t>
            </a:r>
            <a:r>
              <a:rPr lang="en-US" sz="2000" dirty="0"/>
              <a:t>;</a:t>
            </a:r>
            <a:br>
              <a:rPr lang="en-US" sz="2000" dirty="0"/>
            </a:br>
            <a:r>
              <a:rPr lang="en-US" sz="2000" dirty="0"/>
              <a:t>import </a:t>
            </a:r>
            <a:r>
              <a:rPr lang="en-US" sz="2000" dirty="0" err="1"/>
              <a:t>android.widget.ArrayAdapter</a:t>
            </a:r>
            <a:r>
              <a:rPr lang="en-US" sz="2000" dirty="0"/>
              <a:t>;</a:t>
            </a:r>
            <a:br>
              <a:rPr lang="en-US" sz="2000" dirty="0"/>
            </a:br>
            <a:r>
              <a:rPr lang="en-US" sz="2000" dirty="0"/>
              <a:t>import </a:t>
            </a:r>
            <a:r>
              <a:rPr lang="en-US" sz="2000" dirty="0" err="1"/>
              <a:t>android.widget.Spinner</a:t>
            </a:r>
            <a:r>
              <a:rPr lang="en-US" sz="2000" dirty="0"/>
              <a:t>;</a:t>
            </a:r>
            <a:br>
              <a:rPr lang="en-US" sz="2000" dirty="0"/>
            </a:br>
            <a:r>
              <a:rPr lang="en-US" sz="2000" dirty="0"/>
              <a:t>import </a:t>
            </a:r>
            <a:r>
              <a:rPr lang="en-US" sz="2000" dirty="0" err="1"/>
              <a:t>android.widget.Toast</a:t>
            </a:r>
            <a:r>
              <a:rPr lang="en-US" sz="2000" dirty="0"/>
              <a:t>;</a:t>
            </a:r>
            <a:br>
              <a:rPr lang="en-US" sz="2000" dirty="0"/>
            </a:br>
            <a:r>
              <a:rPr lang="en-US" sz="2000" dirty="0"/>
              <a:t/>
            </a:r>
            <a:br>
              <a:rPr lang="en-US" sz="2000" dirty="0"/>
            </a:br>
            <a:r>
              <a:rPr lang="en-US" sz="2000" dirty="0"/>
              <a:t>public class </a:t>
            </a:r>
            <a:r>
              <a:rPr lang="en-US" sz="2000" dirty="0" err="1"/>
              <a:t>MainActivity</a:t>
            </a:r>
            <a:r>
              <a:rPr lang="en-US" sz="2000" dirty="0"/>
              <a:t> extends </a:t>
            </a:r>
            <a:r>
              <a:rPr lang="en-US" sz="2000" dirty="0" err="1"/>
              <a:t>AppCompatActivity</a:t>
            </a:r>
            <a:r>
              <a:rPr lang="en-US" sz="2000" dirty="0"/>
              <a:t> </a:t>
            </a:r>
            <a:r>
              <a:rPr lang="en-US" sz="2000" dirty="0" smtClean="0"/>
              <a:t>implements   </a:t>
            </a:r>
            <a:r>
              <a:rPr lang="en-US" sz="2000" dirty="0" err="1"/>
              <a:t>AdapterView.OnItemSelectedListener</a:t>
            </a:r>
            <a:r>
              <a:rPr lang="en-US" sz="2000" dirty="0"/>
              <a:t> </a:t>
            </a:r>
            <a:r>
              <a:rPr lang="en-US" sz="2000" dirty="0" smtClean="0"/>
              <a:t>{</a:t>
            </a:r>
          </a:p>
          <a:p>
            <a:pPr>
              <a:buNone/>
            </a:pPr>
            <a:r>
              <a:rPr lang="en-US" sz="2000" dirty="0" smtClean="0"/>
              <a:t>          Spinner s1;</a:t>
            </a:r>
            <a:r>
              <a:rPr lang="en-US" sz="2000" dirty="0"/>
              <a:t/>
            </a:r>
            <a:br>
              <a:rPr lang="en-US" sz="2000" dirty="0"/>
            </a:br>
            <a:r>
              <a:rPr lang="en-US" sz="2000" dirty="0"/>
              <a:t>    String[] country = { "USA", "India", </a:t>
            </a:r>
            <a:r>
              <a:rPr lang="en-US" sz="2000" dirty="0" smtClean="0"/>
              <a:t>“New Zealand", </a:t>
            </a:r>
            <a:r>
              <a:rPr lang="en-US" sz="2000" dirty="0"/>
              <a:t>"Japan", "Australia "};</a:t>
            </a:r>
            <a:endParaRPr lang="en-IN" sz="2000" dirty="0"/>
          </a:p>
          <a:p>
            <a:pPr>
              <a:buNone/>
            </a:pPr>
            <a:endParaRPr lang="en-US"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459095"/>
          </a:xfrm>
        </p:spPr>
        <p:txBody>
          <a:bodyPr>
            <a:noAutofit/>
          </a:bodyPr>
          <a:lstStyle/>
          <a:p>
            <a:pPr>
              <a:buNone/>
            </a:pPr>
            <a:r>
              <a:rPr lang="en-US" sz="2000" dirty="0"/>
              <a:t>@Override</a:t>
            </a:r>
            <a:br>
              <a:rPr lang="en-US" sz="2000" dirty="0"/>
            </a:br>
            <a:r>
              <a:rPr lang="en-US" sz="2000" dirty="0"/>
              <a:t>    protected void </a:t>
            </a:r>
            <a:r>
              <a:rPr lang="en-US" sz="2000" dirty="0" err="1"/>
              <a:t>onCreate</a:t>
            </a:r>
            <a:r>
              <a:rPr lang="en-US" sz="2000" dirty="0"/>
              <a:t>(Bundle </a:t>
            </a:r>
            <a:r>
              <a:rPr lang="en-US" sz="2000" dirty="0" err="1"/>
              <a:t>savedInstanceState</a:t>
            </a:r>
            <a:r>
              <a:rPr lang="en-US" sz="2000" dirty="0"/>
              <a:t>) {</a:t>
            </a:r>
            <a:br>
              <a:rPr lang="en-US" sz="2000" dirty="0"/>
            </a:br>
            <a:r>
              <a:rPr lang="en-US" sz="2000" dirty="0"/>
              <a:t>        </a:t>
            </a:r>
            <a:r>
              <a:rPr lang="en-US" sz="2000" dirty="0" err="1"/>
              <a:t>super.onCreate</a:t>
            </a:r>
            <a:r>
              <a:rPr lang="en-US" sz="2000" dirty="0"/>
              <a:t>(</a:t>
            </a:r>
            <a:r>
              <a:rPr lang="en-US" sz="2000" dirty="0" err="1"/>
              <a:t>savedInstanceState</a:t>
            </a:r>
            <a:r>
              <a:rPr lang="en-US" sz="2000" dirty="0"/>
              <a:t>);</a:t>
            </a:r>
            <a:br>
              <a:rPr lang="en-US" sz="2000" dirty="0"/>
            </a:br>
            <a:r>
              <a:rPr lang="en-US" sz="2000" dirty="0"/>
              <a:t>        </a:t>
            </a:r>
            <a:r>
              <a:rPr lang="en-US" sz="2000" dirty="0" err="1"/>
              <a:t>setContentView</a:t>
            </a:r>
            <a:r>
              <a:rPr lang="en-US" sz="2000" dirty="0"/>
              <a:t>(</a:t>
            </a:r>
            <a:r>
              <a:rPr lang="en-US" sz="2000" dirty="0" err="1"/>
              <a:t>R.layout.activity_main</a:t>
            </a:r>
            <a:r>
              <a:rPr lang="en-US" sz="2000" dirty="0"/>
              <a:t>);</a:t>
            </a:r>
            <a:br>
              <a:rPr lang="en-US" sz="2000" dirty="0"/>
            </a:br>
            <a:r>
              <a:rPr lang="en-US" sz="2000" dirty="0"/>
              <a:t>        </a:t>
            </a:r>
            <a:r>
              <a:rPr lang="en-US" sz="2000" dirty="0" smtClean="0"/>
              <a:t>s1 </a:t>
            </a:r>
            <a:r>
              <a:rPr lang="en-US" sz="2000" dirty="0"/>
              <a:t>= (Spinner) </a:t>
            </a:r>
            <a:r>
              <a:rPr lang="en-US" sz="2000" dirty="0" err="1"/>
              <a:t>findViewById</a:t>
            </a:r>
            <a:r>
              <a:rPr lang="en-US" sz="2000" dirty="0"/>
              <a:t>(</a:t>
            </a:r>
            <a:r>
              <a:rPr lang="en-US" sz="2000" dirty="0" err="1"/>
              <a:t>R.id.spinner</a:t>
            </a:r>
            <a:r>
              <a:rPr lang="en-US" sz="2000" dirty="0"/>
              <a:t>);</a:t>
            </a:r>
            <a:br>
              <a:rPr lang="en-US" sz="2000" dirty="0"/>
            </a:br>
            <a:r>
              <a:rPr lang="en-US" sz="2000" dirty="0"/>
              <a:t>        </a:t>
            </a:r>
            <a:r>
              <a:rPr lang="en-US" sz="2000" dirty="0" smtClean="0"/>
              <a:t>s1.setOnItemSelectedListener(this);</a:t>
            </a:r>
            <a:endParaRPr lang="en-US" sz="2000" dirty="0"/>
          </a:p>
          <a:p>
            <a:pPr>
              <a:buNone/>
            </a:pPr>
            <a:r>
              <a:rPr lang="en-US" sz="2000" dirty="0" smtClean="0"/>
              <a:t>  </a:t>
            </a:r>
            <a:r>
              <a:rPr lang="en-US" sz="2000" dirty="0" err="1"/>
              <a:t>ArrayAdapter</a:t>
            </a:r>
            <a:r>
              <a:rPr lang="en-US" sz="2000" dirty="0"/>
              <a:t> </a:t>
            </a:r>
            <a:r>
              <a:rPr lang="en-US" sz="2000" dirty="0" smtClean="0"/>
              <a:t>a= new </a:t>
            </a:r>
            <a:r>
              <a:rPr lang="en-US" sz="2000" dirty="0" err="1" smtClean="0"/>
              <a:t>ArrayAdapter</a:t>
            </a:r>
            <a:r>
              <a:rPr lang="en-US" sz="2000" dirty="0" smtClean="0"/>
              <a:t>(</a:t>
            </a:r>
            <a:r>
              <a:rPr lang="en-US" sz="2000" dirty="0" err="1" smtClean="0"/>
              <a:t>this,android.R.layout.simple_spinner_item,country</a:t>
            </a:r>
            <a:r>
              <a:rPr lang="en-US" sz="2000" dirty="0" smtClean="0"/>
              <a:t>);      </a:t>
            </a:r>
            <a:r>
              <a:rPr lang="en-US" sz="2000" dirty="0" err="1" smtClean="0"/>
              <a:t>a.setDropDownViewResource</a:t>
            </a:r>
            <a:r>
              <a:rPr lang="en-US" sz="2000" dirty="0" smtClean="0"/>
              <a:t>(</a:t>
            </a:r>
            <a:r>
              <a:rPr lang="en-US" sz="2000" dirty="0" err="1" smtClean="0"/>
              <a:t>android.R.layout.simple_spinner_dropdown_item</a:t>
            </a:r>
            <a:r>
              <a:rPr lang="en-US" sz="2000" dirty="0" smtClean="0"/>
              <a:t>);</a:t>
            </a:r>
            <a:r>
              <a:rPr lang="en-US" sz="2000" dirty="0"/>
              <a:t/>
            </a:r>
            <a:br>
              <a:rPr lang="en-US" sz="2000" dirty="0"/>
            </a:br>
            <a:r>
              <a:rPr lang="en-US" sz="2000" dirty="0"/>
              <a:t>        </a:t>
            </a:r>
            <a:r>
              <a:rPr lang="en-US" sz="2000" dirty="0" smtClean="0"/>
              <a:t>s1.setAdapter(a);</a:t>
            </a:r>
            <a:r>
              <a:rPr lang="en-US" sz="2000" dirty="0"/>
              <a:t/>
            </a:r>
            <a:br>
              <a:rPr lang="en-US" sz="2000" dirty="0"/>
            </a:br>
            <a:r>
              <a:rPr lang="en-US" sz="2000" dirty="0"/>
              <a:t/>
            </a:r>
            <a:br>
              <a:rPr lang="en-US" sz="2000" dirty="0"/>
            </a:br>
            <a:r>
              <a:rPr lang="en-US" sz="2000" dirty="0"/>
              <a:t>    }</a:t>
            </a:r>
            <a:br>
              <a:rPr lang="en-US" sz="2000" dirty="0"/>
            </a:br>
            <a:endParaRPr 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04867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public void </a:t>
            </a:r>
            <a:r>
              <a:rPr lang="en-US" sz="2400" dirty="0" err="1">
                <a:latin typeface="Times New Roman" panose="02020603050405020304" pitchFamily="18" charset="0"/>
                <a:cs typeface="Times New Roman" panose="02020603050405020304" pitchFamily="18" charset="0"/>
              </a:rPr>
              <a:t>onItemSelected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AdapterView</a:t>
            </a:r>
            <a:r>
              <a:rPr lang="en-US" sz="2400" dirty="0">
                <a:latin typeface="Times New Roman" panose="02020603050405020304" pitchFamily="18" charset="0"/>
                <a:cs typeface="Times New Roman" panose="02020603050405020304" pitchFamily="18" charset="0"/>
              </a:rPr>
              <a:t>&lt;?&gt; arg0, View arg1,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position, long id</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Toast.makeText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getApplicationContext</a:t>
            </a:r>
            <a:r>
              <a:rPr lang="en-US" sz="2400" dirty="0">
                <a:latin typeface="Times New Roman" panose="02020603050405020304" pitchFamily="18" charset="0"/>
                <a:cs typeface="Times New Roman" panose="02020603050405020304" pitchFamily="18" charset="0"/>
              </a:rPr>
              <a:t>(),country[position] , </a:t>
            </a:r>
            <a:r>
              <a:rPr lang="en-US" sz="2400" dirty="0" err="1">
                <a:latin typeface="Times New Roman" panose="02020603050405020304" pitchFamily="18" charset="0"/>
                <a:cs typeface="Times New Roman" panose="02020603050405020304" pitchFamily="18" charset="0"/>
              </a:rPr>
              <a:t>Toast.LENGTH_LONG</a:t>
            </a:r>
            <a:r>
              <a:rPr lang="en-US" sz="2400" dirty="0">
                <a:latin typeface="Times New Roman" panose="02020603050405020304" pitchFamily="18" charset="0"/>
                <a:cs typeface="Times New Roman" panose="02020603050405020304" pitchFamily="18" charset="0"/>
              </a:rPr>
              <a:t>).show();</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@Override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public void </a:t>
            </a:r>
            <a:r>
              <a:rPr lang="en-US" sz="2400" dirty="0" err="1">
                <a:latin typeface="Times New Roman" panose="02020603050405020304" pitchFamily="18" charset="0"/>
                <a:cs typeface="Times New Roman" panose="02020603050405020304" pitchFamily="18" charset="0"/>
              </a:rPr>
              <a:t>onNothingSelected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AdapterView</a:t>
            </a:r>
            <a:r>
              <a:rPr lang="en-US" sz="2400" dirty="0">
                <a:latin typeface="Times New Roman" panose="02020603050405020304" pitchFamily="18" charset="0"/>
                <a:cs typeface="Times New Roman" panose="02020603050405020304" pitchFamily="18" charset="0"/>
              </a:rPr>
              <a:t>&lt;?&gt; arg0)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01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0290"/>
            <a:ext cx="8229600" cy="5076190"/>
          </a:xfrm>
        </p:spPr>
        <p:txBody>
          <a:bodyPr>
            <a:normAutofit fontScale="77500" lnSpcReduction="20000"/>
          </a:bodyPr>
          <a:lstStyle/>
          <a:p>
            <a:pPr marL="0" indent="0">
              <a:buNone/>
            </a:pPr>
            <a:r>
              <a:rPr lang="en-US" b="1"/>
              <a:t>onPause()</a:t>
            </a:r>
            <a:r>
              <a:rPr lang="en-US"/>
              <a:t> </a:t>
            </a:r>
          </a:p>
          <a:p>
            <a:r>
              <a:rPr lang="en-US"/>
              <a:t>It is invoked when an activity is going into the background but has not yet been killed. It is a counterpart to onResume(). </a:t>
            </a:r>
          </a:p>
          <a:p>
            <a:r>
              <a:rPr lang="en-US"/>
              <a:t>When an activity is launched in front of another activity, this callback will be invoked on the top activity (currently on screen).</a:t>
            </a:r>
          </a:p>
          <a:p>
            <a:pPr marL="0" indent="0">
              <a:buNone/>
            </a:pPr>
            <a:r>
              <a:rPr lang="en-US" b="1"/>
              <a:t>onStop()</a:t>
            </a:r>
          </a:p>
          <a:p>
            <a:r>
              <a:rPr lang="en-US"/>
              <a:t>When your activity is no longer visible to the user, it has entered the Stopped state, and the system invokes the onStop() callback. </a:t>
            </a:r>
          </a:p>
          <a:p>
            <a:r>
              <a:rPr lang="en-US"/>
              <a:t>This may occur, for example, when a newly launched activity covers the entire screen. The system may also call onStop() when the activity has finished running, and is about to be terminated.</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118735"/>
          </a:xfrm>
        </p:spPr>
        <p:txBody>
          <a:bodyPr>
            <a:normAutofit/>
          </a:bodyPr>
          <a:lstStyle/>
          <a:p>
            <a:pPr algn="just">
              <a:buNone/>
            </a:pPr>
            <a:r>
              <a:rPr lang="en-US" sz="2400" b="1"/>
              <a:t>Android ListView</a:t>
            </a:r>
          </a:p>
          <a:p>
            <a:pPr algn="just"/>
            <a:r>
              <a:rPr lang="en-US" sz="2400"/>
              <a:t>Android ListView is a view which contains the group of items and displays in a scrollable list. </a:t>
            </a:r>
          </a:p>
          <a:p>
            <a:pPr marL="0" indent="0" algn="just">
              <a:buNone/>
            </a:pPr>
            <a:endParaRPr lang="en-US" sz="2400"/>
          </a:p>
          <a:p>
            <a:pPr algn="just"/>
            <a:r>
              <a:rPr lang="en-US" sz="2400"/>
              <a:t>ListView is implemented by importing android.widget.ListView class. ListView is a default scrollable which does not use other scroll view.</a:t>
            </a:r>
          </a:p>
          <a:p>
            <a:pPr marL="0" indent="0" algn="just">
              <a:buNone/>
            </a:pPr>
            <a:endParaRPr lang="en-US" sz="2400"/>
          </a:p>
          <a:p>
            <a:pPr algn="just"/>
            <a:r>
              <a:rPr lang="en-US" sz="2400"/>
              <a:t>ListView uses Adapter classes which add the content from data source (such as string array, array, database etc) to ListView. Adapter bridges data between an AdapterViews and other Views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3" name="Content Placeholder 2"/>
          <p:cNvPicPr>
            <a:picLocks noGrp="1" noChangeAspect="1"/>
          </p:cNvPicPr>
          <p:nvPr>
            <p:ph idx="1"/>
          </p:nvPr>
        </p:nvPicPr>
        <p:blipFill>
          <a:blip r:embed="rId3"/>
          <a:stretch>
            <a:fillRect/>
          </a:stretch>
        </p:blipFill>
        <p:spPr>
          <a:xfrm>
            <a:off x="683895" y="1340485"/>
            <a:ext cx="7305675" cy="453390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rgbClr val="00B050"/>
                </a:solidFill>
              </a:rPr>
              <a:t> </a:t>
            </a: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graphicFrame>
        <p:nvGraphicFramePr>
          <p:cNvPr id="3" name="Content Placeholder 2"/>
          <p:cNvGraphicFramePr>
            <a:graphicFrameLocks noGrp="1" noChangeAspect="1"/>
          </p:cNvGraphicFramePr>
          <p:nvPr>
            <p:ph idx="1"/>
          </p:nvPr>
        </p:nvGraphicFramePr>
        <p:xfrm>
          <a:off x="821690" y="926465"/>
          <a:ext cx="7287895" cy="5389245"/>
        </p:xfrm>
        <a:graphic>
          <a:graphicData uri="http://schemas.openxmlformats.org/presentationml/2006/ole">
            <mc:AlternateContent xmlns:mc="http://schemas.openxmlformats.org/markup-compatibility/2006">
              <mc:Choice xmlns:v="urn:schemas-microsoft-com:vml" Requires="v">
                <p:oleObj spid="_x0000_s12310" r:id="rId4" imgW="6200775" imgH="5305425" progId="Paint.Picture">
                  <p:embed/>
                </p:oleObj>
              </mc:Choice>
              <mc:Fallback>
                <p:oleObj r:id="rId4" imgW="6200775" imgH="5305425" progId="Paint.Picture">
                  <p:embed/>
                  <p:pic>
                    <p:nvPicPr>
                      <p:cNvPr id="0" name="Picture 3"/>
                      <p:cNvPicPr/>
                      <p:nvPr/>
                    </p:nvPicPr>
                    <p:blipFill>
                      <a:blip r:embed="rId5"/>
                      <a:stretch>
                        <a:fillRect/>
                      </a:stretch>
                    </p:blipFill>
                    <p:spPr>
                      <a:xfrm>
                        <a:off x="821690" y="926465"/>
                        <a:ext cx="7287895" cy="5389245"/>
                      </a:xfrm>
                      <a:prstGeom prst="rect">
                        <a:avLst/>
                      </a:prstGeom>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493385"/>
          </a:xfrm>
        </p:spPr>
        <p:txBody>
          <a:bodyPr>
            <a:noAutofit/>
          </a:bodyPr>
          <a:lstStyle/>
          <a:p>
            <a:pPr algn="just">
              <a:buNone/>
            </a:pPr>
            <a:r>
              <a:rPr lang="en-US" sz="1800" b="1"/>
              <a:t>ArrayAdapter</a:t>
            </a:r>
          </a:p>
          <a:p>
            <a:pPr algn="just">
              <a:buNone/>
            </a:pPr>
            <a:r>
              <a:rPr lang="en-US" sz="1800"/>
              <a:t>	You can use this adapter when your data source is an array. By default, ArrayAdapter creates a view for each array item by calling toString() on each item and placing the contents in a TextView. </a:t>
            </a:r>
          </a:p>
          <a:p>
            <a:pPr algn="just">
              <a:buNone/>
            </a:pPr>
            <a:r>
              <a:rPr lang="en-US" sz="1800"/>
              <a:t>	Consider you have an array of strings you want to display in a ListView, initialize a new ArrayAdapter using a constructor to specify the layout for each string and the string array −</a:t>
            </a:r>
          </a:p>
          <a:p>
            <a:pPr algn="just">
              <a:buNone/>
            </a:pPr>
            <a:r>
              <a:rPr lang="en-US" sz="1600"/>
              <a:t>		ArrayAdapter adapter = new ArrayAdapter&lt;String&gt;(this,R.layout.ListView,StringArray);</a:t>
            </a:r>
          </a:p>
          <a:p>
            <a:pPr lvl="0" algn="just">
              <a:buNone/>
            </a:pPr>
            <a:r>
              <a:rPr lang="en-US" sz="1800"/>
              <a:t>Here are arguments for this constructor −</a:t>
            </a:r>
          </a:p>
          <a:p>
            <a:pPr lvl="1" algn="just"/>
            <a:r>
              <a:rPr lang="en-US" sz="1400"/>
              <a:t>First argument this is the application context. Most of the case, keep it this.</a:t>
            </a:r>
          </a:p>
          <a:p>
            <a:pPr lvl="1" algn="just"/>
            <a:r>
              <a:rPr lang="en-US" sz="1600"/>
              <a:t>Second argument will be layout defined in XML file and having TextView for each string in the array.</a:t>
            </a:r>
          </a:p>
          <a:p>
            <a:pPr lvl="1" algn="just"/>
            <a:r>
              <a:rPr lang="en-US" sz="1600"/>
              <a:t>Final argument is an array of strings which will be populated in the text view.</a:t>
            </a:r>
          </a:p>
          <a:p>
            <a:pPr algn="just">
              <a:buNone/>
            </a:pPr>
            <a:r>
              <a:rPr lang="en-US" sz="1800"/>
              <a:t>Once you have array adapter created, then simply call setAdapter() on your ListView object as follows −</a:t>
            </a:r>
          </a:p>
          <a:p>
            <a:pPr algn="just">
              <a:buNone/>
            </a:pPr>
            <a:endParaRPr lang="en-US" sz="1800"/>
          </a:p>
          <a:p>
            <a:pPr lvl="1" algn="just">
              <a:buNone/>
            </a:pPr>
            <a:r>
              <a:rPr lang="en-US" sz="1600"/>
              <a:t>ListView listView = (ListView) findViewById(R.id.listview);</a:t>
            </a:r>
          </a:p>
          <a:p>
            <a:pPr lvl="1" algn="just">
              <a:buNone/>
            </a:pPr>
            <a:r>
              <a:rPr lang="en-US" sz="1600"/>
              <a:t>listView.setAdapter(adapter);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493385"/>
          </a:xfrm>
        </p:spPr>
        <p:txBody>
          <a:bodyPr>
            <a:noAutofit/>
          </a:bodyPr>
          <a:lstStyle/>
          <a:p>
            <a:pPr algn="just">
              <a:buNone/>
            </a:pPr>
            <a:r>
              <a:rPr lang="en-US" sz="1600"/>
              <a:t>&lt;LinearLayout xmlns:android="http://schemas.android.com/apk/res/android"</a:t>
            </a:r>
          </a:p>
          <a:p>
            <a:pPr algn="just">
              <a:buNone/>
            </a:pPr>
            <a:r>
              <a:rPr lang="en-US" sz="1600"/>
              <a:t>   xmlns:tools="http://schemas.android.com/tools"</a:t>
            </a:r>
          </a:p>
          <a:p>
            <a:pPr algn="just">
              <a:buNone/>
            </a:pPr>
            <a:r>
              <a:rPr lang="en-US" sz="1600"/>
              <a:t>   android:layout_width="match_parent"</a:t>
            </a:r>
          </a:p>
          <a:p>
            <a:pPr algn="just">
              <a:buNone/>
            </a:pPr>
            <a:r>
              <a:rPr lang="en-US" sz="1600"/>
              <a:t>   android:layout_height="match_parent"</a:t>
            </a:r>
          </a:p>
          <a:p>
            <a:pPr algn="just">
              <a:buNone/>
            </a:pPr>
            <a:r>
              <a:rPr lang="en-US" sz="1600"/>
              <a:t>   android:orientation="vertical"</a:t>
            </a:r>
          </a:p>
          <a:p>
            <a:pPr algn="just">
              <a:buNone/>
            </a:pPr>
            <a:r>
              <a:rPr lang="en-US" sz="1600"/>
              <a:t>   tools:context=".ListActivity" &gt;</a:t>
            </a:r>
          </a:p>
          <a:p>
            <a:pPr algn="just">
              <a:buNone/>
            </a:pPr>
            <a:endParaRPr lang="en-US" sz="1600"/>
          </a:p>
          <a:p>
            <a:pPr algn="just">
              <a:buNone/>
            </a:pPr>
            <a:r>
              <a:rPr lang="en-US" sz="1600"/>
              <a:t>   &lt;ListView</a:t>
            </a:r>
          </a:p>
          <a:p>
            <a:pPr algn="just">
              <a:buNone/>
            </a:pPr>
            <a:r>
              <a:rPr lang="en-US" sz="1600"/>
              <a:t>      android:id="@+id/mobile_list"</a:t>
            </a:r>
          </a:p>
          <a:p>
            <a:pPr algn="just">
              <a:buNone/>
            </a:pPr>
            <a:r>
              <a:rPr lang="en-US" sz="1600"/>
              <a:t>      android:layout_width="match_parent"</a:t>
            </a:r>
          </a:p>
          <a:p>
            <a:pPr algn="just">
              <a:buNone/>
            </a:pPr>
            <a:r>
              <a:rPr lang="en-US" sz="1600"/>
              <a:t>      android:layout_height="wrap_content" &gt;</a:t>
            </a:r>
          </a:p>
          <a:p>
            <a:pPr algn="just">
              <a:buNone/>
            </a:pPr>
            <a:r>
              <a:rPr lang="en-US" sz="1600"/>
              <a:t>   &lt;/ListView&gt;</a:t>
            </a:r>
          </a:p>
          <a:p>
            <a:pPr algn="just">
              <a:buNone/>
            </a:pPr>
            <a:r>
              <a:rPr lang="en-US" sz="1600"/>
              <a:t> </a:t>
            </a:r>
          </a:p>
          <a:p>
            <a:pPr algn="just">
              <a:buNone/>
            </a:pPr>
            <a:r>
              <a:rPr lang="en-US" sz="1600"/>
              <a:t>&lt;/LinearLayout&gt;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idx="1"/>
          </p:nvPr>
        </p:nvSpPr>
        <p:spPr>
          <a:xfrm>
            <a:off x="457200" y="1007745"/>
            <a:ext cx="8229600" cy="5493385"/>
          </a:xfrm>
        </p:spPr>
        <p:txBody>
          <a:bodyPr>
            <a:noAutofit/>
          </a:bodyPr>
          <a:lstStyle/>
          <a:p>
            <a:pPr algn="just">
              <a:buNone/>
            </a:pPr>
            <a:r>
              <a:rPr lang="en-US" sz="1600"/>
              <a:t>public class ListDisplay extends Activity {</a:t>
            </a:r>
          </a:p>
          <a:p>
            <a:pPr algn="just">
              <a:buNone/>
            </a:pPr>
            <a:r>
              <a:rPr lang="en-US" sz="1600"/>
              <a:t>   // Array of strings...</a:t>
            </a:r>
          </a:p>
          <a:p>
            <a:pPr algn="just">
              <a:buNone/>
            </a:pPr>
            <a:r>
              <a:rPr lang="en-US" sz="1600"/>
              <a:t>   String[] mobileArray = {"Android","IPhone","WindowsMobile","Blackberry",</a:t>
            </a:r>
          </a:p>
          <a:p>
            <a:pPr algn="just">
              <a:buNone/>
            </a:pPr>
            <a:r>
              <a:rPr lang="en-US" sz="1600"/>
              <a:t>      "WebOS","Ubuntu","Windows7","Max OS X"};</a:t>
            </a:r>
          </a:p>
          <a:p>
            <a:pPr algn="just">
              <a:buNone/>
            </a:pPr>
            <a:r>
              <a:rPr lang="en-US" sz="1600"/>
              <a:t>   </a:t>
            </a:r>
          </a:p>
          <a:p>
            <a:pPr algn="just">
              <a:buNone/>
            </a:pPr>
            <a:r>
              <a:rPr lang="en-US" sz="1600"/>
              <a:t>   @Override</a:t>
            </a:r>
          </a:p>
          <a:p>
            <a:pPr algn="just">
              <a:buNone/>
            </a:pPr>
            <a:r>
              <a:rPr lang="en-US" sz="1600"/>
              <a:t>   protected void onCreate(Bundle savedInstanceState) {</a:t>
            </a:r>
          </a:p>
          <a:p>
            <a:pPr algn="just">
              <a:buNone/>
            </a:pPr>
            <a:r>
              <a:rPr lang="en-US" sz="1600"/>
              <a:t>      super.onCreate(savedInstanceState);</a:t>
            </a:r>
          </a:p>
          <a:p>
            <a:pPr algn="just">
              <a:buNone/>
            </a:pPr>
            <a:r>
              <a:rPr lang="en-US" sz="1600"/>
              <a:t>      setContentView(R.layout.activity_main);</a:t>
            </a:r>
          </a:p>
          <a:p>
            <a:pPr algn="just">
              <a:buNone/>
            </a:pPr>
            <a:r>
              <a:rPr lang="en-US" sz="1600"/>
              <a:t>      </a:t>
            </a:r>
          </a:p>
          <a:p>
            <a:pPr algn="just">
              <a:buNone/>
            </a:pPr>
            <a:r>
              <a:rPr lang="en-US" sz="1600"/>
              <a:t>      ArrayAdapter adapter = new ArrayAdapter&lt;String&gt;(this, </a:t>
            </a:r>
          </a:p>
          <a:p>
            <a:pPr algn="just">
              <a:buNone/>
            </a:pPr>
            <a:r>
              <a:rPr lang="en-US" sz="1600"/>
              <a:t>         R.layout.activity_listview, mobileArray);</a:t>
            </a:r>
          </a:p>
          <a:p>
            <a:pPr algn="just">
              <a:buNone/>
            </a:pPr>
            <a:r>
              <a:rPr lang="en-US" sz="1600"/>
              <a:t>      </a:t>
            </a:r>
          </a:p>
          <a:p>
            <a:pPr algn="just">
              <a:buNone/>
            </a:pPr>
            <a:r>
              <a:rPr lang="en-US" sz="1600"/>
              <a:t>      ListView listView = (ListView) findViewById(R.id.mobile_list);</a:t>
            </a:r>
          </a:p>
          <a:p>
            <a:pPr algn="just">
              <a:buNone/>
            </a:pPr>
            <a:r>
              <a:rPr lang="en-US" sz="1600"/>
              <a:t>      listView.setAdapter(adapter);</a:t>
            </a:r>
          </a:p>
          <a:p>
            <a:pPr algn="just">
              <a:buNone/>
            </a:pPr>
            <a:r>
              <a:rPr lang="en-US" sz="1600"/>
              <a:t>   }</a:t>
            </a:r>
          </a:p>
          <a:p>
            <a:pPr algn="just">
              <a:buNone/>
            </a:pPr>
            <a:r>
              <a:rPr lang="en-US" sz="1600"/>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pic>
        <p:nvPicPr>
          <p:cNvPr id="3" name="Content Placeholder 2"/>
          <p:cNvPicPr>
            <a:picLocks noGrp="1" noChangeAspect="1"/>
          </p:cNvPicPr>
          <p:nvPr>
            <p:ph idx="1"/>
          </p:nvPr>
        </p:nvPicPr>
        <p:blipFill>
          <a:blip r:embed="rId3"/>
          <a:stretch>
            <a:fillRect/>
          </a:stretch>
        </p:blipFill>
        <p:spPr>
          <a:xfrm>
            <a:off x="3028950" y="1007745"/>
            <a:ext cx="3085465" cy="549338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sz="half" idx="1"/>
          </p:nvPr>
        </p:nvSpPr>
        <p:spPr>
          <a:xfrm>
            <a:off x="457200" y="1108075"/>
            <a:ext cx="8321675" cy="5018405"/>
          </a:xfrm>
        </p:spPr>
        <p:txBody>
          <a:bodyPr>
            <a:noAutofit/>
          </a:bodyPr>
          <a:lstStyle/>
          <a:p>
            <a:pPr algn="just">
              <a:buNone/>
            </a:pPr>
            <a:r>
              <a:rPr lang="en-US" sz="2000" b="1"/>
              <a:t>Android TimePicker </a:t>
            </a:r>
          </a:p>
          <a:p>
            <a:pPr algn="just"/>
            <a:r>
              <a:rPr lang="en-US" sz="1600"/>
              <a:t>Android TimePicker widget is used to select date. It allows you to select time by hour and minute. You cannot select time by seconds.</a:t>
            </a:r>
          </a:p>
          <a:p>
            <a:pPr algn="just"/>
            <a:endParaRPr lang="en-US" sz="1600"/>
          </a:p>
          <a:p>
            <a:pPr algn="just"/>
            <a:r>
              <a:rPr lang="en-US" sz="1600"/>
              <a:t>The android.widget.TimePicker is the subclass of FrameLayout class.</a:t>
            </a:r>
          </a:p>
          <a:p>
            <a:pPr marL="0" indent="0" algn="just">
              <a:buNone/>
            </a:pPr>
            <a:endParaRPr lang="en-US" sz="1600"/>
          </a:p>
          <a:p>
            <a:pPr marL="0" indent="0" algn="just">
              <a:buNone/>
            </a:pPr>
            <a:r>
              <a:rPr lang="en-US" sz="1600"/>
              <a:t>Following is the pictorial representation of using a timepicker control in android applications.</a:t>
            </a:r>
          </a:p>
          <a:p>
            <a:pPr algn="just"/>
            <a:endParaRPr lang="en-US" sz="1600"/>
          </a:p>
          <a:p>
            <a:pPr marL="0" indent="0" algn="just">
              <a:buNone/>
            </a:pPr>
            <a:endParaRPr lang="en-US" sz="1600"/>
          </a:p>
        </p:txBody>
      </p:sp>
      <p:pic>
        <p:nvPicPr>
          <p:cNvPr id="3" name="Content Placeholder 2"/>
          <p:cNvPicPr>
            <a:picLocks noGrp="1" noChangeAspect="1"/>
          </p:cNvPicPr>
          <p:nvPr>
            <p:ph sz="half" idx="2"/>
          </p:nvPr>
        </p:nvPicPr>
        <p:blipFill>
          <a:blip r:embed="rId3"/>
          <a:stretch>
            <a:fillRect/>
          </a:stretch>
        </p:blipFill>
        <p:spPr>
          <a:xfrm>
            <a:off x="1331595" y="3429000"/>
            <a:ext cx="5243195" cy="162242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graphicFrame>
        <p:nvGraphicFramePr>
          <p:cNvPr id="3" name="Content Placeholder 2"/>
          <p:cNvGraphicFramePr>
            <a:graphicFrameLocks noGrp="1" noChangeAspect="1"/>
          </p:cNvGraphicFramePr>
          <p:nvPr>
            <p:ph idx="1"/>
          </p:nvPr>
        </p:nvGraphicFramePr>
        <p:xfrm>
          <a:off x="1109345" y="993775"/>
          <a:ext cx="6562725" cy="5443855"/>
        </p:xfrm>
        <a:graphic>
          <a:graphicData uri="http://schemas.openxmlformats.org/presentationml/2006/ole">
            <mc:AlternateContent xmlns:mc="http://schemas.openxmlformats.org/markup-compatibility/2006">
              <mc:Choice xmlns:v="urn:schemas-microsoft-com:vml" Requires="v">
                <p:oleObj spid="_x0000_s13334" r:id="rId4" imgW="6200775" imgH="4943475" progId="Paint.Picture">
                  <p:embed/>
                </p:oleObj>
              </mc:Choice>
              <mc:Fallback>
                <p:oleObj r:id="rId4" imgW="6200775" imgH="4943475" progId="Paint.Picture">
                  <p:embed/>
                  <p:pic>
                    <p:nvPicPr>
                      <p:cNvPr id="0" name="Picture 3"/>
                      <p:cNvPicPr/>
                      <p:nvPr/>
                    </p:nvPicPr>
                    <p:blipFill>
                      <a:blip r:embed="rId5"/>
                      <a:stretch>
                        <a:fillRect/>
                      </a:stretch>
                    </p:blipFill>
                    <p:spPr>
                      <a:xfrm>
                        <a:off x="1109345" y="993775"/>
                        <a:ext cx="6562725" cy="5443855"/>
                      </a:xfrm>
                      <a:prstGeom prst="rect">
                        <a:avLst/>
                      </a:prstGeom>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
        <p:nvSpPr>
          <p:cNvPr id="2" name="Content Placeholder 1"/>
          <p:cNvSpPr>
            <a:spLocks noGrp="1"/>
          </p:cNvSpPr>
          <p:nvPr>
            <p:ph sz="half" idx="1"/>
          </p:nvPr>
        </p:nvSpPr>
        <p:spPr>
          <a:xfrm>
            <a:off x="457200" y="1107440"/>
            <a:ext cx="8287385" cy="5019040"/>
          </a:xfrm>
        </p:spPr>
        <p:txBody>
          <a:bodyPr>
            <a:noAutofit/>
          </a:bodyPr>
          <a:lstStyle/>
          <a:p>
            <a:pPr algn="just">
              <a:buNone/>
            </a:pPr>
            <a:r>
              <a:rPr lang="en-US" sz="1800" b="1"/>
              <a:t>Create Android DatePicker in XML Layout File</a:t>
            </a:r>
          </a:p>
          <a:p>
            <a:pPr algn="just">
              <a:buNone/>
            </a:pPr>
            <a:r>
              <a:rPr lang="en-US" sz="1600"/>
              <a:t>In android, we can create a TimePicker in XML layout file using &lt;TimePicker&gt; element with different attributes like as shown below</a:t>
            </a:r>
          </a:p>
          <a:p>
            <a:pPr algn="just">
              <a:buNone/>
            </a:pPr>
            <a:endParaRPr lang="en-US" sz="1600"/>
          </a:p>
          <a:p>
            <a:pPr algn="just">
              <a:buNone/>
            </a:pPr>
            <a:r>
              <a:rPr lang="en-US" sz="1600"/>
              <a:t> &lt;TimePicker android:id="@+id/timePicker1"</a:t>
            </a:r>
          </a:p>
          <a:p>
            <a:pPr algn="just">
              <a:buNone/>
            </a:pPr>
            <a:r>
              <a:rPr lang="en-US" sz="1600"/>
              <a:t>    android:layout_width="wrap_content"</a:t>
            </a:r>
          </a:p>
          <a:p>
            <a:pPr algn="just">
              <a:buNone/>
            </a:pPr>
            <a:r>
              <a:rPr lang="en-US" sz="1600"/>
              <a:t>    android:layout_height="wrap_content" /&gt;</a:t>
            </a:r>
          </a:p>
          <a:p>
            <a:pPr algn="just">
              <a:buNone/>
            </a:pPr>
            <a:endParaRPr lang="en-US" sz="1600"/>
          </a:p>
          <a:p>
            <a:pPr algn="just">
              <a:buNone/>
            </a:pPr>
            <a:r>
              <a:rPr lang="en-US" sz="1800" b="1"/>
              <a:t>Android TimePicker with Clock Mode</a:t>
            </a:r>
          </a:p>
          <a:p>
            <a:pPr algn="just">
              <a:buNone/>
            </a:pPr>
            <a:r>
              <a:rPr lang="en-US" sz="1600"/>
              <a:t>We can define android TimePicker to show time in clock format by using TimePicker android:timePickerMode attribute.</a:t>
            </a:r>
          </a:p>
          <a:p>
            <a:pPr algn="just">
              <a:buNone/>
            </a:pPr>
            <a:endParaRPr lang="en-US" sz="1600"/>
          </a:p>
          <a:p>
            <a:pPr algn="just">
              <a:buNone/>
            </a:pPr>
            <a:r>
              <a:rPr lang="en-US" sz="1600"/>
              <a:t>&lt;TimePicker android:id="@+id/timePicker1"</a:t>
            </a:r>
          </a:p>
          <a:p>
            <a:pPr algn="just">
              <a:buNone/>
            </a:pPr>
            <a:r>
              <a:rPr lang="en-US" sz="1600"/>
              <a:t>    android:layout_width="wrap_content"</a:t>
            </a:r>
          </a:p>
          <a:p>
            <a:pPr algn="just">
              <a:buNone/>
            </a:pPr>
            <a:r>
              <a:rPr lang="en-US" sz="1600"/>
              <a:t>    android:layout_height="wrap_content"</a:t>
            </a:r>
          </a:p>
          <a:p>
            <a:pPr algn="just">
              <a:buNone/>
            </a:pPr>
            <a:r>
              <a:rPr lang="en-US" sz="1600"/>
              <a:t>    android:timePickerMode="clock" /&gt;</a:t>
            </a:r>
          </a:p>
        </p:txBody>
      </p:sp>
      <p:pic>
        <p:nvPicPr>
          <p:cNvPr id="3" name="Content Placeholder 2"/>
          <p:cNvPicPr>
            <a:picLocks noGrp="1" noChangeAspect="1"/>
          </p:cNvPicPr>
          <p:nvPr>
            <p:ph sz="half" idx="2"/>
          </p:nvPr>
        </p:nvPicPr>
        <p:blipFill>
          <a:blip r:embed="rId3"/>
          <a:stretch>
            <a:fillRect/>
          </a:stretch>
        </p:blipFill>
        <p:spPr>
          <a:xfrm>
            <a:off x="5580380" y="4220845"/>
            <a:ext cx="2343150" cy="20764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37615"/>
            <a:ext cx="8229600" cy="4888865"/>
          </a:xfrm>
        </p:spPr>
        <p:txBody>
          <a:bodyPr>
            <a:normAutofit lnSpcReduction="10000"/>
          </a:bodyPr>
          <a:lstStyle/>
          <a:p>
            <a:pPr marL="0" indent="0" algn="just">
              <a:buNone/>
            </a:pPr>
            <a:r>
              <a:rPr lang="en-US" sz="2400"/>
              <a:t>The onRestart() method will be called whenever the Activity comes back from the invisible state. Suppose, we pressed the home button of the device and coming back, this onRestart() will be invoked. </a:t>
            </a:r>
          </a:p>
          <a:p>
            <a:pPr marL="0" indent="0" algn="just">
              <a:buNone/>
            </a:pPr>
            <a:endParaRPr lang="en-US" sz="2400" b="1"/>
          </a:p>
          <a:p>
            <a:pPr marL="0" indent="0" algn="just">
              <a:buNone/>
            </a:pPr>
            <a:r>
              <a:rPr lang="en-US" sz="2400" b="1"/>
              <a:t>onDestroy()</a:t>
            </a:r>
          </a:p>
          <a:p>
            <a:pPr algn="just"/>
            <a:r>
              <a:rPr lang="en-US" sz="2400"/>
              <a:t>onDestroy() is called before the activity is destroyed. The system invokes this callback either because:</a:t>
            </a:r>
          </a:p>
          <a:p>
            <a:pPr algn="just"/>
            <a:endParaRPr lang="en-US" sz="2400"/>
          </a:p>
          <a:p>
            <a:pPr lvl="1" algn="just"/>
            <a:r>
              <a:rPr lang="en-US" sz="2000"/>
              <a:t>the activity is finishing (due to the user completely dismissing the activity or due to finish() being called on the activity), or</a:t>
            </a:r>
          </a:p>
          <a:p>
            <a:pPr lvl="1" algn="just"/>
            <a:r>
              <a:rPr lang="en-US" sz="2000"/>
              <a:t>the system is temporarily destroying the activity due to a configuration change</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3" cstate="print"/>
          <a:stretch>
            <a:fillRect/>
          </a:stretch>
        </p:blipFill>
        <p:spPr>
          <a:xfrm>
            <a:off x="7743825" y="0"/>
            <a:ext cx="1400175" cy="928670"/>
          </a:xfrm>
          <a:prstGeom prst="rect">
            <a:avLst/>
          </a:prstGeom>
        </p:spPr>
      </p:pic>
      <p:sp>
        <p:nvSpPr>
          <p:cNvPr id="2" name="Content Placeholder 1"/>
          <p:cNvSpPr>
            <a:spLocks noGrp="1"/>
          </p:cNvSpPr>
          <p:nvPr>
            <p:ph sz="half" idx="1"/>
          </p:nvPr>
        </p:nvSpPr>
        <p:spPr>
          <a:xfrm>
            <a:off x="457200" y="1136015"/>
            <a:ext cx="7725410" cy="4990465"/>
          </a:xfrm>
        </p:spPr>
        <p:txBody>
          <a:bodyPr>
            <a:noAutofit/>
          </a:bodyPr>
          <a:lstStyle/>
          <a:p>
            <a:pPr algn="just">
              <a:buNone/>
            </a:pPr>
            <a:r>
              <a:rPr lang="en-US" sz="2000" b="1"/>
              <a:t>Android TimePicker Control Attributes</a:t>
            </a:r>
          </a:p>
        </p:txBody>
      </p:sp>
      <p:graphicFrame>
        <p:nvGraphicFramePr>
          <p:cNvPr id="3" name="Content Placeholder 2"/>
          <p:cNvGraphicFramePr>
            <a:graphicFrameLocks noGrp="1"/>
          </p:cNvGraphicFramePr>
          <p:nvPr>
            <p:ph sz="half" idx="2"/>
          </p:nvPr>
        </p:nvGraphicFramePr>
        <p:xfrm>
          <a:off x="907415" y="1917065"/>
          <a:ext cx="7152005" cy="3967480"/>
        </p:xfrm>
        <a:graphic>
          <a:graphicData uri="http://schemas.openxmlformats.org/presentationml/2006/ole">
            <mc:AlternateContent xmlns:mc="http://schemas.openxmlformats.org/markup-compatibility/2006">
              <mc:Choice xmlns:v="urn:schemas-microsoft-com:vml" Requires="v">
                <p:oleObj spid="_x0000_s14358" r:id="rId4" imgW="7229475" imgH="1857375" progId="Paint.Picture">
                  <p:embed/>
                </p:oleObj>
              </mc:Choice>
              <mc:Fallback>
                <p:oleObj r:id="rId4" imgW="7229475" imgH="1857375" progId="Paint.Picture">
                  <p:embed/>
                  <p:pic>
                    <p:nvPicPr>
                      <p:cNvPr id="0" name="Picture 3"/>
                      <p:cNvPicPr/>
                      <p:nvPr/>
                    </p:nvPicPr>
                    <p:blipFill>
                      <a:blip r:embed="rId5"/>
                      <a:stretch>
                        <a:fillRect/>
                      </a:stretch>
                    </p:blipFill>
                    <p:spPr>
                      <a:xfrm>
                        <a:off x="907415" y="1917065"/>
                        <a:ext cx="7152005" cy="396748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23"/>
            <a:ext cx="8229600" cy="1143000"/>
          </a:xfrm>
        </p:spPr>
        <p:txBody>
          <a:bodyPr/>
          <a:lstStyle/>
          <a:p>
            <a:pPr algn="l"/>
            <a:r>
              <a:rPr lang="en-US"/>
              <a:t>Example</a:t>
            </a:r>
          </a:p>
        </p:txBody>
      </p:sp>
      <p:sp>
        <p:nvSpPr>
          <p:cNvPr id="3" name="Content Placeholder 2"/>
          <p:cNvSpPr>
            <a:spLocks noGrp="1"/>
          </p:cNvSpPr>
          <p:nvPr>
            <p:ph idx="1"/>
          </p:nvPr>
        </p:nvSpPr>
        <p:spPr>
          <a:xfrm>
            <a:off x="448945" y="1600200"/>
            <a:ext cx="8237855" cy="4838700"/>
          </a:xfrm>
        </p:spPr>
        <p:txBody>
          <a:bodyPr>
            <a:normAutofit fontScale="55000" lnSpcReduction="20000"/>
          </a:bodyPr>
          <a:lstStyle/>
          <a:p>
            <a:pPr marL="0" indent="0">
              <a:buNone/>
            </a:pPr>
            <a:r>
              <a:rPr lang="en-US"/>
              <a:t>&lt;?xml version="1.0" encoding="utf-8"?&gt;  </a:t>
            </a:r>
          </a:p>
          <a:p>
            <a:pPr marL="0" indent="0">
              <a:buNone/>
            </a:pPr>
            <a:r>
              <a:rPr lang="en-US"/>
              <a:t>&lt;android.support.constraint.ConstraintLayout xmlns:android="http://schemas.android.com/apk/res/android"  </a:t>
            </a:r>
          </a:p>
          <a:p>
            <a:pPr marL="0" indent="0">
              <a:buNone/>
            </a:pPr>
            <a:r>
              <a:rPr lang="en-US"/>
              <a:t>    xmlns:app="http://schemas.android.com/apk/res-auto"  </a:t>
            </a:r>
          </a:p>
          <a:p>
            <a:pPr marL="0" indent="0">
              <a:buNone/>
            </a:pPr>
            <a:r>
              <a:rPr lang="en-US"/>
              <a:t>    xmlns:tools="http://schemas.android.com/tools"  </a:t>
            </a:r>
          </a:p>
          <a:p>
            <a:pPr marL="0" indent="0">
              <a:buNone/>
            </a:pPr>
            <a:r>
              <a:rPr lang="en-US"/>
              <a:t>    android:layout_width="match_parent"  </a:t>
            </a:r>
          </a:p>
          <a:p>
            <a:pPr marL="0" indent="0">
              <a:buNone/>
            </a:pPr>
            <a:r>
              <a:rPr lang="en-US"/>
              <a:t>    android:layout_height="match_parent"  </a:t>
            </a:r>
          </a:p>
          <a:p>
            <a:pPr marL="0" indent="0">
              <a:buNone/>
            </a:pPr>
            <a:r>
              <a:rPr lang="en-US"/>
              <a:t>    tools:context="example.javatpoint.com.activitylifecycle.MainActivity"&gt;  </a:t>
            </a:r>
          </a:p>
          <a:p>
            <a:pPr marL="0" indent="0">
              <a:buNone/>
            </a:pPr>
            <a:r>
              <a:rPr lang="en-US"/>
              <a:t>  </a:t>
            </a:r>
          </a:p>
          <a:p>
            <a:pPr marL="0" indent="0">
              <a:buNone/>
            </a:pPr>
            <a:r>
              <a:rPr lang="en-US"/>
              <a:t>    &lt;TextView  </a:t>
            </a:r>
          </a:p>
          <a:p>
            <a:pPr marL="0" indent="0">
              <a:buNone/>
            </a:pPr>
            <a:r>
              <a:rPr lang="en-US"/>
              <a:t>        android:layout_width="wrap_content"  </a:t>
            </a:r>
          </a:p>
          <a:p>
            <a:pPr marL="0" indent="0">
              <a:buNone/>
            </a:pPr>
            <a:r>
              <a:rPr lang="en-US"/>
              <a:t>        android:layout_height="wrap_content"  </a:t>
            </a:r>
          </a:p>
          <a:p>
            <a:pPr marL="0" indent="0">
              <a:buNone/>
            </a:pPr>
            <a:r>
              <a:rPr lang="en-US"/>
              <a:t>        android:text="Hello World!"  </a:t>
            </a:r>
          </a:p>
          <a:p>
            <a:pPr marL="0" indent="0">
              <a:buNone/>
            </a:pPr>
            <a:r>
              <a:rPr lang="en-US"/>
              <a:t>        app:layout_constraintBottom_toBottomOf="parent"  </a:t>
            </a:r>
          </a:p>
          <a:p>
            <a:pPr marL="0" indent="0">
              <a:buNone/>
            </a:pPr>
            <a:r>
              <a:rPr lang="en-US"/>
              <a:t>        app:layout_constraintLeft_toLeftOf="parent"  </a:t>
            </a:r>
          </a:p>
          <a:p>
            <a:pPr marL="0" indent="0">
              <a:buNone/>
            </a:pPr>
            <a:r>
              <a:rPr lang="en-US"/>
              <a:t>        app:layout_constraintRight_toRightOf="parent"  </a:t>
            </a:r>
          </a:p>
          <a:p>
            <a:pPr marL="0" indent="0">
              <a:buNone/>
            </a:pPr>
            <a:r>
              <a:rPr lang="en-US"/>
              <a:t>        app:layout_constraintTop_toTopOf="parent" /&gt;  </a:t>
            </a:r>
          </a:p>
          <a:p>
            <a:pPr marL="0" indent="0">
              <a:buNone/>
            </a:pPr>
            <a:r>
              <a:rPr lang="en-US"/>
              <a:t>  </a:t>
            </a:r>
          </a:p>
          <a:p>
            <a:pPr marL="0" indent="0">
              <a:buNone/>
            </a:pPr>
            <a:r>
              <a:rPr lang="en-US"/>
              <a:t>&lt;/android.support.constraint.ConstraintLayout&gt;</a:t>
            </a:r>
          </a:p>
        </p:txBody>
      </p:sp>
      <p:sp>
        <p:nvSpPr>
          <p:cNvPr id="5" name="Rectangle 4"/>
          <p:cNvSpPr/>
          <p:nvPr/>
        </p:nvSpPr>
        <p:spPr>
          <a:xfrm>
            <a:off x="0" y="0"/>
            <a:ext cx="9144000" cy="928670"/>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rgbClr val="00B050"/>
              </a:solidFill>
            </a:endParaRPr>
          </a:p>
        </p:txBody>
      </p:sp>
      <p:sp>
        <p:nvSpPr>
          <p:cNvPr id="6" name="Rectangle 5"/>
          <p:cNvSpPr/>
          <p:nvPr/>
        </p:nvSpPr>
        <p:spPr>
          <a:xfrm>
            <a:off x="0" y="6500834"/>
            <a:ext cx="9144000" cy="357166"/>
          </a:xfrm>
          <a:prstGeom prst="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KLE Society’s College of BCA RLSI </a:t>
            </a:r>
            <a:r>
              <a:rPr lang="en-US" b="1" dirty="0"/>
              <a:t>B</a:t>
            </a:r>
            <a:r>
              <a:rPr lang="en-US" b="1" dirty="0" smtClean="0"/>
              <a:t>elagavi</a:t>
            </a:r>
            <a:endParaRPr lang="en-US" b="1" dirty="0"/>
          </a:p>
        </p:txBody>
      </p:sp>
      <p:pic>
        <p:nvPicPr>
          <p:cNvPr id="7" name="Picture 6" descr="WhatsApp Image 2020-07-07 at 2.53.53 PM.jpeg"/>
          <p:cNvPicPr>
            <a:picLocks noChangeAspect="1"/>
          </p:cNvPicPr>
          <p:nvPr/>
        </p:nvPicPr>
        <p:blipFill>
          <a:blip r:embed="rId2" cstate="print"/>
          <a:stretch>
            <a:fillRect/>
          </a:stretch>
        </p:blipFill>
        <p:spPr>
          <a:xfrm>
            <a:off x="7743825" y="0"/>
            <a:ext cx="1400175" cy="928670"/>
          </a:xfrm>
          <a:prstGeom prst="rect">
            <a:avLst/>
          </a:prstGeom>
        </p:spPr>
      </p:pic>
    </p:spTree>
  </p:cSld>
  <p:clrMapOvr>
    <a:masterClrMapping/>
  </p:clrMapOvr>
</p:sld>
</file>

<file path=ppt/theme/theme1.xml><?xml version="1.0" encoding="utf-8"?>
<a:theme xmlns:a="http://schemas.openxmlformats.org/drawingml/2006/main" name="Java Unit-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 Unit-2</Template>
  <TotalTime>77</TotalTime>
  <Words>4542</Words>
  <Application>Microsoft Office PowerPoint</Application>
  <PresentationFormat>On-screen Show (4:3)</PresentationFormat>
  <Paragraphs>615</Paragraphs>
  <Slides>80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2" baseType="lpstr">
      <vt:lpstr>Java Unit-2</vt:lpstr>
      <vt:lpstr>Bitmap Image</vt:lpstr>
      <vt:lpstr> Unit-2</vt:lpstr>
      <vt:lpstr>Android Activity Lifecycle Android Activity Lifecycle </vt:lpstr>
      <vt:lpstr>Android Activity Lifecycle methods</vt:lpstr>
      <vt:lpstr>PowerPoint Presentation</vt:lpstr>
      <vt:lpstr>PowerPoint Presentation</vt:lpstr>
      <vt:lpstr>PowerPoint Presentation</vt:lpstr>
      <vt:lpstr>PowerPoint Presentation</vt:lpstr>
      <vt:lpstr>PowerPoint Presentation</vt:lpstr>
      <vt:lpstr>Example</vt:lpstr>
      <vt:lpstr>PowerPoint Presentation</vt:lpstr>
      <vt:lpstr>Creating an Activity in Android Studio</vt:lpstr>
      <vt:lpstr>How to start new Activity on click button in Android?</vt:lpstr>
      <vt:lpstr>PowerPoint Presentation</vt:lpstr>
      <vt:lpstr>PowerPoint Presentation</vt:lpstr>
      <vt:lpstr>PowerPoint Presentation</vt:lpstr>
      <vt:lpstr>PowerPoint Presentation</vt:lpstr>
      <vt:lpstr>PowerPoint Presentation</vt:lpstr>
      <vt:lpstr>Output</vt:lpstr>
      <vt:lpstr>Event Handling</vt:lpstr>
      <vt:lpstr>PowerPoint Presentation</vt:lpstr>
      <vt:lpstr>PowerPoint Presentation</vt:lpstr>
      <vt:lpstr>PowerPoint Presentation</vt:lpstr>
      <vt:lpstr>Example</vt:lpstr>
      <vt:lpstr>PowerPoint Presentation</vt:lpstr>
      <vt:lpstr>PowerPoint Presentation</vt:lpstr>
      <vt:lpstr>Android Widgets</vt:lpstr>
      <vt:lpstr>PowerPoint Presentation</vt:lpstr>
      <vt:lpstr>PowerPoint Presentation</vt:lpstr>
      <vt:lpstr>Android UI Controls</vt:lpstr>
      <vt:lpstr>PowerPoint Presentation</vt:lpstr>
      <vt:lpstr>Button</vt:lpstr>
      <vt:lpstr>PowerPoint Presentation</vt:lpstr>
      <vt:lpstr>PowerPoint Presentation</vt:lpstr>
      <vt:lpstr>PowerPoint Presentation</vt:lpstr>
      <vt:lpstr>PowerPoint Presentation</vt:lpstr>
      <vt:lpstr>PowerPoint Presentation</vt:lpstr>
      <vt:lpstr>Android Toast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RadioButton</vt:lpstr>
      <vt:lpstr>PowerPoint Presentation</vt:lpstr>
      <vt:lpstr>PowerPoint Presentation</vt:lpstr>
      <vt:lpstr>PowerPoint Presentation</vt:lpstr>
      <vt:lpstr>PowerPoint Presentation</vt:lpstr>
      <vt:lpstr>AlertDialog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Admin</cp:lastModifiedBy>
  <cp:revision>431</cp:revision>
  <dcterms:created xsi:type="dcterms:W3CDTF">2020-07-16T10:44:00Z</dcterms:created>
  <dcterms:modified xsi:type="dcterms:W3CDTF">2022-07-08T19:40:27Z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