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345" r:id="rId4"/>
    <p:sldId id="347" r:id="rId5"/>
    <p:sldId id="346" r:id="rId6"/>
    <p:sldId id="349" r:id="rId7"/>
    <p:sldId id="348"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3" r:id="rId31"/>
    <p:sldId id="371" r:id="rId32"/>
    <p:sldId id="372" r:id="rId33"/>
    <p:sldId id="374" r:id="rId34"/>
    <p:sldId id="375" r:id="rId35"/>
    <p:sldId id="376" r:id="rId36"/>
    <p:sldId id="383" r:id="rId37"/>
    <p:sldId id="384" r:id="rId38"/>
    <p:sldId id="385" r:id="rId39"/>
    <p:sldId id="386" r:id="rId40"/>
    <p:sldId id="387" r:id="rId41"/>
    <p:sldId id="388" r:id="rId42"/>
    <p:sldId id="389" r:id="rId43"/>
    <p:sldId id="377" r:id="rId44"/>
    <p:sldId id="378" r:id="rId45"/>
    <p:sldId id="379" r:id="rId46"/>
    <p:sldId id="380" r:id="rId47"/>
    <p:sldId id="390" r:id="rId48"/>
    <p:sldId id="392" r:id="rId49"/>
    <p:sldId id="393" r:id="rId50"/>
    <p:sldId id="394" r:id="rId51"/>
    <p:sldId id="395" r:id="rId52"/>
    <p:sldId id="396" r:id="rId53"/>
    <p:sldId id="397" r:id="rId54"/>
    <p:sldId id="398" r:id="rId55"/>
    <p:sldId id="39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69" d="100"/>
          <a:sy n="69" d="100"/>
        </p:scale>
        <p:origin x="-118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48150B4-FF02-43B7-8329-34982AC0D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48150B4-FF02-43B7-8329-34982AC0D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48150B4-FF02-43B7-8329-34982AC0D3C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150B4-FF02-43B7-8329-34982AC0D3C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50B4-FF02-43B7-8329-34982AC0D3C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48150B4-FF02-43B7-8329-34982AC0D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48150B4-FF02-43B7-8329-34982AC0D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50B4-FF02-43B7-8329-34982AC0D3C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F80-B258-44C8-8F2C-2E0E54AD8F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485"/>
            <a:ext cx="7772400" cy="1470025"/>
          </a:xfrm>
        </p:spPr>
        <p:txBody>
          <a:bodyPr/>
          <a:lstStyle/>
          <a:p>
            <a:r>
              <a:rPr lang="en-US" dirty="0" smtClean="0"/>
              <a:t> Unit-3</a:t>
            </a:r>
            <a:endParaRPr lang="en-US" dirty="0"/>
          </a:p>
        </p:txBody>
      </p:sp>
      <p:sp>
        <p:nvSpPr>
          <p:cNvPr id="3" name="Subtitle 2"/>
          <p:cNvSpPr>
            <a:spLocks noGrp="1"/>
          </p:cNvSpPr>
          <p:nvPr>
            <p:ph type="subTitle" idx="1"/>
          </p:nvPr>
        </p:nvSpPr>
        <p:spPr>
          <a:xfrm>
            <a:off x="374650" y="2780665"/>
            <a:ext cx="8454390" cy="2386330"/>
          </a:xfrm>
        </p:spPr>
        <p:txBody>
          <a:bodyPr>
            <a:normAutofit/>
          </a:bodyPr>
          <a:lstStyle/>
          <a:p>
            <a:pPr algn="ctr"/>
            <a:r>
              <a:rPr lang="en-US" b="1" dirty="0">
                <a:solidFill>
                  <a:schemeClr val="tx1"/>
                </a:solidFill>
                <a:sym typeface="+mn-ea"/>
              </a:rPr>
              <a:t>Building User Interfaces </a:t>
            </a:r>
            <a:r>
              <a:rPr lang="en-US" dirty="0">
                <a:solidFill>
                  <a:schemeClr val="tx1"/>
                </a:solidFill>
                <a:sym typeface="+mn-ea"/>
              </a:rPr>
              <a:t> </a:t>
            </a:r>
            <a:endParaRPr lang="en-US" dirty="0">
              <a:solidFill>
                <a:schemeClr val="tx1"/>
              </a:solidFill>
              <a:sym typeface="+mn-ea"/>
            </a:endParaRPr>
          </a:p>
          <a:p>
            <a:pPr algn="just"/>
            <a:r>
              <a:rPr lang="en-US" sz="2400" dirty="0">
                <a:solidFill>
                  <a:schemeClr val="tx1"/>
                </a:solidFill>
              </a:rPr>
              <a:t>Fundamental Android UI Design, Android User Interface Fundamentals, Introducing Layouts: LinearLayout, RelativeLayout, GridLayout, TableLayout. Introducing Fragments, and life cycle of Fragment, Introducing Adapters.</a:t>
            </a:r>
            <a:endParaRPr lang="en-US" sz="2400" dirty="0">
              <a:solidFill>
                <a:schemeClr val="tx1"/>
              </a:solidFill>
            </a:endParaRP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bg1"/>
                </a:solidFill>
              </a:rPr>
              <a:t>Android Programming</a:t>
            </a:r>
            <a:endParaRPr lang="en-US" b="1" dirty="0">
              <a:solidFill>
                <a:schemeClr val="bg1"/>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KLE Society’s College of BCA RLSI </a:t>
            </a:r>
            <a:r>
              <a:rPr lang="en-US" dirty="0"/>
              <a:t>B</a:t>
            </a:r>
            <a:r>
              <a:rPr lang="en-US" dirty="0" smtClean="0"/>
              <a:t>elagavi</a:t>
            </a:r>
            <a:endParaRPr lang="en-US"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b="1">
                <a:sym typeface="+mn-ea"/>
              </a:rPr>
              <a:t>Linear layout</a:t>
            </a:r>
            <a:endParaRPr lang="en-US" b="1"/>
          </a:p>
        </p:txBody>
      </p:sp>
      <p:sp>
        <p:nvSpPr>
          <p:cNvPr id="3" name="Content Placeholder 2"/>
          <p:cNvSpPr>
            <a:spLocks noGrp="1"/>
          </p:cNvSpPr>
          <p:nvPr>
            <p:ph idx="1"/>
          </p:nvPr>
        </p:nvSpPr>
        <p:spPr/>
        <p:txBody>
          <a:bodyPr>
            <a:normAutofit/>
          </a:bodyPr>
          <a:p>
            <a:pPr marL="0" indent="0" algn="just">
              <a:buNone/>
            </a:pPr>
            <a:r>
              <a:rPr lang="en-US" sz="2800"/>
              <a:t>Linear layout is a simple layout used in android for layout designing.</a:t>
            </a:r>
            <a:endParaRPr lang="en-US" sz="2800"/>
          </a:p>
          <a:p>
            <a:pPr marL="0" indent="0" algn="just">
              <a:buNone/>
            </a:pPr>
            <a:r>
              <a:rPr lang="en-US" sz="2800"/>
              <a:t> In the Linear layout all the elements are displayed in linear fashion means all the childs/elements of a linear layout are displayed according to its orientation. </a:t>
            </a:r>
            <a:endParaRPr lang="en-US" sz="2800"/>
          </a:p>
          <a:p>
            <a:pPr marL="0" indent="0" algn="just">
              <a:buNone/>
            </a:pPr>
            <a:r>
              <a:rPr lang="en-US" sz="2800"/>
              <a:t>The value for orientation property can be either horizontal or vertical.</a:t>
            </a: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2419350" y="5013325"/>
            <a:ext cx="4305300" cy="1352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076190"/>
          </a:xfrm>
        </p:spPr>
        <p:txBody>
          <a:bodyPr>
            <a:normAutofit/>
          </a:bodyPr>
          <a:p>
            <a:pPr marL="0" indent="0" algn="just">
              <a:buNone/>
            </a:pPr>
            <a:r>
              <a:rPr lang="en-US" sz="2400"/>
              <a:t>There are two types of linear layout orientation:</a:t>
            </a:r>
            <a:endParaRPr lang="en-US" sz="2400"/>
          </a:p>
          <a:p>
            <a:pPr lvl="1" algn="just"/>
            <a:r>
              <a:rPr lang="en-US" sz="2400"/>
              <a:t>Vertical</a:t>
            </a:r>
            <a:endParaRPr lang="en-US" sz="2400"/>
          </a:p>
          <a:p>
            <a:pPr lvl="1" algn="just"/>
            <a:r>
              <a:rPr lang="en-US" sz="2400"/>
              <a:t>Horizontal</a:t>
            </a:r>
            <a:endParaRPr lang="en-US" sz="2400"/>
          </a:p>
          <a:p>
            <a:pPr algn="just">
              <a:buNone/>
            </a:pPr>
            <a:r>
              <a:rPr lang="en-US" sz="2400"/>
              <a:t>	As the name specified these two orientations are used to arrange there child one after the other, in a line, either vertically or horizontally.</a:t>
            </a:r>
            <a:endParaRPr lang="en-US" sz="2400"/>
          </a:p>
          <a:p>
            <a:pPr algn="just">
              <a:buNone/>
            </a:pPr>
            <a:r>
              <a:rPr lang="en-US" sz="2400" b="1"/>
              <a:t>1.Vertical:</a:t>
            </a:r>
            <a:endParaRPr lang="en-US" sz="2400" b="1"/>
          </a:p>
          <a:p>
            <a:pPr algn="just">
              <a:buNone/>
            </a:pPr>
            <a:endParaRPr lang="en-US" sz="2400"/>
          </a:p>
          <a:p>
            <a:pPr algn="just">
              <a:buNone/>
            </a:pPr>
            <a:r>
              <a:rPr lang="en-US" sz="2400"/>
              <a:t>In this all the child are arranged vertically in a line one after the other. In below code snippets we have specified orientation “vertical” so the childs/views of this layout are displayed vertically.</a:t>
            </a: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0135"/>
            <a:ext cx="8229600" cy="5046345"/>
          </a:xfrm>
        </p:spPr>
        <p:txBody>
          <a:bodyPr>
            <a:noAutofit/>
          </a:bodyPr>
          <a:p>
            <a:pPr marL="0" indent="0">
              <a:buNone/>
            </a:pPr>
            <a:r>
              <a:rPr lang="en-US" sz="1800"/>
              <a:t>LinearLayout xmlns:android="http://schemas.android.com/apk/res/android"</a:t>
            </a:r>
            <a:endParaRPr lang="en-US" sz="1800"/>
          </a:p>
          <a:p>
            <a:pPr marL="0" indent="0">
              <a:buNone/>
            </a:pPr>
            <a:r>
              <a:rPr lang="en-US" sz="1800"/>
              <a:t>    android:layout_width="fill_parent"</a:t>
            </a:r>
            <a:endParaRPr lang="en-US" sz="1800"/>
          </a:p>
          <a:p>
            <a:pPr marL="0" indent="0">
              <a:buNone/>
            </a:pPr>
            <a:r>
              <a:rPr lang="en-US" sz="1800"/>
              <a:t>    android:layout_height="wrap_content"</a:t>
            </a:r>
            <a:endParaRPr lang="en-US" sz="1800"/>
          </a:p>
          <a:p>
            <a:pPr marL="0" indent="0">
              <a:buNone/>
            </a:pPr>
            <a:r>
              <a:rPr lang="en-US" sz="1800"/>
              <a:t>    android:orientation="vertical"&gt; &lt;!-- Vertical Orientation set --&gt;</a:t>
            </a:r>
            <a:endParaRPr lang="en-US" sz="1800"/>
          </a:p>
          <a:p>
            <a:pPr marL="0" indent="0">
              <a:buNone/>
            </a:pPr>
            <a:r>
              <a:rPr lang="en-US" sz="1800"/>
              <a:t>    &lt;Button</a:t>
            </a:r>
            <a:endParaRPr lang="en-US" sz="1800"/>
          </a:p>
          <a:p>
            <a:pPr marL="0" indent="0">
              <a:buNone/>
            </a:pPr>
            <a:r>
              <a:rPr lang="en-US" sz="1800"/>
              <a:t>        android:layout_width="wrap_content"</a:t>
            </a:r>
            <a:endParaRPr lang="en-US" sz="1800"/>
          </a:p>
          <a:p>
            <a:pPr marL="0" indent="0">
              <a:buNone/>
            </a:pPr>
            <a:r>
              <a:rPr lang="en-US" sz="1800"/>
              <a:t>        android:layout_height="wrap_content"</a:t>
            </a:r>
            <a:endParaRPr lang="en-US" sz="1800"/>
          </a:p>
          <a:p>
            <a:pPr marL="0" indent="0">
              <a:buNone/>
            </a:pPr>
            <a:r>
              <a:rPr lang="en-US" sz="1800"/>
              <a:t>        android:text="Button1"</a:t>
            </a:r>
            <a:endParaRPr lang="en-US" sz="1800"/>
          </a:p>
          <a:p>
            <a:pPr marL="0" indent="0">
              <a:buNone/>
            </a:pPr>
            <a:r>
              <a:rPr lang="en-US" sz="1800"/>
              <a:t>        android:id="@+id/button"</a:t>
            </a:r>
            <a:endParaRPr lang="en-US" sz="1800"/>
          </a:p>
          <a:p>
            <a:pPr marL="0" indent="0">
              <a:buNone/>
            </a:pPr>
            <a:r>
              <a:rPr lang="en-US" sz="1800"/>
              <a:t>        android:background="#358a32" /&gt;</a:t>
            </a:r>
            <a:endParaRPr lang="en-US" sz="1800"/>
          </a:p>
          <a:p>
            <a:pPr marL="0" indent="0">
              <a:buNone/>
            </a:pPr>
            <a:r>
              <a:rPr lang="en-US" sz="1800"/>
              <a:t>    &lt;Button</a:t>
            </a:r>
            <a:endParaRPr lang="en-US" sz="1800"/>
          </a:p>
          <a:p>
            <a:pPr marL="0" indent="0">
              <a:buNone/>
            </a:pPr>
            <a:r>
              <a:rPr lang="en-US" sz="1800"/>
              <a:t>        android:layout_width="wrap_content"</a:t>
            </a:r>
            <a:endParaRPr lang="en-US" sz="1800"/>
          </a:p>
          <a:p>
            <a:pPr marL="0" indent="0">
              <a:buNone/>
            </a:pPr>
            <a:r>
              <a:rPr lang="en-US" sz="1800"/>
              <a:t>        android:layout_height="wrap_content"</a:t>
            </a:r>
            <a:endParaRPr lang="en-US" sz="1800"/>
          </a:p>
          <a:p>
            <a:pPr marL="0" indent="0">
              <a:buNone/>
            </a:pPr>
            <a:r>
              <a:rPr lang="en-US" sz="1800"/>
              <a:t>        android:text="Button2"</a:t>
            </a:r>
            <a:endParaRPr lang="en-US" sz="1800"/>
          </a:p>
          <a:p>
            <a:pPr marL="0" indent="0">
              <a:buNone/>
            </a:pPr>
            <a:r>
              <a:rPr lang="en-US" sz="1800"/>
              <a:t>        android:id="@+id/button2"</a:t>
            </a:r>
            <a:endParaRPr lang="en-US" sz="1800"/>
          </a:p>
          <a:p>
            <a:pPr marL="0" indent="0">
              <a:buNone/>
            </a:pPr>
            <a:r>
              <a:rPr lang="en-US" sz="1800"/>
              <a:t>        android:background="#0058b6" /&gt;</a:t>
            </a:r>
            <a:endParaRPr lang="en-US" sz="1800"/>
          </a:p>
          <a:p>
            <a:pPr marL="0" indent="0">
              <a:buNone/>
            </a:pPr>
            <a:r>
              <a:rPr lang="en-US" sz="1800"/>
              <a:t>&lt;/LinearLayout&gt;</a:t>
            </a:r>
            <a:endParaRPr lang="en-US" sz="1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5182870" y="4149090"/>
            <a:ext cx="3503930" cy="1858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5210"/>
            <a:ext cx="8229600" cy="5455920"/>
          </a:xfrm>
        </p:spPr>
        <p:txBody>
          <a:bodyPr>
            <a:noAutofit/>
          </a:bodyPr>
          <a:p>
            <a:pPr marL="0" indent="0">
              <a:buNone/>
            </a:pPr>
            <a:r>
              <a:rPr lang="en-US" sz="1600" b="1"/>
              <a:t>2. Horizontal:</a:t>
            </a:r>
            <a:endParaRPr lang="en-US" sz="1600" b="1"/>
          </a:p>
          <a:p>
            <a:pPr marL="0" indent="0">
              <a:buNone/>
            </a:pPr>
            <a:r>
              <a:rPr lang="en-US" sz="1600"/>
              <a:t>In this all the child are arranged horizontally in a line one after the other.</a:t>
            </a:r>
            <a:endParaRPr lang="en-US" sz="1600"/>
          </a:p>
          <a:p>
            <a:pPr marL="0" indent="0">
              <a:buNone/>
            </a:pPr>
            <a:r>
              <a:rPr lang="en-US" sz="1600"/>
              <a:t>&lt;LinearLayout xmlns:android="http://schemas.android.com/apk/res/android"</a:t>
            </a:r>
            <a:endParaRPr lang="en-US" sz="1600"/>
          </a:p>
          <a:p>
            <a:pPr marL="0" indent="0">
              <a:buNone/>
            </a:pPr>
            <a:r>
              <a:rPr lang="en-US" sz="1600"/>
              <a:t>    android:layout_width="fill_parent"</a:t>
            </a:r>
            <a:endParaRPr lang="en-US" sz="1600"/>
          </a:p>
          <a:p>
            <a:pPr marL="0" indent="0">
              <a:buNone/>
            </a:pPr>
            <a:r>
              <a:rPr lang="en-US" sz="1600"/>
              <a:t>    android:layout_height="wrap_content"</a:t>
            </a:r>
            <a:endParaRPr lang="en-US" sz="1600"/>
          </a:p>
          <a:p>
            <a:pPr marL="0" indent="0">
              <a:buNone/>
            </a:pPr>
            <a:r>
              <a:rPr lang="en-US" sz="1600"/>
              <a:t>    android:orientation="horizontal"&gt; &lt;!-- Horizontal Orientation set --&gt;</a:t>
            </a:r>
            <a:endParaRPr lang="en-US" sz="1600"/>
          </a:p>
          <a:p>
            <a:pPr marL="0" indent="0">
              <a:buNone/>
            </a:pPr>
            <a:r>
              <a:rPr lang="en-US" sz="1600"/>
              <a:t>    &lt;Button</a:t>
            </a:r>
            <a:endParaRPr lang="en-US" sz="1600"/>
          </a:p>
          <a:p>
            <a:pPr marL="0" indent="0">
              <a:buNone/>
            </a:pPr>
            <a:r>
              <a:rPr lang="en-US" sz="1600"/>
              <a:t>        android:layout_width="wrap_content"</a:t>
            </a:r>
            <a:endParaRPr lang="en-US" sz="1600"/>
          </a:p>
          <a:p>
            <a:pPr marL="0" indent="0">
              <a:buNone/>
            </a:pPr>
            <a:r>
              <a:rPr lang="en-US" sz="1600"/>
              <a:t>        android:layout_height="wrap_content"</a:t>
            </a:r>
            <a:endParaRPr lang="en-US" sz="1600"/>
          </a:p>
          <a:p>
            <a:pPr marL="0" indent="0">
              <a:buNone/>
            </a:pPr>
            <a:r>
              <a:rPr lang="en-US" sz="1600"/>
              <a:t>        android:text="Button1"</a:t>
            </a:r>
            <a:endParaRPr lang="en-US" sz="1600"/>
          </a:p>
          <a:p>
            <a:pPr marL="0" indent="0">
              <a:buNone/>
            </a:pPr>
            <a:r>
              <a:rPr lang="en-US" sz="1600"/>
              <a:t>        android:id="@+id/button"</a:t>
            </a:r>
            <a:endParaRPr lang="en-US" sz="1600"/>
          </a:p>
          <a:p>
            <a:pPr marL="0" indent="0">
              <a:buNone/>
            </a:pPr>
            <a:r>
              <a:rPr lang="en-US" sz="1600"/>
              <a:t>        android:background="#358a32" /&gt;</a:t>
            </a:r>
            <a:endParaRPr lang="en-US" sz="1600"/>
          </a:p>
          <a:p>
            <a:pPr marL="0" indent="0">
              <a:buNone/>
            </a:pPr>
            <a:r>
              <a:rPr lang="en-US" sz="1600"/>
              <a:t>    &lt;Button</a:t>
            </a:r>
            <a:endParaRPr lang="en-US" sz="1600"/>
          </a:p>
          <a:p>
            <a:pPr marL="0" indent="0">
              <a:buNone/>
            </a:pPr>
            <a:r>
              <a:rPr lang="en-US" sz="1600"/>
              <a:t>        android:layout_width="wrap_content"</a:t>
            </a:r>
            <a:endParaRPr lang="en-US" sz="1600"/>
          </a:p>
          <a:p>
            <a:pPr marL="0" indent="0">
              <a:buNone/>
            </a:pPr>
            <a:r>
              <a:rPr lang="en-US" sz="1600"/>
              <a:t>        android:layout_height="wrap_content"</a:t>
            </a:r>
            <a:endParaRPr lang="en-US" sz="1600"/>
          </a:p>
          <a:p>
            <a:pPr marL="0" indent="0">
              <a:buNone/>
            </a:pPr>
            <a:r>
              <a:rPr lang="en-US" sz="1600"/>
              <a:t>        android:text="Button2"</a:t>
            </a:r>
            <a:endParaRPr lang="en-US" sz="1600"/>
          </a:p>
          <a:p>
            <a:pPr marL="0" indent="0">
              <a:buNone/>
            </a:pPr>
            <a:r>
              <a:rPr lang="en-US" sz="1600"/>
              <a:t>        android:id="@+id/button2"</a:t>
            </a:r>
            <a:endParaRPr lang="en-US" sz="1600"/>
          </a:p>
          <a:p>
            <a:pPr marL="0" indent="0">
              <a:buNone/>
            </a:pPr>
            <a:r>
              <a:rPr lang="en-US" sz="1600"/>
              <a:t>        android:background="#0058b6" /&gt;</a:t>
            </a:r>
            <a:endParaRPr lang="en-US" sz="1600"/>
          </a:p>
          <a:p>
            <a:pPr marL="0" indent="0">
              <a:buNone/>
            </a:pPr>
            <a:r>
              <a:rPr lang="en-US" sz="1600"/>
              <a:t>&lt;/LinearLayout&gt;</a:t>
            </a:r>
            <a:endParaRPr lang="en-US" sz="16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8" name="Picture 7"/>
          <p:cNvPicPr>
            <a:picLocks noChangeAspect="1"/>
          </p:cNvPicPr>
          <p:nvPr/>
        </p:nvPicPr>
        <p:blipFill>
          <a:blip r:embed="rId2"/>
          <a:stretch>
            <a:fillRect/>
          </a:stretch>
        </p:blipFill>
        <p:spPr>
          <a:xfrm>
            <a:off x="5003800" y="4293235"/>
            <a:ext cx="3793490" cy="1819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4260"/>
            <a:ext cx="8229600" cy="5062220"/>
          </a:xfrm>
        </p:spPr>
        <p:txBody>
          <a:bodyPr>
            <a:normAutofit fontScale="50000"/>
          </a:bodyPr>
          <a:p>
            <a:pPr marL="0" indent="0" algn="just">
              <a:buNone/>
            </a:pPr>
            <a:r>
              <a:rPr lang="en-US"/>
              <a:t>Main Attributes In Linear Layout:</a:t>
            </a:r>
            <a:endParaRPr lang="en-US"/>
          </a:p>
          <a:p>
            <a:pPr marL="0" indent="0" algn="just">
              <a:buNone/>
            </a:pPr>
            <a:r>
              <a:rPr lang="en-US" b="1"/>
              <a:t>1. orientation: </a:t>
            </a:r>
            <a:r>
              <a:rPr lang="en-US"/>
              <a:t>The orientation attribute used to set the childs/views horizontally or vertically. In Linear layout default orientation is vertical.</a:t>
            </a:r>
            <a:endParaRPr lang="en-US"/>
          </a:p>
          <a:p>
            <a:pPr marL="0" indent="0" algn="just">
              <a:buNone/>
            </a:pPr>
            <a:r>
              <a:rPr lang="en-US"/>
              <a:t>Ex:	android:orientation="vertical"</a:t>
            </a:r>
            <a:endParaRPr lang="en-US"/>
          </a:p>
          <a:p>
            <a:pPr marL="0" indent="0" algn="just">
              <a:buNone/>
            </a:pPr>
            <a:endParaRPr lang="en-US"/>
          </a:p>
          <a:p>
            <a:pPr marL="0" indent="0" algn="just">
              <a:buNone/>
            </a:pPr>
            <a:r>
              <a:rPr lang="en-US" b="1"/>
              <a:t>2. gravity</a:t>
            </a:r>
            <a:r>
              <a:rPr lang="en-US"/>
              <a:t>: The gravity attribute is an optional attribute which is used to control the alignment of the layout like left, right, center, top, bottom etc.</a:t>
            </a:r>
            <a:endParaRPr lang="en-US"/>
          </a:p>
          <a:p>
            <a:pPr marL="0" indent="0" algn="just">
              <a:buNone/>
            </a:pPr>
            <a:r>
              <a:rPr lang="en-US"/>
              <a:t>Ex:	android:gravity="right"</a:t>
            </a:r>
            <a:endParaRPr lang="en-US"/>
          </a:p>
          <a:p>
            <a:pPr marL="0" indent="0" algn="just">
              <a:buNone/>
            </a:pPr>
            <a:endParaRPr lang="en-US"/>
          </a:p>
          <a:p>
            <a:pPr marL="0" indent="0" algn="just">
              <a:buNone/>
            </a:pPr>
            <a:r>
              <a:rPr lang="en-US" b="1"/>
              <a:t>3.layout_weight:</a:t>
            </a:r>
            <a:r>
              <a:rPr lang="en-US"/>
              <a:t> The layout weight attribute specify each child control’s relative importance within the parent linear layout.</a:t>
            </a:r>
            <a:endParaRPr lang="en-US"/>
          </a:p>
          <a:p>
            <a:pPr marL="0" indent="0" algn="just">
              <a:buNone/>
            </a:pPr>
            <a:r>
              <a:rPr lang="en-US"/>
              <a:t>Ex:	android:layout_width="match_parent"</a:t>
            </a:r>
            <a:endParaRPr lang="en-US"/>
          </a:p>
          <a:p>
            <a:pPr marL="0" indent="0" algn="just">
              <a:buNone/>
            </a:pPr>
            <a:r>
              <a:rPr lang="en-US"/>
              <a:t>	 android:layout_width="wrap_content"</a:t>
            </a:r>
            <a:endParaRPr lang="en-US"/>
          </a:p>
          <a:p>
            <a:pPr marL="0" indent="0" algn="just">
              <a:buNone/>
            </a:pPr>
            <a:endParaRPr lang="en-US"/>
          </a:p>
          <a:p>
            <a:pPr marL="0" indent="0" algn="just">
              <a:buNone/>
            </a:pPr>
            <a:r>
              <a:rPr lang="en-US" b="1"/>
              <a:t>4. weightSum:</a:t>
            </a:r>
            <a:r>
              <a:rPr lang="en-US"/>
              <a:t> weightSum is the sum up of all the child attributes weight. This attribute is required if we define weight property of the childs.</a:t>
            </a:r>
            <a:endParaRPr lang="en-US"/>
          </a:p>
          <a:p>
            <a:pPr marL="0" indent="0" algn="just">
              <a:buNone/>
            </a:pPr>
            <a:r>
              <a:rPr lang="en-US"/>
              <a:t>Ex:	android:weightSum="3"</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pPr algn="l"/>
            <a:r>
              <a:rPr lang="en-US" sz="2800" b="1"/>
              <a:t>Example </a:t>
            </a:r>
            <a:endParaRPr lang="en-US" sz="2800" b="1"/>
          </a:p>
        </p:txBody>
      </p:sp>
      <p:sp>
        <p:nvSpPr>
          <p:cNvPr id="3" name="Content Placeholder 2"/>
          <p:cNvSpPr>
            <a:spLocks noGrp="1"/>
          </p:cNvSpPr>
          <p:nvPr>
            <p:ph idx="1"/>
          </p:nvPr>
        </p:nvSpPr>
        <p:spPr>
          <a:xfrm>
            <a:off x="457200" y="1266190"/>
            <a:ext cx="8229600" cy="4860290"/>
          </a:xfrm>
        </p:spPr>
        <p:txBody>
          <a:bodyPr>
            <a:noAutofit/>
          </a:bodyPr>
          <a:p>
            <a:pPr marL="0" indent="0">
              <a:buNone/>
            </a:pPr>
            <a:r>
              <a:rPr lang="en-US" sz="1400"/>
              <a:t>&lt;!-- Vertical Orientation is set --&gt;</a:t>
            </a:r>
            <a:endParaRPr lang="en-US" sz="1400"/>
          </a:p>
          <a:p>
            <a:pPr marL="0" indent="0">
              <a:buNone/>
            </a:pPr>
            <a:r>
              <a:rPr lang="en-US" sz="1400"/>
              <a:t>&lt;LinearLayout xmlns:android="http://schemas.android.com</a:t>
            </a:r>
            <a:endParaRPr lang="en-US" sz="1400"/>
          </a:p>
          <a:p>
            <a:pPr marL="0" indent="0">
              <a:buNone/>
            </a:pPr>
            <a:r>
              <a:rPr lang="en-US" sz="1400"/>
              <a:t>/apk/res/android"</a:t>
            </a:r>
            <a:endParaRPr lang="en-US" sz="1400"/>
          </a:p>
          <a:p>
            <a:pPr marL="0" indent="0">
              <a:buNone/>
            </a:pPr>
            <a:r>
              <a:rPr lang="en-US" sz="1400"/>
              <a:t>    android:layout_width="match_parent"</a:t>
            </a:r>
            <a:endParaRPr lang="en-US" sz="1400"/>
          </a:p>
          <a:p>
            <a:pPr marL="0" indent="0">
              <a:buNone/>
            </a:pPr>
            <a:r>
              <a:rPr lang="en-US" sz="1400"/>
              <a:t>    android:layout_height="match_parent"</a:t>
            </a:r>
            <a:endParaRPr lang="en-US" sz="1400"/>
          </a:p>
          <a:p>
            <a:pPr marL="0" indent="0">
              <a:buNone/>
            </a:pPr>
            <a:r>
              <a:rPr lang="en-US" sz="1400"/>
              <a:t>    android:orientation="vertical"&gt;</a:t>
            </a:r>
            <a:endParaRPr lang="en-US" sz="1400"/>
          </a:p>
          <a:p>
            <a:pPr marL="0" indent="0">
              <a:buNone/>
            </a:pPr>
            <a:endParaRPr lang="en-US" sz="1400"/>
          </a:p>
          <a:p>
            <a:pPr marL="0" indent="0">
              <a:buNone/>
            </a:pPr>
            <a:r>
              <a:rPr lang="en-US" sz="1400"/>
              <a:t>    &lt;TextView</a:t>
            </a:r>
            <a:endParaRPr lang="en-US" sz="1400"/>
          </a:p>
          <a:p>
            <a:pPr marL="0" indent="0">
              <a:buNone/>
            </a:pPr>
            <a:r>
              <a:rPr lang="en-US" sz="1400"/>
              <a:t>        android:layout_width="wrap_content"</a:t>
            </a:r>
            <a:endParaRPr lang="en-US" sz="1400"/>
          </a:p>
          <a:p>
            <a:pPr marL="0" indent="0">
              <a:buNone/>
            </a:pPr>
            <a:r>
              <a:rPr lang="en-US" sz="1400"/>
              <a:t>        android:layout_height="wrap_content"</a:t>
            </a:r>
            <a:endParaRPr lang="en-US" sz="1400"/>
          </a:p>
          <a:p>
            <a:pPr marL="0" indent="0">
              <a:buNone/>
            </a:pPr>
            <a:r>
              <a:rPr lang="en-US" sz="1400"/>
              <a:t>        android:text="Linear Layout (Without Weight)"</a:t>
            </a:r>
            <a:endParaRPr lang="en-US" sz="1400"/>
          </a:p>
          <a:p>
            <a:pPr marL="0" indent="0">
              <a:buNone/>
            </a:pPr>
            <a:r>
              <a:rPr lang="en-US" sz="1400"/>
              <a:t>        android:id="@+id/textView"</a:t>
            </a:r>
            <a:endParaRPr lang="en-US" sz="1400"/>
          </a:p>
          <a:p>
            <a:pPr marL="0" indent="0">
              <a:buNone/>
            </a:pPr>
            <a:r>
              <a:rPr lang="en-US" sz="1400"/>
              <a:t>        android:layout_gravity="center_horizontal" /&gt;</a:t>
            </a:r>
            <a:endParaRPr lang="en-US" sz="1400"/>
          </a:p>
          <a:p>
            <a:pPr marL="0" indent="0">
              <a:buNone/>
            </a:pPr>
            <a:r>
              <a:rPr lang="en-US" sz="1400"/>
              <a:t>    &lt;Button</a:t>
            </a:r>
            <a:endParaRPr lang="en-US" sz="1400"/>
          </a:p>
          <a:p>
            <a:pPr marL="0" indent="0">
              <a:buNone/>
            </a:pPr>
            <a:r>
              <a:rPr lang="en-US" sz="1400"/>
              <a:t>        android:layout_width="fill_parent"</a:t>
            </a:r>
            <a:endParaRPr lang="en-US" sz="1400"/>
          </a:p>
          <a:p>
            <a:pPr marL="0" indent="0">
              <a:buNone/>
            </a:pPr>
            <a:r>
              <a:rPr lang="en-US" sz="1400"/>
              <a:t>        android:layout_height="wrap_content"</a:t>
            </a:r>
            <a:endParaRPr lang="en-US" sz="1400"/>
          </a:p>
          <a:p>
            <a:pPr marL="0" indent="0">
              <a:buNone/>
            </a:pPr>
            <a:r>
              <a:rPr lang="en-US" sz="1400"/>
              <a:t>        android:text="Button 1"</a:t>
            </a:r>
            <a:endParaRPr lang="en-US" sz="1400"/>
          </a:p>
          <a:p>
            <a:pPr marL="0" indent="0">
              <a:buNone/>
            </a:pPr>
            <a:r>
              <a:rPr lang="en-US" sz="1400"/>
              <a:t>        android:background="#009300" /&gt;</a:t>
            </a:r>
            <a:endParaRPr lang="en-US" sz="1400"/>
          </a:p>
          <a:p>
            <a:pPr marL="0" indent="0">
              <a:buNone/>
            </a:pPr>
            <a:endParaRPr lang="en-US" sz="1400"/>
          </a:p>
          <a:p>
            <a:pPr marL="0" indent="0">
              <a:buNone/>
            </a:pPr>
            <a:r>
              <a:rPr lang="en-US" sz="1400"/>
              <a:t> </a:t>
            </a:r>
            <a:endParaRPr lang="en-US" sz="1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4" name="Text Box 3"/>
          <p:cNvSpPr txBox="1"/>
          <p:nvPr/>
        </p:nvSpPr>
        <p:spPr>
          <a:xfrm>
            <a:off x="4572000" y="1049020"/>
            <a:ext cx="4248150" cy="5077460"/>
          </a:xfrm>
          <a:prstGeom prst="rect">
            <a:avLst/>
          </a:prstGeom>
          <a:noFill/>
        </p:spPr>
        <p:txBody>
          <a:bodyPr wrap="square" rtlCol="0" anchor="t">
            <a:spAutoFit/>
          </a:bodyPr>
          <a:p>
            <a:pPr marL="0" indent="0">
              <a:buNone/>
            </a:pPr>
            <a:r>
              <a:rPr lang="en-US">
                <a:sym typeface="+mn-ea"/>
              </a:rPr>
              <a:t>   &lt;Button</a:t>
            </a:r>
            <a:endParaRPr lang="en-US"/>
          </a:p>
          <a:p>
            <a:pPr marL="0" indent="0">
              <a:buNone/>
            </a:pPr>
            <a:r>
              <a:rPr lang="en-US">
                <a:sym typeface="+mn-ea"/>
              </a:rPr>
              <a:t>        android:layout_width="fill_parent"</a:t>
            </a:r>
            <a:endParaRPr lang="en-US"/>
          </a:p>
          <a:p>
            <a:pPr marL="0" indent="0">
              <a:buNone/>
            </a:pPr>
            <a:r>
              <a:rPr lang="en-US">
                <a:sym typeface="+mn-ea"/>
              </a:rPr>
              <a:t>        android:layout_height="wrap_content"</a:t>
            </a:r>
            <a:endParaRPr lang="en-US"/>
          </a:p>
          <a:p>
            <a:pPr marL="0" indent="0">
              <a:buNone/>
            </a:pPr>
            <a:r>
              <a:rPr lang="en-US">
                <a:sym typeface="+mn-ea"/>
              </a:rPr>
              <a:t>        android:text="Button 2"</a:t>
            </a:r>
            <a:endParaRPr lang="en-US"/>
          </a:p>
          <a:p>
            <a:pPr marL="0" indent="0">
              <a:buNone/>
            </a:pPr>
            <a:r>
              <a:rPr lang="en-US">
                <a:sym typeface="+mn-ea"/>
              </a:rPr>
              <a:t>        android:background="#e6cf00" /&gt;</a:t>
            </a:r>
            <a:endParaRPr lang="en-US"/>
          </a:p>
          <a:p>
            <a:pPr marL="0" indent="0">
              <a:buNone/>
            </a:pPr>
            <a:endParaRPr lang="en-US"/>
          </a:p>
          <a:p>
            <a:pPr marL="0" indent="0">
              <a:buNone/>
            </a:pPr>
            <a:r>
              <a:rPr lang="en-US">
                <a:sym typeface="+mn-ea"/>
              </a:rPr>
              <a:t>    &lt;Button</a:t>
            </a:r>
            <a:endParaRPr lang="en-US"/>
          </a:p>
          <a:p>
            <a:pPr marL="0" indent="0">
              <a:buNone/>
            </a:pPr>
            <a:r>
              <a:rPr lang="en-US">
                <a:sym typeface="+mn-ea"/>
              </a:rPr>
              <a:t>        android:layout_width="fill_parent"</a:t>
            </a:r>
            <a:endParaRPr lang="en-US"/>
          </a:p>
          <a:p>
            <a:pPr marL="0" indent="0">
              <a:buNone/>
            </a:pPr>
            <a:r>
              <a:rPr lang="en-US">
                <a:sym typeface="+mn-ea"/>
              </a:rPr>
              <a:t>        android:layout_height="wrap_content"</a:t>
            </a:r>
            <a:endParaRPr lang="en-US"/>
          </a:p>
          <a:p>
            <a:pPr marL="0" indent="0">
              <a:buNone/>
            </a:pPr>
            <a:r>
              <a:rPr lang="en-US">
                <a:sym typeface="+mn-ea"/>
              </a:rPr>
              <a:t>        android:text="Button 3"</a:t>
            </a:r>
            <a:endParaRPr lang="en-US"/>
          </a:p>
          <a:p>
            <a:pPr marL="0" indent="0">
              <a:buNone/>
            </a:pPr>
            <a:r>
              <a:rPr lang="en-US">
                <a:sym typeface="+mn-ea"/>
              </a:rPr>
              <a:t>        android:background="#0472f9" /&gt;</a:t>
            </a:r>
            <a:endParaRPr lang="en-US"/>
          </a:p>
          <a:p>
            <a:pPr marL="0" indent="0">
              <a:buNone/>
            </a:pPr>
            <a:endParaRPr lang="en-US"/>
          </a:p>
          <a:p>
            <a:pPr marL="0" indent="0">
              <a:buNone/>
            </a:pPr>
            <a:r>
              <a:rPr lang="en-US">
                <a:sym typeface="+mn-ea"/>
              </a:rPr>
              <a:t>    &lt;Button</a:t>
            </a:r>
            <a:endParaRPr lang="en-US"/>
          </a:p>
          <a:p>
            <a:pPr marL="0" indent="0">
              <a:buNone/>
            </a:pPr>
            <a:r>
              <a:rPr lang="en-US">
                <a:sym typeface="+mn-ea"/>
              </a:rPr>
              <a:t>        android:layout_width="fill_parent"</a:t>
            </a:r>
            <a:endParaRPr lang="en-US"/>
          </a:p>
          <a:p>
            <a:pPr marL="0" indent="0">
              <a:buNone/>
            </a:pPr>
            <a:r>
              <a:rPr lang="en-US">
                <a:sym typeface="+mn-ea"/>
              </a:rPr>
              <a:t>        android:layout_height="wrap_content"</a:t>
            </a:r>
            <a:endParaRPr lang="en-US"/>
          </a:p>
          <a:p>
            <a:pPr marL="0" indent="0">
              <a:buNone/>
            </a:pPr>
            <a:r>
              <a:rPr lang="en-US">
                <a:sym typeface="+mn-ea"/>
              </a:rPr>
              <a:t>        android:text="Button 4"</a:t>
            </a:r>
            <a:endParaRPr lang="en-US"/>
          </a:p>
          <a:p>
            <a:pPr marL="0" indent="0">
              <a:buNone/>
            </a:pPr>
            <a:r>
              <a:rPr lang="en-US">
                <a:sym typeface="+mn-ea"/>
              </a:rPr>
              <a:t>        android:background="#e100d5" /&gt;</a:t>
            </a:r>
            <a:endParaRPr lang="en-US"/>
          </a:p>
          <a:p>
            <a:pPr marL="0" indent="0">
              <a:buNone/>
            </a:pPr>
            <a:r>
              <a:rPr lang="en-US">
                <a:sym typeface="+mn-ea"/>
              </a:rPr>
              <a:t>&lt;/LinearLayout&gt;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6015"/>
            <a:ext cx="8229600" cy="4990465"/>
          </a:xfrm>
        </p:spPr>
        <p:txBody>
          <a:bodyPr>
            <a:normAutofit/>
          </a:bodyPr>
          <a:p>
            <a:pPr marL="0" indent="0">
              <a:buNone/>
            </a:pPr>
            <a:r>
              <a:rPr lang="en-US"/>
              <a:t>Output:</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3052445" y="1814195"/>
            <a:ext cx="3038475" cy="3994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a:t>Relative Layout </a:t>
            </a:r>
            <a:endParaRPr lang="en-US"/>
          </a:p>
        </p:txBody>
      </p:sp>
      <p:sp>
        <p:nvSpPr>
          <p:cNvPr id="3" name="Content Placeholder 2"/>
          <p:cNvSpPr>
            <a:spLocks noGrp="1"/>
          </p:cNvSpPr>
          <p:nvPr>
            <p:ph idx="1"/>
          </p:nvPr>
        </p:nvSpPr>
        <p:spPr/>
        <p:txBody>
          <a:bodyPr>
            <a:normAutofit/>
          </a:bodyPr>
          <a:p>
            <a:pPr algn="just"/>
            <a:r>
              <a:rPr lang="en-US" sz="2800"/>
              <a:t>The Relative Layout is very flexible layout used in android for custom layout designing. </a:t>
            </a:r>
            <a:endParaRPr lang="en-US" sz="2800"/>
          </a:p>
          <a:p>
            <a:pPr algn="just"/>
            <a:r>
              <a:rPr lang="en-US" sz="2800"/>
              <a:t>It gives us the flexibility to position our component/view based on the relative or sibling component’s position. </a:t>
            </a: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2217420" y="3933190"/>
            <a:ext cx="4330065" cy="2368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4260"/>
            <a:ext cx="8229600" cy="5062220"/>
          </a:xfrm>
        </p:spPr>
        <p:txBody>
          <a:bodyPr>
            <a:normAutofit/>
          </a:bodyPr>
          <a:p>
            <a:pPr marL="0" indent="0" algn="just">
              <a:buNone/>
            </a:pPr>
            <a:r>
              <a:rPr lang="en-US" sz="2800"/>
              <a:t>For example in a class, if a Student A is sitting on a chair and the teacher of the class asks Student B to sit to the right of the Student A. Student B will know where he/she has to sit.</a:t>
            </a:r>
            <a:endParaRPr lang="en-US" sz="2800"/>
          </a:p>
          <a:p>
            <a:pPr marL="0" indent="0" algn="just">
              <a:buNone/>
            </a:pPr>
            <a:endParaRPr lang="en-US" sz="2800"/>
          </a:p>
          <a:p>
            <a:pPr marL="0" indent="0" algn="just">
              <a:buNone/>
            </a:pPr>
            <a:r>
              <a:rPr lang="en-US" sz="2800"/>
              <a:t>Similarly, the position of each view can be specified relative to its sibling elements (such as to the left-of or below another view) or in terms of position relative to the parent.</a:t>
            </a: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401945"/>
          </a:xfrm>
        </p:spPr>
        <p:txBody>
          <a:bodyPr/>
          <a:p>
            <a:pPr marL="0" indent="0">
              <a:buNone/>
            </a:pPr>
            <a:r>
              <a:rPr lang="en-US" sz="1800" b="1"/>
              <a:t>Attributes of RelativeLayout</a:t>
            </a:r>
            <a:endParaRPr lang="en-US" sz="1800" b="1"/>
          </a:p>
          <a:p>
            <a:r>
              <a:rPr lang="en-US" sz="1800" b="1"/>
              <a:t>Center relative to Parent View</a:t>
            </a:r>
            <a:endParaRPr lang="en-US" sz="1800" b="1"/>
          </a:p>
          <a:p>
            <a:pPr lvl="1"/>
            <a:r>
              <a:rPr lang="en-US" sz="1600" b="1"/>
              <a:t>android:layout_centerHorizontal="true"</a:t>
            </a:r>
            <a:endParaRPr lang="en-US" sz="1600" b="1"/>
          </a:p>
          <a:p>
            <a:pPr marL="0" indent="0">
              <a:buNone/>
            </a:pPr>
            <a:r>
              <a:rPr lang="en-US" sz="1800"/>
              <a:t>This places the view horizontally in the center of the parent. As our parent view covers the whole screen of mobile therefore the view gets placed in the middle of the mobile screen horizontally. </a:t>
            </a:r>
            <a:endParaRPr lang="en-US" sz="1800"/>
          </a:p>
          <a:p>
            <a:pPr marL="0" indent="0">
              <a:buNone/>
            </a:pPr>
            <a:endParaRPr lang="en-US" sz="1800"/>
          </a:p>
          <a:p>
            <a:pPr lvl="1"/>
            <a:r>
              <a:rPr lang="en-US" sz="1575" b="1"/>
              <a:t>android:layout_centerVertical="true"</a:t>
            </a:r>
            <a:endParaRPr lang="en-US" sz="1575" b="1"/>
          </a:p>
          <a:p>
            <a:pPr marL="0" indent="0">
              <a:buNone/>
            </a:pPr>
            <a:r>
              <a:rPr lang="en-US" sz="1800"/>
              <a:t>This places the view vertically in the center of the parent. Since the parent view covers the whole screen of mobile hence the view gets placed in the middle of the mobile screen vertically.</a:t>
            </a:r>
            <a:endParaRPr lang="en-US" sz="1800"/>
          </a:p>
          <a:p>
            <a:pPr marL="0" indent="0">
              <a:buNone/>
            </a:pPr>
            <a:endParaRPr lang="en-US" sz="1800" b="1"/>
          </a:p>
          <a:p>
            <a:pPr lvl="1"/>
            <a:r>
              <a:rPr lang="en-US" sz="1575" b="1"/>
              <a:t>android:layout_centerInParent="true"</a:t>
            </a:r>
            <a:endParaRPr lang="en-US" sz="1575" b="1"/>
          </a:p>
          <a:p>
            <a:pPr marL="0" indent="0">
              <a:buNone/>
            </a:pPr>
            <a:r>
              <a:rPr lang="en-US" sz="1800"/>
              <a:t>This attribute will place the view in the center of the parent. Since the parent in our example covers the whole screen of mobile, so the view gets placed in the middle of the mobile screen, both horizontally and vertically. </a:t>
            </a:r>
            <a:endParaRPr lang="en-US" sz="1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a:t>Fundamental Android UI Design</a:t>
            </a:r>
            <a:endParaRPr lang="en-US"/>
          </a:p>
        </p:txBody>
      </p:sp>
      <p:sp>
        <p:nvSpPr>
          <p:cNvPr id="3" name="Content Placeholder 2"/>
          <p:cNvSpPr>
            <a:spLocks noGrp="1"/>
          </p:cNvSpPr>
          <p:nvPr>
            <p:ph idx="1"/>
          </p:nvPr>
        </p:nvSpPr>
        <p:spPr>
          <a:xfrm>
            <a:off x="457200" y="1496695"/>
            <a:ext cx="8229600" cy="4942205"/>
          </a:xfrm>
        </p:spPr>
        <p:txBody>
          <a:bodyPr>
            <a:noAutofit/>
          </a:bodyPr>
          <a:p>
            <a:pPr marL="0" indent="0" algn="just">
              <a:buNone/>
            </a:pPr>
            <a:r>
              <a:rPr lang="en-US" sz="2400"/>
              <a:t>Fallowing are basic components of UI</a:t>
            </a:r>
            <a:endParaRPr lang="en-US" sz="2400"/>
          </a:p>
          <a:p>
            <a:pPr marL="0" indent="0" algn="just">
              <a:buNone/>
            </a:pPr>
            <a:r>
              <a:rPr lang="en-US" sz="2400" b="1"/>
              <a:t>1. View</a:t>
            </a:r>
            <a:endParaRPr lang="en-US" sz="2400" b="1"/>
          </a:p>
          <a:p>
            <a:pPr algn="just"/>
            <a:r>
              <a:rPr lang="en-US" sz="2400"/>
              <a:t>A View is an interactive UI component (or widget or control), such as button and text field. </a:t>
            </a:r>
            <a:endParaRPr lang="en-US" sz="2400"/>
          </a:p>
          <a:p>
            <a:pPr algn="just"/>
            <a:r>
              <a:rPr lang="en-US" sz="2400"/>
              <a:t>It controls a rectangular area on the screen. It is responsible for drawing itself and handling events (such as clicking, entering texts). </a:t>
            </a:r>
            <a:endParaRPr lang="en-US" sz="2400"/>
          </a:p>
          <a:p>
            <a:pPr algn="just"/>
            <a:r>
              <a:rPr lang="en-US" sz="2400"/>
              <a:t>Android provides many ready-to-use Views such as TextView, EditText, Button, RadioButton, etc, in package android.widget. You can also create your custom View by extending android.view.View.</a:t>
            </a:r>
            <a:endParaRPr lang="en-US" sz="2400"/>
          </a:p>
          <a:p>
            <a:pPr marL="0" indent="0" algn="just">
              <a:buNone/>
            </a:pPr>
            <a:endParaRPr lang="en-US" sz="2400"/>
          </a:p>
          <a:p>
            <a:pPr marL="0" indent="0" algn="just">
              <a:buNone/>
            </a:pP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Content Placeholder 3"/>
          <p:cNvPicPr>
            <a:picLocks noChangeAspect="1"/>
          </p:cNvPicPr>
          <p:nvPr>
            <p:ph idx="1"/>
          </p:nvPr>
        </p:nvPicPr>
        <p:blipFill>
          <a:blip r:embed="rId2"/>
          <a:stretch>
            <a:fillRect/>
          </a:stretch>
        </p:blipFill>
        <p:spPr>
          <a:xfrm>
            <a:off x="2771775" y="836930"/>
            <a:ext cx="3101975" cy="55283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0605"/>
            <a:ext cx="8229600" cy="5363845"/>
          </a:xfrm>
        </p:spPr>
        <p:txBody>
          <a:bodyPr>
            <a:noAutofit/>
          </a:bodyPr>
          <a:p>
            <a:pPr marL="0" indent="0">
              <a:buNone/>
            </a:pPr>
            <a:r>
              <a:rPr lang="en-US" sz="1800" b="1"/>
              <a:t>Align by the parent view</a:t>
            </a:r>
            <a:endParaRPr lang="en-US" sz="1800" b="1"/>
          </a:p>
          <a:p>
            <a:pPr marL="0" indent="0">
              <a:buNone/>
            </a:pPr>
            <a:r>
              <a:rPr lang="en-US" sz="1800"/>
              <a:t>These type of attributes make the view act like a chewing gum as it can be fixed to any side of the parent view using these attributes.</a:t>
            </a:r>
            <a:endParaRPr lang="en-US" sz="1800"/>
          </a:p>
          <a:p>
            <a:pPr marL="0" indent="0">
              <a:buNone/>
            </a:pPr>
            <a:r>
              <a:rPr lang="en-US" sz="1800" b="1"/>
              <a:t>android:layout_alignParentTop="true"</a:t>
            </a:r>
            <a:endParaRPr lang="en-US" sz="1800" b="1"/>
          </a:p>
          <a:p>
            <a:r>
              <a:rPr lang="en-US" sz="1800"/>
              <a:t>If you write this attribute for a View, then that view will stick to the top of its parent. Since the parent covers the whole screen of mobile therefore, the view will appear sticking to the top-left of the mobile screen.</a:t>
            </a:r>
            <a:endParaRPr lang="en-US" sz="1800"/>
          </a:p>
          <a:p>
            <a:pPr marL="0" indent="0">
              <a:buNone/>
            </a:pPr>
            <a:r>
              <a:rPr lang="en-US" sz="1800" b="1"/>
              <a:t>android:layout_alignParentBottom="true"</a:t>
            </a:r>
            <a:endParaRPr lang="en-US" sz="1800" b="1"/>
          </a:p>
          <a:p>
            <a:r>
              <a:rPr lang="en-US" sz="1800"/>
              <a:t>If you write this attribute for a View, then that view will stick to the bottom of its parent. Since the our parent covers the whole screen of mobile therefore, the view will appear sticking to the bottom of the mobile screen.</a:t>
            </a:r>
            <a:endParaRPr lang="en-US" sz="1800"/>
          </a:p>
          <a:p>
            <a:pPr marL="0" indent="0">
              <a:buNone/>
            </a:pPr>
            <a:r>
              <a:rPr lang="en-US" sz="1800" b="1"/>
              <a:t>android:layout_alignParentLeft="true"</a:t>
            </a:r>
            <a:endParaRPr lang="en-US" sz="1800" b="1"/>
          </a:p>
          <a:p>
            <a:r>
              <a:rPr lang="en-US" sz="1800"/>
              <a:t>If you write this attribute for a View, then that view will stick to the left of its parent. Since the parent in our example covers the whole screen of mobile therefore, the view will appear sticking to the left of the mobile screen.</a:t>
            </a:r>
            <a:endParaRPr lang="en-US" sz="1800"/>
          </a:p>
          <a:p>
            <a:pPr marL="0" indent="0">
              <a:buNone/>
            </a:pPr>
            <a:r>
              <a:rPr lang="en-US" sz="1800" b="1"/>
              <a:t>android:layout_alignParentRight="true"</a:t>
            </a:r>
            <a:endParaRPr lang="en-US" sz="1800" b="1"/>
          </a:p>
          <a:p>
            <a:r>
              <a:rPr lang="en-US" sz="1800"/>
              <a:t>If you write this attribute for a View, then that view will stick to the right of its parent.</a:t>
            </a:r>
            <a:endParaRPr lang="en-US" sz="1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Content Placeholder 3"/>
          <p:cNvPicPr>
            <a:picLocks noChangeAspect="1"/>
          </p:cNvPicPr>
          <p:nvPr>
            <p:ph idx="1"/>
          </p:nvPr>
        </p:nvPicPr>
        <p:blipFill>
          <a:blip r:embed="rId2"/>
          <a:stretch>
            <a:fillRect/>
          </a:stretch>
        </p:blipFill>
        <p:spPr>
          <a:xfrm>
            <a:off x="2915920" y="1257300"/>
            <a:ext cx="3126105" cy="49155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8075"/>
            <a:ext cx="8229600" cy="5018405"/>
          </a:xfrm>
        </p:spPr>
        <p:txBody>
          <a:bodyPr>
            <a:normAutofit/>
          </a:bodyPr>
          <a:p>
            <a:pPr marL="0" indent="0">
              <a:buNone/>
            </a:pPr>
            <a:r>
              <a:rPr lang="en-US"/>
              <a:t>Place new View relative to existing sibling View</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2915920" y="1772920"/>
            <a:ext cx="3073400" cy="4635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6015"/>
            <a:ext cx="8229600" cy="4990465"/>
          </a:xfrm>
        </p:spPr>
        <p:txBody>
          <a:bodyPr>
            <a:normAutofit fontScale="60000"/>
          </a:bodyPr>
          <a:p>
            <a:pPr marL="0" indent="0">
              <a:buNone/>
            </a:pPr>
            <a:r>
              <a:rPr lang="en-US" b="1"/>
              <a:t>android:layout_toLeftOf="@id/main"</a:t>
            </a:r>
            <a:endParaRPr lang="en-US" b="1"/>
          </a:p>
          <a:p>
            <a:pPr marL="0" indent="0">
              <a:buNone/>
            </a:pPr>
            <a:r>
              <a:rPr lang="en-US"/>
              <a:t>This tells the new view that you have to be on the left side of the view whose id is main.</a:t>
            </a:r>
            <a:endParaRPr lang="en-US"/>
          </a:p>
          <a:p>
            <a:pPr marL="0" indent="0">
              <a:buNone/>
            </a:pPr>
            <a:endParaRPr lang="en-US"/>
          </a:p>
          <a:p>
            <a:pPr marL="0" indent="0">
              <a:buNone/>
            </a:pPr>
            <a:r>
              <a:rPr lang="en-US" b="1"/>
              <a:t>android:layout_toRightOf="@id/main"</a:t>
            </a:r>
            <a:endParaRPr lang="en-US" b="1"/>
          </a:p>
          <a:p>
            <a:pPr marL="0" indent="0">
              <a:buNone/>
            </a:pPr>
            <a:r>
              <a:rPr lang="en-US"/>
              <a:t>This tells the new view that you have to be on the right side of the view whose id is main.</a:t>
            </a:r>
            <a:endParaRPr lang="en-US"/>
          </a:p>
          <a:p>
            <a:pPr marL="0" indent="0">
              <a:buNone/>
            </a:pPr>
            <a:endParaRPr lang="en-US"/>
          </a:p>
          <a:p>
            <a:pPr marL="0" indent="0">
              <a:buNone/>
            </a:pPr>
            <a:r>
              <a:rPr lang="en-US" b="1"/>
              <a:t>android:layout_above="@id/main"</a:t>
            </a:r>
            <a:endParaRPr lang="en-US" b="1"/>
          </a:p>
          <a:p>
            <a:pPr marL="0" indent="0">
              <a:buNone/>
            </a:pPr>
            <a:r>
              <a:rPr lang="en-US"/>
              <a:t>This tells the new view that you have to be above the view whose id is main</a:t>
            </a:r>
            <a:endParaRPr lang="en-US"/>
          </a:p>
          <a:p>
            <a:pPr marL="0" indent="0">
              <a:buNone/>
            </a:pPr>
            <a:endParaRPr lang="en-US"/>
          </a:p>
          <a:p>
            <a:pPr marL="0" indent="0">
              <a:buNone/>
            </a:pPr>
            <a:r>
              <a:rPr lang="en-US" b="1"/>
              <a:t>android:layout_below="@id/main"</a:t>
            </a:r>
            <a:endParaRPr lang="en-US" b="1"/>
          </a:p>
          <a:p>
            <a:pPr marL="0" indent="0">
              <a:buNone/>
            </a:pPr>
            <a:r>
              <a:rPr lang="en-US"/>
              <a:t>This tells the new view that you have to be below the view whose id is main.</a:t>
            </a:r>
            <a:endParaRPr lang="en-US"/>
          </a:p>
          <a:p>
            <a:pPr marL="0" indent="0">
              <a:buNone/>
            </a:pP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b="1">
                <a:sym typeface="+mn-ea"/>
              </a:rPr>
              <a:t>GridLayout</a:t>
            </a:r>
            <a:endParaRPr lang="en-US" b="1"/>
          </a:p>
        </p:txBody>
      </p:sp>
      <p:sp>
        <p:nvSpPr>
          <p:cNvPr id="3" name="Content Placeholder 2"/>
          <p:cNvSpPr>
            <a:spLocks noGrp="1"/>
          </p:cNvSpPr>
          <p:nvPr>
            <p:ph idx="1"/>
          </p:nvPr>
        </p:nvSpPr>
        <p:spPr/>
        <p:txBody>
          <a:bodyPr>
            <a:normAutofit/>
          </a:bodyPr>
          <a:p>
            <a:pPr marL="0" indent="0" algn="just">
              <a:buNone/>
            </a:pPr>
            <a:r>
              <a:rPr lang="en-US" sz="2800">
                <a:sym typeface="+mn-ea"/>
              </a:rPr>
              <a:t>The GridLayout is used to arrange the components in rectangular grid. One component is displayed in each rectangle</a:t>
            </a:r>
            <a:endParaRPr lang="en-US" sz="2800"/>
          </a:p>
          <a:p>
            <a:pPr marL="0" indent="0" algn="just">
              <a:buNone/>
            </a:pP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2987675" y="2708910"/>
            <a:ext cx="2915920" cy="34994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4435"/>
            <a:ext cx="8229600" cy="4932045"/>
          </a:xfrm>
        </p:spPr>
        <p:txBody>
          <a:bodyPr>
            <a:normAutofit fontScale="60000"/>
          </a:bodyPr>
          <a:p>
            <a:pPr marL="0" indent="0">
              <a:buNone/>
            </a:pPr>
            <a:r>
              <a:rPr lang="en-US" b="1"/>
              <a:t>Attributes of Android GridLayout:</a:t>
            </a:r>
            <a:endParaRPr lang="en-US" b="1"/>
          </a:p>
          <a:p>
            <a:pPr marL="0" indent="0">
              <a:buNone/>
            </a:pPr>
            <a:endParaRPr lang="en-US"/>
          </a:p>
          <a:p>
            <a:pPr marL="0" indent="0">
              <a:buNone/>
            </a:pPr>
            <a:r>
              <a:rPr lang="en-US" b="1"/>
              <a:t>android:alignmentMode –</a:t>
            </a:r>
            <a:r>
              <a:rPr lang="en-US"/>
              <a:t> It sets the alignment of the margins and the boundaries.</a:t>
            </a:r>
            <a:endParaRPr lang="en-US"/>
          </a:p>
          <a:p>
            <a:pPr marL="0" indent="0">
              <a:buNone/>
            </a:pPr>
            <a:r>
              <a:rPr lang="en-US" b="1"/>
              <a:t>android:columnCount –</a:t>
            </a:r>
            <a:r>
              <a:rPr lang="en-US"/>
              <a:t> It sets the maximum number of columns to create when positioning children automatically.</a:t>
            </a:r>
            <a:endParaRPr lang="en-US"/>
          </a:p>
          <a:p>
            <a:pPr marL="0" indent="0">
              <a:buNone/>
            </a:pPr>
            <a:r>
              <a:rPr lang="en-US" b="1"/>
              <a:t>android:columnOrderPreserved –</a:t>
            </a:r>
            <a:r>
              <a:rPr lang="en-US"/>
              <a:t> It ensures that the column boundaries appear in the same order as its column indices.</a:t>
            </a:r>
            <a:endParaRPr lang="en-US"/>
          </a:p>
          <a:p>
            <a:pPr marL="0" indent="0">
              <a:buNone/>
            </a:pPr>
            <a:r>
              <a:rPr lang="en-US" b="1"/>
              <a:t>android:rowCount –</a:t>
            </a:r>
            <a:r>
              <a:rPr lang="en-US"/>
              <a:t> It set the maximum no. of rows to create when positioning children automatically.</a:t>
            </a:r>
            <a:endParaRPr lang="en-US"/>
          </a:p>
          <a:p>
            <a:pPr marL="0" indent="0">
              <a:buNone/>
            </a:pPr>
            <a:r>
              <a:rPr lang="en-US" b="1"/>
              <a:t>android:rowOrderPreserved -</a:t>
            </a:r>
            <a:r>
              <a:rPr lang="en-US"/>
              <a:t>It ensures that the row boundaries appear in the same order as its row indices.</a:t>
            </a:r>
            <a:endParaRPr lang="en-US"/>
          </a:p>
          <a:p>
            <a:pPr marL="0" indent="0">
              <a:buNone/>
            </a:pPr>
            <a:r>
              <a:rPr lang="en-US" b="1"/>
              <a:t>android:useDefaultMargins – </a:t>
            </a:r>
            <a:r>
              <a:rPr lang="en-US"/>
              <a:t>It tells the GridLayout to use margins if no margin is specified in the parameter. For this, it needs to be set on True.</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3150"/>
            <a:ext cx="8229600" cy="5371465"/>
          </a:xfrm>
        </p:spPr>
        <p:txBody>
          <a:bodyPr>
            <a:noAutofit/>
          </a:bodyPr>
          <a:p>
            <a:pPr marL="0" indent="0">
              <a:buNone/>
            </a:pPr>
            <a:r>
              <a:rPr lang="en-US" sz="1200"/>
              <a:t>&lt;?xml version="1.0" encoding="utf-8"?&gt;</a:t>
            </a:r>
            <a:endParaRPr lang="en-US" sz="1200"/>
          </a:p>
          <a:p>
            <a:pPr marL="0" indent="0">
              <a:buNone/>
            </a:pPr>
            <a:r>
              <a:rPr lang="en-US" sz="1200"/>
              <a:t>&lt;GridLayout xmlns:android="http://schemas.android.com/apk/res/android"</a:t>
            </a:r>
            <a:endParaRPr lang="en-US" sz="1200"/>
          </a:p>
          <a:p>
            <a:pPr marL="0" indent="0">
              <a:buNone/>
            </a:pPr>
            <a:r>
              <a:rPr lang="en-US" sz="1200"/>
              <a:t>    android:layout_width="wrap_content"</a:t>
            </a:r>
            <a:endParaRPr lang="en-US" sz="1200"/>
          </a:p>
          <a:p>
            <a:pPr marL="0" indent="0">
              <a:buNone/>
            </a:pPr>
            <a:r>
              <a:rPr lang="en-US" sz="1200"/>
              <a:t>    android:layout_height="wrap_content"</a:t>
            </a:r>
            <a:endParaRPr lang="en-US" sz="1200"/>
          </a:p>
          <a:p>
            <a:pPr marL="0" indent="0">
              <a:buNone/>
            </a:pPr>
            <a:r>
              <a:rPr lang="en-US" sz="1200"/>
              <a:t>    android:columnCount="4"</a:t>
            </a:r>
            <a:endParaRPr lang="en-US" sz="1200"/>
          </a:p>
          <a:p>
            <a:pPr marL="0" indent="0">
              <a:buNone/>
            </a:pPr>
            <a:r>
              <a:rPr lang="en-US" sz="1200"/>
              <a:t>    android:orientation="horizontal"</a:t>
            </a:r>
            <a:endParaRPr lang="en-US" sz="1200"/>
          </a:p>
          <a:p>
            <a:pPr marL="0" indent="0">
              <a:buNone/>
            </a:pPr>
            <a:r>
              <a:rPr lang="en-US" sz="1200"/>
              <a:t>    android:rowCount="5" &gt;</a:t>
            </a:r>
            <a:endParaRPr lang="en-US" sz="1200"/>
          </a:p>
          <a:p>
            <a:pPr marL="0" indent="0">
              <a:buNone/>
            </a:pPr>
            <a:r>
              <a:rPr lang="en-US" sz="1200"/>
              <a:t> </a:t>
            </a:r>
            <a:endParaRPr lang="en-US" sz="1200"/>
          </a:p>
          <a:p>
            <a:pPr marL="0" indent="0">
              <a:buNone/>
            </a:pPr>
            <a:r>
              <a:rPr lang="en-US" sz="1200"/>
              <a:t>    &lt;Button</a:t>
            </a:r>
            <a:endParaRPr lang="en-US" sz="1200"/>
          </a:p>
          <a:p>
            <a:pPr marL="0" indent="0">
              <a:buNone/>
            </a:pPr>
            <a:r>
              <a:rPr lang="en-US" sz="1200"/>
              <a:t>        android:id="@+id/one"</a:t>
            </a:r>
            <a:endParaRPr lang="en-US" sz="1200"/>
          </a:p>
          <a:p>
            <a:pPr marL="0" indent="0">
              <a:buNone/>
            </a:pPr>
            <a:r>
              <a:rPr lang="en-US" sz="1200"/>
              <a:t>        android:text="1" /&gt;</a:t>
            </a:r>
            <a:endParaRPr lang="en-US" sz="1200"/>
          </a:p>
          <a:p>
            <a:pPr marL="0" indent="0">
              <a:buNone/>
            </a:pPr>
            <a:r>
              <a:rPr lang="en-US" sz="1200"/>
              <a:t>     &lt;Button</a:t>
            </a:r>
            <a:endParaRPr lang="en-US" sz="1200"/>
          </a:p>
          <a:p>
            <a:pPr marL="0" indent="0">
              <a:buNone/>
            </a:pPr>
            <a:r>
              <a:rPr lang="en-US" sz="1200"/>
              <a:t>        android:id="@+id/two"</a:t>
            </a:r>
            <a:endParaRPr lang="en-US" sz="1200"/>
          </a:p>
          <a:p>
            <a:pPr marL="0" indent="0">
              <a:buNone/>
            </a:pPr>
            <a:r>
              <a:rPr lang="en-US" sz="1200"/>
              <a:t>        android:text="2" /&gt;</a:t>
            </a:r>
            <a:endParaRPr lang="en-US" sz="1200"/>
          </a:p>
          <a:p>
            <a:pPr marL="0" indent="0">
              <a:buNone/>
            </a:pPr>
            <a:r>
              <a:rPr lang="en-US" sz="1200"/>
              <a:t>     &lt;Button</a:t>
            </a:r>
            <a:endParaRPr lang="en-US" sz="1200"/>
          </a:p>
          <a:p>
            <a:pPr marL="0" indent="0">
              <a:buNone/>
            </a:pPr>
            <a:r>
              <a:rPr lang="en-US" sz="1200"/>
              <a:t>        android:id="@+id/three"</a:t>
            </a:r>
            <a:endParaRPr lang="en-US" sz="1200"/>
          </a:p>
          <a:p>
            <a:pPr marL="0" indent="0">
              <a:buNone/>
            </a:pPr>
            <a:r>
              <a:rPr lang="en-US" sz="1200"/>
              <a:t>        android:text="3" /&gt;</a:t>
            </a:r>
            <a:endParaRPr lang="en-US" sz="1200"/>
          </a:p>
          <a:p>
            <a:pPr marL="0" indent="0">
              <a:buNone/>
            </a:pPr>
            <a:r>
              <a:rPr lang="en-US" sz="1200"/>
              <a:t>     &lt;Button</a:t>
            </a:r>
            <a:endParaRPr lang="en-US" sz="1200"/>
          </a:p>
          <a:p>
            <a:pPr marL="0" indent="0">
              <a:buNone/>
            </a:pPr>
            <a:r>
              <a:rPr lang="en-US" sz="1200"/>
              <a:t>        android:id="@+id/devide"</a:t>
            </a:r>
            <a:endParaRPr lang="en-US" sz="1200"/>
          </a:p>
          <a:p>
            <a:pPr marL="0" indent="0">
              <a:buNone/>
            </a:pPr>
            <a:r>
              <a:rPr lang="en-US" sz="1200"/>
              <a:t>        android:text="/" /&gt;</a:t>
            </a:r>
            <a:endParaRPr lang="en-US" sz="1200"/>
          </a:p>
          <a:p>
            <a:pPr marL="0" indent="0">
              <a:buNone/>
            </a:pPr>
            <a:r>
              <a:rPr lang="en-US" sz="1200"/>
              <a:t>     &lt;Button</a:t>
            </a:r>
            <a:endParaRPr lang="en-US" sz="1200"/>
          </a:p>
          <a:p>
            <a:pPr marL="0" indent="0">
              <a:buNone/>
            </a:pPr>
            <a:r>
              <a:rPr lang="en-US" sz="1200"/>
              <a:t>        android:id="@+id/four"</a:t>
            </a:r>
            <a:endParaRPr lang="en-US" sz="1200"/>
          </a:p>
          <a:p>
            <a:pPr marL="0" indent="0">
              <a:buNone/>
            </a:pPr>
            <a:r>
              <a:rPr lang="en-US" sz="1200"/>
              <a:t>        android:text="4" /&gt;</a:t>
            </a:r>
            <a:endParaRPr lang="en-US" sz="1200"/>
          </a:p>
          <a:p>
            <a:pPr marL="0" indent="0">
              <a:buNone/>
            </a:pPr>
            <a:r>
              <a:rPr lang="en-US" sz="1200"/>
              <a:t> </a:t>
            </a:r>
            <a:endParaRPr lang="en-US" sz="1200"/>
          </a:p>
          <a:p>
            <a:pPr marL="0" indent="0">
              <a:buNone/>
            </a:pPr>
            <a:endParaRPr lang="en-US" sz="1200"/>
          </a:p>
          <a:p>
            <a:pPr marL="0" indent="0">
              <a:buNone/>
            </a:pPr>
            <a:r>
              <a:rPr lang="en-US" sz="1200"/>
              <a:t> </a:t>
            </a:r>
            <a:endParaRPr lang="en-US" sz="1200"/>
          </a:p>
          <a:p>
            <a:pPr marL="0" indent="0">
              <a:buNone/>
            </a:pPr>
            <a:endParaRPr lang="en-US" sz="12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4" name="Text Box 3"/>
          <p:cNvSpPr txBox="1"/>
          <p:nvPr/>
        </p:nvSpPr>
        <p:spPr>
          <a:xfrm>
            <a:off x="5796280" y="1412875"/>
            <a:ext cx="3261360" cy="5015865"/>
          </a:xfrm>
          <a:prstGeom prst="rect">
            <a:avLst/>
          </a:prstGeom>
          <a:noFill/>
        </p:spPr>
        <p:txBody>
          <a:bodyPr wrap="square" rtlCol="0" anchor="t">
            <a:spAutoFit/>
          </a:bodyPr>
          <a:p>
            <a:pPr marL="0" indent="0">
              <a:buNone/>
            </a:pPr>
            <a:r>
              <a:rPr lang="en-US" sz="1600">
                <a:sym typeface="+mn-ea"/>
              </a:rPr>
              <a:t>    &lt;Button</a:t>
            </a:r>
            <a:endParaRPr lang="en-US" sz="1600"/>
          </a:p>
          <a:p>
            <a:pPr marL="0" indent="0">
              <a:buNone/>
            </a:pPr>
            <a:r>
              <a:rPr lang="en-US" sz="1600">
                <a:sym typeface="+mn-ea"/>
              </a:rPr>
              <a:t>        android:id="@+id/zero"</a:t>
            </a:r>
            <a:endParaRPr lang="en-US" sz="1600"/>
          </a:p>
          <a:p>
            <a:pPr marL="0" indent="0">
              <a:buNone/>
            </a:pPr>
            <a:r>
              <a:rPr lang="en-US" sz="1600">
                <a:sym typeface="+mn-ea"/>
              </a:rPr>
              <a:t>        android:layout_columnSpan="2"</a:t>
            </a:r>
            <a:endParaRPr lang="en-US" sz="1600"/>
          </a:p>
          <a:p>
            <a:pPr marL="0" indent="0">
              <a:buNone/>
            </a:pPr>
            <a:r>
              <a:rPr lang="en-US" sz="1600">
                <a:sym typeface="+mn-ea"/>
              </a:rPr>
              <a:t>        android:layout_gravity="fill"</a:t>
            </a:r>
            <a:endParaRPr lang="en-US" sz="1600"/>
          </a:p>
          <a:p>
            <a:pPr marL="0" indent="0">
              <a:buNone/>
            </a:pPr>
            <a:r>
              <a:rPr lang="en-US" sz="1600">
                <a:sym typeface="+mn-ea"/>
              </a:rPr>
              <a:t>        android:text="0" /&gt;</a:t>
            </a:r>
            <a:endParaRPr lang="en-US" sz="1600"/>
          </a:p>
          <a:p>
            <a:pPr marL="0" indent="0">
              <a:buNone/>
            </a:pPr>
            <a:r>
              <a:rPr lang="en-US" sz="1600">
                <a:sym typeface="+mn-ea"/>
              </a:rPr>
              <a:t>     &lt;Button</a:t>
            </a:r>
            <a:endParaRPr lang="en-US" sz="1600"/>
          </a:p>
          <a:p>
            <a:pPr marL="0" indent="0">
              <a:buNone/>
            </a:pPr>
            <a:r>
              <a:rPr lang="en-US" sz="1600">
                <a:sym typeface="+mn-ea"/>
              </a:rPr>
              <a:t>        android:id="@+id/point"</a:t>
            </a:r>
            <a:endParaRPr lang="en-US" sz="1600"/>
          </a:p>
          <a:p>
            <a:pPr marL="0" indent="0">
              <a:buNone/>
            </a:pPr>
            <a:r>
              <a:rPr lang="en-US" sz="1600">
                <a:sym typeface="+mn-ea"/>
              </a:rPr>
              <a:t>        android:text="." /&gt;</a:t>
            </a:r>
            <a:endParaRPr lang="en-US" sz="1600"/>
          </a:p>
          <a:p>
            <a:pPr marL="0" indent="0">
              <a:buNone/>
            </a:pPr>
            <a:r>
              <a:rPr lang="en-US" sz="1600">
                <a:sym typeface="+mn-ea"/>
              </a:rPr>
              <a:t>     &lt;Button</a:t>
            </a:r>
            <a:endParaRPr lang="en-US" sz="1600"/>
          </a:p>
          <a:p>
            <a:pPr marL="0" indent="0">
              <a:buNone/>
            </a:pPr>
            <a:r>
              <a:rPr lang="en-US" sz="1600">
                <a:sym typeface="+mn-ea"/>
              </a:rPr>
              <a:t>        android:id="@+id/plus"</a:t>
            </a:r>
            <a:endParaRPr lang="en-US" sz="1600"/>
          </a:p>
          <a:p>
            <a:pPr marL="0" indent="0">
              <a:buNone/>
            </a:pPr>
            <a:r>
              <a:rPr lang="en-US" sz="1600">
                <a:sym typeface="+mn-ea"/>
              </a:rPr>
              <a:t>        android:layout_gravity="fill"</a:t>
            </a:r>
            <a:endParaRPr lang="en-US" sz="1600"/>
          </a:p>
          <a:p>
            <a:pPr marL="0" indent="0">
              <a:buNone/>
            </a:pPr>
            <a:r>
              <a:rPr lang="en-US" sz="1600">
                <a:sym typeface="+mn-ea"/>
              </a:rPr>
              <a:t>        android:layout_rowSpan="2"</a:t>
            </a:r>
            <a:endParaRPr lang="en-US" sz="1600"/>
          </a:p>
          <a:p>
            <a:pPr marL="0" indent="0">
              <a:buNone/>
            </a:pPr>
            <a:r>
              <a:rPr lang="en-US" sz="1600">
                <a:sym typeface="+mn-ea"/>
              </a:rPr>
              <a:t>        android:text="+" /&gt;</a:t>
            </a:r>
            <a:endParaRPr lang="en-US" sz="1600"/>
          </a:p>
          <a:p>
            <a:pPr marL="0" indent="0">
              <a:buNone/>
            </a:pPr>
            <a:r>
              <a:rPr lang="en-US" sz="1600">
                <a:sym typeface="+mn-ea"/>
              </a:rPr>
              <a:t>     &lt;Button</a:t>
            </a:r>
            <a:endParaRPr lang="en-US" sz="1600"/>
          </a:p>
          <a:p>
            <a:pPr marL="0" indent="0">
              <a:buNone/>
            </a:pPr>
            <a:r>
              <a:rPr lang="en-US" sz="1600">
                <a:sym typeface="+mn-ea"/>
              </a:rPr>
              <a:t>        android:id="@+id/equal"</a:t>
            </a:r>
            <a:endParaRPr lang="en-US" sz="1600"/>
          </a:p>
          <a:p>
            <a:pPr marL="0" indent="0">
              <a:buNone/>
            </a:pPr>
            <a:r>
              <a:rPr lang="en-US" sz="1600">
                <a:sym typeface="+mn-ea"/>
              </a:rPr>
              <a:t>        android:layout_columnSpan="3"</a:t>
            </a:r>
            <a:endParaRPr lang="en-US" sz="1600"/>
          </a:p>
          <a:p>
            <a:pPr marL="0" indent="0">
              <a:buNone/>
            </a:pPr>
            <a:r>
              <a:rPr lang="en-US" sz="1600">
                <a:sym typeface="+mn-ea"/>
              </a:rPr>
              <a:t>        android:layout_gravity="fill"</a:t>
            </a:r>
            <a:endParaRPr lang="en-US" sz="1600"/>
          </a:p>
          <a:p>
            <a:pPr marL="0" indent="0">
              <a:buNone/>
            </a:pPr>
            <a:r>
              <a:rPr lang="en-US" sz="1600">
                <a:sym typeface="+mn-ea"/>
              </a:rPr>
              <a:t>        android:text="=" /&gt;</a:t>
            </a:r>
            <a:endParaRPr lang="en-US" sz="1600"/>
          </a:p>
          <a:p>
            <a:pPr marL="0" indent="0">
              <a:buNone/>
            </a:pPr>
            <a:r>
              <a:rPr lang="en-US" sz="1600">
                <a:sym typeface="+mn-ea"/>
              </a:rPr>
              <a:t> </a:t>
            </a:r>
            <a:endParaRPr lang="en-US" sz="1600"/>
          </a:p>
          <a:p>
            <a:pPr marL="0" indent="0">
              <a:buNone/>
            </a:pPr>
            <a:r>
              <a:rPr lang="en-US" sz="1600">
                <a:sym typeface="+mn-ea"/>
              </a:rPr>
              <a:t>&lt;/GridLayout&gt;</a:t>
            </a:r>
            <a:endParaRPr lang="en-US" sz="1600">
              <a:sym typeface="+mn-ea"/>
            </a:endParaRPr>
          </a:p>
        </p:txBody>
      </p:sp>
      <p:sp>
        <p:nvSpPr>
          <p:cNvPr id="8" name="Text Box 7"/>
          <p:cNvSpPr txBox="1"/>
          <p:nvPr/>
        </p:nvSpPr>
        <p:spPr>
          <a:xfrm>
            <a:off x="3060065" y="1340485"/>
            <a:ext cx="3554095" cy="5262245"/>
          </a:xfrm>
          <a:prstGeom prst="rect">
            <a:avLst/>
          </a:prstGeom>
          <a:noFill/>
        </p:spPr>
        <p:txBody>
          <a:bodyPr wrap="square" rtlCol="0" anchor="t">
            <a:spAutoFit/>
          </a:bodyPr>
          <a:p>
            <a:pPr marL="0" indent="0">
              <a:buNone/>
            </a:pPr>
            <a:r>
              <a:rPr lang="en-US" sz="1600">
                <a:sym typeface="+mn-ea"/>
              </a:rPr>
              <a:t>    &lt;Button</a:t>
            </a:r>
            <a:endParaRPr lang="en-US" sz="1600"/>
          </a:p>
          <a:p>
            <a:pPr marL="0" indent="0">
              <a:buNone/>
            </a:pPr>
            <a:r>
              <a:rPr lang="en-US" sz="1600">
                <a:sym typeface="+mn-ea"/>
              </a:rPr>
              <a:t>        android:id="@+id/five"</a:t>
            </a:r>
            <a:endParaRPr lang="en-US" sz="1600"/>
          </a:p>
          <a:p>
            <a:pPr marL="0" indent="0">
              <a:buNone/>
            </a:pPr>
            <a:r>
              <a:rPr lang="en-US" sz="1600">
                <a:sym typeface="+mn-ea"/>
              </a:rPr>
              <a:t>        android:text="5" /&gt;</a:t>
            </a:r>
            <a:endParaRPr lang="en-US" sz="1600"/>
          </a:p>
          <a:p>
            <a:pPr marL="0" indent="0">
              <a:buNone/>
            </a:pPr>
            <a:r>
              <a:rPr lang="en-US" sz="1600">
                <a:sym typeface="+mn-ea"/>
              </a:rPr>
              <a:t>     &lt;Button</a:t>
            </a:r>
            <a:endParaRPr lang="en-US" sz="1600"/>
          </a:p>
          <a:p>
            <a:pPr marL="0" indent="0">
              <a:buNone/>
            </a:pPr>
            <a:r>
              <a:rPr lang="en-US" sz="1600">
                <a:sym typeface="+mn-ea"/>
              </a:rPr>
              <a:t>        android:id="@+id/six"</a:t>
            </a:r>
            <a:endParaRPr lang="en-US" sz="1600"/>
          </a:p>
          <a:p>
            <a:pPr marL="0" indent="0">
              <a:buNone/>
            </a:pPr>
            <a:r>
              <a:rPr lang="en-US" sz="1600">
                <a:sym typeface="+mn-ea"/>
              </a:rPr>
              <a:t>        android:text="6" /&gt;</a:t>
            </a:r>
            <a:endParaRPr lang="en-US" sz="1600"/>
          </a:p>
          <a:p>
            <a:pPr marL="0" indent="0">
              <a:buNone/>
            </a:pPr>
            <a:r>
              <a:rPr lang="en-US" sz="1600">
                <a:sym typeface="+mn-ea"/>
              </a:rPr>
              <a:t>     &lt;Button</a:t>
            </a:r>
            <a:endParaRPr lang="en-US" sz="1600"/>
          </a:p>
          <a:p>
            <a:pPr marL="0" indent="0">
              <a:buNone/>
            </a:pPr>
            <a:r>
              <a:rPr lang="en-US" sz="1600">
                <a:sym typeface="+mn-ea"/>
              </a:rPr>
              <a:t>        android:id="@+id/multiply"</a:t>
            </a:r>
            <a:endParaRPr lang="en-US" sz="1600"/>
          </a:p>
          <a:p>
            <a:pPr marL="0" indent="0">
              <a:buNone/>
            </a:pPr>
            <a:r>
              <a:rPr lang="en-US" sz="1600">
                <a:sym typeface="+mn-ea"/>
              </a:rPr>
              <a:t>        android:text="×" /&gt;</a:t>
            </a:r>
            <a:endParaRPr lang="en-US" sz="1600"/>
          </a:p>
          <a:p>
            <a:pPr marL="0" indent="0">
              <a:buNone/>
            </a:pPr>
            <a:r>
              <a:rPr lang="en-US" sz="1600">
                <a:sym typeface="+mn-ea"/>
              </a:rPr>
              <a:t>     &lt;Button</a:t>
            </a:r>
            <a:endParaRPr lang="en-US" sz="1600"/>
          </a:p>
          <a:p>
            <a:pPr marL="0" indent="0">
              <a:buNone/>
            </a:pPr>
            <a:r>
              <a:rPr lang="en-US" sz="1600">
                <a:sym typeface="+mn-ea"/>
              </a:rPr>
              <a:t>        android:id="@+id/seven"</a:t>
            </a:r>
            <a:endParaRPr lang="en-US" sz="1600"/>
          </a:p>
          <a:p>
            <a:pPr marL="0" indent="0">
              <a:buNone/>
            </a:pPr>
            <a:r>
              <a:rPr lang="en-US" sz="1600">
                <a:sym typeface="+mn-ea"/>
              </a:rPr>
              <a:t>        android:text="7" /&gt;</a:t>
            </a:r>
            <a:endParaRPr lang="en-US" sz="1600"/>
          </a:p>
          <a:p>
            <a:pPr marL="0" indent="0">
              <a:buNone/>
            </a:pPr>
            <a:r>
              <a:rPr lang="en-US" sz="1600">
                <a:sym typeface="+mn-ea"/>
              </a:rPr>
              <a:t>     &lt;Button</a:t>
            </a:r>
            <a:endParaRPr lang="en-US" sz="1600"/>
          </a:p>
          <a:p>
            <a:pPr marL="0" indent="0">
              <a:buNone/>
            </a:pPr>
            <a:r>
              <a:rPr lang="en-US" sz="1600">
                <a:sym typeface="+mn-ea"/>
              </a:rPr>
              <a:t>        android:id="@+id/eight"</a:t>
            </a:r>
            <a:endParaRPr lang="en-US" sz="1600"/>
          </a:p>
          <a:p>
            <a:pPr marL="0" indent="0">
              <a:buNone/>
            </a:pPr>
            <a:r>
              <a:rPr lang="en-US" sz="1600">
                <a:sym typeface="+mn-ea"/>
              </a:rPr>
              <a:t>        android:text="8" /&gt;</a:t>
            </a:r>
            <a:endParaRPr lang="en-US" sz="1600"/>
          </a:p>
          <a:p>
            <a:pPr marL="0" indent="0">
              <a:buNone/>
            </a:pPr>
            <a:r>
              <a:rPr lang="en-US" sz="1600">
                <a:sym typeface="+mn-ea"/>
              </a:rPr>
              <a:t>     &lt;Button</a:t>
            </a:r>
            <a:endParaRPr lang="en-US" sz="1600"/>
          </a:p>
          <a:p>
            <a:pPr marL="0" indent="0">
              <a:buNone/>
            </a:pPr>
            <a:r>
              <a:rPr lang="en-US" sz="1600">
                <a:sym typeface="+mn-ea"/>
              </a:rPr>
              <a:t>        android:id="@+id/nine"</a:t>
            </a:r>
            <a:endParaRPr lang="en-US" sz="1600"/>
          </a:p>
          <a:p>
            <a:pPr marL="0" indent="0">
              <a:buNone/>
            </a:pPr>
            <a:r>
              <a:rPr lang="en-US" sz="1600">
                <a:sym typeface="+mn-ea"/>
              </a:rPr>
              <a:t>        android:text="9" /&gt;</a:t>
            </a:r>
            <a:endParaRPr lang="en-US" sz="1600"/>
          </a:p>
          <a:p>
            <a:pPr marL="0" indent="0">
              <a:buNone/>
            </a:pPr>
            <a:r>
              <a:rPr lang="en-US" sz="1600">
                <a:sym typeface="+mn-ea"/>
              </a:rPr>
              <a:t>     &lt;Button</a:t>
            </a:r>
            <a:endParaRPr lang="en-US" sz="1600"/>
          </a:p>
          <a:p>
            <a:pPr marL="0" indent="0">
              <a:buNone/>
            </a:pPr>
            <a:r>
              <a:rPr lang="en-US" sz="1600">
                <a:sym typeface="+mn-ea"/>
              </a:rPr>
              <a:t>        android:id="@+id/minus"</a:t>
            </a:r>
            <a:endParaRPr lang="en-US" sz="1600"/>
          </a:p>
          <a:p>
            <a:pPr marL="0" indent="0">
              <a:buNone/>
            </a:pPr>
            <a:r>
              <a:rPr lang="en-US" sz="1600">
                <a:sym typeface="+mn-ea"/>
              </a:rPr>
              <a:t>        android:text="-" /&gt;</a:t>
            </a:r>
            <a:endParaRPr lang="en-US" sz="16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b="1">
                <a:sym typeface="+mn-ea"/>
              </a:rPr>
              <a:t>TableLayout</a:t>
            </a:r>
            <a:endParaRPr lang="en-US" b="1"/>
          </a:p>
        </p:txBody>
      </p:sp>
      <p:sp>
        <p:nvSpPr>
          <p:cNvPr id="3" name="Content Placeholder 2"/>
          <p:cNvSpPr>
            <a:spLocks noGrp="1"/>
          </p:cNvSpPr>
          <p:nvPr>
            <p:ph idx="1"/>
          </p:nvPr>
        </p:nvSpPr>
        <p:spPr/>
        <p:txBody>
          <a:bodyPr>
            <a:normAutofit/>
          </a:bodyPr>
          <a:p>
            <a:pPr marL="0" indent="0" algn="just">
              <a:buNone/>
            </a:pPr>
            <a:r>
              <a:rPr lang="en-US" sz="2400"/>
              <a:t>A TableLayout is a ViewGroup that arranges its children i.e Views and other Layouts in a table form with rows and columns. To define a row, you can use &lt;TableRow&gt; tag inside this layout.</a:t>
            </a: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2281555" y="2853055"/>
            <a:ext cx="4581525" cy="33197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2530"/>
            <a:ext cx="8229600" cy="4933950"/>
          </a:xfrm>
        </p:spPr>
        <p:txBody>
          <a:bodyPr>
            <a:normAutofit fontScale="70000"/>
          </a:bodyPr>
          <a:p>
            <a:pPr marL="0" indent="0">
              <a:buNone/>
            </a:pPr>
            <a:r>
              <a:rPr lang="en-US" b="1"/>
              <a:t>Important Points About Table Layout In Android:</a:t>
            </a:r>
            <a:endParaRPr lang="en-US" b="1"/>
          </a:p>
          <a:p>
            <a:r>
              <a:rPr lang="en-US"/>
              <a:t>For building a row in a table we will use the &lt;TableRow&gt; element. Table row objects are the child views of a table layout.</a:t>
            </a:r>
            <a:endParaRPr lang="en-US"/>
          </a:p>
          <a:p>
            <a:pPr marL="0" indent="0">
              <a:buNone/>
            </a:pPr>
            <a:endParaRPr lang="en-US"/>
          </a:p>
          <a:p>
            <a:r>
              <a:rPr lang="en-US"/>
              <a:t>Each row of the table has zero or more cells and each cell can hold only one view object like ImageView, TextView or any other view.</a:t>
            </a:r>
            <a:endParaRPr lang="en-US"/>
          </a:p>
          <a:p>
            <a:pPr marL="0" indent="0">
              <a:buNone/>
            </a:pPr>
            <a:endParaRPr lang="en-US"/>
          </a:p>
          <a:p>
            <a:r>
              <a:rPr lang="en-US"/>
              <a:t>Total width of a table is defined by its parent container</a:t>
            </a:r>
            <a:endParaRPr lang="en-US"/>
          </a:p>
          <a:p>
            <a:pPr marL="0" indent="0">
              <a:buNone/>
            </a:pPr>
            <a:endParaRPr lang="en-US"/>
          </a:p>
          <a:p>
            <a:r>
              <a:rPr lang="en-US"/>
              <a:t>Column can be both stretchable and shrinkable. If shrinkable then the width of column can be shrunk to fit the table into its parent object and if stretchable then it can expand in width to fit any extra space available.</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5225"/>
            <a:ext cx="8229600" cy="4961255"/>
          </a:xfrm>
        </p:spPr>
        <p:txBody>
          <a:bodyPr>
            <a:normAutofit fontScale="60000"/>
          </a:bodyPr>
          <a:p>
            <a:pPr marL="0" indent="0">
              <a:buNone/>
            </a:pPr>
            <a:r>
              <a:rPr lang="en-US" b="1"/>
              <a:t>XML syntax for creating a View</a:t>
            </a:r>
            <a:endParaRPr lang="en-US" b="1"/>
          </a:p>
          <a:p>
            <a:pPr marL="0" indent="0">
              <a:buNone/>
            </a:pPr>
            <a:r>
              <a:rPr lang="en-US"/>
              <a:t>To draw anything in your android application, you will have to sepcify it in the design XML files. And to add functionality we will create Java files.</a:t>
            </a:r>
            <a:endParaRPr lang="en-US"/>
          </a:p>
          <a:p>
            <a:pPr marL="0" indent="0">
              <a:buNone/>
            </a:pPr>
            <a:endParaRPr lang="en-US"/>
          </a:p>
          <a:p>
            <a:pPr marL="0" indent="0">
              <a:buNone/>
            </a:pPr>
            <a:r>
              <a:rPr lang="en-US"/>
              <a:t>Every view in XML has the following format:</a:t>
            </a:r>
            <a:endParaRPr lang="en-US"/>
          </a:p>
          <a:p>
            <a:pPr marL="0" indent="0">
              <a:buNone/>
            </a:pPr>
            <a:r>
              <a:rPr lang="en-US"/>
              <a:t>&lt;ViewName</a:t>
            </a:r>
            <a:endParaRPr lang="en-US"/>
          </a:p>
          <a:p>
            <a:pPr marL="0" indent="0">
              <a:buNone/>
            </a:pPr>
            <a:r>
              <a:rPr lang="en-US"/>
              <a:t>    Attribute1=Value1</a:t>
            </a:r>
            <a:endParaRPr lang="en-US"/>
          </a:p>
          <a:p>
            <a:pPr marL="0" indent="0">
              <a:buNone/>
            </a:pPr>
            <a:r>
              <a:rPr lang="en-US"/>
              <a:t>    Attribute2=Value2</a:t>
            </a:r>
            <a:endParaRPr lang="en-US"/>
          </a:p>
          <a:p>
            <a:pPr marL="0" indent="0">
              <a:buNone/>
            </a:pPr>
            <a:r>
              <a:rPr lang="en-US"/>
              <a:t>    Attribute3=Value3</a:t>
            </a:r>
            <a:endParaRPr lang="en-US"/>
          </a:p>
          <a:p>
            <a:pPr marL="0" indent="0">
              <a:buNone/>
            </a:pPr>
            <a:r>
              <a:rPr lang="en-US"/>
              <a:t>    .</a:t>
            </a:r>
            <a:endParaRPr lang="en-US"/>
          </a:p>
          <a:p>
            <a:pPr marL="0" indent="0">
              <a:buNone/>
            </a:pPr>
            <a:r>
              <a:rPr lang="en-US"/>
              <a:t>    .</a:t>
            </a:r>
            <a:endParaRPr lang="en-US"/>
          </a:p>
          <a:p>
            <a:pPr marL="0" indent="0">
              <a:buNone/>
            </a:pPr>
            <a:r>
              <a:rPr lang="en-US"/>
              <a:t>    AttributeN=ValueN</a:t>
            </a:r>
            <a:endParaRPr lang="en-US"/>
          </a:p>
          <a:p>
            <a:pPr marL="0" indent="0">
              <a:buNone/>
            </a:pPr>
            <a:r>
              <a:rPr lang="en-US"/>
              <a:t>/&gt;</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2"/>
          <a:stretch>
            <a:fillRect/>
          </a:stretch>
        </p:blipFill>
        <p:spPr>
          <a:xfrm>
            <a:off x="4893310" y="2132965"/>
            <a:ext cx="4121785" cy="41516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graphicFrame>
        <p:nvGraphicFramePr>
          <p:cNvPr id="4" name="Content Placeholder 3"/>
          <p:cNvGraphicFramePr>
            <a:graphicFrameLocks noChangeAspect="1"/>
          </p:cNvGraphicFramePr>
          <p:nvPr>
            <p:ph idx="1"/>
          </p:nvPr>
        </p:nvGraphicFramePr>
        <p:xfrm>
          <a:off x="683895" y="1268730"/>
          <a:ext cx="7174230" cy="5113655"/>
        </p:xfrm>
        <a:graphic>
          <a:graphicData uri="http://schemas.openxmlformats.org/presentationml/2006/ole">
            <mc:AlternateContent xmlns:mc="http://schemas.openxmlformats.org/markup-compatibility/2006">
              <mc:Choice xmlns:v="urn:schemas-microsoft-com:vml" Requires="v">
                <p:oleObj spid="_x0000_s8" name="" r:id="rId2" imgW="7229475" imgH="5153025" progId="Paint.Picture">
                  <p:embed/>
                </p:oleObj>
              </mc:Choice>
              <mc:Fallback>
                <p:oleObj name="" r:id="rId2" imgW="7229475" imgH="5153025" progId="Paint.Picture">
                  <p:embed/>
                  <p:pic>
                    <p:nvPicPr>
                      <p:cNvPr id="0" name="Picture 7"/>
                      <p:cNvPicPr/>
                      <p:nvPr/>
                    </p:nvPicPr>
                    <p:blipFill>
                      <a:blip r:embed="rId3"/>
                      <a:stretch>
                        <a:fillRect/>
                      </a:stretch>
                    </p:blipFill>
                    <p:spPr>
                      <a:xfrm>
                        <a:off x="683895" y="1268730"/>
                        <a:ext cx="7174230" cy="511365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65" y="1073785"/>
            <a:ext cx="4658360" cy="5052695"/>
          </a:xfrm>
        </p:spPr>
        <p:txBody>
          <a:bodyPr>
            <a:noAutofit/>
          </a:bodyPr>
          <a:p>
            <a:pPr marL="0" indent="0">
              <a:buNone/>
            </a:pPr>
            <a:r>
              <a:rPr lang="en-US" sz="1200"/>
              <a:t>&lt;?xml version="1.0" encoding="utf-8"?&gt;</a:t>
            </a:r>
            <a:endParaRPr lang="en-US" sz="1200"/>
          </a:p>
          <a:p>
            <a:pPr marL="0" indent="0">
              <a:buNone/>
            </a:pPr>
            <a:r>
              <a:rPr lang="en-US" sz="1200"/>
              <a:t>&lt;TableLayout xmlns:android="http://schemas.android.com/apk/res/android"</a:t>
            </a:r>
            <a:endParaRPr lang="en-US" sz="1200"/>
          </a:p>
          <a:p>
            <a:pPr marL="0" indent="0">
              <a:buNone/>
            </a:pPr>
            <a:r>
              <a:rPr lang="en-US" sz="1200"/>
              <a:t>    android:layout_width="match_parent"</a:t>
            </a:r>
            <a:endParaRPr lang="en-US" sz="1200"/>
          </a:p>
          <a:p>
            <a:pPr marL="0" indent="0">
              <a:buNone/>
            </a:pPr>
            <a:r>
              <a:rPr lang="en-US" sz="1200"/>
              <a:t>    android:layout_height="match_parent"</a:t>
            </a:r>
            <a:endParaRPr lang="en-US" sz="1200"/>
          </a:p>
          <a:p>
            <a:pPr marL="0" indent="0">
              <a:buNone/>
            </a:pPr>
            <a:r>
              <a:rPr lang="en-US" sz="1200"/>
              <a:t>    android:layout_marginTop="100dp"</a:t>
            </a:r>
            <a:endParaRPr lang="en-US" sz="1200"/>
          </a:p>
          <a:p>
            <a:pPr marL="0" indent="0">
              <a:buNone/>
            </a:pPr>
            <a:r>
              <a:rPr lang="en-US" sz="1200"/>
              <a:t>    android:paddingLeft="10dp"</a:t>
            </a:r>
            <a:endParaRPr lang="en-US" sz="1200"/>
          </a:p>
          <a:p>
            <a:pPr marL="0" indent="0">
              <a:buNone/>
            </a:pPr>
            <a:r>
              <a:rPr lang="en-US" sz="1200"/>
              <a:t>    android:paddingRight="10dp" &gt;</a:t>
            </a:r>
            <a:endParaRPr lang="en-US" sz="1200"/>
          </a:p>
          <a:p>
            <a:pPr marL="0" indent="0">
              <a:buNone/>
            </a:pPr>
            <a:r>
              <a:rPr lang="en-US" sz="1200"/>
              <a:t>    &lt;TableRow android:background="#0079D6" android:padding="5dp"&gt;</a:t>
            </a:r>
            <a:endParaRPr lang="en-US" sz="1200"/>
          </a:p>
          <a:p>
            <a:pPr marL="0" indent="0">
              <a:buNone/>
            </a:pPr>
            <a:r>
              <a:rPr lang="en-US" sz="1200"/>
              <a:t>        &lt;TextView</a:t>
            </a:r>
            <a:endParaRPr lang="en-US" sz="1200"/>
          </a:p>
          <a:p>
            <a:pPr marL="0" indent="0">
              <a:buNone/>
            </a:pPr>
            <a:r>
              <a:rPr lang="en-US" sz="1200"/>
              <a:t>            android:layout_width="wrap_content"</a:t>
            </a:r>
            <a:endParaRPr lang="en-US" sz="1200"/>
          </a:p>
          <a:p>
            <a:pPr marL="0" indent="0">
              <a:buNone/>
            </a:pPr>
            <a:r>
              <a:rPr lang="en-US" sz="1200"/>
              <a:t>            android:layout_height="wrap_content"</a:t>
            </a:r>
            <a:endParaRPr lang="en-US" sz="1200"/>
          </a:p>
          <a:p>
            <a:pPr marL="0" indent="0">
              <a:buNone/>
            </a:pPr>
            <a:r>
              <a:rPr lang="en-US" sz="1200"/>
              <a:t>            android:layout_weight="1"</a:t>
            </a:r>
            <a:endParaRPr lang="en-US" sz="1200"/>
          </a:p>
          <a:p>
            <a:pPr marL="0" indent="0">
              <a:buNone/>
            </a:pPr>
            <a:r>
              <a:rPr lang="en-US" sz="1200"/>
              <a:t>            android:text="UserId" /&gt;</a:t>
            </a:r>
            <a:endParaRPr lang="en-US" sz="1200"/>
          </a:p>
          <a:p>
            <a:pPr marL="0" indent="0">
              <a:buNone/>
            </a:pPr>
            <a:r>
              <a:rPr lang="en-US" sz="1200"/>
              <a:t>        &lt;TextView</a:t>
            </a:r>
            <a:endParaRPr lang="en-US" sz="1200"/>
          </a:p>
          <a:p>
            <a:pPr marL="0" indent="0">
              <a:buNone/>
            </a:pPr>
            <a:r>
              <a:rPr lang="en-US" sz="1200"/>
              <a:t>            android:layout_width="wrap_content"</a:t>
            </a:r>
            <a:endParaRPr lang="en-US" sz="1200"/>
          </a:p>
          <a:p>
            <a:pPr marL="0" indent="0">
              <a:buNone/>
            </a:pPr>
            <a:r>
              <a:rPr lang="en-US" sz="1200"/>
              <a:t>            android:layout_height="wrap_content"</a:t>
            </a:r>
            <a:endParaRPr lang="en-US" sz="1200"/>
          </a:p>
          <a:p>
            <a:pPr marL="0" indent="0">
              <a:buNone/>
            </a:pPr>
            <a:r>
              <a:rPr lang="en-US" sz="1200"/>
              <a:t>            android:layout_weight="1"</a:t>
            </a:r>
            <a:endParaRPr lang="en-US" sz="1200"/>
          </a:p>
          <a:p>
            <a:pPr marL="0" indent="0">
              <a:buNone/>
            </a:pPr>
            <a:r>
              <a:rPr lang="en-US" sz="1200"/>
              <a:t>            android:text="User Name" /&gt;</a:t>
            </a:r>
            <a:endParaRPr lang="en-US" sz="1200"/>
          </a:p>
          <a:p>
            <a:pPr marL="0" indent="0">
              <a:buNone/>
            </a:pPr>
            <a:r>
              <a:rPr lang="en-US" sz="1200"/>
              <a:t>        &lt;TextView</a:t>
            </a:r>
            <a:endParaRPr lang="en-US" sz="1200"/>
          </a:p>
          <a:p>
            <a:pPr marL="0" indent="0">
              <a:buNone/>
            </a:pPr>
            <a:r>
              <a:rPr lang="en-US" sz="1200"/>
              <a:t>            android:layout_width="wrap_content"</a:t>
            </a:r>
            <a:endParaRPr lang="en-US" sz="1200"/>
          </a:p>
          <a:p>
            <a:pPr marL="0" indent="0">
              <a:buNone/>
            </a:pPr>
            <a:r>
              <a:rPr lang="en-US" sz="1200"/>
              <a:t>            android:layout_height="wrap_content"</a:t>
            </a:r>
            <a:endParaRPr lang="en-US" sz="1200"/>
          </a:p>
          <a:p>
            <a:pPr marL="0" indent="0">
              <a:buNone/>
            </a:pPr>
            <a:r>
              <a:rPr lang="en-US" sz="1200"/>
              <a:t>            android:layout_weight="1"</a:t>
            </a:r>
            <a:endParaRPr lang="en-US" sz="1200"/>
          </a:p>
          <a:p>
            <a:pPr marL="0" indent="0">
              <a:buNone/>
            </a:pPr>
            <a:r>
              <a:rPr lang="en-US" sz="1200"/>
              <a:t>            android:text="Location" /&gt;</a:t>
            </a:r>
            <a:endParaRPr lang="en-US" sz="1200"/>
          </a:p>
          <a:p>
            <a:pPr marL="0" indent="0">
              <a:buNone/>
            </a:pPr>
            <a:r>
              <a:rPr lang="en-US" sz="1200"/>
              <a:t>    &lt;/TableRow&gt;</a:t>
            </a:r>
            <a:endParaRPr lang="en-US" sz="1200"/>
          </a:p>
          <a:p>
            <a:pPr marL="0" indent="0">
              <a:buNone/>
            </a:pPr>
            <a:r>
              <a:rPr lang="en-US" sz="1200"/>
              <a:t> </a:t>
            </a:r>
            <a:endParaRPr lang="en-US" sz="12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4" name="Text Box 3"/>
          <p:cNvSpPr txBox="1"/>
          <p:nvPr/>
        </p:nvSpPr>
        <p:spPr>
          <a:xfrm>
            <a:off x="4787900" y="1073785"/>
            <a:ext cx="4673600" cy="4769485"/>
          </a:xfrm>
          <a:prstGeom prst="rect">
            <a:avLst/>
          </a:prstGeom>
          <a:noFill/>
        </p:spPr>
        <p:txBody>
          <a:bodyPr wrap="square" rtlCol="0" anchor="t">
            <a:spAutoFit/>
          </a:bodyPr>
          <a:p>
            <a:pPr marL="0" indent="0">
              <a:buNone/>
            </a:pPr>
            <a:r>
              <a:rPr lang="en-US" sz="1600">
                <a:sym typeface="+mn-ea"/>
              </a:rPr>
              <a:t>   &lt;TableRow android:background="#DAE8FC" android:padding="5dp"&gt;</a:t>
            </a:r>
            <a:endParaRPr lang="en-US" sz="1600"/>
          </a:p>
          <a:p>
            <a:pPr marL="0" indent="0">
              <a:buNone/>
            </a:pPr>
            <a:r>
              <a:rPr lang="en-US" sz="1600">
                <a:sym typeface="+mn-ea"/>
              </a:rPr>
              <a:t>        &lt;TextView</a:t>
            </a:r>
            <a:endParaRPr lang="en-US" sz="1600"/>
          </a:p>
          <a:p>
            <a:pPr marL="0" indent="0">
              <a:buNone/>
            </a:pPr>
            <a:r>
              <a:rPr lang="en-US" sz="1600">
                <a:sym typeface="+mn-ea"/>
              </a:rPr>
              <a:t>            android:layout_width="wrap_content"</a:t>
            </a:r>
            <a:endParaRPr lang="en-US" sz="1600"/>
          </a:p>
          <a:p>
            <a:pPr marL="0" indent="0">
              <a:buNone/>
            </a:pPr>
            <a:r>
              <a:rPr lang="en-US" sz="1600">
                <a:sym typeface="+mn-ea"/>
              </a:rPr>
              <a:t>            android:layout_height="wrap_content"</a:t>
            </a:r>
            <a:endParaRPr lang="en-US" sz="1600"/>
          </a:p>
          <a:p>
            <a:pPr marL="0" indent="0">
              <a:buNone/>
            </a:pPr>
            <a:r>
              <a:rPr lang="en-US" sz="1600">
                <a:sym typeface="+mn-ea"/>
              </a:rPr>
              <a:t>            android:layout_weight="1"</a:t>
            </a:r>
            <a:endParaRPr lang="en-US" sz="1600"/>
          </a:p>
          <a:p>
            <a:pPr marL="0" indent="0">
              <a:buNone/>
            </a:pPr>
            <a:r>
              <a:rPr lang="en-US" sz="1600">
                <a:sym typeface="+mn-ea"/>
              </a:rPr>
              <a:t>            android:text="1" /&gt;</a:t>
            </a:r>
            <a:endParaRPr lang="en-US" sz="1600"/>
          </a:p>
          <a:p>
            <a:pPr marL="0" indent="0">
              <a:buNone/>
            </a:pPr>
            <a:r>
              <a:rPr lang="en-US" sz="1600">
                <a:sym typeface="+mn-ea"/>
              </a:rPr>
              <a:t>        &lt;TextView</a:t>
            </a:r>
            <a:endParaRPr lang="en-US" sz="1600"/>
          </a:p>
          <a:p>
            <a:pPr marL="0" indent="0">
              <a:buNone/>
            </a:pPr>
            <a:r>
              <a:rPr lang="en-US" sz="1600">
                <a:sym typeface="+mn-ea"/>
              </a:rPr>
              <a:t>            android:layout_width="wrap_content"</a:t>
            </a:r>
            <a:endParaRPr lang="en-US" sz="1600"/>
          </a:p>
          <a:p>
            <a:pPr marL="0" indent="0">
              <a:buNone/>
            </a:pPr>
            <a:r>
              <a:rPr lang="en-US" sz="1600">
                <a:sym typeface="+mn-ea"/>
              </a:rPr>
              <a:t>            android:layout_height="wrap_content"</a:t>
            </a:r>
            <a:endParaRPr lang="en-US" sz="1600"/>
          </a:p>
          <a:p>
            <a:pPr marL="0" indent="0">
              <a:buNone/>
            </a:pPr>
            <a:r>
              <a:rPr lang="en-US" sz="1600">
                <a:sym typeface="+mn-ea"/>
              </a:rPr>
              <a:t>            android:layout_weight="1"</a:t>
            </a:r>
            <a:endParaRPr lang="en-US" sz="1600"/>
          </a:p>
          <a:p>
            <a:pPr marL="0" indent="0">
              <a:buNone/>
            </a:pPr>
            <a:r>
              <a:rPr lang="en-US" sz="1600">
                <a:sym typeface="+mn-ea"/>
              </a:rPr>
              <a:t>            android:text="Suresh Dasari" /&gt;</a:t>
            </a:r>
            <a:endParaRPr lang="en-US" sz="1600"/>
          </a:p>
          <a:p>
            <a:pPr marL="0" indent="0">
              <a:buNone/>
            </a:pPr>
            <a:r>
              <a:rPr lang="en-US" sz="1600">
                <a:sym typeface="+mn-ea"/>
              </a:rPr>
              <a:t>        &lt;TextView</a:t>
            </a:r>
            <a:endParaRPr lang="en-US" sz="1600"/>
          </a:p>
          <a:p>
            <a:pPr marL="0" indent="0">
              <a:buNone/>
            </a:pPr>
            <a:r>
              <a:rPr lang="en-US" sz="1600">
                <a:sym typeface="+mn-ea"/>
              </a:rPr>
              <a:t>            android:layout_width="wrap_content"</a:t>
            </a:r>
            <a:endParaRPr lang="en-US" sz="1600"/>
          </a:p>
          <a:p>
            <a:pPr marL="0" indent="0">
              <a:buNone/>
            </a:pPr>
            <a:r>
              <a:rPr lang="en-US" sz="1600">
                <a:sym typeface="+mn-ea"/>
              </a:rPr>
              <a:t>            android:layout_height="wrap_content"</a:t>
            </a:r>
            <a:endParaRPr lang="en-US" sz="1600"/>
          </a:p>
          <a:p>
            <a:pPr marL="0" indent="0">
              <a:buNone/>
            </a:pPr>
            <a:r>
              <a:rPr lang="en-US" sz="1600">
                <a:sym typeface="+mn-ea"/>
              </a:rPr>
              <a:t>            android:layout_weight="1"</a:t>
            </a:r>
            <a:endParaRPr lang="en-US" sz="1600"/>
          </a:p>
          <a:p>
            <a:pPr marL="0" indent="0">
              <a:buNone/>
            </a:pPr>
            <a:r>
              <a:rPr lang="en-US" sz="1600">
                <a:sym typeface="+mn-ea"/>
              </a:rPr>
              <a:t>            android:text="Hyderabad" /&gt;</a:t>
            </a:r>
            <a:endParaRPr lang="en-US" sz="1600"/>
          </a:p>
          <a:p>
            <a:pPr marL="0" indent="0">
              <a:buNone/>
            </a:pPr>
            <a:r>
              <a:rPr lang="en-US" sz="1600">
                <a:sym typeface="+mn-ea"/>
              </a:rPr>
              <a:t>    &lt;/TableRow&gt;</a:t>
            </a:r>
            <a:endParaRPr lang="en-US" sz="1600"/>
          </a:p>
          <a:p>
            <a:pPr marL="0" indent="0">
              <a:buNone/>
            </a:pP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6015"/>
            <a:ext cx="3906520" cy="4990465"/>
          </a:xfrm>
        </p:spPr>
        <p:txBody>
          <a:bodyPr>
            <a:normAutofit fontScale="45000"/>
          </a:bodyPr>
          <a:p>
            <a:pPr marL="0" indent="0">
              <a:buNone/>
            </a:pPr>
            <a:r>
              <a:rPr lang="en-US">
                <a:sym typeface="+mn-ea"/>
              </a:rPr>
              <a:t>    &lt;TableRow android:background="#DAE8FC" android:padding="5dp"&gt;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android:text="2" /&gt;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android:text="Rohini Alavala" /&gt;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android:text="Guntur" /&gt;</a:t>
            </a:r>
            <a:endParaRPr lang="en-US"/>
          </a:p>
          <a:p>
            <a:pPr marL="0" indent="0">
              <a:buNone/>
            </a:pPr>
            <a:r>
              <a:rPr lang="en-US">
                <a:sym typeface="+mn-ea"/>
              </a:rPr>
              <a:t>    &lt;/TableRow&gt;</a:t>
            </a:r>
            <a:endParaRPr lang="en-US"/>
          </a:p>
          <a:p>
            <a:pPr marL="0" indent="0">
              <a:buNone/>
            </a:pP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4" name="Text Box 3"/>
          <p:cNvSpPr txBox="1"/>
          <p:nvPr/>
        </p:nvSpPr>
        <p:spPr>
          <a:xfrm>
            <a:off x="4363720" y="981075"/>
            <a:ext cx="4546600" cy="5354320"/>
          </a:xfrm>
          <a:prstGeom prst="rect">
            <a:avLst/>
          </a:prstGeom>
          <a:noFill/>
        </p:spPr>
        <p:txBody>
          <a:bodyPr wrap="square" rtlCol="0" anchor="t">
            <a:spAutoFit/>
          </a:bodyPr>
          <a:p>
            <a:pPr marL="0" indent="0">
              <a:buNone/>
            </a:pPr>
            <a:r>
              <a:rPr lang="en-US">
                <a:sym typeface="+mn-ea"/>
              </a:rPr>
              <a:t>    &lt;TableRow android:background="#DAE8FC" android:padding="5dp"&gt;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android:text="3" /&gt;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android:text="Trishika Dasari" /&gt;</a:t>
            </a:r>
            <a:endParaRPr lang="en-US"/>
          </a:p>
          <a:p>
            <a:pPr marL="0" indent="0">
              <a:buNone/>
            </a:pPr>
            <a:r>
              <a:rPr lang="en-US">
                <a:sym typeface="+mn-ea"/>
              </a:rPr>
              <a:t>        &lt;TextView</a:t>
            </a:r>
            <a:endParaRPr lang="en-US"/>
          </a:p>
          <a:p>
            <a:pPr marL="0" indent="0">
              <a:buNone/>
            </a:pPr>
            <a:r>
              <a:rPr lang="en-US">
                <a:sym typeface="+mn-ea"/>
              </a:rPr>
              <a:t>            android:layout_width="wrap_content"</a:t>
            </a:r>
            <a:endParaRPr lang="en-US"/>
          </a:p>
          <a:p>
            <a:pPr marL="0" indent="0">
              <a:buNone/>
            </a:pPr>
            <a:r>
              <a:rPr lang="en-US">
                <a:sym typeface="+mn-ea"/>
              </a:rPr>
              <a:t>            android:layout_height="wrap_content"</a:t>
            </a:r>
            <a:endParaRPr lang="en-US"/>
          </a:p>
          <a:p>
            <a:pPr marL="0" indent="0">
              <a:buNone/>
            </a:pPr>
            <a:r>
              <a:rPr lang="en-US">
                <a:sym typeface="+mn-ea"/>
              </a:rPr>
              <a:t>            android:layout_weight="1"</a:t>
            </a:r>
            <a:endParaRPr lang="en-US"/>
          </a:p>
          <a:p>
            <a:pPr marL="0" indent="0">
              <a:buNone/>
            </a:pPr>
            <a:r>
              <a:rPr lang="en-US">
                <a:sym typeface="+mn-ea"/>
              </a:rPr>
              <a:t>            android:text="Guntur" /&gt;</a:t>
            </a:r>
            <a:endParaRPr lang="en-US"/>
          </a:p>
          <a:p>
            <a:pPr marL="0" indent="0">
              <a:buNone/>
            </a:pPr>
            <a:r>
              <a:rPr lang="en-US">
                <a:sym typeface="+mn-ea"/>
              </a:rPr>
              <a:t>    &lt;/TableRow&gt;</a:t>
            </a:r>
            <a:endParaRPr lang="en-US"/>
          </a:p>
          <a:p>
            <a:pPr marL="0" indent="0">
              <a:buNone/>
            </a:pPr>
            <a:r>
              <a:rPr lang="en-US">
                <a:sym typeface="+mn-ea"/>
              </a:rPr>
              <a:t>&lt;/TableLayout&gt;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Content Placeholder 3"/>
          <p:cNvPicPr>
            <a:picLocks noChangeAspect="1"/>
          </p:cNvPicPr>
          <p:nvPr>
            <p:ph idx="1"/>
          </p:nvPr>
        </p:nvPicPr>
        <p:blipFill>
          <a:blip r:embed="rId2"/>
          <a:stretch>
            <a:fillRect/>
          </a:stretch>
        </p:blipFill>
        <p:spPr>
          <a:xfrm>
            <a:off x="2483485" y="1340485"/>
            <a:ext cx="3467100" cy="4831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911741"/>
          </a:xfrm>
        </p:spPr>
        <p:txBody>
          <a:bodyPr>
            <a:normAutofit/>
          </a:bodyPr>
          <a:lstStyle/>
          <a:p>
            <a:pPr algn="just"/>
            <a:r>
              <a:rPr lang="en-US" b="1" dirty="0" smtClean="0"/>
              <a:t>Android Fragment</a:t>
            </a:r>
            <a:r>
              <a:rPr lang="en-US" dirty="0" smtClean="0"/>
              <a:t> is the part of activity, it is also known as sub-activity. </a:t>
            </a:r>
            <a:endParaRPr lang="en-US" dirty="0" smtClean="0"/>
          </a:p>
          <a:p>
            <a:pPr algn="just"/>
            <a:r>
              <a:rPr lang="en-US" dirty="0" smtClean="0"/>
              <a:t>There can be more than one fragment in an activity. Fragments represent multiple screen inside one activity.</a:t>
            </a:r>
            <a:endParaRPr lang="en-US" dirty="0" smtClean="0"/>
          </a:p>
          <a:p>
            <a:pPr algn="just"/>
            <a:r>
              <a:rPr lang="en-US" dirty="0" smtClean="0"/>
              <a:t>Android fragment lifecycle is affected by activity lifecycle because fragments are included in activity</a:t>
            </a:r>
            <a:r>
              <a:rPr lang="en-US" dirty="0" smtClean="0"/>
              <a:t>.</a:t>
            </a:r>
            <a:endParaRPr lang="en-US" dirty="0" smtClean="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200" dirty="0" smtClean="0"/>
              <a:t>			Android </a:t>
            </a:r>
            <a:r>
              <a:rPr lang="en-US" sz="3200" dirty="0" smtClean="0"/>
              <a:t>Fragments</a:t>
            </a:r>
            <a:endParaRPr lang="en-US" sz="3200" dirty="0"/>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endParaRPr lang="en-US"/>
          </a:p>
        </p:txBody>
      </p:sp>
      <p:sp>
        <p:nvSpPr>
          <p:cNvPr id="3" name="Content Placeholder 2"/>
          <p:cNvSpPr>
            <a:spLocks noGrp="1"/>
          </p:cNvSpPr>
          <p:nvPr>
            <p:ph idx="1"/>
          </p:nvPr>
        </p:nvSpPr>
        <p:spPr/>
        <p:txBody>
          <a:bodyPr>
            <a:normAutofit/>
          </a:bodyPr>
          <a:lstStyle/>
          <a:p>
            <a:r>
              <a:rPr lang="en-US" dirty="0" smtClean="0"/>
              <a:t>Each fragment has its own life cycle methods that is affected by activity life cycle because fragments are embedded in activity.</a:t>
            </a:r>
            <a:endParaRPr lang="en-US" dirty="0" smtClean="0"/>
          </a:p>
          <a:p>
            <a:endParaRPr lang="en-US" dirty="0" smtClean="0"/>
          </a:p>
          <a:p>
            <a:r>
              <a:rPr lang="en-US" dirty="0" smtClean="0"/>
              <a:t>The</a:t>
            </a:r>
            <a:r>
              <a:rPr lang="en-US" dirty="0" smtClean="0"/>
              <a:t> </a:t>
            </a:r>
            <a:r>
              <a:rPr lang="en-US" b="1" dirty="0" err="1" smtClean="0"/>
              <a:t>FragmentManager</a:t>
            </a:r>
            <a:r>
              <a:rPr lang="en-US" dirty="0" smtClean="0"/>
              <a:t> class is responsible to make interaction between fragment objects.</a:t>
            </a:r>
            <a:endParaRPr lang="en-US" dirty="0" smtClean="0"/>
          </a:p>
          <a:p>
            <a:pPr marL="0" indent="0">
              <a:buNone/>
            </a:pPr>
            <a:endParaRPr lang="en-US" dirty="0" smtClean="0"/>
          </a:p>
          <a:p>
            <a:pPr marL="0" indent="0">
              <a:buNone/>
            </a:pPr>
            <a:endParaRPr lang="en-US"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6082" name="Picture 2"/>
          <p:cNvPicPr>
            <a:picLocks noGrp="1" noChangeAspect="1" noChangeArrowheads="1"/>
          </p:cNvPicPr>
          <p:nvPr>
            <p:ph idx="1"/>
          </p:nvPr>
        </p:nvPicPr>
        <p:blipFill>
          <a:blip r:embed="rId2"/>
          <a:srcRect/>
          <a:stretch>
            <a:fillRect/>
          </a:stretch>
        </p:blipFill>
        <p:spPr bwMode="auto">
          <a:xfrm>
            <a:off x="357158" y="1142984"/>
            <a:ext cx="8286808" cy="528641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5238750"/>
          </a:xfrm>
        </p:spPr>
        <p:txBody>
          <a:bodyPr>
            <a:normAutofit/>
          </a:bodyPr>
          <a:lstStyle/>
          <a:p>
            <a:pPr marL="0" indent="0">
              <a:buNone/>
            </a:pPr>
            <a:r>
              <a:rPr lang="en-US" sz="2800" dirty="0" smtClean="0"/>
              <a:t>Following are important points about fragment </a:t>
            </a:r>
            <a:r>
              <a:rPr lang="en-US" sz="2800" dirty="0" smtClean="0"/>
              <a:t>−</a:t>
            </a:r>
            <a:endParaRPr lang="en-US" sz="2800" dirty="0" smtClean="0"/>
          </a:p>
          <a:p>
            <a:endParaRPr lang="en-US" sz="2800" dirty="0" smtClean="0"/>
          </a:p>
          <a:p>
            <a:r>
              <a:rPr lang="en-US" sz="2800" dirty="0" smtClean="0"/>
              <a:t>A fragment has its own layout and its own </a:t>
            </a:r>
            <a:r>
              <a:rPr lang="en-US" sz="2800" dirty="0" smtClean="0"/>
              <a:t>behavior </a:t>
            </a:r>
            <a:r>
              <a:rPr lang="en-US" sz="2800" dirty="0" smtClean="0"/>
              <a:t>with its own life cycle callbacks.</a:t>
            </a:r>
            <a:endParaRPr lang="en-US" sz="2800" dirty="0" smtClean="0"/>
          </a:p>
          <a:p>
            <a:r>
              <a:rPr lang="en-US" sz="2800" dirty="0" smtClean="0"/>
              <a:t>You can add or remove fragments in an activity while the activity is running.</a:t>
            </a:r>
            <a:endParaRPr lang="en-US" sz="2800" dirty="0" smtClean="0"/>
          </a:p>
          <a:p>
            <a:r>
              <a:rPr lang="en-US" sz="2800" dirty="0" smtClean="0"/>
              <a:t>You can combine multiple fragments in a single activity to build a multi-pane UI.</a:t>
            </a:r>
            <a:endParaRPr lang="en-US" sz="2800" dirty="0" smtClean="0"/>
          </a:p>
          <a:p>
            <a:r>
              <a:rPr lang="en-US" sz="2800" dirty="0" smtClean="0"/>
              <a:t>A fragment can be used in multiple activities.</a:t>
            </a:r>
            <a:endParaRPr lang="en-US" sz="2800" dirty="0" smtClean="0"/>
          </a:p>
          <a:p>
            <a:pPr marL="0" indent="0">
              <a:buNone/>
            </a:pPr>
            <a:endParaRPr lang="en-US" sz="2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200" dirty="0" smtClean="0"/>
              <a:t>			Fragment </a:t>
            </a:r>
            <a:r>
              <a:rPr lang="en-US" sz="3200" dirty="0" smtClean="0"/>
              <a:t>Life Cycle</a:t>
            </a:r>
            <a:endParaRPr lang="en-US" sz="3200" dirty="0"/>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7106" name="Picture 2"/>
          <p:cNvPicPr>
            <a:picLocks noGrp="1" noChangeAspect="1" noChangeArrowheads="1"/>
          </p:cNvPicPr>
          <p:nvPr>
            <p:ph idx="1"/>
          </p:nvPr>
        </p:nvPicPr>
        <p:blipFill>
          <a:blip r:embed="rId2"/>
          <a:srcRect/>
          <a:stretch>
            <a:fillRect/>
          </a:stretch>
        </p:blipFill>
        <p:spPr bwMode="auto">
          <a:xfrm>
            <a:off x="928662" y="1071546"/>
            <a:ext cx="7072362" cy="535862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8130" name="Picture 2"/>
          <p:cNvPicPr>
            <a:picLocks noGrp="1" noChangeAspect="1" noChangeArrowheads="1"/>
          </p:cNvPicPr>
          <p:nvPr>
            <p:ph idx="1"/>
          </p:nvPr>
        </p:nvPicPr>
        <p:blipFill>
          <a:blip r:embed="rId2"/>
          <a:srcRect/>
          <a:stretch>
            <a:fillRect/>
          </a:stretch>
        </p:blipFill>
        <p:spPr bwMode="auto">
          <a:xfrm>
            <a:off x="214282" y="1142984"/>
            <a:ext cx="8715436" cy="514353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7745"/>
            <a:ext cx="8229600" cy="5459095"/>
          </a:xfrm>
        </p:spPr>
        <p:txBody>
          <a:bodyPr/>
          <a:p>
            <a:pPr marL="0" indent="0" algn="just">
              <a:buNone/>
            </a:pPr>
            <a:r>
              <a:rPr lang="en-US" sz="1800" b="1">
                <a:sym typeface="+mn-ea"/>
              </a:rPr>
              <a:t>ViewGroup:</a:t>
            </a:r>
            <a:endParaRPr lang="en-US" sz="1800" b="1"/>
          </a:p>
          <a:p>
            <a:pPr algn="just"/>
            <a:r>
              <a:rPr lang="en-US" sz="1800">
                <a:sym typeface="+mn-ea"/>
              </a:rPr>
              <a:t>A ViewGroup is an invisible container used to layout the View components. </a:t>
            </a:r>
            <a:endParaRPr lang="en-US" sz="1800"/>
          </a:p>
          <a:p>
            <a:pPr algn="just"/>
            <a:r>
              <a:rPr lang="en-US" sz="1800">
                <a:sym typeface="+mn-ea"/>
              </a:rPr>
              <a:t>Android provides many ready-to-use ViewGroups such as LinearLayout, RelativeLayout, TableLayout and GridLayout in package android.widget.</a:t>
            </a:r>
            <a:endParaRPr lang="en-US" sz="1800"/>
          </a:p>
          <a:p>
            <a:pPr algn="just"/>
            <a:r>
              <a:rPr lang="en-US" sz="1800">
                <a:sym typeface="+mn-ea"/>
              </a:rPr>
              <a:t>You can also create your custom ViewGroup by extending from android.view.ViewGroup.</a:t>
            </a:r>
            <a:endParaRPr lang="en-US" sz="1800">
              <a:sym typeface="+mn-ea"/>
            </a:endParaRPr>
          </a:p>
          <a:p>
            <a:pPr marL="0" indent="0" algn="just">
              <a:buNone/>
            </a:pPr>
            <a:r>
              <a:rPr lang="en-US" sz="1800" b="1"/>
              <a:t>Types of layout</a:t>
            </a:r>
            <a:endParaRPr lang="en-US" sz="1800" b="1"/>
          </a:p>
          <a:p>
            <a:pPr marL="0" indent="0" algn="just">
              <a:buNone/>
            </a:pPr>
            <a:r>
              <a:rPr lang="en-US" sz="1800"/>
              <a:t>There are many types of layout. Some of which are listed below −</a:t>
            </a:r>
            <a:endParaRPr lang="en-US" sz="1800"/>
          </a:p>
          <a:p>
            <a:pPr algn="just"/>
            <a:r>
              <a:rPr lang="en-US" sz="1800" b="1">
                <a:sym typeface="+mn-ea"/>
              </a:rPr>
              <a:t>ConstraintLayout</a:t>
            </a:r>
            <a:r>
              <a:rPr lang="en-US" sz="1800">
                <a:sym typeface="+mn-ea"/>
              </a:rPr>
              <a:t> </a:t>
            </a:r>
            <a:r>
              <a:rPr lang="en-US" sz="1800"/>
              <a:t>Android ConstraintLayout is used to define a layout by assigning constraints for every child view/widget relative to other views present</a:t>
            </a:r>
            <a:endParaRPr lang="en-US" sz="1800"/>
          </a:p>
          <a:p>
            <a:pPr algn="just"/>
            <a:r>
              <a:rPr lang="en-US" sz="1800" b="1"/>
              <a:t>Linear Layout:</a:t>
            </a:r>
            <a:r>
              <a:rPr lang="en-US" sz="1800"/>
              <a:t>Linear layout is further divided into horizontal and vertical layout. It means it can arrange views in a single column or in a single row</a:t>
            </a:r>
            <a:endParaRPr lang="en-US" sz="1800"/>
          </a:p>
          <a:p>
            <a:pPr algn="just"/>
            <a:r>
              <a:rPr lang="en-US" sz="1800" b="1"/>
              <a:t>Table Layout:</a:t>
            </a:r>
            <a:r>
              <a:rPr lang="en-US" sz="1800"/>
              <a:t>The TableLayout groups views into rows and columns</a:t>
            </a:r>
            <a:endParaRPr lang="en-US" sz="1800"/>
          </a:p>
          <a:p>
            <a:pPr algn="just"/>
            <a:r>
              <a:rPr lang="en-US" sz="1800" b="1"/>
              <a:t>Relative Layout:</a:t>
            </a:r>
            <a:r>
              <a:rPr lang="en-US" sz="1800">
                <a:sym typeface="+mn-ea"/>
              </a:rPr>
              <a:t>The RelativeLayout enables you to specify how child views are positioned relative to each other</a:t>
            </a:r>
            <a:endParaRPr lang="en-US" sz="1800"/>
          </a:p>
          <a:p>
            <a:pPr algn="just"/>
            <a:r>
              <a:rPr lang="en-US" sz="1800" b="1">
                <a:sym typeface="+mn-ea"/>
              </a:rPr>
              <a:t>GridLayout:</a:t>
            </a:r>
            <a:r>
              <a:rPr lang="en-US" sz="1800"/>
              <a:t>The GridLayout is used to arrange the components in rectangular grid. One component is displayed in each rectangle</a:t>
            </a:r>
            <a:endParaRPr lang="en-US" sz="1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9154" name="Picture 2"/>
          <p:cNvPicPr>
            <a:picLocks noGrp="1" noChangeAspect="1" noChangeArrowheads="1"/>
          </p:cNvPicPr>
          <p:nvPr>
            <p:ph idx="1"/>
          </p:nvPr>
        </p:nvPicPr>
        <p:blipFill>
          <a:blip r:embed="rId2"/>
          <a:srcRect/>
          <a:stretch>
            <a:fillRect/>
          </a:stretch>
        </p:blipFill>
        <p:spPr bwMode="auto">
          <a:xfrm>
            <a:off x="285720" y="1428736"/>
            <a:ext cx="8429684" cy="478634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pPr algn="l"/>
            <a:r>
              <a:rPr lang="en-US" sz="3200"/>
              <a:t>Android Fragment Example</a:t>
            </a:r>
            <a:endParaRPr lang="en-US" sz="3200"/>
          </a:p>
        </p:txBody>
      </p:sp>
      <p:sp>
        <p:nvSpPr>
          <p:cNvPr id="3" name="Content Placeholder 2"/>
          <p:cNvSpPr>
            <a:spLocks noGrp="1"/>
          </p:cNvSpPr>
          <p:nvPr>
            <p:ph idx="1"/>
          </p:nvPr>
        </p:nvSpPr>
        <p:spPr>
          <a:xfrm>
            <a:off x="457200" y="1337945"/>
            <a:ext cx="8229600" cy="4788535"/>
          </a:xfrm>
        </p:spPr>
        <p:txBody>
          <a:bodyPr>
            <a:noAutofit/>
          </a:bodyPr>
          <a:p>
            <a:pPr marL="0" indent="0">
              <a:buNone/>
            </a:pPr>
            <a:r>
              <a:rPr lang="en-US" sz="1200"/>
              <a:t>&lt;?xml version="1.0" encoding="utf-8"?&gt;  </a:t>
            </a:r>
            <a:endParaRPr lang="en-US" sz="1200"/>
          </a:p>
          <a:p>
            <a:pPr marL="0" indent="0">
              <a:buNone/>
            </a:pPr>
            <a:r>
              <a:rPr lang="en-US" sz="1200"/>
              <a:t>&lt;LinearLayout xmlns:android="http://schemas.android.com/apk/res/android"  </a:t>
            </a:r>
            <a:endParaRPr lang="en-US" sz="1200"/>
          </a:p>
          <a:p>
            <a:pPr marL="0" indent="0">
              <a:buNone/>
            </a:pPr>
            <a:r>
              <a:rPr lang="en-US" sz="1200"/>
              <a:t>    xmlns:app="http://schemas.android.com/apk/res-auto"  </a:t>
            </a:r>
            <a:endParaRPr lang="en-US" sz="1200"/>
          </a:p>
          <a:p>
            <a:pPr marL="0" indent="0">
              <a:buNone/>
            </a:pPr>
            <a:r>
              <a:rPr lang="en-US" sz="1200"/>
              <a:t>    xmlns:tools="http://schemas.android.com/tools"  </a:t>
            </a:r>
            <a:endParaRPr lang="en-US" sz="1200"/>
          </a:p>
          <a:p>
            <a:pPr marL="0" indent="0">
              <a:buNone/>
            </a:pPr>
            <a:r>
              <a:rPr lang="en-US" sz="1200"/>
              <a:t>    android:layout_width="fill_parent"  </a:t>
            </a:r>
            <a:endParaRPr lang="en-US" sz="1200"/>
          </a:p>
          <a:p>
            <a:pPr marL="0" indent="0">
              <a:buNone/>
            </a:pPr>
            <a:r>
              <a:rPr lang="en-US" sz="1200"/>
              <a:t>    android:layout_height="fill_parent"  </a:t>
            </a:r>
            <a:endParaRPr lang="en-US" sz="1200"/>
          </a:p>
          <a:p>
            <a:pPr marL="0" indent="0">
              <a:buNone/>
            </a:pPr>
            <a:r>
              <a:rPr lang="en-US" sz="1200"/>
              <a:t>    tools:context="example.javatpoint.com.fragmentexample.MainActivity"&gt;  </a:t>
            </a:r>
            <a:endParaRPr lang="en-US" sz="1200"/>
          </a:p>
          <a:p>
            <a:pPr marL="0" indent="0">
              <a:buNone/>
            </a:pPr>
            <a:r>
              <a:rPr lang="en-US" sz="1200"/>
              <a:t>  </a:t>
            </a:r>
            <a:endParaRPr lang="en-US" sz="1200"/>
          </a:p>
          <a:p>
            <a:pPr marL="0" indent="0">
              <a:buNone/>
            </a:pPr>
            <a:r>
              <a:rPr lang="en-US" sz="1200"/>
              <a:t>    &lt;fragment  </a:t>
            </a:r>
            <a:endParaRPr lang="en-US" sz="1200"/>
          </a:p>
          <a:p>
            <a:pPr marL="0" indent="0">
              <a:buNone/>
            </a:pPr>
            <a:r>
              <a:rPr lang="en-US" sz="1200"/>
              <a:t>        android:id="@+id/fragment1"  </a:t>
            </a:r>
            <a:endParaRPr lang="en-US" sz="1200"/>
          </a:p>
          <a:p>
            <a:pPr marL="0" indent="0">
              <a:buNone/>
            </a:pPr>
            <a:r>
              <a:rPr lang="en-US" sz="1200"/>
              <a:t>        android:name="example.javatpoint.com.fragmentexample.Fragment1"  </a:t>
            </a:r>
            <a:endParaRPr lang="en-US" sz="1200"/>
          </a:p>
          <a:p>
            <a:pPr marL="0" indent="0">
              <a:buNone/>
            </a:pPr>
            <a:r>
              <a:rPr lang="en-US" sz="1200"/>
              <a:t>        android:layout_width="0px"  </a:t>
            </a:r>
            <a:endParaRPr lang="en-US" sz="1200"/>
          </a:p>
          <a:p>
            <a:pPr marL="0" indent="0">
              <a:buNone/>
            </a:pPr>
            <a:r>
              <a:rPr lang="en-US" sz="1200"/>
              <a:t>        android:layout_height="match_parent"  </a:t>
            </a:r>
            <a:endParaRPr lang="en-US" sz="1200"/>
          </a:p>
          <a:p>
            <a:pPr marL="0" indent="0">
              <a:buNone/>
            </a:pPr>
            <a:r>
              <a:rPr lang="en-US" sz="1200"/>
              <a:t>        android:layout_weight="1"  </a:t>
            </a:r>
            <a:endParaRPr lang="en-US" sz="1200"/>
          </a:p>
          <a:p>
            <a:pPr marL="0" indent="0">
              <a:buNone/>
            </a:pPr>
            <a:r>
              <a:rPr lang="en-US" sz="1200"/>
              <a:t>        /&gt;  </a:t>
            </a:r>
            <a:endParaRPr lang="en-US" sz="1200"/>
          </a:p>
          <a:p>
            <a:pPr marL="0" indent="0">
              <a:buNone/>
            </a:pPr>
            <a:r>
              <a:rPr lang="en-US" sz="1200"/>
              <a:t>  </a:t>
            </a:r>
            <a:endParaRPr lang="en-US" sz="1200"/>
          </a:p>
          <a:p>
            <a:pPr marL="0" indent="0">
              <a:buNone/>
            </a:pPr>
            <a:r>
              <a:rPr lang="en-US" sz="1200"/>
              <a:t>    &lt;fragment  </a:t>
            </a:r>
            <a:endParaRPr lang="en-US" sz="1200"/>
          </a:p>
          <a:p>
            <a:pPr marL="0" indent="0">
              <a:buNone/>
            </a:pPr>
            <a:r>
              <a:rPr lang="en-US" sz="1200"/>
              <a:t>        android:id="@+id/fragment2"  </a:t>
            </a:r>
            <a:endParaRPr lang="en-US" sz="1200"/>
          </a:p>
          <a:p>
            <a:pPr marL="0" indent="0">
              <a:buNone/>
            </a:pPr>
            <a:r>
              <a:rPr lang="en-US" sz="1200"/>
              <a:t>        android:name="example.javatpoint.com.fragmentexample.Fragment2"  </a:t>
            </a:r>
            <a:endParaRPr lang="en-US" sz="1200"/>
          </a:p>
          <a:p>
            <a:pPr marL="0" indent="0">
              <a:buNone/>
            </a:pPr>
            <a:r>
              <a:rPr lang="en-US" sz="1200"/>
              <a:t>        android:layout_width="0px"  </a:t>
            </a:r>
            <a:endParaRPr lang="en-US" sz="1200"/>
          </a:p>
          <a:p>
            <a:pPr marL="0" indent="0">
              <a:buNone/>
            </a:pPr>
            <a:r>
              <a:rPr lang="en-US" sz="1200"/>
              <a:t>        android:layout_height="match_parent"  </a:t>
            </a:r>
            <a:endParaRPr lang="en-US" sz="1200"/>
          </a:p>
          <a:p>
            <a:pPr marL="0" indent="0">
              <a:buNone/>
            </a:pPr>
            <a:r>
              <a:rPr lang="en-US" sz="1200"/>
              <a:t>        android:layout_weight="1"  </a:t>
            </a:r>
            <a:endParaRPr lang="en-US" sz="1200"/>
          </a:p>
          <a:p>
            <a:pPr marL="0" indent="0">
              <a:buNone/>
            </a:pPr>
            <a:r>
              <a:rPr lang="en-US" sz="1200"/>
              <a:t>        /&gt;  </a:t>
            </a:r>
            <a:endParaRPr lang="en-US" sz="1200"/>
          </a:p>
          <a:p>
            <a:pPr marL="0" indent="0">
              <a:buNone/>
            </a:pPr>
            <a:r>
              <a:rPr lang="en-US" sz="1200"/>
              <a:t>  </a:t>
            </a:r>
            <a:endParaRPr lang="en-US" sz="1200"/>
          </a:p>
          <a:p>
            <a:pPr marL="0" indent="0">
              <a:buNone/>
            </a:pPr>
            <a:r>
              <a:rPr lang="en-US" sz="1200"/>
              <a:t>&lt;/LinearLayout&gt;</a:t>
            </a:r>
            <a:endParaRPr lang="en-US" sz="12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5860"/>
            <a:ext cx="8229600" cy="4960620"/>
          </a:xfrm>
        </p:spPr>
        <p:txBody>
          <a:bodyPr>
            <a:normAutofit fontScale="60000"/>
          </a:bodyPr>
          <a:p>
            <a:pPr marL="0" indent="0">
              <a:buNone/>
            </a:pPr>
            <a:r>
              <a:rPr lang="en-US"/>
              <a:t>&lt;FrameLayout xmlns:android="http://schemas.android.com/apk/res/android"  </a:t>
            </a:r>
            <a:endParaRPr lang="en-US"/>
          </a:p>
          <a:p>
            <a:pPr marL="0" indent="0">
              <a:buNone/>
            </a:pPr>
            <a:r>
              <a:rPr lang="en-US"/>
              <a:t>    xmlns:tools="http://schemas.android.com/tools"  </a:t>
            </a:r>
            <a:endParaRPr lang="en-US"/>
          </a:p>
          <a:p>
            <a:pPr marL="0" indent="0">
              <a:buNone/>
            </a:pPr>
            <a:r>
              <a:rPr lang="en-US"/>
              <a:t>    android:layout_width="match_parent"  </a:t>
            </a:r>
            <a:endParaRPr lang="en-US"/>
          </a:p>
          <a:p>
            <a:pPr marL="0" indent="0">
              <a:buNone/>
            </a:pPr>
            <a:r>
              <a:rPr lang="en-US"/>
              <a:t>    android:layout_height="match_parent"  </a:t>
            </a:r>
            <a:endParaRPr lang="en-US"/>
          </a:p>
          <a:p>
            <a:pPr marL="0" indent="0">
              <a:buNone/>
            </a:pPr>
            <a:r>
              <a:rPr lang="en-US"/>
              <a:t>    android:background="#F5F5DC"  </a:t>
            </a:r>
            <a:endParaRPr lang="en-US"/>
          </a:p>
          <a:p>
            <a:pPr marL="0" indent="0">
              <a:buNone/>
            </a:pPr>
            <a:r>
              <a:rPr lang="en-US"/>
              <a:t>    tools:context="example.javatpoint.com.fragmentexample.Fragment1"&gt;  </a:t>
            </a:r>
            <a:endParaRPr lang="en-US"/>
          </a:p>
          <a:p>
            <a:pPr marL="0" indent="0">
              <a:buNone/>
            </a:pPr>
            <a:r>
              <a:rPr lang="en-US"/>
              <a:t>  </a:t>
            </a:r>
            <a:endParaRPr lang="en-US"/>
          </a:p>
          <a:p>
            <a:pPr marL="0" indent="0">
              <a:buNone/>
            </a:pPr>
            <a:r>
              <a:rPr lang="en-US"/>
              <a:t>    &lt;!-- TODO: Update blank fragment layout --&gt;  </a:t>
            </a:r>
            <a:endParaRPr lang="en-US"/>
          </a:p>
          <a:p>
            <a:pPr marL="0" indent="0">
              <a:buNone/>
            </a:pPr>
            <a:r>
              <a:rPr lang="en-US"/>
              <a:t>    &lt;TextView  </a:t>
            </a:r>
            <a:endParaRPr lang="en-US"/>
          </a:p>
          <a:p>
            <a:pPr marL="0" indent="0">
              <a:buNone/>
            </a:pPr>
            <a:r>
              <a:rPr lang="en-US"/>
              <a:t>        android:layout_width="match_parent"  </a:t>
            </a:r>
            <a:endParaRPr lang="en-US"/>
          </a:p>
          <a:p>
            <a:pPr marL="0" indent="0">
              <a:buNone/>
            </a:pPr>
            <a:r>
              <a:rPr lang="en-US"/>
              <a:t>        android:layout_height="match_parent"  </a:t>
            </a:r>
            <a:endParaRPr lang="en-US"/>
          </a:p>
          <a:p>
            <a:pPr marL="0" indent="0">
              <a:buNone/>
            </a:pPr>
            <a:r>
              <a:rPr lang="en-US"/>
              <a:t>        android:text="@string/hello_blank_fragment" /&gt;  </a:t>
            </a:r>
            <a:endParaRPr lang="en-US"/>
          </a:p>
          <a:p>
            <a:pPr marL="0" indent="0">
              <a:buNone/>
            </a:pPr>
            <a:r>
              <a:rPr lang="en-US"/>
              <a:t>  </a:t>
            </a:r>
            <a:endParaRPr lang="en-US"/>
          </a:p>
          <a:p>
            <a:pPr marL="0" indent="0">
              <a:buNone/>
            </a:pPr>
            <a:r>
              <a:rPr lang="en-US"/>
              <a:t>&lt;/FrameLayout&gt;</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8865"/>
            <a:ext cx="8229600" cy="5047615"/>
          </a:xfrm>
        </p:spPr>
        <p:txBody>
          <a:bodyPr>
            <a:normAutofit fontScale="60000"/>
          </a:bodyPr>
          <a:p>
            <a:pPr marL="0" indent="0">
              <a:buNone/>
            </a:pPr>
            <a:r>
              <a:rPr lang="en-US"/>
              <a:t>&lt;FrameLayout xmlns:android="http://schemas.android.com/apk/res/android"  </a:t>
            </a:r>
            <a:endParaRPr lang="en-US"/>
          </a:p>
          <a:p>
            <a:pPr marL="0" indent="0">
              <a:buNone/>
            </a:pPr>
            <a:r>
              <a:rPr lang="en-US"/>
              <a:t>    xmlns:tools="http://schemas.android.com/tools"  </a:t>
            </a:r>
            <a:endParaRPr lang="en-US"/>
          </a:p>
          <a:p>
            <a:pPr marL="0" indent="0">
              <a:buNone/>
            </a:pPr>
            <a:r>
              <a:rPr lang="en-US"/>
              <a:t>    android:layout_width="match_parent"  </a:t>
            </a:r>
            <a:endParaRPr lang="en-US"/>
          </a:p>
          <a:p>
            <a:pPr marL="0" indent="0">
              <a:buNone/>
            </a:pPr>
            <a:r>
              <a:rPr lang="en-US"/>
              <a:t>    android:layout_height="match_parent"  </a:t>
            </a:r>
            <a:endParaRPr lang="en-US"/>
          </a:p>
          <a:p>
            <a:pPr marL="0" indent="0">
              <a:buNone/>
            </a:pPr>
            <a:r>
              <a:rPr lang="en-US"/>
              <a:t>    android:background="#F0FFFF"  </a:t>
            </a:r>
            <a:endParaRPr lang="en-US"/>
          </a:p>
          <a:p>
            <a:pPr marL="0" indent="0">
              <a:buNone/>
            </a:pPr>
            <a:r>
              <a:rPr lang="en-US"/>
              <a:t>    tools:context="example.javatpoint.com.fragmentexample.Fragment2"&gt;  </a:t>
            </a:r>
            <a:endParaRPr lang="en-US"/>
          </a:p>
          <a:p>
            <a:pPr marL="0" indent="0">
              <a:buNone/>
            </a:pPr>
            <a:r>
              <a:rPr lang="en-US"/>
              <a:t>  </a:t>
            </a:r>
            <a:endParaRPr lang="en-US"/>
          </a:p>
          <a:p>
            <a:pPr marL="0" indent="0">
              <a:buNone/>
            </a:pPr>
            <a:r>
              <a:rPr lang="en-US"/>
              <a:t>    &lt;!-- TODO: Update blank fragment layout --&gt;  </a:t>
            </a:r>
            <a:endParaRPr lang="en-US"/>
          </a:p>
          <a:p>
            <a:pPr marL="0" indent="0">
              <a:buNone/>
            </a:pPr>
            <a:r>
              <a:rPr lang="en-US"/>
              <a:t>    &lt;TextView  </a:t>
            </a:r>
            <a:endParaRPr lang="en-US"/>
          </a:p>
          <a:p>
            <a:pPr marL="0" indent="0">
              <a:buNone/>
            </a:pPr>
            <a:r>
              <a:rPr lang="en-US"/>
              <a:t>        android:layout_width="match_parent"  </a:t>
            </a:r>
            <a:endParaRPr lang="en-US"/>
          </a:p>
          <a:p>
            <a:pPr marL="0" indent="0">
              <a:buNone/>
            </a:pPr>
            <a:r>
              <a:rPr lang="en-US"/>
              <a:t>        android:layout_height="match_parent"  </a:t>
            </a:r>
            <a:endParaRPr lang="en-US"/>
          </a:p>
          <a:p>
            <a:pPr marL="0" indent="0">
              <a:buNone/>
            </a:pPr>
            <a:r>
              <a:rPr lang="en-US"/>
              <a:t>        android:text="@string/hello_blank_fragment" /&gt;  </a:t>
            </a:r>
            <a:endParaRPr lang="en-US"/>
          </a:p>
          <a:p>
            <a:pPr marL="0" indent="0">
              <a:buNone/>
            </a:pPr>
            <a:r>
              <a:rPr lang="en-US"/>
              <a:t>  </a:t>
            </a:r>
            <a:endParaRPr lang="en-US"/>
          </a:p>
          <a:p>
            <a:pPr marL="0" indent="0">
              <a:buNone/>
            </a:pPr>
            <a:r>
              <a:rPr lang="en-US"/>
              <a:t>&lt;/FrameLayout&gt;  </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 y="1124585"/>
            <a:ext cx="4438650" cy="5375910"/>
          </a:xfrm>
        </p:spPr>
        <p:txBody>
          <a:bodyPr>
            <a:normAutofit fontScale="50000"/>
          </a:bodyPr>
          <a:p>
            <a:pPr marL="0" indent="0">
              <a:buNone/>
            </a:pPr>
            <a:r>
              <a:rPr lang="en-US"/>
              <a:t>//File: MainActivity.java</a:t>
            </a:r>
            <a:endParaRPr lang="en-US"/>
          </a:p>
          <a:p>
            <a:pPr marL="0" indent="0">
              <a:buNone/>
            </a:pPr>
            <a:r>
              <a:rPr lang="en-US"/>
              <a:t>package example.javatpoint.com.fragmentexample;  </a:t>
            </a:r>
            <a:endParaRPr lang="en-US"/>
          </a:p>
          <a:p>
            <a:pPr marL="0" indent="0">
              <a:buNone/>
            </a:pPr>
            <a:r>
              <a:rPr lang="en-US"/>
              <a:t>  </a:t>
            </a:r>
            <a:endParaRPr lang="en-US"/>
          </a:p>
          <a:p>
            <a:pPr marL="0" indent="0">
              <a:buNone/>
            </a:pPr>
            <a:r>
              <a:rPr lang="en-US"/>
              <a:t>import android.support.v7.app.AppCompatActivity;  </a:t>
            </a:r>
            <a:endParaRPr lang="en-US"/>
          </a:p>
          <a:p>
            <a:pPr marL="0" indent="0">
              <a:buNone/>
            </a:pPr>
            <a:r>
              <a:rPr lang="en-US"/>
              <a:t>import android.os.Bundle;  </a:t>
            </a:r>
            <a:endParaRPr lang="en-US"/>
          </a:p>
          <a:p>
            <a:pPr marL="0" indent="0">
              <a:buNone/>
            </a:pPr>
            <a:r>
              <a:rPr lang="en-US"/>
              <a:t>  </a:t>
            </a:r>
            <a:endParaRPr lang="en-US"/>
          </a:p>
          <a:p>
            <a:pPr marL="0" indent="0">
              <a:buNone/>
            </a:pPr>
            <a:r>
              <a:rPr lang="en-US"/>
              <a:t>public class MainActivity extends AppCompatActivity {  </a:t>
            </a:r>
            <a:endParaRPr lang="en-US"/>
          </a:p>
          <a:p>
            <a:pPr marL="0" indent="0">
              <a:buNone/>
            </a:pPr>
            <a:r>
              <a:rPr lang="en-US"/>
              <a:t>  </a:t>
            </a:r>
            <a:endParaRPr lang="en-US"/>
          </a:p>
          <a:p>
            <a:pPr marL="0" indent="0">
              <a:buNone/>
            </a:pPr>
            <a:r>
              <a:rPr lang="en-US"/>
              <a:t>    @Override  </a:t>
            </a:r>
            <a:endParaRPr lang="en-US"/>
          </a:p>
          <a:p>
            <a:pPr marL="0" indent="0">
              <a:buNone/>
            </a:pPr>
            <a:r>
              <a:rPr lang="en-US"/>
              <a:t>    protected void onCreate(Bundle savedInstanceState) {  </a:t>
            </a:r>
            <a:endParaRPr lang="en-US"/>
          </a:p>
          <a:p>
            <a:pPr marL="0" indent="0">
              <a:buNone/>
            </a:pPr>
            <a:r>
              <a:rPr lang="en-US"/>
              <a:t>        super.onCreate(savedInstanceState);  </a:t>
            </a:r>
            <a:endParaRPr lang="en-US"/>
          </a:p>
          <a:p>
            <a:pPr marL="0" indent="0">
              <a:buNone/>
            </a:pPr>
            <a:r>
              <a:rPr lang="en-US"/>
              <a:t>        setContentView(R.layout.activity_main);  </a:t>
            </a:r>
            <a:endParaRPr lang="en-US"/>
          </a:p>
          <a:p>
            <a:pPr marL="0" indent="0">
              <a:buNone/>
            </a:pPr>
            <a:r>
              <a:rPr lang="en-US"/>
              <a:t>    }  </a:t>
            </a:r>
            <a:endParaRPr lang="en-US"/>
          </a:p>
          <a:p>
            <a:pPr marL="0" indent="0">
              <a:buNone/>
            </a:pPr>
            <a:r>
              <a:rPr lang="en-US"/>
              <a:t>} </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4" name="Text Box 3"/>
          <p:cNvSpPr txBox="1"/>
          <p:nvPr/>
        </p:nvSpPr>
        <p:spPr>
          <a:xfrm>
            <a:off x="4277360" y="1124585"/>
            <a:ext cx="4866640" cy="5354320"/>
          </a:xfrm>
          <a:prstGeom prst="rect">
            <a:avLst/>
          </a:prstGeom>
          <a:noFill/>
        </p:spPr>
        <p:txBody>
          <a:bodyPr wrap="square" rtlCol="0" anchor="t">
            <a:spAutoFit/>
          </a:bodyPr>
          <a:p>
            <a:r>
              <a:rPr lang="en-US"/>
              <a:t>//File: Fragment1.java</a:t>
            </a:r>
            <a:endParaRPr lang="en-US"/>
          </a:p>
          <a:p>
            <a:r>
              <a:rPr lang="en-US"/>
              <a:t>public class Fragment1 extends Fragment {  </a:t>
            </a:r>
            <a:endParaRPr lang="en-US"/>
          </a:p>
          <a:p>
            <a:r>
              <a:rPr lang="en-US"/>
              <a:t>  </a:t>
            </a:r>
            <a:endParaRPr lang="en-US"/>
          </a:p>
          <a:p>
            <a:r>
              <a:rPr lang="en-US"/>
              <a:t>    @Override  </a:t>
            </a:r>
            <a:endParaRPr lang="en-US"/>
          </a:p>
          <a:p>
            <a:r>
              <a:rPr lang="en-US"/>
              <a:t>    public void onCreate(Bundle savedInstanceState) {  </a:t>
            </a:r>
            <a:endParaRPr lang="en-US"/>
          </a:p>
          <a:p>
            <a:r>
              <a:rPr lang="en-US"/>
              <a:t>        super.onCreate(savedInstanceState);  </a:t>
            </a:r>
            <a:endParaRPr lang="en-US"/>
          </a:p>
          <a:p>
            <a:r>
              <a:rPr lang="en-US"/>
              <a:t>    }  </a:t>
            </a:r>
            <a:endParaRPr lang="en-US"/>
          </a:p>
          <a:p>
            <a:r>
              <a:rPr lang="en-US"/>
              <a:t>  </a:t>
            </a:r>
            <a:endParaRPr lang="en-US"/>
          </a:p>
          <a:p>
            <a:r>
              <a:rPr lang="en-US"/>
              <a:t>    @Override  </a:t>
            </a:r>
            <a:endParaRPr lang="en-US"/>
          </a:p>
          <a:p>
            <a:r>
              <a:rPr lang="en-US"/>
              <a:t>    public View onCreateView(LayoutInflater inflater, ViewGroup container,  </a:t>
            </a:r>
            <a:endParaRPr lang="en-US"/>
          </a:p>
          <a:p>
            <a:r>
              <a:rPr lang="en-US"/>
              <a:t>                             Bundle savedInstanceState) {  </a:t>
            </a:r>
            <a:endParaRPr lang="en-US"/>
          </a:p>
          <a:p>
            <a:r>
              <a:rPr lang="en-US"/>
              <a:t>        // Inflate the layout for this fragment  </a:t>
            </a:r>
            <a:endParaRPr lang="en-US"/>
          </a:p>
          <a:p>
            <a:r>
              <a:rPr lang="en-US"/>
              <a:t>        return inflater.inflate(R.layout.fragment_fragment1, container, false);  </a:t>
            </a:r>
            <a:endParaRPr lang="en-US"/>
          </a:p>
          <a:p>
            <a:r>
              <a:rPr lang="en-US"/>
              <a:t>    }  </a:t>
            </a:r>
            <a:endParaRPr lang="en-US"/>
          </a:p>
          <a:p>
            <a:r>
              <a:rPr lang="en-US"/>
              <a:t>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sz="half" idx="1"/>
          </p:nvPr>
        </p:nvSpPr>
        <p:spPr/>
        <p:txBody>
          <a:bodyPr>
            <a:noAutofit/>
          </a:bodyPr>
          <a:p>
            <a:pPr marL="0" indent="0">
              <a:buNone/>
            </a:pPr>
            <a:r>
              <a:rPr lang="en-US" sz="1600"/>
              <a:t>File: Fragment2.java</a:t>
            </a:r>
            <a:endParaRPr lang="en-US" sz="1600"/>
          </a:p>
          <a:p>
            <a:pPr marL="0" indent="0">
              <a:buNone/>
            </a:pPr>
            <a:r>
              <a:rPr lang="en-US" sz="1600"/>
              <a:t>  public class Fragment2 extends Fragment {  </a:t>
            </a:r>
            <a:endParaRPr lang="en-US" sz="1600"/>
          </a:p>
          <a:p>
            <a:pPr marL="0" indent="0">
              <a:buNone/>
            </a:pPr>
            <a:r>
              <a:rPr lang="en-US" sz="1600"/>
              <a:t>      @Override  </a:t>
            </a:r>
            <a:endParaRPr lang="en-US" sz="1600"/>
          </a:p>
          <a:p>
            <a:pPr marL="0" indent="0">
              <a:buNone/>
            </a:pPr>
            <a:r>
              <a:rPr lang="en-US" sz="1600"/>
              <a:t>    public void onCreate(Bundle savedInstanceState) {  </a:t>
            </a:r>
            <a:endParaRPr lang="en-US" sz="1600"/>
          </a:p>
          <a:p>
            <a:pPr marL="0" indent="0">
              <a:buNone/>
            </a:pPr>
            <a:r>
              <a:rPr lang="en-US" sz="1600"/>
              <a:t>        super.onCreate(savedInstanceState);  </a:t>
            </a:r>
            <a:endParaRPr lang="en-US" sz="1600"/>
          </a:p>
          <a:p>
            <a:pPr marL="0" indent="0">
              <a:buNone/>
            </a:pPr>
            <a:r>
              <a:rPr lang="en-US" sz="1600"/>
              <a:t>    }  </a:t>
            </a:r>
            <a:endParaRPr lang="en-US" sz="1600"/>
          </a:p>
          <a:p>
            <a:pPr marL="0" indent="0">
              <a:buNone/>
            </a:pPr>
            <a:r>
              <a:rPr lang="en-US" sz="1600"/>
              <a:t>  </a:t>
            </a:r>
            <a:endParaRPr lang="en-US" sz="1600"/>
          </a:p>
          <a:p>
            <a:pPr marL="0" indent="0">
              <a:buNone/>
            </a:pPr>
            <a:r>
              <a:rPr lang="en-US" sz="1600"/>
              <a:t>    @Override  </a:t>
            </a:r>
            <a:endParaRPr lang="en-US" sz="1600"/>
          </a:p>
          <a:p>
            <a:pPr marL="0" indent="0">
              <a:buNone/>
            </a:pPr>
            <a:r>
              <a:rPr lang="en-US" sz="1600"/>
              <a:t>    public View onCreateView(LayoutInflater inflater, ViewGroup container,  </a:t>
            </a:r>
            <a:endParaRPr lang="en-US" sz="1600"/>
          </a:p>
          <a:p>
            <a:pPr marL="0" indent="0">
              <a:buNone/>
            </a:pPr>
            <a:r>
              <a:rPr lang="en-US" sz="1600"/>
              <a:t>                             Bundle savedInstanceState) {  </a:t>
            </a:r>
            <a:endParaRPr lang="en-US" sz="1600"/>
          </a:p>
          <a:p>
            <a:pPr marL="0" indent="0">
              <a:buNone/>
            </a:pPr>
            <a:r>
              <a:rPr lang="en-US" sz="1600"/>
              <a:t>        // Inflate the layout for this fragment  </a:t>
            </a:r>
            <a:endParaRPr lang="en-US" sz="1600"/>
          </a:p>
          <a:p>
            <a:pPr marL="0" indent="0">
              <a:buNone/>
            </a:pPr>
            <a:r>
              <a:rPr lang="en-US" sz="1600"/>
              <a:t>        return inflater.inflate(R.layout.fragment_fragment2, container, false);  </a:t>
            </a:r>
            <a:endParaRPr lang="en-US" sz="1600"/>
          </a:p>
          <a:p>
            <a:pPr marL="0" indent="0">
              <a:buNone/>
            </a:pPr>
            <a:r>
              <a:rPr lang="en-US" sz="1600"/>
              <a:t>    }  </a:t>
            </a:r>
            <a:endParaRPr lang="en-US" sz="1600"/>
          </a:p>
          <a:p>
            <a:pPr marL="0" indent="0">
              <a:buNone/>
            </a:pPr>
            <a:r>
              <a:rPr lang="en-US" sz="1600"/>
              <a:t>      </a:t>
            </a:r>
            <a:endParaRPr lang="en-US" sz="1600"/>
          </a:p>
          <a:p>
            <a:pPr marL="0" indent="0">
              <a:buNone/>
            </a:pPr>
            <a:r>
              <a:rPr lang="en-US" sz="1600"/>
              <a:t>} </a:t>
            </a:r>
            <a:endParaRPr lang="en-US" sz="1600"/>
          </a:p>
        </p:txBody>
      </p:sp>
      <p:pic>
        <p:nvPicPr>
          <p:cNvPr id="8" name="Content Placeholder 7"/>
          <p:cNvPicPr>
            <a:picLocks noChangeAspect="1"/>
          </p:cNvPicPr>
          <p:nvPr>
            <p:ph sz="half" idx="2"/>
          </p:nvPr>
        </p:nvPicPr>
        <p:blipFill>
          <a:blip r:embed="rId2"/>
          <a:stretch>
            <a:fillRect/>
          </a:stretch>
        </p:blipFill>
        <p:spPr>
          <a:xfrm>
            <a:off x="5580380" y="1772920"/>
            <a:ext cx="2545715" cy="45262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713"/>
            <a:ext cx="8229600" cy="1143000"/>
          </a:xfrm>
        </p:spPr>
        <p:txBody>
          <a:bodyPr/>
          <a:p>
            <a:r>
              <a:rPr lang="en-US">
                <a:sym typeface="+mn-ea"/>
              </a:rPr>
              <a:t>Adapter</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p:txBody>
          <a:bodyPr>
            <a:normAutofit fontScale="60000"/>
          </a:bodyPr>
          <a:p>
            <a:pPr marL="0" indent="0" algn="just">
              <a:buNone/>
            </a:pPr>
            <a:r>
              <a:rPr lang="en-US"/>
              <a:t>Adapter and Adapter View are so popular, that every time you see any app with a List of items or Grid of items, you can say for sure that it is using Adapter and Adapter View.</a:t>
            </a:r>
            <a:endParaRPr lang="en-US"/>
          </a:p>
          <a:p>
            <a:pPr marL="0" indent="0" algn="just">
              <a:buNone/>
            </a:pPr>
            <a:endParaRPr lang="en-US"/>
          </a:p>
          <a:p>
            <a:pPr marL="0" indent="0" algn="just">
              <a:buNone/>
            </a:pPr>
            <a:r>
              <a:rPr lang="en-US"/>
              <a:t>Generally, when we create any List or Grid of data, we think we can use a loop to iterate over the data and then set the data to create the list or grid.</a:t>
            </a:r>
            <a:endParaRPr lang="en-US"/>
          </a:p>
          <a:p>
            <a:pPr marL="0" indent="0" algn="just">
              <a:buNone/>
            </a:pPr>
            <a:endParaRPr lang="en-US"/>
          </a:p>
          <a:p>
            <a:pPr marL="0" indent="0" algn="just">
              <a:buNone/>
            </a:pPr>
            <a:r>
              <a:rPr lang="en-US"/>
              <a:t>But what if the data is a set of 1 million products. Then using a loop will not only consume a lot of time, making the app slow, also it might end up eating all the runtime memory.</a:t>
            </a:r>
            <a:endParaRPr lang="en-US"/>
          </a:p>
          <a:p>
            <a:pPr marL="0" indent="0" algn="just">
              <a:buNone/>
            </a:pPr>
            <a:endParaRPr lang="en-US"/>
          </a:p>
          <a:p>
            <a:pPr marL="0" indent="0" algn="just">
              <a:buNone/>
            </a:pPr>
            <a:r>
              <a:rPr lang="en-US"/>
              <a:t>All these problems are solved by using Adapter and Adapter View.</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3" name="Content Placeholder 2"/>
          <p:cNvPicPr>
            <a:picLocks noChangeAspect="1"/>
          </p:cNvPicPr>
          <p:nvPr>
            <p:ph idx="1"/>
          </p:nvPr>
        </p:nvPicPr>
        <p:blipFill>
          <a:blip r:embed="rId2"/>
          <a:stretch>
            <a:fillRect/>
          </a:stretch>
        </p:blipFill>
        <p:spPr>
          <a:xfrm>
            <a:off x="1763395" y="1196975"/>
            <a:ext cx="5410200" cy="35718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a:xfrm>
            <a:off x="457200" y="1050290"/>
            <a:ext cx="8229600" cy="5076190"/>
          </a:xfrm>
        </p:spPr>
        <p:txBody>
          <a:bodyPr>
            <a:normAutofit lnSpcReduction="10000"/>
          </a:bodyPr>
          <a:p>
            <a:pPr marL="0" indent="0" algn="just">
              <a:buNone/>
            </a:pPr>
            <a:r>
              <a:rPr lang="en-US" b="1"/>
              <a:t>What is an Adapter?</a:t>
            </a:r>
            <a:endParaRPr lang="en-US" b="1"/>
          </a:p>
          <a:p>
            <a:pPr marL="0" indent="0" algn="just">
              <a:buNone/>
            </a:pPr>
            <a:r>
              <a:rPr lang="en-US"/>
              <a:t>An adapter acts like a bridge between a data source and the user interface. It reads data from various data sources, coverts it into View objects and provide it to the linked Adapter view to create UI components.</a:t>
            </a:r>
            <a:endParaRPr lang="en-US"/>
          </a:p>
          <a:p>
            <a:pPr marL="0" indent="0" algn="just">
              <a:buNone/>
            </a:pPr>
            <a:endParaRPr lang="en-US"/>
          </a:p>
          <a:p>
            <a:pPr marL="0" indent="0" algn="just">
              <a:buNone/>
            </a:pPr>
            <a:r>
              <a:rPr lang="en-US"/>
              <a:t>The data source or dataset can be an Array object, a List object etc.</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p:txBody>
          <a:bodyPr>
            <a:normAutofit fontScale="60000"/>
          </a:bodyPr>
          <a:p>
            <a:pPr marL="0" indent="0">
              <a:buNone/>
            </a:pPr>
            <a:r>
              <a:rPr lang="en-US"/>
              <a:t>Adapters In Android:</a:t>
            </a:r>
            <a:endParaRPr lang="en-US"/>
          </a:p>
          <a:p>
            <a:pPr marL="0" indent="0">
              <a:buNone/>
            </a:pPr>
            <a:r>
              <a:rPr lang="en-US"/>
              <a:t>There are the some commonly used Adapter in Android used to fill the data in the UI components.</a:t>
            </a:r>
            <a:endParaRPr lang="en-US"/>
          </a:p>
          <a:p>
            <a:pPr marL="0" indent="0">
              <a:buNone/>
            </a:pPr>
            <a:endParaRPr lang="en-US"/>
          </a:p>
          <a:p>
            <a:pPr marL="0" indent="0">
              <a:buNone/>
            </a:pPr>
            <a:r>
              <a:rPr lang="en-US" b="1"/>
              <a:t>BaseAdapter –</a:t>
            </a:r>
            <a:r>
              <a:rPr lang="en-US"/>
              <a:t> It is parent adapter for all other adapters</a:t>
            </a:r>
            <a:endParaRPr lang="en-US"/>
          </a:p>
          <a:p>
            <a:pPr marL="0" indent="0">
              <a:buNone/>
            </a:pPr>
            <a:r>
              <a:rPr lang="en-US" b="1"/>
              <a:t>ArrayAdapter –</a:t>
            </a:r>
            <a:r>
              <a:rPr lang="en-US"/>
              <a:t> It is used whenever we have a list of single items which is backed by an array</a:t>
            </a:r>
            <a:endParaRPr lang="en-US"/>
          </a:p>
          <a:p>
            <a:pPr marL="0" indent="0">
              <a:buNone/>
            </a:pPr>
            <a:r>
              <a:rPr lang="en-US" b="1"/>
              <a:t>Custom ArrayAdapter – </a:t>
            </a:r>
            <a:r>
              <a:rPr lang="en-US"/>
              <a:t>It is used whenever we need to display a custom list</a:t>
            </a:r>
            <a:endParaRPr lang="en-US"/>
          </a:p>
          <a:p>
            <a:pPr marL="0" indent="0">
              <a:buNone/>
            </a:pPr>
            <a:r>
              <a:rPr lang="en-US" b="1"/>
              <a:t>SimpleAdapter – </a:t>
            </a:r>
            <a:r>
              <a:rPr lang="en-US"/>
              <a:t>It is an easy adapter to map static data to views defined in your XML file</a:t>
            </a:r>
            <a:endParaRPr lang="en-US"/>
          </a:p>
          <a:p>
            <a:pPr marL="0" indent="0">
              <a:buNone/>
            </a:pPr>
            <a:r>
              <a:rPr lang="en-US" b="1"/>
              <a:t>Custom SimpleAdapter – </a:t>
            </a:r>
            <a:r>
              <a:rPr lang="en-US"/>
              <a:t>It is used whenever we need to display a customized list and needed to access the child items of the list or grid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sz="3600"/>
              <a:t>Types of Layout</a:t>
            </a:r>
            <a:endParaRPr lang="en-US" sz="36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pic>
        <p:nvPicPr>
          <p:cNvPr id="4" name="Content Placeholder 3"/>
          <p:cNvPicPr>
            <a:picLocks noChangeAspect="1"/>
          </p:cNvPicPr>
          <p:nvPr>
            <p:ph idx="1"/>
          </p:nvPr>
        </p:nvPicPr>
        <p:blipFill>
          <a:blip r:embed="rId2"/>
          <a:stretch>
            <a:fillRect/>
          </a:stretch>
        </p:blipFill>
        <p:spPr>
          <a:xfrm>
            <a:off x="457200" y="2564765"/>
            <a:ext cx="8229600" cy="29267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a:xfrm>
            <a:off x="457200" y="1151255"/>
            <a:ext cx="8229600" cy="4975225"/>
          </a:xfrm>
        </p:spPr>
        <p:txBody>
          <a:bodyPr>
            <a:normAutofit fontScale="50000"/>
          </a:bodyPr>
          <a:p>
            <a:pPr marL="0" indent="0">
              <a:buNone/>
            </a:pPr>
            <a:r>
              <a:rPr lang="en-IN" altLang="en-US" sz="3200" b="1">
                <a:sym typeface="+mn-ea"/>
              </a:rPr>
              <a:t>Define the Adapter</a:t>
            </a:r>
            <a:endParaRPr lang="en-IN" altLang="en-US" sz="3200" b="1"/>
          </a:p>
          <a:p>
            <a:pPr marL="0" indent="0">
              <a:buNone/>
            </a:pPr>
            <a:r>
              <a:rPr lang="en-IN" altLang="en-US" sz="3200">
                <a:sym typeface="+mn-ea"/>
              </a:rPr>
              <a:t>There will be an Adapter(ArrayAdapter etc) to take data from data source, create a view of it and then pass it to the AdapterView i.e. Spinner. </a:t>
            </a:r>
            <a:endParaRPr lang="en-IN" altLang="en-US" sz="3200"/>
          </a:p>
          <a:p>
            <a:pPr marL="0" indent="0">
              <a:buNone/>
            </a:pPr>
            <a:endParaRPr lang="en-IN" altLang="en-US" sz="3200"/>
          </a:p>
          <a:p>
            <a:pPr marL="457200" lvl="1" indent="0">
              <a:buNone/>
            </a:pPr>
            <a:r>
              <a:rPr lang="en-IN" altLang="en-US" sz="3200">
                <a:sym typeface="+mn-ea"/>
              </a:rPr>
              <a:t>ArrayAdapter&lt;String&gt; adapter =  new ArrayAdapter&lt;&gt;(this, android.R.layout.simple_spinner_item, days);</a:t>
            </a:r>
            <a:endParaRPr lang="en-IN" altLang="en-US" sz="3200"/>
          </a:p>
          <a:p>
            <a:pPr marL="0" indent="0" algn="just">
              <a:buNone/>
            </a:pPr>
            <a:r>
              <a:rPr lang="en-US" sz="3200">
                <a:sym typeface="+mn-ea"/>
              </a:rPr>
              <a:t>There are 3 parameters used to instantiate an ArrayAdapter(we have used an ArrayAdapter in our example):</a:t>
            </a:r>
            <a:endParaRPr lang="en-US" sz="3200"/>
          </a:p>
          <a:p>
            <a:pPr marL="0" indent="0" algn="just">
              <a:buNone/>
            </a:pPr>
            <a:endParaRPr lang="en-US" sz="3200"/>
          </a:p>
          <a:p>
            <a:pPr lvl="1" algn="just">
              <a:buFont typeface="Arial" panose="020B0604020202020204" pitchFamily="34" charset="0"/>
              <a:buChar char="•"/>
            </a:pPr>
            <a:r>
              <a:rPr lang="en-US" sz="3200">
                <a:sym typeface="+mn-ea"/>
              </a:rPr>
              <a:t>Context c: Refers to the current class object where ArrayAdapter is being instantiated.</a:t>
            </a:r>
            <a:endParaRPr lang="en-US" sz="3200"/>
          </a:p>
          <a:p>
            <a:pPr lvl="1" algn="just">
              <a:buFont typeface="Arial" panose="020B0604020202020204" pitchFamily="34" charset="0"/>
              <a:buChar char="•"/>
            </a:pPr>
            <a:endParaRPr lang="en-US" sz="3200"/>
          </a:p>
          <a:p>
            <a:pPr lvl="1" algn="just">
              <a:buFont typeface="Arial" panose="020B0604020202020204" pitchFamily="34" charset="0"/>
              <a:buChar char="•"/>
            </a:pPr>
            <a:r>
              <a:rPr lang="en-US" sz="3200">
                <a:sym typeface="+mn-ea"/>
              </a:rPr>
              <a:t>Layout: It is a layout file that defines how a single item will appear in the spinner. Android SDK by default provides layouts like simple_spinner_item and simple_spinner_dropdown_item and if you do not have any special design requirements, we suggest you use these only.</a:t>
            </a:r>
            <a:endParaRPr lang="en-US" sz="3200"/>
          </a:p>
          <a:p>
            <a:pPr lvl="1" algn="just">
              <a:buFont typeface="Arial" panose="020B0604020202020204" pitchFamily="34" charset="0"/>
              <a:buChar char="•"/>
            </a:pPr>
            <a:endParaRPr lang="en-US" sz="3200"/>
          </a:p>
          <a:p>
            <a:pPr lvl="1" algn="just">
              <a:buFont typeface="Arial" panose="020B0604020202020204" pitchFamily="34" charset="0"/>
              <a:buChar char="•"/>
            </a:pPr>
            <a:r>
              <a:rPr lang="en-US" sz="3200">
                <a:sym typeface="+mn-ea"/>
              </a:rPr>
              <a:t>Data source: It is the data source from which data will be converted into a view.</a:t>
            </a:r>
            <a:endParaRPr lang="en-US" sz="3200"/>
          </a:p>
          <a:p>
            <a:pPr marL="0" indent="0">
              <a:buNone/>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a:xfrm>
            <a:off x="457200" y="1223010"/>
            <a:ext cx="8229600" cy="4903470"/>
          </a:xfrm>
        </p:spPr>
        <p:txBody>
          <a:bodyPr>
            <a:normAutofit fontScale="60000"/>
          </a:bodyPr>
          <a:p>
            <a:pPr marL="0" indent="0">
              <a:buNone/>
            </a:pPr>
            <a:r>
              <a:rPr lang="en-US"/>
              <a:t>&lt;?xml version="1.0" encoding="utf-8"?&gt;</a:t>
            </a:r>
            <a:endParaRPr lang="en-US"/>
          </a:p>
          <a:p>
            <a:pPr marL="0" indent="0">
              <a:buNone/>
            </a:pPr>
            <a:r>
              <a:rPr lang="en-US"/>
              <a:t>&lt;RelativeLayout</a:t>
            </a:r>
            <a:endParaRPr lang="en-US"/>
          </a:p>
          <a:p>
            <a:pPr marL="0" indent="0">
              <a:buNone/>
            </a:pPr>
            <a:r>
              <a:rPr lang="en-US"/>
              <a:t>	xmlns:android="http://schemas.android.com/apk/res/android"</a:t>
            </a:r>
            <a:endParaRPr lang="en-US"/>
          </a:p>
          <a:p>
            <a:pPr marL="0" indent="0">
              <a:buNone/>
            </a:pPr>
            <a:r>
              <a:rPr lang="en-US"/>
              <a:t>	xmlns:tools="http://schemas.android.com/tools"</a:t>
            </a:r>
            <a:endParaRPr lang="en-US"/>
          </a:p>
          <a:p>
            <a:pPr marL="0" indent="0">
              <a:buNone/>
            </a:pPr>
            <a:r>
              <a:rPr lang="en-US"/>
              <a:t>	android:layout_width="match_parent"</a:t>
            </a:r>
            <a:endParaRPr lang="en-US"/>
          </a:p>
          <a:p>
            <a:pPr marL="0" indent="0">
              <a:buNone/>
            </a:pPr>
            <a:r>
              <a:rPr lang="en-US"/>
              <a:t>	android:layout_height="match_parent"</a:t>
            </a:r>
            <a:endParaRPr lang="en-US"/>
          </a:p>
          <a:p>
            <a:pPr marL="0" indent="0">
              <a:buNone/>
            </a:pPr>
            <a:r>
              <a:rPr lang="en-US"/>
              <a:t>	tools:context=".MainActivity"&gt;</a:t>
            </a:r>
            <a:endParaRPr lang="en-US"/>
          </a:p>
          <a:p>
            <a:pPr marL="0" indent="0">
              <a:buNone/>
            </a:pPr>
            <a:endParaRPr lang="en-US"/>
          </a:p>
          <a:p>
            <a:pPr marL="0" indent="0">
              <a:buNone/>
            </a:pPr>
            <a:r>
              <a:rPr lang="en-US"/>
              <a:t>	&lt;ListView</a:t>
            </a:r>
            <a:endParaRPr lang="en-US"/>
          </a:p>
          <a:p>
            <a:pPr marL="0" indent="0">
              <a:buNone/>
            </a:pPr>
            <a:r>
              <a:rPr lang="en-US"/>
              <a:t>		android:id="@+id/simpleListView"</a:t>
            </a:r>
            <a:endParaRPr lang="en-US"/>
          </a:p>
          <a:p>
            <a:pPr marL="0" indent="0">
              <a:buNone/>
            </a:pPr>
            <a:r>
              <a:rPr lang="en-US"/>
              <a:t>		android:layout_width="match_parent"</a:t>
            </a:r>
            <a:endParaRPr lang="en-US"/>
          </a:p>
          <a:p>
            <a:pPr marL="0" indent="0">
              <a:buNone/>
            </a:pPr>
            <a:r>
              <a:rPr lang="en-US"/>
              <a:t>		android:layout_height="wrap_content" /&gt;</a:t>
            </a:r>
            <a:endParaRPr lang="en-US"/>
          </a:p>
          <a:p>
            <a:pPr marL="0" indent="0">
              <a:buNone/>
            </a:pPr>
            <a:endParaRPr lang="en-US"/>
          </a:p>
          <a:p>
            <a:pPr marL="0" indent="0">
              <a:buNone/>
            </a:pPr>
            <a:r>
              <a:rPr lang="en-US"/>
              <a:t>&lt;/RelativeLayout&gt;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idx="1"/>
          </p:nvPr>
        </p:nvSpPr>
        <p:spPr>
          <a:xfrm>
            <a:off x="457200" y="1181100"/>
            <a:ext cx="8229600" cy="4945380"/>
          </a:xfrm>
        </p:spPr>
        <p:txBody>
          <a:bodyPr>
            <a:normAutofit fontScale="50000"/>
          </a:bodyPr>
          <a:p>
            <a:pPr marL="0" indent="0">
              <a:buNone/>
            </a:pPr>
            <a:r>
              <a:rPr lang="en-US"/>
              <a:t>This will contain a TextView that is used to display the array objects as output.</a:t>
            </a:r>
            <a:endParaRPr lang="en-US"/>
          </a:p>
          <a:p>
            <a:pPr marL="0" indent="0">
              <a:buNone/>
            </a:pPr>
            <a:endParaRPr lang="en-US"/>
          </a:p>
          <a:p>
            <a:pPr marL="0" indent="0">
              <a:buNone/>
            </a:pPr>
            <a:r>
              <a:rPr lang="en-US"/>
              <a:t>&lt;?xml version="1.0" encoding="utf-8"?&gt;</a:t>
            </a:r>
            <a:endParaRPr lang="en-US"/>
          </a:p>
          <a:p>
            <a:pPr marL="0" indent="0">
              <a:buNone/>
            </a:pPr>
            <a:r>
              <a:rPr lang="en-US"/>
              <a:t>&lt;LinearLayout</a:t>
            </a:r>
            <a:endParaRPr lang="en-US"/>
          </a:p>
          <a:p>
            <a:pPr marL="0" indent="0">
              <a:buNone/>
            </a:pPr>
            <a:r>
              <a:rPr lang="en-US"/>
              <a:t>	xmlns:android="http://schemas.android.com/apk/res/android"</a:t>
            </a:r>
            <a:endParaRPr lang="en-US"/>
          </a:p>
          <a:p>
            <a:pPr marL="0" indent="0">
              <a:buNone/>
            </a:pPr>
            <a:r>
              <a:rPr lang="en-US"/>
              <a:t>	android:layout_width="match_parent"</a:t>
            </a:r>
            <a:endParaRPr lang="en-US"/>
          </a:p>
          <a:p>
            <a:pPr marL="0" indent="0">
              <a:buNone/>
            </a:pPr>
            <a:r>
              <a:rPr lang="en-US"/>
              <a:t>	android:layout_height="match_parent"</a:t>
            </a:r>
            <a:endParaRPr lang="en-US"/>
          </a:p>
          <a:p>
            <a:pPr marL="0" indent="0">
              <a:buNone/>
            </a:pPr>
            <a:r>
              <a:rPr lang="en-US"/>
              <a:t>	android:orientation="vertical"&gt;</a:t>
            </a:r>
            <a:endParaRPr lang="en-US"/>
          </a:p>
          <a:p>
            <a:pPr marL="0" indent="0">
              <a:buNone/>
            </a:pPr>
            <a:endParaRPr lang="en-US"/>
          </a:p>
          <a:p>
            <a:pPr marL="0" indent="0">
              <a:buNone/>
            </a:pPr>
            <a:r>
              <a:rPr lang="en-US"/>
              <a:t>	&lt;TextView</a:t>
            </a:r>
            <a:endParaRPr lang="en-US"/>
          </a:p>
          <a:p>
            <a:pPr marL="0" indent="0">
              <a:buNone/>
            </a:pPr>
            <a:r>
              <a:rPr lang="en-US"/>
              <a:t>		android:id="@+id/itemTextView"</a:t>
            </a:r>
            <a:endParaRPr lang="en-US"/>
          </a:p>
          <a:p>
            <a:pPr marL="0" indent="0">
              <a:buNone/>
            </a:pPr>
            <a:r>
              <a:rPr lang="en-US"/>
              <a:t>		android:layout_width="match_parent"</a:t>
            </a:r>
            <a:endParaRPr lang="en-US"/>
          </a:p>
          <a:p>
            <a:pPr marL="0" indent="0">
              <a:buNone/>
            </a:pPr>
            <a:r>
              <a:rPr lang="en-US"/>
              <a:t>		android:layout_height="wrap_content"</a:t>
            </a:r>
            <a:endParaRPr lang="en-US"/>
          </a:p>
          <a:p>
            <a:pPr marL="0" indent="0">
              <a:buNone/>
            </a:pPr>
            <a:r>
              <a:rPr lang="en-US"/>
              <a:t>		android:layout_gravity="center" /&gt;</a:t>
            </a:r>
            <a:endParaRPr lang="en-US"/>
          </a:p>
          <a:p>
            <a:pPr marL="0" indent="0">
              <a:buNone/>
            </a:pPr>
            <a:endParaRPr lang="en-US"/>
          </a:p>
          <a:p>
            <a:pPr marL="0" indent="0">
              <a:buNone/>
            </a:pPr>
            <a:r>
              <a:rPr lang="en-US"/>
              <a:t>&lt;/LinearLayout&gt;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
        <p:nvSpPr>
          <p:cNvPr id="2" name="Content Placeholder 1"/>
          <p:cNvSpPr/>
          <p:nvPr>
            <p:ph sz="half" idx="1"/>
          </p:nvPr>
        </p:nvSpPr>
        <p:spPr>
          <a:xfrm>
            <a:off x="457200" y="1136650"/>
            <a:ext cx="5550535" cy="4989830"/>
          </a:xfrm>
        </p:spPr>
        <p:txBody>
          <a:bodyPr>
            <a:normAutofit fontScale="90000" lnSpcReduction="10000"/>
          </a:bodyPr>
          <a:p>
            <a:pPr marL="0" indent="0">
              <a:buNone/>
            </a:pPr>
            <a:r>
              <a:rPr lang="en-US" sz="1400"/>
              <a:t>public class MainActivity extends AppCompatActivity {</a:t>
            </a:r>
            <a:endParaRPr lang="en-US" sz="1400"/>
          </a:p>
          <a:p>
            <a:pPr marL="0" indent="0">
              <a:buNone/>
            </a:pPr>
            <a:r>
              <a:rPr lang="en-US" sz="1400"/>
              <a:t>  </a:t>
            </a:r>
            <a:endParaRPr lang="en-US" sz="1400"/>
          </a:p>
          <a:p>
            <a:pPr marL="0" indent="0">
              <a:buNone/>
            </a:pPr>
            <a:r>
              <a:rPr lang="en-US" sz="1400"/>
              <a:t>    ListView simpleListView;</a:t>
            </a:r>
            <a:endParaRPr lang="en-US" sz="1400"/>
          </a:p>
          <a:p>
            <a:pPr marL="0" indent="0">
              <a:buNone/>
            </a:pPr>
            <a:r>
              <a:rPr lang="en-US" sz="1400"/>
              <a:t>      </a:t>
            </a:r>
            <a:endParaRPr lang="en-US" sz="1400"/>
          </a:p>
          <a:p>
            <a:pPr marL="0" indent="0">
              <a:buNone/>
            </a:pPr>
            <a:r>
              <a:rPr lang="en-US" sz="1400"/>
              <a:t>    // array objects</a:t>
            </a:r>
            <a:endParaRPr lang="en-US" sz="1400"/>
          </a:p>
          <a:p>
            <a:pPr marL="0" indent="0">
              <a:buNone/>
            </a:pPr>
            <a:r>
              <a:rPr lang="en-US" sz="1400"/>
              <a:t>    String courseList[] = {"C-Programming", "Data Structure", "Database", "Python",</a:t>
            </a:r>
            <a:endParaRPr lang="en-US" sz="1400"/>
          </a:p>
          <a:p>
            <a:pPr marL="0" indent="0">
              <a:buNone/>
            </a:pPr>
            <a:r>
              <a:rPr lang="en-US" sz="1400"/>
              <a:t>                            "Java", "Operating System", "Compiler Design", "Android Development"};</a:t>
            </a:r>
            <a:endParaRPr lang="en-US" sz="1400"/>
          </a:p>
          <a:p>
            <a:pPr marL="0" indent="0">
              <a:buNone/>
            </a:pPr>
            <a:r>
              <a:rPr lang="en-US" sz="1400"/>
              <a:t>  </a:t>
            </a:r>
            <a:endParaRPr lang="en-US" sz="1400"/>
          </a:p>
          <a:p>
            <a:pPr marL="0" indent="0">
              <a:buNone/>
            </a:pPr>
            <a:r>
              <a:rPr lang="en-US" sz="1400"/>
              <a:t>    @Override</a:t>
            </a:r>
            <a:endParaRPr lang="en-US" sz="1400"/>
          </a:p>
          <a:p>
            <a:pPr marL="0" indent="0">
              <a:buNone/>
            </a:pPr>
            <a:r>
              <a:rPr lang="en-US" sz="1400"/>
              <a:t>    protected void onCreate(Bundle savedInstanceState) {</a:t>
            </a:r>
            <a:endParaRPr lang="en-US" sz="1400"/>
          </a:p>
          <a:p>
            <a:pPr marL="0" indent="0">
              <a:buNone/>
            </a:pPr>
            <a:r>
              <a:rPr lang="en-US" sz="1400"/>
              <a:t>        super.onCreate(savedInstanceState);</a:t>
            </a:r>
            <a:endParaRPr lang="en-US" sz="1400"/>
          </a:p>
          <a:p>
            <a:pPr marL="0" indent="0">
              <a:buNone/>
            </a:pPr>
            <a:r>
              <a:rPr lang="en-US" sz="1400"/>
              <a:t>        setContentView(R.layout.activity_main);</a:t>
            </a:r>
            <a:endParaRPr lang="en-US" sz="1400"/>
          </a:p>
          <a:p>
            <a:pPr marL="0" indent="0">
              <a:buNone/>
            </a:pPr>
            <a:r>
              <a:rPr lang="en-US" sz="1400"/>
              <a:t>          </a:t>
            </a:r>
            <a:endParaRPr lang="en-US" sz="1400"/>
          </a:p>
          <a:p>
            <a:pPr marL="0" indent="0">
              <a:buNone/>
            </a:pPr>
            <a:r>
              <a:rPr lang="en-US" sz="1400"/>
              <a:t>        simpleListView = (ListView) findViewById(R.id.simpleListView);</a:t>
            </a:r>
            <a:endParaRPr lang="en-US" sz="1400"/>
          </a:p>
          <a:p>
            <a:pPr marL="0" indent="0">
              <a:buNone/>
            </a:pPr>
            <a:r>
              <a:rPr lang="en-US" sz="1400"/>
              <a:t>          </a:t>
            </a:r>
            <a:endParaRPr lang="en-US" sz="1400"/>
          </a:p>
          <a:p>
            <a:pPr marL="0" indent="0">
              <a:buNone/>
            </a:pPr>
            <a:r>
              <a:rPr lang="en-US" sz="1400"/>
              <a:t>        ArrayAdapter&lt;String&gt; arrayAdapter = new ArrayAdapter&lt;String&gt;(this,</a:t>
            </a:r>
            <a:endParaRPr lang="en-US" sz="1400"/>
          </a:p>
          <a:p>
            <a:pPr marL="0" indent="0">
              <a:buNone/>
            </a:pPr>
            <a:r>
              <a:rPr lang="en-US" sz="1400"/>
              <a:t>                R.layout.item_view, R.id.itemTextView, courseList);</a:t>
            </a:r>
            <a:endParaRPr lang="en-US" sz="1400"/>
          </a:p>
          <a:p>
            <a:pPr marL="0" indent="0">
              <a:buNone/>
            </a:pPr>
            <a:r>
              <a:rPr lang="en-US" sz="1400"/>
              <a:t>        simpleListView.setAdapter(arrayAdapter);</a:t>
            </a:r>
            <a:endParaRPr lang="en-US" sz="1400"/>
          </a:p>
          <a:p>
            <a:pPr marL="0" indent="0">
              <a:buNone/>
            </a:pPr>
            <a:r>
              <a:rPr lang="en-US" sz="1400"/>
              <a:t>    }</a:t>
            </a:r>
            <a:endParaRPr lang="en-US" sz="1400"/>
          </a:p>
          <a:p>
            <a:pPr marL="0" indent="0">
              <a:buNone/>
            </a:pPr>
            <a:r>
              <a:rPr lang="en-US" sz="1400"/>
              <a:t>}</a:t>
            </a:r>
            <a:endParaRPr lang="en-US" sz="1400"/>
          </a:p>
        </p:txBody>
      </p:sp>
      <p:pic>
        <p:nvPicPr>
          <p:cNvPr id="3" name="Picture 2"/>
          <p:cNvPicPr>
            <a:picLocks noChangeAspect="1"/>
          </p:cNvPicPr>
          <p:nvPr/>
        </p:nvPicPr>
        <p:blipFill>
          <a:blip r:embed="rId2"/>
          <a:stretch>
            <a:fillRect/>
          </a:stretch>
        </p:blipFill>
        <p:spPr>
          <a:xfrm>
            <a:off x="1331595" y="-13133070"/>
            <a:ext cx="2295525" cy="10648950"/>
          </a:xfrm>
          <a:prstGeom prst="rect">
            <a:avLst/>
          </a:prstGeom>
        </p:spPr>
      </p:pic>
      <p:pic>
        <p:nvPicPr>
          <p:cNvPr id="8" name="Content Placeholder 7"/>
          <p:cNvPicPr>
            <a:picLocks noChangeAspect="1"/>
          </p:cNvPicPr>
          <p:nvPr>
            <p:ph sz="half" idx="2"/>
          </p:nvPr>
        </p:nvPicPr>
        <p:blipFill>
          <a:blip r:embed="rId2"/>
          <a:stretch>
            <a:fillRect/>
          </a:stretch>
        </p:blipFill>
        <p:spPr>
          <a:xfrm>
            <a:off x="6660515" y="1974850"/>
            <a:ext cx="2315210" cy="4526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4565"/>
            <a:ext cx="8229600" cy="5161915"/>
          </a:xfrm>
        </p:spPr>
        <p:txBody>
          <a:bodyPr>
            <a:normAutofit/>
          </a:bodyPr>
          <a:p>
            <a:pPr marL="0" indent="0" algn="just">
              <a:buNone/>
            </a:pPr>
            <a:r>
              <a:rPr lang="en-US" b="1">
                <a:sym typeface="+mn-ea"/>
              </a:rPr>
              <a:t>3.Activity</a:t>
            </a:r>
            <a:endParaRPr lang="en-US" b="1"/>
          </a:p>
          <a:p>
            <a:pPr algn="just"/>
            <a:r>
              <a:rPr lang="en-US" sz="2800">
                <a:sym typeface="+mn-ea"/>
              </a:rPr>
              <a:t>An Activity interacts with the user, via a visual UI on a screen. The UI is placed on the Activity via the Activity's setContentView() method. </a:t>
            </a:r>
            <a:endParaRPr lang="en-US" sz="2800">
              <a:sym typeface="+mn-ea"/>
            </a:endParaRPr>
          </a:p>
          <a:p>
            <a:pPr marL="0" indent="0" algn="just">
              <a:buNone/>
            </a:pPr>
            <a:endParaRPr lang="en-US" sz="2800"/>
          </a:p>
          <a:p>
            <a:pPr algn="just"/>
            <a:r>
              <a:rPr lang="en-US" sz="2800">
                <a:sym typeface="+mn-ea"/>
              </a:rPr>
              <a:t>In Android, the UI composes of View and ViewGroup objects, organized in a single view-tree structure</a:t>
            </a:r>
            <a:endParaRPr lang="en-US" sz="2800"/>
          </a:p>
          <a:p>
            <a:pPr marL="0" indent="0">
              <a:buNone/>
            </a:pP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p>
            <a:r>
              <a:rPr lang="en-US"/>
              <a:t>Layouts</a:t>
            </a:r>
            <a:endParaRPr lang="en-US"/>
          </a:p>
        </p:txBody>
      </p:sp>
      <p:sp>
        <p:nvSpPr>
          <p:cNvPr id="3" name="Content Placeholder 2"/>
          <p:cNvSpPr>
            <a:spLocks noGrp="1"/>
          </p:cNvSpPr>
          <p:nvPr>
            <p:ph idx="1"/>
          </p:nvPr>
        </p:nvSpPr>
        <p:spPr/>
        <p:txBody>
          <a:bodyPr>
            <a:normAutofit fontScale="90000"/>
          </a:bodyPr>
          <a:p>
            <a:pPr algn="just"/>
            <a:r>
              <a:rPr lang="en-US" sz="2800"/>
              <a:t>Android Layout is used to define the user interface that holds the UI controls or widgets that will appear on the screen of an android application or activity screen. </a:t>
            </a:r>
            <a:endParaRPr lang="en-US" sz="2800"/>
          </a:p>
          <a:p>
            <a:pPr algn="just"/>
            <a:r>
              <a:rPr lang="en-US" sz="2800"/>
              <a:t>Generally, every application is a combination of View and ViewGroup.</a:t>
            </a:r>
            <a:endParaRPr lang="en-US" sz="2800"/>
          </a:p>
          <a:p>
            <a:pPr marL="0" indent="0" algn="just">
              <a:buNone/>
            </a:pPr>
            <a:r>
              <a:rPr lang="en-US" sz="2800" b="1"/>
              <a:t>View</a:t>
            </a:r>
            <a:endParaRPr lang="en-US" sz="2800" b="1"/>
          </a:p>
          <a:p>
            <a:pPr algn="just"/>
            <a:r>
              <a:rPr lang="en-US" sz="2800"/>
              <a:t>A View is defined as the user interface which is used to create interactive UI components such as TextView, ImageView, EditText, RadioButton, etc., and is responsible for event handling and drawing. They are Generally Called Widgets.</a:t>
            </a: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8865"/>
            <a:ext cx="8229600" cy="5047615"/>
          </a:xfrm>
        </p:spPr>
        <p:txBody>
          <a:bodyPr>
            <a:normAutofit/>
          </a:bodyPr>
          <a:p>
            <a:pPr marL="0" indent="0" algn="just">
              <a:buNone/>
            </a:pPr>
            <a:r>
              <a:rPr lang="en-US" sz="2800" b="1">
                <a:sym typeface="+mn-ea"/>
              </a:rPr>
              <a:t>ViewGroup</a:t>
            </a:r>
            <a:endParaRPr lang="en-US" sz="2800" b="1">
              <a:sym typeface="+mn-ea"/>
            </a:endParaRPr>
          </a:p>
          <a:p>
            <a:pPr marL="0" indent="0" algn="just">
              <a:buNone/>
            </a:pPr>
            <a:r>
              <a:rPr lang="en-US" sz="2800"/>
              <a:t>A ViewGroup act as a base class for layouts and layouts parameters that hold other Views or ViewGroups and to define the layout properties. They are Generally Called layouts.</a:t>
            </a:r>
            <a:endParaRPr lang="en-US" sz="2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graphicFrame>
        <p:nvGraphicFramePr>
          <p:cNvPr id="9" name="Object 8"/>
          <p:cNvGraphicFramePr/>
          <p:nvPr/>
        </p:nvGraphicFramePr>
        <p:xfrm>
          <a:off x="3060065" y="3524250"/>
          <a:ext cx="3088640" cy="2602230"/>
        </p:xfrm>
        <a:graphic>
          <a:graphicData uri="http://schemas.openxmlformats.org/presentationml/2006/ole">
            <mc:AlternateContent xmlns:mc="http://schemas.openxmlformats.org/markup-compatibility/2006">
              <mc:Choice xmlns:v="urn:schemas-microsoft-com:vml" Requires="v">
                <p:oleObj spid="_x0000_s10" name="" r:id="rId2" imgW="3086100" imgH="2600325" progId="Paint.Picture">
                  <p:embed/>
                </p:oleObj>
              </mc:Choice>
              <mc:Fallback>
                <p:oleObj name="" r:id="rId2" imgW="3086100" imgH="2600325" progId="Paint.Picture">
                  <p:embed/>
                  <p:pic>
                    <p:nvPicPr>
                      <p:cNvPr id="0" name="Picture 9"/>
                      <p:cNvPicPr/>
                      <p:nvPr/>
                    </p:nvPicPr>
                    <p:blipFill>
                      <a:blip r:embed="rId3"/>
                      <a:stretch>
                        <a:fillRect/>
                      </a:stretch>
                    </p:blipFill>
                    <p:spPr>
                      <a:xfrm>
                        <a:off x="3060065" y="3524250"/>
                        <a:ext cx="3088640" cy="260223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2045"/>
            <a:ext cx="8229600" cy="5004435"/>
          </a:xfrm>
        </p:spPr>
        <p:txBody>
          <a:bodyPr>
            <a:normAutofit/>
          </a:bodyPr>
          <a:p>
            <a:pPr marL="0" indent="0">
              <a:buNone/>
            </a:pPr>
            <a:r>
              <a:rPr lang="en-US" b="1"/>
              <a:t>Types of Android Layout</a:t>
            </a:r>
            <a:endParaRPr lang="en-US" b="1"/>
          </a:p>
          <a:p>
            <a:pPr marL="514350" indent="-514350">
              <a:buAutoNum type="arabicPeriod"/>
            </a:pPr>
            <a:r>
              <a:rPr lang="en-US"/>
              <a:t>Linear Layout</a:t>
            </a:r>
            <a:endParaRPr lang="en-US"/>
          </a:p>
          <a:p>
            <a:pPr marL="514350" indent="-514350">
              <a:buAutoNum type="arabicPeriod"/>
            </a:pPr>
            <a:r>
              <a:rPr lang="en-US"/>
              <a:t>Relative Layout</a:t>
            </a:r>
            <a:endParaRPr lang="en-US"/>
          </a:p>
          <a:p>
            <a:pPr marL="514350" indent="-514350">
              <a:buAutoNum type="arabicPeriod"/>
            </a:pPr>
            <a:r>
              <a:rPr lang="en-US"/>
              <a:t>Constraint Layout</a:t>
            </a:r>
            <a:endParaRPr lang="en-US"/>
          </a:p>
          <a:p>
            <a:pPr marL="514350" indent="-514350">
              <a:buAutoNum type="arabicPeriod"/>
            </a:pPr>
            <a:r>
              <a:rPr lang="en-US"/>
              <a:t>Frame Layout</a:t>
            </a:r>
            <a:endParaRPr lang="en-US"/>
          </a:p>
          <a:p>
            <a:pPr marL="514350" indent="-514350">
              <a:buAutoNum type="arabicPeriod"/>
            </a:pPr>
            <a:r>
              <a:rPr lang="en-US"/>
              <a:t>Table Layout</a:t>
            </a:r>
            <a:endParaRPr lang="en-US"/>
          </a:p>
          <a:p>
            <a:pPr marL="514350" indent="-514350">
              <a:buAutoNum type="arabicPeriod"/>
            </a:pPr>
            <a:r>
              <a:rPr lang="en-US"/>
              <a:t>Grid Layout</a:t>
            </a: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1" cstate="print"/>
          <a:stretch>
            <a:fillRect/>
          </a:stretch>
        </p:blipFill>
        <p:spPr>
          <a:xfrm>
            <a:off x="7743825" y="0"/>
            <a:ext cx="1400175" cy="928670"/>
          </a:xfrm>
          <a:prstGeom prst="rect">
            <a:avLst/>
          </a:prstGeom>
        </p:spPr>
      </p:pic>
    </p:spTree>
  </p:cSld>
  <p:clrMapOvr>
    <a:masterClrMapping/>
  </p:clrMapOvr>
</p:sld>
</file>

<file path=ppt/theme/theme1.xml><?xml version="1.0" encoding="utf-8"?>
<a:theme xmlns:a="http://schemas.openxmlformats.org/drawingml/2006/main" name="Java Uni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Unit-2</Template>
  <TotalTime>0</TotalTime>
  <Words>26499</Words>
  <Application>WPS Presentation</Application>
  <PresentationFormat>On-screen Show (4:3)</PresentationFormat>
  <Paragraphs>728</Paragraphs>
  <Slides>53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2" baseType="lpstr">
      <vt:lpstr>Arial</vt:lpstr>
      <vt:lpstr>SimSun</vt:lpstr>
      <vt:lpstr>Wingdings</vt:lpstr>
      <vt:lpstr>Calibri</vt:lpstr>
      <vt:lpstr>Microsoft YaHei</vt:lpstr>
      <vt:lpstr>Arial Unicode MS</vt:lpstr>
      <vt:lpstr>Java Unit-2</vt:lpstr>
      <vt:lpstr>Paint.Picture</vt:lpstr>
      <vt:lpstr>Paint.Picture</vt:lpstr>
      <vt:lpstr> Unit-3</vt:lpstr>
      <vt:lpstr>Fundamental Android UI Design</vt:lpstr>
      <vt:lpstr>PowerPoint 演示文稿</vt:lpstr>
      <vt:lpstr>PowerPoint 演示文稿</vt:lpstr>
      <vt:lpstr>Types of Layout</vt:lpstr>
      <vt:lpstr>PowerPoint 演示文稿</vt:lpstr>
      <vt:lpstr>Layouts</vt:lpstr>
      <vt:lpstr>PowerPoint 演示文稿</vt:lpstr>
      <vt:lpstr>PowerPoint 演示文稿</vt:lpstr>
      <vt:lpstr>Linear layout</vt:lpstr>
      <vt:lpstr>PowerPoint 演示文稿</vt:lpstr>
      <vt:lpstr>PowerPoint 演示文稿</vt:lpstr>
      <vt:lpstr>PowerPoint 演示文稿</vt:lpstr>
      <vt:lpstr>PowerPoint 演示文稿</vt:lpstr>
      <vt:lpstr>Example </vt:lpstr>
      <vt:lpstr>PowerPoint 演示文稿</vt:lpstr>
      <vt:lpstr>Relative Layout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GridLayout</vt:lpstr>
      <vt:lpstr>PowerPoint 演示文稿</vt:lpstr>
      <vt:lpstr>PowerPoint 演示文稿</vt:lpstr>
      <vt:lpstr>TableLayout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santosh</cp:lastModifiedBy>
  <cp:revision>493</cp:revision>
  <dcterms:created xsi:type="dcterms:W3CDTF">2020-07-16T10:44:00Z</dcterms:created>
  <dcterms:modified xsi:type="dcterms:W3CDTF">2021-07-24T07:58:55Z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