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sldIdLst>
    <p:sldId id="256" r:id="rId2"/>
    <p:sldId id="345" r:id="rId3"/>
    <p:sldId id="403" r:id="rId4"/>
    <p:sldId id="404" r:id="rId5"/>
    <p:sldId id="405" r:id="rId6"/>
    <p:sldId id="406" r:id="rId7"/>
    <p:sldId id="407" r:id="rId8"/>
    <p:sldId id="408" r:id="rId9"/>
    <p:sldId id="409" r:id="rId10"/>
    <p:sldId id="410" r:id="rId11"/>
    <p:sldId id="411" r:id="rId12"/>
    <p:sldId id="412" r:id="rId13"/>
    <p:sldId id="413" r:id="rId14"/>
    <p:sldId id="414" r:id="rId15"/>
    <p:sldId id="415" r:id="rId16"/>
    <p:sldId id="416" r:id="rId17"/>
    <p:sldId id="417" r:id="rId18"/>
    <p:sldId id="418" r:id="rId19"/>
    <p:sldId id="419" r:id="rId20"/>
    <p:sldId id="420" r:id="rId21"/>
    <p:sldId id="421" r:id="rId22"/>
    <p:sldId id="422" r:id="rId23"/>
    <p:sldId id="423" r:id="rId24"/>
    <p:sldId id="424" r:id="rId25"/>
    <p:sldId id="425" r:id="rId26"/>
    <p:sldId id="426" r:id="rId27"/>
    <p:sldId id="427" r:id="rId28"/>
    <p:sldId id="428" r:id="rId29"/>
    <p:sldId id="429" r:id="rId30"/>
    <p:sldId id="430" r:id="rId31"/>
    <p:sldId id="431" r:id="rId32"/>
    <p:sldId id="432" r:id="rId33"/>
    <p:sldId id="433" r:id="rId34"/>
    <p:sldId id="434" r:id="rId35"/>
    <p:sldId id="435" r:id="rId36"/>
    <p:sldId id="436" r:id="rId37"/>
    <p:sldId id="437" r:id="rId38"/>
    <p:sldId id="438" r:id="rId39"/>
    <p:sldId id="439" r:id="rId40"/>
    <p:sldId id="442" r:id="rId41"/>
    <p:sldId id="443" r:id="rId42"/>
    <p:sldId id="444" r:id="rId43"/>
    <p:sldId id="440" r:id="rId44"/>
    <p:sldId id="447" r:id="rId45"/>
    <p:sldId id="448" r:id="rId46"/>
    <p:sldId id="450"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6912" autoAdjust="0"/>
    <p:restoredTop sz="94660"/>
  </p:normalViewPr>
  <p:slideViewPr>
    <p:cSldViewPr>
      <p:cViewPr varScale="1">
        <p:scale>
          <a:sx n="69" d="100"/>
          <a:sy n="69" d="100"/>
        </p:scale>
        <p:origin x="774"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pPr/>
              <a:t>7/27/2022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8150B4-FF02-43B7-8329-34982AC0D3C0}" type="datetimeFigureOut">
              <a:rPr lang="en-US" smtClean="0"/>
              <a:pPr/>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A6F80-B258-44C8-8F2C-2E0E54AD8FA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8150B4-FF02-43B7-8329-34982AC0D3C0}" type="datetimeFigureOut">
              <a:rPr lang="en-US" smtClean="0"/>
              <a:pPr/>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A6F80-B258-44C8-8F2C-2E0E54AD8FA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8150B4-FF02-43B7-8329-34982AC0D3C0}" type="datetimeFigureOut">
              <a:rPr lang="en-US" smtClean="0"/>
              <a:pPr/>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A6F80-B258-44C8-8F2C-2E0E54AD8FA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8150B4-FF02-43B7-8329-34982AC0D3C0}" type="datetimeFigureOut">
              <a:rPr lang="en-US" smtClean="0"/>
              <a:pPr/>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A6F80-B258-44C8-8F2C-2E0E54AD8FA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8150B4-FF02-43B7-8329-34982AC0D3C0}" type="datetimeFigureOut">
              <a:rPr lang="en-US" smtClean="0"/>
              <a:pPr/>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A6F80-B258-44C8-8F2C-2E0E54AD8FA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8150B4-FF02-43B7-8329-34982AC0D3C0}" type="datetimeFigureOut">
              <a:rPr lang="en-US" smtClean="0"/>
              <a:pPr/>
              <a:t>7/27/2022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FA6F80-B258-44C8-8F2C-2E0E54AD8FA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8150B4-FF02-43B7-8329-34982AC0D3C0}" type="datetimeFigureOut">
              <a:rPr lang="en-US" smtClean="0"/>
              <a:pPr/>
              <a:t>7/27/2022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FA6F80-B258-44C8-8F2C-2E0E54AD8FA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8150B4-FF02-43B7-8329-34982AC0D3C0}" type="datetimeFigureOut">
              <a:rPr lang="en-US" smtClean="0"/>
              <a:pPr/>
              <a:t>7/27/2022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FA6F80-B258-44C8-8F2C-2E0E54AD8FA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8150B4-FF02-43B7-8329-34982AC0D3C0}" type="datetimeFigureOut">
              <a:rPr lang="en-US" smtClean="0"/>
              <a:pPr/>
              <a:t>7/27/2022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FA6F80-B258-44C8-8F2C-2E0E54AD8FA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8150B4-FF02-43B7-8329-34982AC0D3C0}" type="datetimeFigureOut">
              <a:rPr lang="en-US" smtClean="0"/>
              <a:pPr/>
              <a:t>7/27/2022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FA6F80-B258-44C8-8F2C-2E0E54AD8FA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8150B4-FF02-43B7-8329-34982AC0D3C0}" type="datetimeFigureOut">
              <a:rPr lang="en-US" smtClean="0"/>
              <a:pPr/>
              <a:t>7/27/2022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FA6F80-B258-44C8-8F2C-2E0E54AD8FA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8150B4-FF02-43B7-8329-34982AC0D3C0}" type="datetimeFigureOut">
              <a:rPr lang="en-US" smtClean="0"/>
              <a:pPr/>
              <a:t>7/27/2022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FA6F80-B258-44C8-8F2C-2E0E54AD8FA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9.png"/><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8.png"/><Relationship Id="rId4"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1.png"/><Relationship Id="rId4" Type="http://schemas.openxmlformats.org/officeDocument/2006/relationships/oleObject" Target="../embeddings/oleObject4.bin"/></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12.png"/><Relationship Id="rId4" Type="http://schemas.openxmlformats.org/officeDocument/2006/relationships/oleObject" Target="../embeddings/oleObject5.bin"/></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40485"/>
            <a:ext cx="7772400" cy="1470025"/>
          </a:xfrm>
        </p:spPr>
        <p:txBody>
          <a:bodyPr/>
          <a:lstStyle/>
          <a:p>
            <a:r>
              <a:rPr lang="en-US" dirty="0" smtClean="0"/>
              <a:t> Unit-</a:t>
            </a:r>
            <a:r>
              <a:rPr lang="en-IN" altLang="en-US" dirty="0" smtClean="0"/>
              <a:t>4</a:t>
            </a:r>
          </a:p>
        </p:txBody>
      </p:sp>
      <p:sp>
        <p:nvSpPr>
          <p:cNvPr id="3" name="Subtitle 2"/>
          <p:cNvSpPr>
            <a:spLocks noGrp="1"/>
          </p:cNvSpPr>
          <p:nvPr>
            <p:ph type="subTitle" idx="1"/>
          </p:nvPr>
        </p:nvSpPr>
        <p:spPr>
          <a:xfrm>
            <a:off x="374650" y="2780665"/>
            <a:ext cx="8454390" cy="2386330"/>
          </a:xfrm>
        </p:spPr>
        <p:txBody>
          <a:bodyPr>
            <a:normAutofit/>
          </a:bodyPr>
          <a:lstStyle/>
          <a:p>
            <a:pPr algn="ctr"/>
            <a:r>
              <a:rPr lang="en-US" b="1" dirty="0">
                <a:solidFill>
                  <a:schemeClr val="tx1"/>
                </a:solidFill>
                <a:sym typeface="+mn-ea"/>
              </a:rPr>
              <a:t>Intents and Broadcast Receivers</a:t>
            </a:r>
            <a:r>
              <a:rPr lang="en-US" dirty="0">
                <a:solidFill>
                  <a:schemeClr val="tx1"/>
                </a:solidFill>
                <a:sym typeface="+mn-ea"/>
              </a:rPr>
              <a:t> </a:t>
            </a:r>
          </a:p>
          <a:p>
            <a:pPr algn="just"/>
            <a:r>
              <a:rPr lang="en-US" sz="2400" dirty="0">
                <a:solidFill>
                  <a:schemeClr val="tx1"/>
                </a:solidFill>
              </a:rPr>
              <a:t>Activity Lifecycle, Introducing Intents :( Implicit and Explicit Intents), Creating Intent Filters and Broadcast Receivers, Android service, Life cycle of Android service, Multithreading.</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b="1" dirty="0" smtClean="0">
                <a:solidFill>
                  <a:schemeClr val="bg1"/>
                </a:solidFill>
              </a:rPr>
              <a:t>Android Programming</a:t>
            </a:r>
            <a:endParaRPr lang="en-US" b="1" dirty="0">
              <a:solidFill>
                <a:schemeClr val="bg1"/>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KLE Society’s College of BCA RLSI </a:t>
            </a:r>
            <a:r>
              <a:rPr lang="en-US" dirty="0"/>
              <a:t>B</a:t>
            </a:r>
            <a:r>
              <a:rPr lang="en-US" dirty="0" smtClean="0"/>
              <a:t>elagavi</a:t>
            </a:r>
            <a:endParaRPr lang="en-US"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76655"/>
            <a:ext cx="8229600" cy="5262245"/>
          </a:xfrm>
        </p:spPr>
        <p:txBody>
          <a:bodyPr>
            <a:noAutofit/>
          </a:bodyPr>
          <a:lstStyle/>
          <a:p>
            <a:pPr marL="0" indent="0" algn="just">
              <a:buNone/>
            </a:pPr>
            <a:r>
              <a:rPr lang="en-US" sz="1400"/>
              <a:t>Step 2: Design the UI of second activity activity_second.xml</a:t>
            </a:r>
          </a:p>
          <a:p>
            <a:pPr marL="0" indent="0" algn="just">
              <a:buNone/>
            </a:pPr>
            <a:r>
              <a:rPr lang="en-US" sz="1400"/>
              <a:t>&lt;?xml version="1.0" encoding="utf-8"?&gt;</a:t>
            </a:r>
          </a:p>
          <a:p>
            <a:pPr marL="0" indent="0" algn="just">
              <a:buNone/>
            </a:pPr>
            <a:r>
              <a:rPr lang="en-US" sz="1400"/>
              <a:t>&lt;RelativeLayout xmlns:android="http://schemas.android.com/apk/res/android"</a:t>
            </a:r>
          </a:p>
          <a:p>
            <a:pPr marL="0" indent="0" algn="just">
              <a:buNone/>
            </a:pPr>
            <a:r>
              <a:rPr lang="en-US" sz="1400"/>
              <a:t>    xmlns:tools="http://schemas.android.com/tools" android:layout_width="match_parent"</a:t>
            </a:r>
          </a:p>
          <a:p>
            <a:pPr marL="0" indent="0" algn="just">
              <a:buNone/>
            </a:pPr>
            <a:r>
              <a:rPr lang="en-US" sz="1400"/>
              <a:t>    android:layout_height="match_parent" android:paddingLeft="@dimen/activity_horizontal_margin"</a:t>
            </a:r>
          </a:p>
          <a:p>
            <a:pPr marL="0" indent="0" algn="just">
              <a:buNone/>
            </a:pPr>
            <a:r>
              <a:rPr lang="en-US" sz="1400"/>
              <a:t>    android:paddingRight="@dimen/activity_horizontal_margin"</a:t>
            </a:r>
          </a:p>
          <a:p>
            <a:pPr marL="0" indent="0" algn="just">
              <a:buNone/>
            </a:pPr>
            <a:r>
              <a:rPr lang="en-US" sz="1400"/>
              <a:t>    android:paddingTop="@dimen/activity_vertical_margin"</a:t>
            </a:r>
          </a:p>
          <a:p>
            <a:pPr marL="0" indent="0" algn="just">
              <a:buNone/>
            </a:pPr>
            <a:r>
              <a:rPr lang="en-US" sz="1400"/>
              <a:t>    android:paddingBottom="@dimen/activity_vertical_margin"</a:t>
            </a:r>
          </a:p>
          <a:p>
            <a:pPr marL="0" indent="0" algn="just">
              <a:buNone/>
            </a:pPr>
            <a:r>
              <a:rPr lang="en-US" sz="1400"/>
              <a:t>    android:background="#CCEEAA"</a:t>
            </a:r>
          </a:p>
          <a:p>
            <a:pPr marL="0" indent="0" algn="just">
              <a:buNone/>
            </a:pPr>
            <a:r>
              <a:rPr lang="en-US" sz="1400"/>
              <a:t>    tools:context="com.example.android.intents.SecondActivity"&gt;</a:t>
            </a:r>
          </a:p>
          <a:p>
            <a:pPr marL="0" indent="0" algn="just">
              <a:buNone/>
            </a:pPr>
            <a:endParaRPr lang="en-US" sz="1400"/>
          </a:p>
          <a:p>
            <a:pPr marL="0" indent="0" algn="just">
              <a:buNone/>
            </a:pPr>
            <a:r>
              <a:rPr lang="en-US" sz="1400"/>
              <a:t>    &lt;TextView</a:t>
            </a:r>
          </a:p>
          <a:p>
            <a:pPr marL="0" indent="0" algn="just">
              <a:buNone/>
            </a:pPr>
            <a:r>
              <a:rPr lang="en-US" sz="1400"/>
              <a:t>        android:layout_width="wrap_content"</a:t>
            </a:r>
          </a:p>
          <a:p>
            <a:pPr marL="0" indent="0" algn="just">
              <a:buNone/>
            </a:pPr>
            <a:r>
              <a:rPr lang="en-US" sz="1400"/>
              <a:t>        android:layout_height="wrap_content"</a:t>
            </a:r>
          </a:p>
          <a:p>
            <a:pPr marL="0" indent="0" algn="just">
              <a:buNone/>
            </a:pPr>
            <a:r>
              <a:rPr lang="en-US" sz="1400"/>
              <a:t>        android:textAppearance="?android:attr/textAppearanceLarge"</a:t>
            </a:r>
          </a:p>
          <a:p>
            <a:pPr marL="0" indent="0" algn="just">
              <a:buNone/>
            </a:pPr>
            <a:r>
              <a:rPr lang="en-US" sz="1400"/>
              <a:t>        android:text="This is Second Activity"</a:t>
            </a:r>
          </a:p>
          <a:p>
            <a:pPr marL="0" indent="0" algn="just">
              <a:buNone/>
            </a:pPr>
            <a:r>
              <a:rPr lang="en-US" sz="1400"/>
              <a:t>        android:id="@+id/textView"</a:t>
            </a:r>
          </a:p>
          <a:p>
            <a:pPr marL="0" indent="0" algn="just">
              <a:buNone/>
            </a:pPr>
            <a:r>
              <a:rPr lang="en-US" sz="1400"/>
              <a:t>        android:layout_centerVertical="true"</a:t>
            </a:r>
          </a:p>
          <a:p>
            <a:pPr marL="0" indent="0" algn="just">
              <a:buNone/>
            </a:pPr>
            <a:r>
              <a:rPr lang="en-US" sz="1400"/>
              <a:t>        android:layout_centerHorizontal="true" /&gt;</a:t>
            </a:r>
          </a:p>
          <a:p>
            <a:pPr marL="0" indent="0" algn="just">
              <a:buNone/>
            </a:pPr>
            <a:r>
              <a:rPr lang="en-US" sz="1400"/>
              <a:t>&lt;/RelativeLayout&gt;</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74090"/>
            <a:ext cx="8229600" cy="5464810"/>
          </a:xfrm>
        </p:spPr>
        <p:txBody>
          <a:bodyPr>
            <a:noAutofit/>
          </a:bodyPr>
          <a:lstStyle/>
          <a:p>
            <a:pPr marL="0" indent="0" algn="just">
              <a:buNone/>
            </a:pPr>
            <a:r>
              <a:rPr lang="en-US" sz="1200"/>
              <a:t>Step 3: Implement onClick event for Implicit And Explicit Button inside MainActivity.java</a:t>
            </a:r>
          </a:p>
          <a:p>
            <a:pPr marL="0" indent="0" algn="just">
              <a:buNone/>
            </a:pPr>
            <a:r>
              <a:rPr lang="en-US" sz="1200"/>
              <a:t>public class MainActivity extends AppCompatActivity {</a:t>
            </a:r>
          </a:p>
          <a:p>
            <a:pPr marL="0" indent="0" algn="just">
              <a:buNone/>
            </a:pPr>
            <a:r>
              <a:rPr lang="en-US" sz="1200"/>
              <a:t>    Button explicit_btn, implicit_btn;</a:t>
            </a:r>
          </a:p>
          <a:p>
            <a:pPr marL="0" indent="0" algn="just">
              <a:buNone/>
            </a:pPr>
            <a:r>
              <a:rPr lang="en-US" sz="1200"/>
              <a:t>    @Override</a:t>
            </a:r>
          </a:p>
          <a:p>
            <a:pPr marL="0" indent="0" algn="just">
              <a:buNone/>
            </a:pPr>
            <a:r>
              <a:rPr lang="en-US" sz="1200"/>
              <a:t>    protected void onCreate(Bundle savedInstanceState) {</a:t>
            </a:r>
          </a:p>
          <a:p>
            <a:pPr marL="0" indent="0" algn="just">
              <a:buNone/>
            </a:pPr>
            <a:r>
              <a:rPr lang="en-US" sz="1200"/>
              <a:t>        super.onCreate(savedInstanceState);</a:t>
            </a:r>
          </a:p>
          <a:p>
            <a:pPr marL="0" indent="0" algn="just">
              <a:buNone/>
            </a:pPr>
            <a:r>
              <a:rPr lang="en-US" sz="1200"/>
              <a:t>        setContentView(R.layout.activity_main);</a:t>
            </a:r>
          </a:p>
          <a:p>
            <a:pPr marL="0" indent="0" algn="just">
              <a:buNone/>
            </a:pPr>
            <a:r>
              <a:rPr lang="en-US" sz="1200"/>
              <a:t>        explicit_btn = (Button)findViewById(R.id.explicit_Intent);</a:t>
            </a:r>
          </a:p>
          <a:p>
            <a:pPr marL="0" indent="0" algn="just">
              <a:buNone/>
            </a:pPr>
            <a:r>
              <a:rPr lang="en-US" sz="1200"/>
              <a:t>        implicit_btn = (Button) findViewById(R.id.implicit_Intent);</a:t>
            </a:r>
          </a:p>
          <a:p>
            <a:pPr marL="0" indent="0" algn="just">
              <a:buNone/>
            </a:pPr>
            <a:r>
              <a:rPr lang="en-US" sz="1200"/>
              <a:t>        explicit_btn.setOnClickListener(new View.OnClickListener() {</a:t>
            </a:r>
          </a:p>
          <a:p>
            <a:pPr marL="0" indent="0" algn="just">
              <a:buNone/>
            </a:pPr>
            <a:r>
              <a:rPr lang="en-US" sz="1200"/>
              <a:t>            @Override</a:t>
            </a:r>
          </a:p>
          <a:p>
            <a:pPr marL="0" indent="0" algn="just">
              <a:buNone/>
            </a:pPr>
            <a:r>
              <a:rPr lang="en-US" sz="1200"/>
              <a:t>            public void onClick(View v) {</a:t>
            </a:r>
          </a:p>
          <a:p>
            <a:pPr marL="0" indent="0" algn="just">
              <a:buNone/>
            </a:pPr>
            <a:endParaRPr lang="en-US" sz="1200"/>
          </a:p>
          <a:p>
            <a:pPr marL="0" indent="0" algn="just">
              <a:buNone/>
            </a:pPr>
            <a:r>
              <a:rPr lang="en-US" sz="1200"/>
              <a:t>                Intent intent = new  Intent(getBaseContext(), SecondActivity.class);</a:t>
            </a:r>
          </a:p>
          <a:p>
            <a:pPr marL="0" indent="0" algn="just">
              <a:buNone/>
            </a:pPr>
            <a:r>
              <a:rPr lang="en-US" sz="1200"/>
              <a:t>                startActivity(intent);</a:t>
            </a:r>
          </a:p>
          <a:p>
            <a:pPr marL="0" indent="0" algn="just">
              <a:buNone/>
            </a:pPr>
            <a:r>
              <a:rPr lang="en-US" sz="1200"/>
              <a:t>            }</a:t>
            </a:r>
          </a:p>
          <a:p>
            <a:pPr marL="0" indent="0" algn="just">
              <a:buNone/>
            </a:pPr>
            <a:r>
              <a:rPr lang="en-US" sz="1200"/>
              <a:t>        });</a:t>
            </a:r>
          </a:p>
          <a:p>
            <a:pPr marL="0" indent="0" algn="just">
              <a:buNone/>
            </a:pPr>
            <a:r>
              <a:rPr lang="en-US" sz="1200"/>
              <a:t>        //implement onClick event for Implicit Intent</a:t>
            </a:r>
          </a:p>
          <a:p>
            <a:pPr marL="0" indent="0" algn="just">
              <a:buNone/>
            </a:pPr>
            <a:r>
              <a:rPr lang="en-US" sz="1200"/>
              <a:t>       </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4" name="Text Box 3"/>
          <p:cNvSpPr txBox="1"/>
          <p:nvPr/>
        </p:nvSpPr>
        <p:spPr>
          <a:xfrm>
            <a:off x="3995420" y="4293235"/>
            <a:ext cx="5184140" cy="2891790"/>
          </a:xfrm>
          <a:prstGeom prst="rect">
            <a:avLst/>
          </a:prstGeom>
          <a:noFill/>
        </p:spPr>
        <p:txBody>
          <a:bodyPr wrap="square" rtlCol="0" anchor="t">
            <a:spAutoFit/>
          </a:bodyPr>
          <a:lstStyle/>
          <a:p>
            <a:pPr marL="0" indent="0" algn="just">
              <a:buNone/>
            </a:pPr>
            <a:r>
              <a:rPr lang="en-US" sz="1400">
                <a:sym typeface="+mn-ea"/>
              </a:rPr>
              <a:t> implicit_btn.setOnClickListener(new View.OnClickListener() {</a:t>
            </a:r>
            <a:endParaRPr lang="en-US" sz="1400"/>
          </a:p>
          <a:p>
            <a:pPr marL="0" indent="0" algn="just">
              <a:buNone/>
            </a:pPr>
            <a:r>
              <a:rPr lang="en-US" sz="1400">
                <a:sym typeface="+mn-ea"/>
              </a:rPr>
              <a:t>            @Override</a:t>
            </a:r>
            <a:endParaRPr lang="en-US" sz="1400"/>
          </a:p>
          <a:p>
            <a:pPr marL="0" indent="0" algn="just">
              <a:buNone/>
            </a:pPr>
            <a:r>
              <a:rPr lang="en-US" sz="1400">
                <a:sym typeface="+mn-ea"/>
              </a:rPr>
              <a:t>            public void onClick(View v) {</a:t>
            </a:r>
            <a:endParaRPr lang="en-US" sz="1400"/>
          </a:p>
          <a:p>
            <a:pPr marL="0" indent="0" algn="just">
              <a:buNone/>
            </a:pPr>
            <a:endParaRPr lang="en-US" sz="1400"/>
          </a:p>
          <a:p>
            <a:pPr marL="0" indent="0" algn="just">
              <a:buNone/>
            </a:pPr>
            <a:r>
              <a:rPr lang="en-US" sz="1400">
                <a:sym typeface="+mn-ea"/>
              </a:rPr>
              <a:t>                Intent intent = new Intent(Intent.ACTION_VIEW);</a:t>
            </a:r>
            <a:endParaRPr lang="en-US" sz="1400"/>
          </a:p>
          <a:p>
            <a:pPr marL="0" indent="0" algn="just">
              <a:buNone/>
            </a:pPr>
            <a:r>
              <a:rPr lang="en-US" sz="1400">
                <a:sym typeface="+mn-ea"/>
              </a:rPr>
              <a:t>                intent.setData(Uri.parse("https://www.abhiandroid.com"));</a:t>
            </a:r>
            <a:endParaRPr lang="en-US" sz="1400"/>
          </a:p>
          <a:p>
            <a:pPr marL="0" indent="0" algn="just">
              <a:buNone/>
            </a:pPr>
            <a:r>
              <a:rPr lang="en-US" sz="1400">
                <a:sym typeface="+mn-ea"/>
              </a:rPr>
              <a:t>                startActivity(intent);</a:t>
            </a:r>
            <a:endParaRPr lang="en-US" sz="1400"/>
          </a:p>
          <a:p>
            <a:pPr marL="0" indent="0" algn="just">
              <a:buNone/>
            </a:pPr>
            <a:r>
              <a:rPr lang="en-US" sz="1400">
                <a:sym typeface="+mn-ea"/>
              </a:rPr>
              <a:t>            }</a:t>
            </a:r>
            <a:endParaRPr lang="en-US" sz="1400"/>
          </a:p>
          <a:p>
            <a:pPr marL="0" indent="0" algn="just">
              <a:buNone/>
            </a:pPr>
            <a:r>
              <a:rPr lang="en-US" sz="1400">
                <a:sym typeface="+mn-ea"/>
              </a:rPr>
              <a:t>        });</a:t>
            </a:r>
            <a:endParaRPr lang="en-US" sz="1400"/>
          </a:p>
          <a:p>
            <a:pPr marL="0" indent="0" algn="just">
              <a:buNone/>
            </a:pPr>
            <a:endParaRPr lang="en-US" sz="1400"/>
          </a:p>
          <a:p>
            <a:pPr marL="0" indent="0" algn="just">
              <a:buNone/>
            </a:pPr>
            <a:endParaRPr lang="en-US" sz="1400"/>
          </a:p>
          <a:p>
            <a:pPr marL="0" indent="0" algn="just">
              <a:buNone/>
            </a:pPr>
            <a:r>
              <a:rPr lang="en-US" sz="1400">
                <a:sym typeface="+mn-ea"/>
              </a:rPr>
              <a:t>    }</a:t>
            </a:r>
            <a:endParaRPr lang="en-US" sz="1400"/>
          </a:p>
          <a:p>
            <a:pPr marL="0" indent="0" algn="just">
              <a:buNone/>
            </a:pPr>
            <a:r>
              <a:rPr lang="en-US" sz="1400">
                <a:sym typeface="+mn-ea"/>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8235"/>
            <a:ext cx="8229600" cy="5320665"/>
          </a:xfrm>
        </p:spPr>
        <p:txBody>
          <a:bodyPr>
            <a:noAutofit/>
          </a:bodyPr>
          <a:lstStyle/>
          <a:p>
            <a:pPr marL="0" indent="0" algn="just">
              <a:buNone/>
            </a:pPr>
            <a:r>
              <a:rPr lang="en-US" sz="2400"/>
              <a:t>Step 4: Create A New JAVA class name SecondActivity</a:t>
            </a:r>
          </a:p>
          <a:p>
            <a:pPr marL="0" indent="0" algn="just">
              <a:buNone/>
            </a:pPr>
            <a:r>
              <a:rPr lang="en-US" sz="2400"/>
              <a:t>public class SecondActivity extends AppCompatActivity {</a:t>
            </a:r>
          </a:p>
          <a:p>
            <a:pPr marL="0" indent="0" algn="just">
              <a:buNone/>
            </a:pPr>
            <a:endParaRPr lang="en-US" sz="2400"/>
          </a:p>
          <a:p>
            <a:pPr marL="0" indent="0" algn="just">
              <a:buNone/>
            </a:pPr>
            <a:r>
              <a:rPr lang="en-US" sz="2400"/>
              <a:t>    @Override</a:t>
            </a:r>
          </a:p>
          <a:p>
            <a:pPr marL="0" indent="0" algn="just">
              <a:buNone/>
            </a:pPr>
            <a:r>
              <a:rPr lang="en-US" sz="2400"/>
              <a:t>    protected void onCreate(Bundle savedInstanceState) {</a:t>
            </a:r>
          </a:p>
          <a:p>
            <a:pPr marL="0" indent="0" algn="just">
              <a:buNone/>
            </a:pPr>
            <a:r>
              <a:rPr lang="en-US" sz="2400"/>
              <a:t>        super.onCreate(savedInstanceState);</a:t>
            </a:r>
          </a:p>
          <a:p>
            <a:pPr marL="0" indent="0" algn="just">
              <a:buNone/>
            </a:pPr>
            <a:r>
              <a:rPr lang="en-US" sz="2400"/>
              <a:t>        setContentView(R.layout.activity_second);</a:t>
            </a:r>
          </a:p>
          <a:p>
            <a:pPr marL="0" indent="0" algn="just">
              <a:buNone/>
            </a:pPr>
            <a:endParaRPr lang="en-US" sz="2400"/>
          </a:p>
          <a:p>
            <a:pPr marL="0" indent="0" algn="just">
              <a:buNone/>
            </a:pPr>
            <a:r>
              <a:rPr lang="en-US" sz="2400"/>
              <a:t>        Toast.makeText(getApplicationContext(), "We are moved to second Activity",Toast.LENGTH_LONG).show();</a:t>
            </a:r>
          </a:p>
          <a:p>
            <a:pPr marL="0" indent="0" algn="just">
              <a:buNone/>
            </a:pPr>
            <a:r>
              <a:rPr lang="en-US" sz="2400"/>
              <a:t>    }</a:t>
            </a:r>
          </a:p>
          <a:p>
            <a:pPr marL="0" indent="0" algn="just">
              <a:buNone/>
            </a:pPr>
            <a:r>
              <a:rPr lang="en-US" sz="2400"/>
              <a:t>}</a:t>
            </a:r>
          </a:p>
          <a:p>
            <a:pPr marL="0" indent="0" algn="just">
              <a:buNone/>
            </a:pPr>
            <a:endParaRPr lang="en-US" sz="240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pic>
        <p:nvPicPr>
          <p:cNvPr id="4" name="Content Placeholder 3"/>
          <p:cNvPicPr>
            <a:picLocks noGrp="1" noChangeAspect="1"/>
          </p:cNvPicPr>
          <p:nvPr>
            <p:ph sz="half" idx="1"/>
          </p:nvPr>
        </p:nvPicPr>
        <p:blipFill>
          <a:blip r:embed="rId3"/>
          <a:stretch>
            <a:fillRect/>
          </a:stretch>
        </p:blipFill>
        <p:spPr>
          <a:xfrm>
            <a:off x="179705" y="1844675"/>
            <a:ext cx="2675255" cy="3486150"/>
          </a:xfrm>
          <a:prstGeom prst="rect">
            <a:avLst/>
          </a:prstGeom>
        </p:spPr>
      </p:pic>
      <p:pic>
        <p:nvPicPr>
          <p:cNvPr id="8" name="Content Placeholder 7"/>
          <p:cNvPicPr>
            <a:picLocks noGrp="1" noChangeAspect="1"/>
          </p:cNvPicPr>
          <p:nvPr>
            <p:ph sz="half" idx="2"/>
          </p:nvPr>
        </p:nvPicPr>
        <p:blipFill>
          <a:blip r:embed="rId4"/>
          <a:stretch>
            <a:fillRect/>
          </a:stretch>
        </p:blipFill>
        <p:spPr>
          <a:xfrm>
            <a:off x="4140200" y="404495"/>
            <a:ext cx="3503295" cy="3064510"/>
          </a:xfrm>
          <a:prstGeom prst="rect">
            <a:avLst/>
          </a:prstGeom>
        </p:spPr>
      </p:pic>
      <p:pic>
        <p:nvPicPr>
          <p:cNvPr id="10" name="Picture 9"/>
          <p:cNvPicPr>
            <a:picLocks noChangeAspect="1"/>
          </p:cNvPicPr>
          <p:nvPr/>
        </p:nvPicPr>
        <p:blipFill>
          <a:blip r:embed="rId5"/>
          <a:stretch>
            <a:fillRect/>
          </a:stretch>
        </p:blipFill>
        <p:spPr>
          <a:xfrm>
            <a:off x="4211955" y="3643630"/>
            <a:ext cx="3476625" cy="2857500"/>
          </a:xfrm>
          <a:prstGeom prst="rect">
            <a:avLst/>
          </a:prstGeom>
        </p:spPr>
      </p:pic>
      <p:sp>
        <p:nvSpPr>
          <p:cNvPr id="11" name="Text Box 10"/>
          <p:cNvSpPr txBox="1"/>
          <p:nvPr/>
        </p:nvSpPr>
        <p:spPr>
          <a:xfrm>
            <a:off x="815975" y="1273810"/>
            <a:ext cx="967740" cy="368300"/>
          </a:xfrm>
          <a:prstGeom prst="rect">
            <a:avLst/>
          </a:prstGeom>
          <a:noFill/>
        </p:spPr>
        <p:txBody>
          <a:bodyPr wrap="none" rtlCol="0">
            <a:spAutoFit/>
          </a:bodyPr>
          <a:lstStyle/>
          <a:p>
            <a:r>
              <a:rPr lang="en-US"/>
              <a:t>OUTPUT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323"/>
            <a:ext cx="8229600" cy="1143000"/>
          </a:xfrm>
        </p:spPr>
        <p:txBody>
          <a:bodyPr>
            <a:normAutofit/>
          </a:bodyPr>
          <a:lstStyle/>
          <a:p>
            <a:r>
              <a:rPr lang="en-US">
                <a:sym typeface="+mn-ea"/>
              </a:rPr>
              <a:t>Intent Filter</a:t>
            </a:r>
            <a:endParaRPr lang="en-US"/>
          </a:p>
        </p:txBody>
      </p:sp>
      <p:sp>
        <p:nvSpPr>
          <p:cNvPr id="3" name="Content Placeholder 2"/>
          <p:cNvSpPr>
            <a:spLocks noGrp="1"/>
          </p:cNvSpPr>
          <p:nvPr>
            <p:ph idx="1"/>
          </p:nvPr>
        </p:nvSpPr>
        <p:spPr>
          <a:xfrm>
            <a:off x="457200" y="1496695"/>
            <a:ext cx="8229600" cy="4942205"/>
          </a:xfrm>
        </p:spPr>
        <p:txBody>
          <a:bodyPr>
            <a:noAutofit/>
          </a:bodyPr>
          <a:lstStyle/>
          <a:p>
            <a:pPr algn="just"/>
            <a:r>
              <a:rPr lang="en-US" sz="2400"/>
              <a:t>Intent Filter are the components which decide the behavior of an intent. As we have discused in Intent about the navigation of one activity to another, that can be achieve by declaring intent filter. We can declare an Intent Filter for an Activity in manifest file.</a:t>
            </a:r>
          </a:p>
          <a:p>
            <a:pPr algn="just"/>
            <a:r>
              <a:rPr lang="en-US" sz="2400"/>
              <a:t>Intent filters specify the type of intents that an Activity, service or Broadcast receiver can respond to. It declares the functionality of its parent component</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pic>
        <p:nvPicPr>
          <p:cNvPr id="4" name="Content Placeholder 3"/>
          <p:cNvPicPr>
            <a:picLocks noGrp="1" noChangeAspect="1"/>
          </p:cNvPicPr>
          <p:nvPr>
            <p:ph idx="1"/>
          </p:nvPr>
        </p:nvPicPr>
        <p:blipFill>
          <a:blip r:embed="rId3"/>
          <a:stretch>
            <a:fillRect/>
          </a:stretch>
        </p:blipFill>
        <p:spPr>
          <a:xfrm>
            <a:off x="899795" y="1196975"/>
            <a:ext cx="7173595" cy="39090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7805" y="989330"/>
            <a:ext cx="8468995" cy="5449570"/>
          </a:xfrm>
        </p:spPr>
        <p:txBody>
          <a:bodyPr>
            <a:noAutofit/>
          </a:bodyPr>
          <a:lstStyle/>
          <a:p>
            <a:pPr marL="0" indent="0" algn="just">
              <a:buNone/>
            </a:pPr>
            <a:r>
              <a:rPr lang="en-US" sz="1800" b="1"/>
              <a:t>Syntax of Intent Filters:</a:t>
            </a:r>
          </a:p>
          <a:p>
            <a:pPr marL="0" indent="0" algn="just">
              <a:buNone/>
            </a:pPr>
            <a:r>
              <a:rPr lang="en-US" sz="1800"/>
              <a:t>Attributes of Intent Filter:</a:t>
            </a:r>
          </a:p>
          <a:p>
            <a:pPr marL="0" indent="0" algn="just">
              <a:buNone/>
            </a:pPr>
            <a:endParaRPr lang="en-US" sz="1800"/>
          </a:p>
          <a:p>
            <a:pPr marL="0" indent="0" algn="just">
              <a:buNone/>
            </a:pPr>
            <a:endParaRPr lang="en-US" sz="1800"/>
          </a:p>
          <a:p>
            <a:pPr marL="0" indent="0" algn="just">
              <a:buNone/>
            </a:pPr>
            <a:endParaRPr lang="en-US" sz="1800"/>
          </a:p>
          <a:p>
            <a:pPr marL="0" indent="0" algn="just">
              <a:buNone/>
            </a:pPr>
            <a:endParaRPr lang="en-US" sz="1800"/>
          </a:p>
          <a:p>
            <a:pPr marL="0" indent="0" algn="just">
              <a:buNone/>
            </a:pPr>
            <a:endParaRPr lang="en-US" sz="1800"/>
          </a:p>
          <a:p>
            <a:pPr marL="0" indent="0" algn="just">
              <a:buNone/>
            </a:pPr>
            <a:endParaRPr lang="en-US" sz="1800"/>
          </a:p>
          <a:p>
            <a:pPr marL="0" indent="0" algn="just">
              <a:buNone/>
            </a:pPr>
            <a:endParaRPr lang="en-US" sz="1800"/>
          </a:p>
          <a:p>
            <a:pPr marL="0" indent="0" algn="just">
              <a:buNone/>
            </a:pPr>
            <a:r>
              <a:rPr lang="en-US" sz="1800"/>
              <a:t>1. android:icon</a:t>
            </a:r>
          </a:p>
          <a:p>
            <a:pPr marL="0" indent="0" algn="just">
              <a:buNone/>
            </a:pPr>
            <a:r>
              <a:rPr lang="en-US" sz="1800"/>
              <a:t>An icon represents the activity, service or broadcast receiver when a user interact with it or when it appears to user in an application.</a:t>
            </a:r>
          </a:p>
          <a:p>
            <a:pPr marL="0" indent="0" algn="just">
              <a:buNone/>
            </a:pPr>
            <a:r>
              <a:rPr lang="en-US" sz="1800"/>
              <a:t>android:icon="@drawable/icon</a:t>
            </a:r>
          </a:p>
          <a:p>
            <a:pPr marL="0" indent="0" algn="just">
              <a:buNone/>
            </a:pPr>
            <a:r>
              <a:rPr lang="en-US" sz="1800"/>
              <a:t>2. android:label</a:t>
            </a:r>
          </a:p>
          <a:p>
            <a:pPr marL="0" indent="0" algn="just">
              <a:buNone/>
            </a:pPr>
            <a:r>
              <a:rPr lang="en-US" sz="1800"/>
              <a:t>A label represents the title of an activity on the toolbar. You can have different Labels for different Activities as per your requirement or choice. </a:t>
            </a:r>
          </a:p>
          <a:p>
            <a:pPr marL="0" indent="0" algn="just">
              <a:buNone/>
            </a:pPr>
            <a:r>
              <a:rPr lang="en-US" sz="1800"/>
              <a:t>android:label = "New Activity"</a:t>
            </a:r>
          </a:p>
          <a:p>
            <a:pPr marL="0" indent="0" algn="just">
              <a:buNone/>
            </a:pPr>
            <a:endParaRPr lang="en-US" sz="180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4" name="Text Box 3"/>
          <p:cNvSpPr txBox="1"/>
          <p:nvPr/>
        </p:nvSpPr>
        <p:spPr>
          <a:xfrm>
            <a:off x="1187450" y="1628775"/>
            <a:ext cx="7113905" cy="2306955"/>
          </a:xfrm>
          <a:prstGeom prst="rect">
            <a:avLst/>
          </a:prstGeom>
          <a:noFill/>
        </p:spPr>
        <p:txBody>
          <a:bodyPr wrap="square" rtlCol="0" anchor="t">
            <a:spAutoFit/>
          </a:bodyPr>
          <a:lstStyle/>
          <a:p>
            <a:pPr marL="0" indent="0" algn="just">
              <a:buNone/>
            </a:pPr>
            <a:r>
              <a:rPr lang="en-US">
                <a:sym typeface="+mn-ea"/>
              </a:rPr>
              <a:t>&lt;activity android:name=".MainActivity"&gt;</a:t>
            </a:r>
            <a:endParaRPr lang="en-US"/>
          </a:p>
          <a:p>
            <a:pPr marL="0" indent="0" algn="just">
              <a:buNone/>
            </a:pPr>
            <a:r>
              <a:rPr lang="en-US">
                <a:sym typeface="+mn-ea"/>
              </a:rPr>
              <a:t>      &lt;intent-filter android:icon="@drawable/icon"</a:t>
            </a:r>
            <a:endParaRPr lang="en-US"/>
          </a:p>
          <a:p>
            <a:pPr marL="0" indent="0" algn="just">
              <a:buNone/>
            </a:pPr>
            <a:r>
              <a:rPr lang="en-US">
                <a:sym typeface="+mn-ea"/>
              </a:rPr>
              <a:t>           android:label="@string/label"&gt;</a:t>
            </a:r>
            <a:endParaRPr lang="en-US"/>
          </a:p>
          <a:p>
            <a:pPr marL="0" indent="0" algn="just">
              <a:buNone/>
            </a:pPr>
            <a:r>
              <a:rPr lang="en-US">
                <a:sym typeface="+mn-ea"/>
              </a:rPr>
              <a:t>  	&lt;action android:name="android.intent.action.MAIN" /&gt;</a:t>
            </a:r>
            <a:endParaRPr lang="en-US"/>
          </a:p>
          <a:p>
            <a:pPr marL="0" indent="0" algn="just">
              <a:buNone/>
            </a:pPr>
            <a:r>
              <a:rPr lang="en-US">
                <a:sym typeface="+mn-ea"/>
              </a:rPr>
              <a:t>  	&lt;category android:name="android.intent.category.LAUNCHER"/&gt;</a:t>
            </a:r>
          </a:p>
          <a:p>
            <a:pPr marL="0" indent="0" algn="just">
              <a:buNone/>
            </a:pPr>
            <a:r>
              <a:rPr lang="en-US"/>
              <a:t>	&lt;data android:mimeType="text/plain"/&gt;</a:t>
            </a:r>
          </a:p>
          <a:p>
            <a:pPr marL="0" indent="0" algn="just">
              <a:buNone/>
            </a:pPr>
            <a:r>
              <a:rPr lang="en-US">
                <a:sym typeface="+mn-ea"/>
              </a:rPr>
              <a:t>     &lt;/intent-filter&gt;</a:t>
            </a:r>
            <a:endParaRPr lang="en-US"/>
          </a:p>
          <a:p>
            <a:pPr marL="0" indent="0" algn="just">
              <a:buNone/>
            </a:pPr>
            <a:r>
              <a:rPr lang="en-US">
                <a:sym typeface="+mn-ea"/>
              </a:rPr>
              <a:t>&lt;/activity&gt;</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605" y="1022985"/>
            <a:ext cx="8541385" cy="5384165"/>
          </a:xfrm>
        </p:spPr>
        <p:txBody>
          <a:bodyPr>
            <a:noAutofit/>
          </a:bodyPr>
          <a:lstStyle/>
          <a:p>
            <a:pPr marL="0" indent="0" algn="just">
              <a:buNone/>
            </a:pPr>
            <a:r>
              <a:rPr lang="en-US" sz="2000" b="1"/>
              <a:t>Elements In Intent Filter:</a:t>
            </a:r>
          </a:p>
          <a:p>
            <a:pPr marL="0" indent="0" algn="just">
              <a:buNone/>
            </a:pPr>
            <a:r>
              <a:rPr lang="en-US" sz="2000" b="1"/>
              <a:t>1. Action</a:t>
            </a:r>
          </a:p>
          <a:p>
            <a:pPr marL="0" indent="0" algn="just">
              <a:buNone/>
            </a:pPr>
            <a:r>
              <a:rPr lang="en-US" sz="2000"/>
              <a:t>It represent an activities action, what an activity is going to do.</a:t>
            </a:r>
          </a:p>
          <a:p>
            <a:pPr marL="0" indent="0" algn="just">
              <a:buNone/>
            </a:pPr>
            <a:r>
              <a:rPr lang="en-US" sz="2000"/>
              <a:t>An Intent Filter element must contain one or more action element. Action is a string that specifies the action to perform</a:t>
            </a:r>
          </a:p>
          <a:p>
            <a:pPr marL="0" indent="0" algn="just">
              <a:buNone/>
            </a:pPr>
            <a:r>
              <a:rPr lang="en-US" sz="2000" b="1"/>
              <a:t>2. category</a:t>
            </a:r>
          </a:p>
          <a:p>
            <a:pPr marL="0" indent="0" algn="just">
              <a:buNone/>
            </a:pPr>
            <a:r>
              <a:rPr lang="en-US" sz="2000"/>
              <a:t>It defines the name of an intent category to be accepted and it must be the literal string value of an action</a:t>
            </a:r>
          </a:p>
          <a:p>
            <a:pPr marL="0" indent="0" algn="just">
              <a:buNone/>
            </a:pPr>
            <a:r>
              <a:rPr lang="en-US" sz="2000" b="1"/>
              <a:t>3. data</a:t>
            </a:r>
          </a:p>
          <a:p>
            <a:pPr marL="0" indent="0" algn="just">
              <a:buNone/>
            </a:pPr>
            <a:r>
              <a:rPr lang="en-US" sz="2000"/>
              <a:t>It defines the type of data to be accepted</a:t>
            </a:r>
          </a:p>
          <a:p>
            <a:pPr marL="0" indent="0" algn="just">
              <a:buNone/>
            </a:pPr>
            <a:r>
              <a:rPr lang="en-US" sz="2000"/>
              <a:t>	&lt;action android:name="android.intent.action.MAIN" /&gt;</a:t>
            </a:r>
          </a:p>
          <a:p>
            <a:pPr marL="0" indent="0" algn="just">
              <a:buNone/>
            </a:pPr>
            <a:r>
              <a:rPr lang="en-US" sz="2000"/>
              <a:t>	&lt;category android:name="android.intent.category.LAUNCHER" /&gt;</a:t>
            </a:r>
          </a:p>
          <a:p>
            <a:pPr marL="0" indent="0" algn="just">
              <a:buNone/>
            </a:pPr>
            <a:r>
              <a:rPr lang="en-US" sz="2000"/>
              <a:t>ACTION_MAIN is considered an entry point for the application. Usually, it combines with CATEGORY_LAUNCHER in an &lt;intent-filter&gt; to indicate an activity that should appear in the home screen's launcher</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323"/>
            <a:ext cx="8229600" cy="1143000"/>
          </a:xfrm>
        </p:spPr>
        <p:txBody>
          <a:bodyPr>
            <a:normAutofit/>
          </a:bodyPr>
          <a:lstStyle/>
          <a:p>
            <a:endParaRPr lang="en-US"/>
          </a:p>
        </p:txBody>
      </p:sp>
      <p:sp>
        <p:nvSpPr>
          <p:cNvPr id="3" name="Content Placeholder 2"/>
          <p:cNvSpPr>
            <a:spLocks noGrp="1"/>
          </p:cNvSpPr>
          <p:nvPr>
            <p:ph idx="1"/>
          </p:nvPr>
        </p:nvSpPr>
        <p:spPr>
          <a:xfrm>
            <a:off x="457200" y="1496695"/>
            <a:ext cx="8229600" cy="4942205"/>
          </a:xfrm>
        </p:spPr>
        <p:txBody>
          <a:bodyPr>
            <a:noAutofit/>
          </a:bodyPr>
          <a:lstStyle/>
          <a:p>
            <a:pPr marL="0" indent="0" algn="just">
              <a:buNone/>
            </a:pPr>
            <a:r>
              <a:rPr lang="en-US" sz="1800"/>
              <a:t>&lt;!--SEND INTENT FILTER--&gt;</a:t>
            </a:r>
          </a:p>
          <a:p>
            <a:pPr marL="0" indent="0" algn="just">
              <a:buNone/>
            </a:pPr>
            <a:r>
              <a:rPr lang="en-US" sz="1800"/>
              <a:t>            &lt;intent-filter&gt;</a:t>
            </a:r>
          </a:p>
          <a:p>
            <a:pPr marL="0" indent="0" algn="just">
              <a:buNone/>
            </a:pPr>
            <a:r>
              <a:rPr lang="en-US" sz="1800"/>
              <a:t>                &lt;action android:name="android.intent.action.SEND"/&gt;</a:t>
            </a:r>
          </a:p>
          <a:p>
            <a:pPr marL="0" indent="0" algn="just">
              <a:buNone/>
            </a:pPr>
            <a:r>
              <a:rPr lang="en-US" sz="1800"/>
              <a:t>                &lt;category android:name="android.intent.category.DEFAULT"/&gt;</a:t>
            </a:r>
          </a:p>
          <a:p>
            <a:pPr marL="0" indent="0" algn="just">
              <a:buNone/>
            </a:pPr>
            <a:r>
              <a:rPr lang="en-US" sz="1800"/>
              <a:t>                &lt;data android:mimeType="text/plain"/&gt;</a:t>
            </a:r>
          </a:p>
          <a:p>
            <a:pPr marL="0" indent="0" algn="just">
              <a:buNone/>
            </a:pPr>
            <a:r>
              <a:rPr lang="en-US" sz="1800"/>
              <a:t>            &lt;/intent-filter&gt;</a:t>
            </a:r>
          </a:p>
          <a:p>
            <a:pPr marL="0" indent="0" algn="just">
              <a:buNone/>
            </a:pPr>
            <a:r>
              <a:rPr lang="en-US" sz="1800" b="1"/>
              <a:t>  ACTION_SEND -</a:t>
            </a:r>
            <a:r>
              <a:rPr lang="en-US" sz="1800"/>
              <a:t> It’s an activity action that specifies that we are sending some data.</a:t>
            </a:r>
          </a:p>
          <a:p>
            <a:pPr marL="0" indent="0" algn="just">
              <a:buNone/>
            </a:pPr>
            <a:r>
              <a:rPr lang="en-US" sz="1800"/>
              <a:t>            &lt;!--VIEW INTENT FILTER--&gt;</a:t>
            </a:r>
          </a:p>
          <a:p>
            <a:pPr marL="0" indent="0" algn="just">
              <a:buNone/>
            </a:pPr>
            <a:r>
              <a:rPr lang="en-US" sz="1800"/>
              <a:t>            &lt;intent-filter&gt;</a:t>
            </a:r>
          </a:p>
          <a:p>
            <a:pPr marL="0" indent="0" algn="just">
              <a:buNone/>
            </a:pPr>
            <a:r>
              <a:rPr lang="en-US" sz="1800"/>
              <a:t>                &lt;action android:name="android.intent.action.VIEW"/&gt;</a:t>
            </a:r>
          </a:p>
          <a:p>
            <a:pPr marL="0" indent="0" algn="just">
              <a:buNone/>
            </a:pPr>
            <a:r>
              <a:rPr lang="en-US" sz="1800"/>
              <a:t>                &lt;category android:name="android.intent.category.DEFAULT"/&gt;</a:t>
            </a:r>
          </a:p>
          <a:p>
            <a:pPr marL="0" indent="0" algn="just">
              <a:buNone/>
            </a:pPr>
            <a:r>
              <a:rPr lang="en-US" sz="1800"/>
              <a:t>                &lt;category android:name="android.intent.category.BROWSABLE"/&gt;</a:t>
            </a:r>
          </a:p>
          <a:p>
            <a:pPr marL="0" indent="0" algn="just">
              <a:buNone/>
            </a:pPr>
            <a:r>
              <a:rPr lang="en-US" sz="1800"/>
              <a:t>                &lt;data android:scheme="http"/&gt;</a:t>
            </a:r>
          </a:p>
          <a:p>
            <a:pPr marL="0" indent="0" algn="just">
              <a:buNone/>
            </a:pPr>
            <a:r>
              <a:rPr lang="en-US" sz="1800" b="1">
                <a:sym typeface="+mn-ea"/>
              </a:rPr>
              <a:t>action.VIEW-</a:t>
            </a:r>
            <a:r>
              <a:rPr lang="en-US" sz="1800"/>
              <a:t>Opens the browser application to the specified address.Opens the browser application to the specified address.</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323"/>
            <a:ext cx="8229600" cy="1143000"/>
          </a:xfrm>
        </p:spPr>
        <p:txBody>
          <a:bodyPr>
            <a:normAutofit/>
          </a:bodyPr>
          <a:lstStyle/>
          <a:p>
            <a:r>
              <a:rPr lang="en-US"/>
              <a:t>Broadcast receiver</a:t>
            </a:r>
          </a:p>
        </p:txBody>
      </p:sp>
      <p:sp>
        <p:nvSpPr>
          <p:cNvPr id="3" name="Content Placeholder 2"/>
          <p:cNvSpPr>
            <a:spLocks noGrp="1"/>
          </p:cNvSpPr>
          <p:nvPr>
            <p:ph idx="1"/>
          </p:nvPr>
        </p:nvSpPr>
        <p:spPr>
          <a:xfrm>
            <a:off x="457200" y="1496695"/>
            <a:ext cx="8229600" cy="4942205"/>
          </a:xfrm>
        </p:spPr>
        <p:txBody>
          <a:bodyPr>
            <a:noAutofit/>
          </a:bodyPr>
          <a:lstStyle/>
          <a:p>
            <a:pPr marL="0" indent="0" algn="just">
              <a:buNone/>
            </a:pPr>
            <a:r>
              <a:rPr lang="en-US" sz="2400"/>
              <a:t>Broadcast Receivers simply respond to broadcast messages from other applications or from the system itself. These messages are sometime called events or intents. </a:t>
            </a:r>
          </a:p>
          <a:p>
            <a:pPr marL="0" indent="0" algn="just">
              <a:buNone/>
            </a:pPr>
            <a:r>
              <a:rPr lang="en-US" sz="2400"/>
              <a:t>For example, applications can also initiate broadcasts to let other applications know that some data has been downloaded to the device and is available for them to use, so this is broadcast receiver who will intercept this communication and will initiate appropriate action.</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323"/>
            <a:ext cx="8229600" cy="1143000"/>
          </a:xfrm>
        </p:spPr>
        <p:txBody>
          <a:bodyPr>
            <a:normAutofit/>
          </a:bodyPr>
          <a:lstStyle/>
          <a:p>
            <a:r>
              <a:rPr lang="en-US"/>
              <a:t>Intents in Android</a:t>
            </a:r>
          </a:p>
        </p:txBody>
      </p:sp>
      <p:sp>
        <p:nvSpPr>
          <p:cNvPr id="3" name="Content Placeholder 2"/>
          <p:cNvSpPr>
            <a:spLocks noGrp="1"/>
          </p:cNvSpPr>
          <p:nvPr>
            <p:ph idx="1"/>
          </p:nvPr>
        </p:nvSpPr>
        <p:spPr>
          <a:xfrm>
            <a:off x="457200" y="1496695"/>
            <a:ext cx="8229600" cy="4942205"/>
          </a:xfrm>
        </p:spPr>
        <p:txBody>
          <a:bodyPr>
            <a:noAutofit/>
          </a:bodyPr>
          <a:lstStyle/>
          <a:p>
            <a:pPr algn="just"/>
            <a:r>
              <a:rPr lang="en-US" sz="2400"/>
              <a:t>Have you ever wondered how a new Activity opens when we click on some button, suppose the settings button to show the Settings screen in any app? </a:t>
            </a:r>
          </a:p>
          <a:p>
            <a:pPr algn="just"/>
            <a:r>
              <a:rPr lang="en-US" sz="2400"/>
              <a:t>How does the app opens up when we click on its notification?</a:t>
            </a:r>
          </a:p>
          <a:p>
            <a:pPr algn="just"/>
            <a:r>
              <a:rPr lang="en-US" sz="2400"/>
              <a:t>How do we get Low battery alert in our mobile? </a:t>
            </a:r>
          </a:p>
          <a:p>
            <a:pPr algn="just">
              <a:buNone/>
            </a:pPr>
            <a:r>
              <a:rPr lang="en-US" sz="2400"/>
              <a:t>All these things are possible because of Intent in Android.</a:t>
            </a:r>
          </a:p>
          <a:p>
            <a:pPr algn="just">
              <a:buNone/>
            </a:pPr>
            <a:endParaRPr lang="en-US" sz="2400"/>
          </a:p>
          <a:p>
            <a:pPr algn="just">
              <a:buNone/>
            </a:pPr>
            <a:r>
              <a:rPr lang="en-US" sz="2400"/>
              <a:t>	An intent is to perform an action on the screen. It is mostly used to start activity, send broadcast receiver,start services and send message between two activities</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3" cstate="print"/>
          <a:stretch>
            <a:fillRect/>
          </a:stretch>
        </p:blipFill>
        <p:spPr>
          <a:xfrm>
            <a:off x="7743825" y="0"/>
            <a:ext cx="1400175" cy="928670"/>
          </a:xfrm>
          <a:prstGeom prst="rect">
            <a:avLst/>
          </a:prstGeom>
        </p:spPr>
      </p:pic>
      <p:graphicFrame>
        <p:nvGraphicFramePr>
          <p:cNvPr id="4" name="Content Placeholder 3"/>
          <p:cNvGraphicFramePr>
            <a:graphicFrameLocks noGrp="1"/>
          </p:cNvGraphicFramePr>
          <p:nvPr>
            <p:ph idx="1"/>
          </p:nvPr>
        </p:nvGraphicFramePr>
        <p:xfrm>
          <a:off x="680720" y="1585595"/>
          <a:ext cx="7204075" cy="4164965"/>
        </p:xfrm>
        <a:graphic>
          <a:graphicData uri="http://schemas.openxmlformats.org/presentationml/2006/ole">
            <mc:AlternateContent xmlns:mc="http://schemas.openxmlformats.org/markup-compatibility/2006">
              <mc:Choice xmlns:v="urn:schemas-microsoft-com:vml" Requires="v">
                <p:oleObj spid="_x0000_s1027" r:id="rId4" imgW="6620799" imgH="3772427" progId="PBrush">
                  <p:embed/>
                </p:oleObj>
              </mc:Choice>
              <mc:Fallback>
                <p:oleObj r:id="rId4" imgW="6620799" imgH="3772427" progId="PBrush">
                  <p:embed/>
                  <p:pic>
                    <p:nvPicPr>
                      <p:cNvPr id="0" name="Picture 1" descr="image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720" y="1585595"/>
                        <a:ext cx="7204075" cy="4164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5055"/>
            <a:ext cx="8229600" cy="5363845"/>
          </a:xfrm>
        </p:spPr>
        <p:txBody>
          <a:bodyPr>
            <a:noAutofit/>
          </a:bodyPr>
          <a:lstStyle/>
          <a:p>
            <a:pPr marL="0" indent="0" algn="just">
              <a:buNone/>
            </a:pPr>
            <a:r>
              <a:rPr lang="en-US" sz="2000"/>
              <a:t>Android BroadcastReceiver Example</a:t>
            </a:r>
          </a:p>
          <a:p>
            <a:pPr marL="0" indent="0" algn="just">
              <a:buNone/>
            </a:pPr>
            <a:r>
              <a:rPr lang="en-US" sz="2000"/>
              <a:t>To setup a Broadcast Receiver in our android application we need to do the following things.</a:t>
            </a:r>
          </a:p>
          <a:p>
            <a:pPr lvl="1" algn="just"/>
            <a:r>
              <a:rPr lang="en-US" sz="2000"/>
              <a:t>Create a BroadcastReceiver</a:t>
            </a:r>
          </a:p>
          <a:p>
            <a:pPr lvl="1" algn="just"/>
            <a:r>
              <a:rPr lang="en-US" sz="2000"/>
              <a:t>Register a BroadcastReceiver</a:t>
            </a:r>
          </a:p>
          <a:p>
            <a:pPr marL="0" lvl="0" indent="0" algn="just">
              <a:buNone/>
            </a:pPr>
            <a:endParaRPr lang="en-US" sz="2000"/>
          </a:p>
          <a:p>
            <a:pPr marL="0" lvl="0" indent="0" algn="just">
              <a:buNone/>
            </a:pPr>
            <a:r>
              <a:rPr lang="en-US" sz="2000"/>
              <a:t>Now we need to create our own broadcast content file MyBroadcastReceiver.java</a:t>
            </a:r>
          </a:p>
          <a:p>
            <a:pPr marL="0" lvl="0" indent="0" algn="just">
              <a:buNone/>
            </a:pPr>
            <a:r>
              <a:rPr lang="en-US" sz="2000"/>
              <a:t>public class MyBroadcastReceiver extends BroadcastReceiver {</a:t>
            </a:r>
          </a:p>
          <a:p>
            <a:pPr marL="0" lvl="0" indent="0" algn="just">
              <a:buNone/>
            </a:pPr>
            <a:r>
              <a:rPr lang="en-US" sz="2000"/>
              <a:t>   @Override</a:t>
            </a:r>
          </a:p>
          <a:p>
            <a:pPr marL="0" lvl="0" indent="0" algn="just">
              <a:buNone/>
            </a:pPr>
            <a:r>
              <a:rPr lang="en-US" sz="2000"/>
              <a:t>    public void onReceive(Context context, Intent intent){</a:t>
            </a:r>
          </a:p>
          <a:p>
            <a:pPr marL="0" lvl="0" indent="0" algn="just">
              <a:buNone/>
            </a:pPr>
            <a:r>
              <a:rPr lang="en-US" sz="2000"/>
              <a:t>       CharSequence iData = intent.getCharSequenceExtra("msg");</a:t>
            </a:r>
          </a:p>
          <a:p>
            <a:pPr marL="0" lvl="0" indent="0" algn="just">
              <a:buNone/>
            </a:pPr>
            <a:r>
              <a:rPr lang="en-US" sz="2000"/>
              <a:t>       Toast.makeText(context,"Tutlane Received Message: "+iData,Toast.LENGTH_LONG).show();</a:t>
            </a:r>
          </a:p>
          <a:p>
            <a:pPr marL="0" lvl="0" indent="0" algn="just">
              <a:buNone/>
            </a:pPr>
            <a:r>
              <a:rPr lang="en-US" sz="2000"/>
              <a:t>   }</a:t>
            </a:r>
          </a:p>
          <a:p>
            <a:pPr marL="0" lvl="0" indent="0" algn="just">
              <a:buNone/>
            </a:pPr>
            <a:r>
              <a:rPr lang="en-US" sz="2000"/>
              <a:t>}</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56310"/>
            <a:ext cx="8229600" cy="5482590"/>
          </a:xfrm>
        </p:spPr>
        <p:txBody>
          <a:bodyPr>
            <a:noAutofit/>
          </a:bodyPr>
          <a:lstStyle/>
          <a:p>
            <a:pPr marL="0" indent="0" algn="just">
              <a:buNone/>
            </a:pPr>
            <a:r>
              <a:rPr lang="en-US" sz="1600"/>
              <a:t>activity_main.xml</a:t>
            </a:r>
          </a:p>
          <a:p>
            <a:pPr marL="0" indent="0" algn="just">
              <a:buNone/>
            </a:pPr>
            <a:r>
              <a:rPr lang="en-US" sz="1600"/>
              <a:t>&lt;?xml version="1.0" encoding="utf-8"?&gt;</a:t>
            </a:r>
          </a:p>
          <a:p>
            <a:pPr marL="0" indent="0" algn="just">
              <a:buNone/>
            </a:pPr>
            <a:r>
              <a:rPr lang="en-US" sz="1600"/>
              <a:t>&lt;LinearLayout xmlns:android="http://schemas.android.com/apk/res/android"</a:t>
            </a:r>
          </a:p>
          <a:p>
            <a:pPr marL="0" indent="0" algn="just">
              <a:buNone/>
            </a:pPr>
            <a:r>
              <a:rPr lang="en-US" sz="1600"/>
              <a:t>    android:orientation="vertical" android:layout_width="match_parent"</a:t>
            </a:r>
          </a:p>
          <a:p>
            <a:pPr marL="0" indent="0" algn="just">
              <a:buNone/>
            </a:pPr>
            <a:r>
              <a:rPr lang="en-US" sz="1600"/>
              <a:t>    android:layout_height="match_parent"&gt;</a:t>
            </a:r>
          </a:p>
          <a:p>
            <a:pPr marL="0" indent="0" algn="just">
              <a:buNone/>
            </a:pPr>
            <a:r>
              <a:rPr lang="en-US" sz="1600"/>
              <a:t>    &lt;EditText</a:t>
            </a:r>
          </a:p>
          <a:p>
            <a:pPr marL="0" indent="0" algn="just">
              <a:buNone/>
            </a:pPr>
            <a:r>
              <a:rPr lang="en-US" sz="1600"/>
              <a:t>        android:id="@+id/txtMsg"</a:t>
            </a:r>
          </a:p>
          <a:p>
            <a:pPr marL="0" indent="0" algn="just">
              <a:buNone/>
            </a:pPr>
            <a:r>
              <a:rPr lang="en-US" sz="1600"/>
              <a:t>        android:layout_width="wrap_content"</a:t>
            </a:r>
          </a:p>
          <a:p>
            <a:pPr marL="0" indent="0" algn="just">
              <a:buNone/>
            </a:pPr>
            <a:r>
              <a:rPr lang="en-US" sz="1600"/>
              <a:t>        android:layout_height="wrap_content"</a:t>
            </a:r>
          </a:p>
          <a:p>
            <a:pPr marL="0" indent="0" algn="just">
              <a:buNone/>
            </a:pPr>
            <a:r>
              <a:rPr lang="en-US" sz="1600"/>
              <a:t>        android:layout_marginLeft="100dp"</a:t>
            </a:r>
          </a:p>
          <a:p>
            <a:pPr marL="0" indent="0" algn="just">
              <a:buNone/>
            </a:pPr>
            <a:r>
              <a:rPr lang="en-US" sz="1600"/>
              <a:t>        android:layout_marginTop="180dp"</a:t>
            </a:r>
          </a:p>
          <a:p>
            <a:pPr marL="0" indent="0" algn="just">
              <a:buNone/>
            </a:pPr>
            <a:r>
              <a:rPr lang="en-US" sz="1600"/>
              <a:t>        android:ems="10"/&gt;</a:t>
            </a:r>
          </a:p>
          <a:p>
            <a:pPr marL="0" indent="0" algn="just">
              <a:buNone/>
            </a:pPr>
            <a:r>
              <a:rPr lang="en-US" sz="1600"/>
              <a:t>    &lt;Button</a:t>
            </a:r>
          </a:p>
          <a:p>
            <a:pPr marL="0" indent="0" algn="just">
              <a:buNone/>
            </a:pPr>
            <a:r>
              <a:rPr lang="en-US" sz="1600"/>
              <a:t>        android:id="@+id/btnShow"</a:t>
            </a:r>
          </a:p>
          <a:p>
            <a:pPr marL="0" indent="0" algn="just">
              <a:buNone/>
            </a:pPr>
            <a:r>
              <a:rPr lang="en-US" sz="1600"/>
              <a:t>        android:layout_width="wrap_content"</a:t>
            </a:r>
          </a:p>
          <a:p>
            <a:pPr marL="0" indent="0" algn="just">
              <a:buNone/>
            </a:pPr>
            <a:r>
              <a:rPr lang="en-US" sz="1600"/>
              <a:t>        android:layout_height="wrap_content"</a:t>
            </a:r>
          </a:p>
          <a:p>
            <a:pPr marL="0" indent="0" algn="just">
              <a:buNone/>
            </a:pPr>
            <a:r>
              <a:rPr lang="en-US" sz="1600"/>
              <a:t>        android:onClick="onClickShowBroadcast"</a:t>
            </a:r>
          </a:p>
          <a:p>
            <a:pPr marL="0" indent="0" algn="just">
              <a:buNone/>
            </a:pPr>
            <a:r>
              <a:rPr lang="en-US" sz="1600"/>
              <a:t>        android:layout_marginLeft="130dp"</a:t>
            </a:r>
          </a:p>
          <a:p>
            <a:pPr marL="0" indent="0" algn="just">
              <a:buNone/>
            </a:pPr>
            <a:r>
              <a:rPr lang="en-US" sz="1600"/>
              <a:t>        android:text="Show Broadcast"/&gt;</a:t>
            </a:r>
          </a:p>
          <a:p>
            <a:pPr marL="0" indent="0" algn="just">
              <a:buNone/>
            </a:pPr>
            <a:r>
              <a:rPr lang="en-US" sz="1600"/>
              <a:t>&lt;/LinearLayout&gt;</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165"/>
            <a:ext cx="8229600" cy="5372735"/>
          </a:xfrm>
        </p:spPr>
        <p:txBody>
          <a:bodyPr>
            <a:noAutofit/>
          </a:bodyPr>
          <a:lstStyle/>
          <a:p>
            <a:pPr marL="0" indent="0" algn="just">
              <a:buNone/>
            </a:pPr>
            <a:r>
              <a:rPr lang="en-US" sz="2000"/>
              <a:t>public class MainActivity extends AppCompatActivity {</a:t>
            </a:r>
          </a:p>
          <a:p>
            <a:pPr marL="0" indent="0" algn="just">
              <a:buNone/>
            </a:pPr>
            <a:endParaRPr lang="en-US" sz="2000"/>
          </a:p>
          <a:p>
            <a:pPr marL="0" indent="0" algn="just">
              <a:buNone/>
            </a:pPr>
            <a:r>
              <a:rPr lang="en-US" sz="2000"/>
              <a:t>    @Override</a:t>
            </a:r>
          </a:p>
          <a:p>
            <a:pPr marL="0" indent="0" algn="just">
              <a:buNone/>
            </a:pPr>
            <a:r>
              <a:rPr lang="en-US" sz="2000"/>
              <a:t>    protected void onCreate(Bundle savedInstanceState) {</a:t>
            </a:r>
          </a:p>
          <a:p>
            <a:pPr marL="0" indent="0" algn="just">
              <a:buNone/>
            </a:pPr>
            <a:r>
              <a:rPr lang="en-US" sz="2000"/>
              <a:t>        super.onCreate(savedInstanceState);</a:t>
            </a:r>
          </a:p>
          <a:p>
            <a:pPr marL="0" indent="0" algn="just">
              <a:buNone/>
            </a:pPr>
            <a:r>
              <a:rPr lang="en-US" sz="2000"/>
              <a:t>        setContentView(R.layout.activity_main);</a:t>
            </a:r>
          </a:p>
          <a:p>
            <a:pPr marL="0" indent="0" algn="just">
              <a:buNone/>
            </a:pPr>
            <a:r>
              <a:rPr lang="en-US" sz="2000"/>
              <a:t>    }</a:t>
            </a:r>
          </a:p>
          <a:p>
            <a:pPr marL="0" indent="0" algn="just">
              <a:buNone/>
            </a:pPr>
            <a:r>
              <a:rPr lang="en-US" sz="2000"/>
              <a:t>    public void onClickShowBroadcast(View view){</a:t>
            </a:r>
          </a:p>
          <a:p>
            <a:pPr marL="0" indent="0" algn="just">
              <a:buNone/>
            </a:pPr>
            <a:r>
              <a:rPr lang="en-US" sz="2000"/>
              <a:t>        EditText st = (EditText)findViewById(R.id.txtMsg);</a:t>
            </a:r>
          </a:p>
          <a:p>
            <a:pPr marL="0" indent="0" algn="just">
              <a:buNone/>
            </a:pPr>
            <a:r>
              <a:rPr lang="en-US" sz="2000"/>
              <a:t>        Intent intent = new Intent();</a:t>
            </a:r>
          </a:p>
          <a:p>
            <a:pPr marL="0" indent="0" algn="just">
              <a:buNone/>
            </a:pPr>
            <a:r>
              <a:rPr lang="en-US" sz="2000"/>
              <a:t>        intent.putExtra("msg",(CharSequence)st.getText().toString());</a:t>
            </a:r>
          </a:p>
          <a:p>
            <a:pPr marL="0" indent="0" algn="just">
              <a:buNone/>
            </a:pPr>
            <a:r>
              <a:rPr lang="en-US" sz="2000"/>
              <a:t>        intent.setAction("com.tutlane.CUSTOM_INTENT");</a:t>
            </a:r>
          </a:p>
          <a:p>
            <a:pPr marL="0" indent="0" algn="just">
              <a:buNone/>
            </a:pPr>
            <a:r>
              <a:rPr lang="en-US" sz="2000"/>
              <a:t>        sendBroadcast(intent);</a:t>
            </a:r>
          </a:p>
          <a:p>
            <a:pPr marL="0" indent="0" algn="just">
              <a:buNone/>
            </a:pPr>
            <a:r>
              <a:rPr lang="en-US" sz="2000"/>
              <a:t>    }</a:t>
            </a:r>
          </a:p>
          <a:p>
            <a:pPr marL="0" indent="0" algn="just">
              <a:buNone/>
            </a:pPr>
            <a:r>
              <a:rPr lang="en-US" sz="2000"/>
              <a:t>}</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31240"/>
            <a:ext cx="8229600" cy="5407660"/>
          </a:xfrm>
        </p:spPr>
        <p:txBody>
          <a:bodyPr>
            <a:noAutofit/>
          </a:bodyPr>
          <a:lstStyle/>
          <a:p>
            <a:pPr marL="0" indent="0" algn="just">
              <a:buNone/>
            </a:pPr>
            <a:r>
              <a:rPr lang="en-US" sz="1200"/>
              <a:t>&lt;?xml version="1.0" encoding="utf-8"?&gt;</a:t>
            </a:r>
          </a:p>
          <a:p>
            <a:pPr marL="0" indent="0" algn="just">
              <a:buNone/>
            </a:pPr>
            <a:r>
              <a:rPr lang="en-US" sz="1200"/>
              <a:t>&lt;manifest xmlns:android="http://schemas.android.com/apk/res/android"</a:t>
            </a:r>
          </a:p>
          <a:p>
            <a:pPr marL="0" indent="0" algn="just">
              <a:buNone/>
            </a:pPr>
            <a:r>
              <a:rPr lang="en-US" sz="1200"/>
              <a:t>    package="com.tutlane.broadcastreceiver"&gt;</a:t>
            </a:r>
          </a:p>
          <a:p>
            <a:pPr marL="0" indent="0" algn="just">
              <a:buNone/>
            </a:pPr>
            <a:r>
              <a:rPr lang="en-US" sz="1200"/>
              <a:t>    &lt;application</a:t>
            </a:r>
          </a:p>
          <a:p>
            <a:pPr marL="0" indent="0" algn="just">
              <a:buNone/>
            </a:pPr>
            <a:r>
              <a:rPr lang="en-US" sz="1200"/>
              <a:t>        android:allowBackup="true"</a:t>
            </a:r>
          </a:p>
          <a:p>
            <a:pPr marL="0" indent="0" algn="just">
              <a:buNone/>
            </a:pPr>
            <a:r>
              <a:rPr lang="en-US" sz="1200"/>
              <a:t>        android:icon="@mipmap/ic_launcher"</a:t>
            </a:r>
          </a:p>
          <a:p>
            <a:pPr marL="0" indent="0" algn="just">
              <a:buNone/>
            </a:pPr>
            <a:r>
              <a:rPr lang="en-US" sz="1200"/>
              <a:t>        android:label="@string/app_name"</a:t>
            </a:r>
          </a:p>
          <a:p>
            <a:pPr marL="0" indent="0" algn="just">
              <a:buNone/>
            </a:pPr>
            <a:r>
              <a:rPr lang="en-US" sz="1200"/>
              <a:t>        android:roundIcon="@mipmap/ic_launcher_round"</a:t>
            </a:r>
          </a:p>
          <a:p>
            <a:pPr marL="0" indent="0" algn="just">
              <a:buNone/>
            </a:pPr>
            <a:r>
              <a:rPr lang="en-US" sz="1200"/>
              <a:t>        android:supportsRtl="true"</a:t>
            </a:r>
          </a:p>
          <a:p>
            <a:pPr marL="0" indent="0" algn="just">
              <a:buNone/>
            </a:pPr>
            <a:r>
              <a:rPr lang="en-US" sz="1200"/>
              <a:t>        android:theme="@style/AppTheme"&gt;</a:t>
            </a:r>
          </a:p>
          <a:p>
            <a:pPr marL="0" indent="0" algn="just">
              <a:buNone/>
            </a:pPr>
            <a:r>
              <a:rPr lang="en-US" sz="1200"/>
              <a:t>        &lt;activity android:name=".MainActivity"&gt;</a:t>
            </a:r>
          </a:p>
          <a:p>
            <a:pPr marL="0" indent="0" algn="just">
              <a:buNone/>
            </a:pPr>
            <a:r>
              <a:rPr lang="en-US" sz="1200"/>
              <a:t>            &lt;intent-filter&gt;</a:t>
            </a:r>
          </a:p>
          <a:p>
            <a:pPr marL="0" indent="0" algn="just">
              <a:buNone/>
            </a:pPr>
            <a:r>
              <a:rPr lang="en-US" sz="1200"/>
              <a:t>                &lt;action android:name="android.intent.action.MAIN" /&gt;</a:t>
            </a:r>
          </a:p>
          <a:p>
            <a:pPr marL="0" indent="0" algn="just">
              <a:buNone/>
            </a:pPr>
            <a:r>
              <a:rPr lang="en-US" sz="1200"/>
              <a:t>                &lt;category android:name="android.intent.category.LAUNCHER" /&gt;</a:t>
            </a:r>
          </a:p>
          <a:p>
            <a:pPr marL="0" indent="0" algn="just">
              <a:buNone/>
            </a:pPr>
            <a:r>
              <a:rPr lang="en-US" sz="1200"/>
              <a:t>            &lt;/intent-filter&gt;</a:t>
            </a:r>
          </a:p>
          <a:p>
            <a:pPr marL="0" indent="0" algn="just">
              <a:buNone/>
            </a:pPr>
            <a:r>
              <a:rPr lang="en-US" sz="1200"/>
              <a:t>        &lt;/activity&gt;</a:t>
            </a:r>
          </a:p>
          <a:p>
            <a:pPr marL="0" indent="0" algn="just">
              <a:buNone/>
            </a:pPr>
            <a:r>
              <a:rPr lang="en-US" sz="1200"/>
              <a:t>        &lt;receiver android:name="MyBroadcastReceiver"&gt;</a:t>
            </a:r>
          </a:p>
          <a:p>
            <a:pPr marL="0" indent="0" algn="just">
              <a:buNone/>
            </a:pPr>
            <a:r>
              <a:rPr lang="en-US" sz="1200"/>
              <a:t>            &lt;intent-filter&gt;</a:t>
            </a:r>
          </a:p>
          <a:p>
            <a:pPr marL="0" indent="0" algn="just">
              <a:buNone/>
            </a:pPr>
            <a:r>
              <a:rPr lang="en-US" sz="1200"/>
              <a:t>                &lt;action android:name="com.tutlane.CUSTOM_INTENT"&gt;</a:t>
            </a:r>
          </a:p>
          <a:p>
            <a:pPr marL="0" indent="0" algn="just">
              <a:buNone/>
            </a:pPr>
            <a:r>
              <a:rPr lang="en-US" sz="1200"/>
              <a:t>                &lt;/action&gt;</a:t>
            </a:r>
          </a:p>
          <a:p>
            <a:pPr marL="0" indent="0" algn="just">
              <a:buNone/>
            </a:pPr>
            <a:r>
              <a:rPr lang="en-US" sz="1200"/>
              <a:t>            &lt;/intent-filter&gt;</a:t>
            </a:r>
          </a:p>
          <a:p>
            <a:pPr marL="0" indent="0" algn="just">
              <a:buNone/>
            </a:pPr>
            <a:r>
              <a:rPr lang="en-US" sz="1200"/>
              <a:t>        &lt;/receiver&gt;</a:t>
            </a:r>
          </a:p>
          <a:p>
            <a:pPr marL="0" indent="0" algn="just">
              <a:buNone/>
            </a:pPr>
            <a:r>
              <a:rPr lang="en-US" sz="1200"/>
              <a:t>    &lt;/application&gt;</a:t>
            </a:r>
          </a:p>
          <a:p>
            <a:pPr marL="0" indent="0" algn="just">
              <a:buNone/>
            </a:pPr>
            <a:r>
              <a:rPr lang="en-US" sz="1200"/>
              <a:t>&lt;/manifest&gt;</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3" cstate="print"/>
          <a:stretch>
            <a:fillRect/>
          </a:stretch>
        </p:blipFill>
        <p:spPr>
          <a:xfrm>
            <a:off x="7743825" y="0"/>
            <a:ext cx="1400175" cy="928670"/>
          </a:xfrm>
          <a:prstGeom prst="rect">
            <a:avLst/>
          </a:prstGeom>
        </p:spPr>
      </p:pic>
      <p:graphicFrame>
        <p:nvGraphicFramePr>
          <p:cNvPr id="12" name="Content Placeholder 11"/>
          <p:cNvGraphicFramePr>
            <a:graphicFrameLocks noGrp="1"/>
          </p:cNvGraphicFramePr>
          <p:nvPr>
            <p:ph sz="half" idx="1"/>
          </p:nvPr>
        </p:nvGraphicFramePr>
        <p:xfrm>
          <a:off x="1115695" y="1340485"/>
          <a:ext cx="3075940" cy="4865370"/>
        </p:xfrm>
        <a:graphic>
          <a:graphicData uri="http://schemas.openxmlformats.org/presentationml/2006/ole">
            <mc:AlternateContent xmlns:mc="http://schemas.openxmlformats.org/markup-compatibility/2006">
              <mc:Choice xmlns:v="urn:schemas-microsoft-com:vml" Requires="v">
                <p:oleObj spid="_x0000_s34821" r:id="rId4" imgW="2619048" imgH="4142857" progId="PBrush">
                  <p:embed/>
                </p:oleObj>
              </mc:Choice>
              <mc:Fallback>
                <p:oleObj r:id="rId4" imgW="2619048" imgH="4142857" progId="PBrush">
                  <p:embed/>
                  <p:pic>
                    <p:nvPicPr>
                      <p:cNvPr id="0" name="Picture 2" descr="image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95" y="1340485"/>
                        <a:ext cx="3075940" cy="48653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Content Placeholder 13"/>
          <p:cNvGraphicFramePr>
            <a:graphicFrameLocks noGrp="1"/>
          </p:cNvGraphicFramePr>
          <p:nvPr>
            <p:ph sz="half" idx="2"/>
          </p:nvPr>
        </p:nvGraphicFramePr>
        <p:xfrm>
          <a:off x="5367020" y="1232535"/>
          <a:ext cx="2943225" cy="4711700"/>
        </p:xfrm>
        <a:graphic>
          <a:graphicData uri="http://schemas.openxmlformats.org/presentationml/2006/ole">
            <mc:AlternateContent xmlns:mc="http://schemas.openxmlformats.org/markup-compatibility/2006">
              <mc:Choice xmlns:v="urn:schemas-microsoft-com:vml" Requires="v">
                <p:oleObj spid="_x0000_s34822" r:id="rId6" imgW="2600000" imgH="4161905" progId="PBrush">
                  <p:embed/>
                </p:oleObj>
              </mc:Choice>
              <mc:Fallback>
                <p:oleObj r:id="rId6" imgW="2600000" imgH="4161905" progId="PBrush">
                  <p:embed/>
                  <p:pic>
                    <p:nvPicPr>
                      <p:cNvPr id="0" name="Picture 1" descr="image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67020" y="1232535"/>
                        <a:ext cx="2943225" cy="471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323"/>
            <a:ext cx="8229600" cy="1143000"/>
          </a:xfrm>
        </p:spPr>
        <p:txBody>
          <a:bodyPr>
            <a:normAutofit/>
          </a:bodyPr>
          <a:lstStyle/>
          <a:p>
            <a:r>
              <a:rPr lang="en-US">
                <a:sym typeface="+mn-ea"/>
              </a:rPr>
              <a:t>Android </a:t>
            </a:r>
            <a:r>
              <a:rPr lang="en-IN" altLang="en-US">
                <a:sym typeface="+mn-ea"/>
              </a:rPr>
              <a:t>S</a:t>
            </a:r>
            <a:r>
              <a:rPr lang="en-US">
                <a:sym typeface="+mn-ea"/>
              </a:rPr>
              <a:t>ervice</a:t>
            </a:r>
            <a:endParaRPr lang="en-US"/>
          </a:p>
        </p:txBody>
      </p:sp>
      <p:sp>
        <p:nvSpPr>
          <p:cNvPr id="3" name="Content Placeholder 2"/>
          <p:cNvSpPr>
            <a:spLocks noGrp="1"/>
          </p:cNvSpPr>
          <p:nvPr>
            <p:ph idx="1"/>
          </p:nvPr>
        </p:nvSpPr>
        <p:spPr>
          <a:xfrm>
            <a:off x="457200" y="1496695"/>
            <a:ext cx="8229600" cy="4942205"/>
          </a:xfrm>
        </p:spPr>
        <p:txBody>
          <a:bodyPr>
            <a:noAutofit/>
          </a:bodyPr>
          <a:lstStyle/>
          <a:p>
            <a:pPr algn="just"/>
            <a:r>
              <a:rPr lang="en-US" sz="2400"/>
              <a:t>Android service is a component that is used to perform operations on the background such as playing music, handle network transactions, interacting content providers etc. It doesn't has any UI</a:t>
            </a:r>
            <a:r>
              <a:rPr lang="en-IN" altLang="en-US" sz="2400"/>
              <a:t>.</a:t>
            </a:r>
          </a:p>
          <a:p>
            <a:pPr algn="just"/>
            <a:r>
              <a:rPr lang="en-IN" altLang="en-US" sz="2400"/>
              <a:t>Services are used for repetitive and potentially long running operations, i.e., Internet downloads, checking for new data, data processing, updating content providers and the like.</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18540"/>
            <a:ext cx="8229600" cy="5420360"/>
          </a:xfrm>
        </p:spPr>
        <p:txBody>
          <a:bodyPr>
            <a:noAutofit/>
          </a:bodyPr>
          <a:lstStyle/>
          <a:p>
            <a:pPr marL="0" indent="0" algn="just">
              <a:buNone/>
            </a:pPr>
            <a:r>
              <a:rPr lang="en-US" sz="2400" b="1"/>
              <a:t>Android Service Life Cycle</a:t>
            </a:r>
          </a:p>
          <a:p>
            <a:pPr marL="0" indent="0" algn="just">
              <a:buNone/>
            </a:pPr>
            <a:r>
              <a:rPr lang="en-US" sz="2400"/>
              <a:t>In android, the life cycle of service will follow two different paths Started or Bound.</a:t>
            </a:r>
          </a:p>
          <a:p>
            <a:pPr marL="0" indent="0" algn="just">
              <a:buNone/>
            </a:pPr>
            <a:r>
              <a:rPr lang="en-US" sz="2400" b="1"/>
              <a:t>Started Service</a:t>
            </a:r>
          </a:p>
          <a:p>
            <a:pPr algn="just"/>
            <a:r>
              <a:rPr lang="en-US" sz="2400"/>
              <a:t>A service is Started when an application component, such as an activity calls startService() method. </a:t>
            </a:r>
          </a:p>
          <a:p>
            <a:pPr algn="just"/>
            <a:r>
              <a:rPr lang="en-US" sz="2400"/>
              <a:t>Once it started, it will run indefinitely in background even if the component that started is destroyed.</a:t>
            </a:r>
          </a:p>
          <a:p>
            <a:pPr algn="just"/>
            <a:r>
              <a:rPr lang="en-US" sz="2400"/>
              <a:t>We can stop the Started service by using stopService() method or the service can stop itself by calling stopSelf() method. </a:t>
            </a:r>
          </a:p>
          <a:p>
            <a:pPr algn="just"/>
            <a:r>
              <a:rPr lang="en-US" sz="2400"/>
              <a:t>In android, the Started service component will perform a single operation and it won’t return any result to the caller. </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1720"/>
            <a:ext cx="8229600" cy="5377180"/>
          </a:xfrm>
        </p:spPr>
        <p:txBody>
          <a:bodyPr>
            <a:noAutofit/>
          </a:bodyPr>
          <a:lstStyle/>
          <a:p>
            <a:pPr marL="0" indent="0" algn="just">
              <a:buNone/>
            </a:pPr>
            <a:r>
              <a:rPr lang="en-US" sz="2400" b="1"/>
              <a:t>Bound Service</a:t>
            </a:r>
          </a:p>
          <a:p>
            <a:pPr algn="just"/>
            <a:r>
              <a:rPr lang="en-US" sz="2400"/>
              <a:t>A service is Bound when another application component calls bindService() method. </a:t>
            </a:r>
          </a:p>
          <a:p>
            <a:pPr algn="just"/>
            <a:r>
              <a:rPr lang="en-US" sz="2400"/>
              <a:t>The bound service runs as long as another application component is bound to it.</a:t>
            </a:r>
          </a:p>
          <a:p>
            <a:pPr algn="just"/>
            <a:r>
              <a:rPr lang="en-US" sz="2400"/>
              <a:t>We can unbind the service by calling unbindService() method based on our requirements. </a:t>
            </a:r>
          </a:p>
          <a:p>
            <a:pPr algn="just"/>
            <a:r>
              <a:rPr lang="en-US" sz="2400"/>
              <a:t>In android, we can bind multiple components to a single service at once, but the service will be destroyed in case all the components unbind.</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323"/>
            <a:ext cx="8229600" cy="1143000"/>
          </a:xfrm>
        </p:spPr>
        <p:txBody>
          <a:bodyPr>
            <a:normAutofit/>
          </a:bodyPr>
          <a:lstStyle/>
          <a:p>
            <a:r>
              <a:rPr lang="en-IN" altLang="en-US" sz="2800"/>
              <a:t>LifeCycle of Service</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pic>
        <p:nvPicPr>
          <p:cNvPr id="4" name="Content Placeholder 3"/>
          <p:cNvPicPr>
            <a:picLocks noGrp="1" noChangeAspect="1"/>
          </p:cNvPicPr>
          <p:nvPr>
            <p:ph idx="1"/>
          </p:nvPr>
        </p:nvPicPr>
        <p:blipFill>
          <a:blip r:embed="rId3"/>
          <a:stretch>
            <a:fillRect/>
          </a:stretch>
        </p:blipFill>
        <p:spPr>
          <a:xfrm>
            <a:off x="2411730" y="1484630"/>
            <a:ext cx="4169410" cy="48075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47750"/>
            <a:ext cx="8229600" cy="5391150"/>
          </a:xfrm>
        </p:spPr>
        <p:txBody>
          <a:bodyPr>
            <a:noAutofit/>
          </a:bodyPr>
          <a:lstStyle/>
          <a:p>
            <a:pPr marL="0" indent="0" algn="just">
              <a:buNone/>
            </a:pPr>
            <a:r>
              <a:rPr lang="en-US" sz="2400"/>
              <a:t>Android intents are mainly used to:</a:t>
            </a:r>
          </a:p>
          <a:p>
            <a:pPr algn="just"/>
            <a:r>
              <a:rPr lang="en-US" sz="2400"/>
              <a:t>Start the service</a:t>
            </a:r>
          </a:p>
          <a:p>
            <a:pPr algn="just"/>
            <a:r>
              <a:rPr lang="en-US" sz="2400"/>
              <a:t>Launch an activity</a:t>
            </a:r>
          </a:p>
          <a:p>
            <a:pPr algn="just"/>
            <a:r>
              <a:rPr lang="en-US" sz="2400"/>
              <a:t>Display a web page</a:t>
            </a:r>
          </a:p>
          <a:p>
            <a:pPr algn="just"/>
            <a:r>
              <a:rPr lang="en-US" sz="2400"/>
              <a:t>Display a list of contacts</a:t>
            </a:r>
          </a:p>
          <a:p>
            <a:pPr algn="just"/>
            <a:r>
              <a:rPr lang="en-US" sz="2400"/>
              <a:t>Broadcast a message</a:t>
            </a:r>
          </a:p>
          <a:p>
            <a:pPr algn="just"/>
            <a:r>
              <a:rPr lang="en-US" sz="2400"/>
              <a:t>Dial a phone call etc.</a:t>
            </a:r>
          </a:p>
          <a:p>
            <a:pPr marL="0" indent="0" algn="just">
              <a:buNone/>
            </a:pPr>
            <a:endParaRPr lang="en-US" sz="2400"/>
          </a:p>
          <a:p>
            <a:pPr marL="0" indent="0" algn="just">
              <a:buNone/>
            </a:pPr>
            <a:r>
              <a:rPr lang="en-US" sz="2400"/>
              <a:t>Intent are of two types:</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pic>
        <p:nvPicPr>
          <p:cNvPr id="4" name="Picture 3"/>
          <p:cNvPicPr>
            <a:picLocks noChangeAspect="1"/>
          </p:cNvPicPr>
          <p:nvPr/>
        </p:nvPicPr>
        <p:blipFill>
          <a:blip r:embed="rId3"/>
          <a:stretch>
            <a:fillRect/>
          </a:stretch>
        </p:blipFill>
        <p:spPr>
          <a:xfrm>
            <a:off x="4067810" y="4149090"/>
            <a:ext cx="3524250" cy="20955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75360"/>
            <a:ext cx="8229600" cy="5463540"/>
          </a:xfrm>
        </p:spPr>
        <p:txBody>
          <a:bodyPr>
            <a:noAutofit/>
          </a:bodyPr>
          <a:lstStyle/>
          <a:p>
            <a:pPr algn="just"/>
            <a:r>
              <a:rPr lang="en-US" sz="2400"/>
              <a:t>To create a service, we need to create a class that extends a Service base class or one of its existing subclasses. </a:t>
            </a:r>
          </a:p>
          <a:p>
            <a:pPr algn="just"/>
            <a:r>
              <a:rPr lang="en-US" sz="2400"/>
              <a:t>During our service implementation, we must need to override some of the callback methods that handle the key aspects of the service lifecycle and provide the functionality that allows our components to bind to the service.</a:t>
            </a:r>
          </a:p>
          <a:p>
            <a:pPr algn="just"/>
            <a:endParaRPr lang="en-US" sz="240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47115"/>
            <a:ext cx="8229600" cy="5391785"/>
          </a:xfrm>
        </p:spPr>
        <p:txBody>
          <a:bodyPr>
            <a:noAutofit/>
          </a:bodyPr>
          <a:lstStyle/>
          <a:p>
            <a:pPr marL="0" indent="0" algn="just">
              <a:buNone/>
            </a:pPr>
            <a:r>
              <a:rPr lang="en-US" sz="1800" b="1"/>
              <a:t>Create a Service</a:t>
            </a:r>
          </a:p>
          <a:p>
            <a:pPr marL="0" indent="0" algn="just">
              <a:buNone/>
            </a:pPr>
            <a:r>
              <a:rPr lang="en-US" sz="1800"/>
              <a:t>Generally, in android to create a service we must create a subclass of Service or use one of existing subclass. In android the application component such as an activity can start the service by calling startService() which results in calling the service’s onStartCommand() method.</a:t>
            </a:r>
          </a:p>
          <a:p>
            <a:pPr marL="0" indent="0" algn="just">
              <a:buNone/>
            </a:pPr>
            <a:r>
              <a:rPr lang="en-US" sz="1800"/>
              <a:t>Following is the simple example of creating a service in android application.</a:t>
            </a:r>
          </a:p>
          <a:p>
            <a:pPr marL="0" indent="0" algn="just">
              <a:buNone/>
            </a:pPr>
            <a:r>
              <a:rPr lang="en-US" sz="1800"/>
              <a:t>public class SampleService extends Service {</a:t>
            </a:r>
          </a:p>
          <a:p>
            <a:pPr marL="0" indent="0" algn="just">
              <a:buNone/>
            </a:pPr>
            <a:r>
              <a:rPr lang="en-US" sz="1800"/>
              <a:t>    @Override</a:t>
            </a:r>
          </a:p>
          <a:p>
            <a:pPr marL="0" indent="0" algn="just">
              <a:buNone/>
            </a:pPr>
            <a:r>
              <a:rPr lang="en-US" sz="1800"/>
              <a:t>    public int onStartCommand(Intent intent, int flags, int startId) {</a:t>
            </a:r>
          </a:p>
          <a:p>
            <a:pPr marL="0" indent="0" algn="just">
              <a:buNone/>
            </a:pPr>
            <a:r>
              <a:rPr lang="en-US" sz="1800"/>
              <a:t>        //TODO write your own code</a:t>
            </a:r>
          </a:p>
          <a:p>
            <a:pPr marL="0" indent="0" algn="just">
              <a:buNone/>
            </a:pPr>
            <a:r>
              <a:rPr lang="en-US" sz="1800"/>
              <a:t>       return Service.START_NOT_STICKY;</a:t>
            </a:r>
          </a:p>
          <a:p>
            <a:pPr marL="0" indent="0" algn="just">
              <a:buNone/>
            </a:pPr>
            <a:r>
              <a:rPr lang="en-US" sz="1800"/>
              <a:t>    }</a:t>
            </a:r>
          </a:p>
          <a:p>
            <a:pPr marL="0" indent="0" algn="just">
              <a:buNone/>
            </a:pPr>
            <a:r>
              <a:rPr lang="en-US" sz="1800"/>
              <a:t>    @Override</a:t>
            </a:r>
          </a:p>
          <a:p>
            <a:pPr marL="0" indent="0" algn="just">
              <a:buNone/>
            </a:pPr>
            <a:r>
              <a:rPr lang="en-US" sz="1800"/>
              <a:t>    public IBinder onBind(Intent intent) {</a:t>
            </a:r>
          </a:p>
          <a:p>
            <a:pPr marL="0" indent="0" algn="just">
              <a:buNone/>
            </a:pPr>
            <a:r>
              <a:rPr lang="en-US" sz="1800"/>
              <a:t>        //TODO for communication return IBinder implementation</a:t>
            </a:r>
          </a:p>
          <a:p>
            <a:pPr marL="0" indent="0" algn="just">
              <a:buNone/>
            </a:pPr>
            <a:r>
              <a:rPr lang="en-US" sz="1800"/>
              <a:t>        return null;</a:t>
            </a:r>
          </a:p>
          <a:p>
            <a:pPr marL="0" indent="0" algn="just">
              <a:buNone/>
            </a:pPr>
            <a:r>
              <a:rPr lang="en-US" sz="1800"/>
              <a:t>    }</a:t>
            </a:r>
            <a:r>
              <a:rPr lang="en-IN" altLang="en-US" sz="1800"/>
              <a:t> </a:t>
            </a:r>
            <a:r>
              <a:rPr lang="en-US" sz="1800"/>
              <a:t>}</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2355"/>
            <a:ext cx="8229600" cy="5376545"/>
          </a:xfrm>
        </p:spPr>
        <p:txBody>
          <a:bodyPr>
            <a:noAutofit/>
          </a:bodyPr>
          <a:lstStyle/>
          <a:p>
            <a:pPr marL="0" indent="0" algn="just">
              <a:buNone/>
            </a:pPr>
            <a:r>
              <a:rPr lang="en-US" sz="1800" b="1"/>
              <a:t>Register a Service in Manifest File</a:t>
            </a:r>
          </a:p>
          <a:p>
            <a:pPr marL="0" indent="0" algn="just">
              <a:buNone/>
            </a:pPr>
            <a:r>
              <a:rPr lang="en-US" sz="1800"/>
              <a:t>Once we create a service, we need to register that in android manifest file using &lt;service&gt; element like as shown below.</a:t>
            </a:r>
          </a:p>
          <a:p>
            <a:pPr marL="0" indent="0" algn="just">
              <a:buNone/>
            </a:pPr>
            <a:r>
              <a:rPr lang="en-US" sz="1800"/>
              <a:t> &lt;manifest ... &gt;</a:t>
            </a:r>
          </a:p>
          <a:p>
            <a:pPr marL="0" indent="0" algn="just">
              <a:buNone/>
            </a:pPr>
            <a:r>
              <a:rPr lang="en-US" sz="1800"/>
              <a:t>   ...</a:t>
            </a:r>
          </a:p>
          <a:p>
            <a:pPr marL="0" indent="0" algn="just">
              <a:buNone/>
            </a:pPr>
            <a:r>
              <a:rPr lang="en-US" sz="1800"/>
              <a:t>  &lt;application ... &gt;</a:t>
            </a:r>
          </a:p>
          <a:p>
            <a:pPr marL="0" indent="0" algn="just">
              <a:buNone/>
            </a:pPr>
            <a:r>
              <a:rPr lang="en-US" sz="1800"/>
              <a:t>     &lt;service android:name=".SampleService" /&gt;</a:t>
            </a:r>
          </a:p>
          <a:p>
            <a:pPr marL="0" indent="0" algn="just">
              <a:buNone/>
            </a:pPr>
            <a:r>
              <a:rPr lang="en-US" sz="1800"/>
              <a:t>  &lt;/application&gt;</a:t>
            </a:r>
          </a:p>
          <a:p>
            <a:pPr marL="0" indent="0" algn="just">
              <a:buNone/>
            </a:pPr>
            <a:r>
              <a:rPr lang="en-US" sz="1800"/>
              <a:t>  ...</a:t>
            </a:r>
          </a:p>
          <a:p>
            <a:pPr marL="0" indent="0" algn="just">
              <a:buNone/>
            </a:pPr>
            <a:r>
              <a:rPr lang="en-US" sz="1800"/>
              <a:t>&lt;/manifest&gt;</a:t>
            </a:r>
          </a:p>
          <a:p>
            <a:pPr marL="0" indent="0" algn="just">
              <a:buNone/>
            </a:pPr>
            <a:endParaRPr lang="en-US" sz="1800" b="1"/>
          </a:p>
          <a:p>
            <a:pPr marL="0" indent="0" algn="just">
              <a:buNone/>
            </a:pPr>
            <a:r>
              <a:rPr lang="en-US" sz="1800" b="1"/>
              <a:t>Start a Service</a:t>
            </a:r>
          </a:p>
          <a:p>
            <a:pPr marL="0" indent="0" algn="just">
              <a:buNone/>
            </a:pPr>
            <a:r>
              <a:rPr lang="en-US" sz="1800"/>
              <a:t>In android, the component such as an activity, service or receiver can start the service using startService() method. Following is the sample code snippet of starting a service using the startService method.</a:t>
            </a:r>
          </a:p>
          <a:p>
            <a:pPr marL="0" indent="0" algn="just">
              <a:buNone/>
            </a:pPr>
            <a:r>
              <a:rPr lang="en-IN" altLang="en-US" sz="1800"/>
              <a:t>	</a:t>
            </a:r>
            <a:r>
              <a:rPr lang="en-US" sz="1800"/>
              <a:t>Intent intent = new Intent(this, MyService.class);</a:t>
            </a:r>
          </a:p>
          <a:p>
            <a:pPr marL="0" indent="0" algn="just">
              <a:buNone/>
            </a:pPr>
            <a:r>
              <a:rPr lang="en-IN" altLang="en-US" sz="1800"/>
              <a:t>	</a:t>
            </a:r>
            <a:r>
              <a:rPr lang="en-US" sz="1800"/>
              <a:t>startService(intent);</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323"/>
            <a:ext cx="8229600" cy="1143000"/>
          </a:xfrm>
        </p:spPr>
        <p:txBody>
          <a:bodyPr>
            <a:normAutofit/>
          </a:bodyPr>
          <a:lstStyle/>
          <a:p>
            <a:r>
              <a:rPr lang="en-US" sz="3200"/>
              <a:t>Android Service Callback Methods</a:t>
            </a:r>
          </a:p>
        </p:txBody>
      </p:sp>
      <p:sp>
        <p:nvSpPr>
          <p:cNvPr id="3" name="Content Placeholder 2"/>
          <p:cNvSpPr>
            <a:spLocks noGrp="1"/>
          </p:cNvSpPr>
          <p:nvPr>
            <p:ph idx="1"/>
          </p:nvPr>
        </p:nvSpPr>
        <p:spPr>
          <a:xfrm>
            <a:off x="457200" y="1391285"/>
            <a:ext cx="8229600" cy="5047615"/>
          </a:xfrm>
        </p:spPr>
        <p:txBody>
          <a:bodyPr>
            <a:noAutofit/>
          </a:bodyPr>
          <a:lstStyle/>
          <a:p>
            <a:pPr marL="0" indent="0" algn="just">
              <a:buNone/>
            </a:pPr>
            <a:r>
              <a:rPr lang="en-US" sz="2200" b="1"/>
              <a:t>onStartCommand()</a:t>
            </a:r>
          </a:p>
          <a:p>
            <a:pPr algn="just"/>
            <a:r>
              <a:rPr lang="en-IN" altLang="en-US" sz="2200"/>
              <a:t>T</a:t>
            </a:r>
            <a:r>
              <a:rPr lang="en-US" sz="2200"/>
              <a:t>he system will invoke this method when another component such as an activity requests the service to be started by calling startService(). </a:t>
            </a:r>
          </a:p>
          <a:p>
            <a:pPr algn="just"/>
            <a:r>
              <a:rPr lang="en-US" sz="2200"/>
              <a:t>When this method executed, the service will start and run indefinitely in background.</a:t>
            </a:r>
          </a:p>
          <a:p>
            <a:pPr algn="just"/>
            <a:r>
              <a:rPr lang="en-US" sz="2200"/>
              <a:t> If we implement this in our code, it’s our responsibility to stop the service once code execution is done by calling stopSelf() or stopService() methods. </a:t>
            </a:r>
          </a:p>
          <a:p>
            <a:pPr algn="just"/>
            <a:r>
              <a:rPr lang="en-US" sz="2200"/>
              <a:t>In android, onStartCommand() method must return an integer and the integer is a value that describes how the system will continue the service in the event that the system kills it.</a:t>
            </a:r>
          </a:p>
          <a:p>
            <a:pPr marL="0" indent="0" algn="just">
              <a:buNone/>
            </a:pPr>
            <a:endParaRPr lang="en-US" sz="220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3935"/>
            <a:ext cx="8229600" cy="5434965"/>
          </a:xfrm>
        </p:spPr>
        <p:txBody>
          <a:bodyPr>
            <a:noAutofit/>
          </a:bodyPr>
          <a:lstStyle/>
          <a:p>
            <a:pPr marL="0" indent="0" algn="just">
              <a:buNone/>
            </a:pPr>
            <a:r>
              <a:rPr lang="en-US" sz="2400">
                <a:sym typeface="+mn-ea"/>
              </a:rPr>
              <a:t>The onStartCommand() method will return a value from one of the following constants.</a:t>
            </a:r>
            <a:endParaRPr lang="en-US" sz="2400"/>
          </a:p>
          <a:p>
            <a:pPr marL="0" indent="0" algn="just">
              <a:buNone/>
            </a:pPr>
            <a:endParaRPr lang="en-US" sz="240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3" cstate="print"/>
          <a:stretch>
            <a:fillRect/>
          </a:stretch>
        </p:blipFill>
        <p:spPr>
          <a:xfrm>
            <a:off x="7743825" y="0"/>
            <a:ext cx="1400175" cy="928670"/>
          </a:xfrm>
          <a:prstGeom prst="rect">
            <a:avLst/>
          </a:prstGeom>
        </p:spPr>
      </p:pic>
      <p:graphicFrame>
        <p:nvGraphicFramePr>
          <p:cNvPr id="4" name="Object 3"/>
          <p:cNvGraphicFramePr>
            <a:graphicFrameLocks/>
          </p:cNvGraphicFramePr>
          <p:nvPr/>
        </p:nvGraphicFramePr>
        <p:xfrm>
          <a:off x="827405" y="1988820"/>
          <a:ext cx="7559675" cy="3749040"/>
        </p:xfrm>
        <a:graphic>
          <a:graphicData uri="http://schemas.openxmlformats.org/presentationml/2006/ole">
            <mc:AlternateContent xmlns:mc="http://schemas.openxmlformats.org/markup-compatibility/2006">
              <mc:Choice xmlns:v="urn:schemas-microsoft-com:vml" Requires="v">
                <p:oleObj spid="_x0000_s39939" r:id="rId4" imgW="7228571" imgH="2390476" progId="PBrush">
                  <p:embed/>
                </p:oleObj>
              </mc:Choice>
              <mc:Fallback>
                <p:oleObj r:id="rId4" imgW="7228571" imgH="2390476" progId="PBrush">
                  <p:embed/>
                  <p:pic>
                    <p:nvPicPr>
                      <p:cNvPr id="0" name="Picture 1" descr="image1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405" y="1988820"/>
                        <a:ext cx="7559675" cy="3749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83920"/>
            <a:ext cx="8229600" cy="5554980"/>
          </a:xfrm>
        </p:spPr>
        <p:txBody>
          <a:bodyPr>
            <a:noAutofit/>
          </a:bodyPr>
          <a:lstStyle/>
          <a:p>
            <a:pPr marL="0" indent="0" algn="just">
              <a:buNone/>
            </a:pPr>
            <a:r>
              <a:rPr lang="en-US" sz="2400" b="1"/>
              <a:t>onBind()</a:t>
            </a:r>
          </a:p>
          <a:p>
            <a:pPr algn="just"/>
            <a:r>
              <a:rPr lang="en-US" sz="2400"/>
              <a:t>The system will invoke this method when another component wants to bind with the service by calling bindService(). </a:t>
            </a:r>
          </a:p>
          <a:p>
            <a:pPr algn="just"/>
            <a:r>
              <a:rPr lang="en-US" sz="2400"/>
              <a:t>During implementation of this method, we must need to provide an interface to the clients to communicate with the service by returning an IBinder object. </a:t>
            </a:r>
          </a:p>
          <a:p>
            <a:pPr algn="just"/>
            <a:r>
              <a:rPr lang="en-US" sz="2400"/>
              <a:t>In android, we must need to implement this method, in case if we don’t need to allow binding, then we should return NULL.</a:t>
            </a:r>
          </a:p>
          <a:p>
            <a:pPr marL="0" indent="0" algn="just">
              <a:buNone/>
            </a:pPr>
            <a:r>
              <a:rPr lang="en-US" sz="2400" b="1"/>
              <a:t>onCreate()</a:t>
            </a:r>
          </a:p>
          <a:p>
            <a:pPr algn="just"/>
            <a:r>
              <a:rPr lang="en-US" sz="2400"/>
              <a:t>The system will invoke this method when the service is created initially using onStartCommand() or onBind() methods to do one-time setup procedures. </a:t>
            </a:r>
          </a:p>
          <a:p>
            <a:pPr algn="just"/>
            <a:r>
              <a:rPr lang="en-US" sz="2400"/>
              <a:t>In case, if the service is already running, then this method will not call.</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7745"/>
            <a:ext cx="8229600" cy="5431155"/>
          </a:xfrm>
        </p:spPr>
        <p:txBody>
          <a:bodyPr>
            <a:noAutofit/>
          </a:bodyPr>
          <a:lstStyle/>
          <a:p>
            <a:pPr marL="0" indent="0" algn="just">
              <a:buNone/>
            </a:pPr>
            <a:r>
              <a:rPr lang="en-US" sz="2400" b="1"/>
              <a:t>onDestroy()</a:t>
            </a:r>
          </a:p>
          <a:p>
            <a:pPr algn="just"/>
            <a:r>
              <a:rPr lang="en-US" sz="2400"/>
              <a:t>The system will invoke this method when the service is no longer used and is being destroyed. </a:t>
            </a:r>
          </a:p>
          <a:p>
            <a:pPr algn="just"/>
            <a:r>
              <a:rPr lang="en-US" sz="2400"/>
              <a:t>This is the final call that the service will receive and we need to implement this method in our service to clean up any unused resources such as threads, receivers or listeners.</a:t>
            </a:r>
          </a:p>
          <a:p>
            <a:pPr algn="just"/>
            <a:r>
              <a:rPr lang="en-US" sz="2400"/>
              <a:t>Generally, in android if we start a service by calling </a:t>
            </a:r>
            <a:r>
              <a:rPr lang="en-US" sz="2400" b="1"/>
              <a:t>startService()</a:t>
            </a:r>
            <a:r>
              <a:rPr lang="en-US" sz="2400"/>
              <a:t> method, the service will run continuously even if the component that started service is destroyed until we stop it by using stopService() or it stops itself with stopSelf().</a:t>
            </a:r>
          </a:p>
          <a:p>
            <a:pPr algn="just"/>
            <a:r>
              <a:rPr lang="en-US" sz="2400"/>
              <a:t>Same way, if we create a service by calling </a:t>
            </a:r>
            <a:r>
              <a:rPr lang="en-US" sz="2400" b="1"/>
              <a:t>bindService()</a:t>
            </a:r>
            <a:r>
              <a:rPr lang="en-US" sz="2400"/>
              <a:t> method, the service will runs as long as the component is bound to it. After the service is unbound from all of its clients, the system will destroy it.</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4000" y="1003935"/>
            <a:ext cx="7101205" cy="5434965"/>
          </a:xfrm>
        </p:spPr>
        <p:txBody>
          <a:bodyPr>
            <a:noAutofit/>
          </a:bodyPr>
          <a:lstStyle/>
          <a:p>
            <a:pPr marL="0" indent="0" algn="just">
              <a:buNone/>
            </a:pPr>
            <a:r>
              <a:rPr lang="en-US" sz="1400" b="1"/>
              <a:t>Android Services Example</a:t>
            </a:r>
          </a:p>
          <a:p>
            <a:pPr marL="0" indent="0" algn="just">
              <a:buNone/>
            </a:pPr>
            <a:r>
              <a:rPr lang="en-US" sz="1400"/>
              <a:t>Following is the example of start playing music in the background when we start a service and that music will play continuously until we stop the service in the android application.</a:t>
            </a:r>
          </a:p>
          <a:p>
            <a:pPr marL="0" indent="0" algn="just">
              <a:buNone/>
            </a:pPr>
            <a:r>
              <a:rPr lang="en-US" sz="1400"/>
              <a:t>public class MyService extends Service {</a:t>
            </a:r>
          </a:p>
          <a:p>
            <a:pPr marL="0" indent="0" algn="just">
              <a:buNone/>
            </a:pPr>
            <a:r>
              <a:rPr lang="en-US" sz="1400"/>
              <a:t>    private MediaPlayer player;</a:t>
            </a:r>
          </a:p>
          <a:p>
            <a:pPr marL="0" indent="0" algn="just">
              <a:buNone/>
            </a:pPr>
            <a:r>
              <a:rPr lang="en-US" sz="1400"/>
              <a:t>    public IBinder onBind(Intent intent) {</a:t>
            </a:r>
          </a:p>
          <a:p>
            <a:pPr marL="0" indent="0" algn="just">
              <a:buNone/>
            </a:pPr>
            <a:r>
              <a:rPr lang="en-US" sz="1400"/>
              <a:t>        return  null;</a:t>
            </a:r>
          </a:p>
          <a:p>
            <a:pPr marL="0" indent="0" algn="just">
              <a:buNone/>
            </a:pPr>
            <a:r>
              <a:rPr lang="en-US" sz="1400"/>
              <a:t>    }</a:t>
            </a:r>
          </a:p>
          <a:p>
            <a:pPr marL="0" indent="0" algn="just">
              <a:buNone/>
            </a:pPr>
            <a:r>
              <a:rPr lang="en-US" sz="1400"/>
              <a:t>       public void onCreate() {</a:t>
            </a:r>
          </a:p>
          <a:p>
            <a:pPr marL="0" indent="0" algn="just">
              <a:buNone/>
            </a:pPr>
            <a:r>
              <a:rPr lang="en-US" sz="1400"/>
              <a:t>        Toast.makeText(this, "Service was Created", Toast.LENGTH_LONG).show();</a:t>
            </a:r>
          </a:p>
          <a:p>
            <a:pPr marL="0" indent="0" algn="just">
              <a:buNone/>
            </a:pPr>
            <a:r>
              <a:rPr lang="en-US" sz="1400"/>
              <a:t>    }</a:t>
            </a:r>
          </a:p>
          <a:p>
            <a:pPr marL="0" indent="0" algn="just">
              <a:buNone/>
            </a:pPr>
            <a:r>
              <a:rPr lang="en-US" sz="1400"/>
              <a:t>    </a:t>
            </a:r>
          </a:p>
          <a:p>
            <a:pPr marL="0" indent="0" algn="just">
              <a:buNone/>
            </a:pPr>
            <a:r>
              <a:rPr lang="en-US" sz="1400"/>
              <a:t>    public int onStartCommand(Intent intent, int flags, int startId) {</a:t>
            </a:r>
          </a:p>
          <a:p>
            <a:pPr marL="0" indent="0" algn="just">
              <a:buNone/>
            </a:pPr>
            <a:r>
              <a:rPr lang="en-US" sz="1400"/>
              <a:t>        player = MediaPlayer.create(this, Settings.System.DEFAULT_RINGTONE_URI);</a:t>
            </a:r>
          </a:p>
          <a:p>
            <a:pPr marL="0" indent="0" algn="just">
              <a:buNone/>
            </a:pPr>
            <a:r>
              <a:rPr lang="en-US" sz="1400"/>
              <a:t>        // This will play the ringtone continuously until we stop the service.</a:t>
            </a:r>
          </a:p>
          <a:p>
            <a:pPr marL="0" indent="0" algn="just">
              <a:buNone/>
            </a:pPr>
            <a:r>
              <a:rPr lang="en-US" sz="1400"/>
              <a:t>        player.setLooping(true);</a:t>
            </a:r>
          </a:p>
          <a:p>
            <a:pPr marL="0" indent="0" algn="just">
              <a:buNone/>
            </a:pPr>
            <a:r>
              <a:rPr lang="en-US" sz="1400"/>
              <a:t>        // It will start the player</a:t>
            </a:r>
          </a:p>
          <a:p>
            <a:pPr marL="0" indent="0" algn="just">
              <a:buNone/>
            </a:pPr>
            <a:r>
              <a:rPr lang="en-US" sz="1400"/>
              <a:t>        player.start();</a:t>
            </a:r>
          </a:p>
          <a:p>
            <a:pPr marL="0" indent="0" algn="just">
              <a:buNone/>
            </a:pPr>
            <a:r>
              <a:rPr lang="en-US" sz="1400"/>
              <a:t>        Toast.makeText(this, "Service Started", Toast.LENGTH_LONG).show();</a:t>
            </a:r>
          </a:p>
          <a:p>
            <a:pPr marL="0" indent="0" algn="just">
              <a:buNone/>
            </a:pPr>
            <a:r>
              <a:rPr lang="en-US" sz="1400"/>
              <a:t>        return START_STICKY;</a:t>
            </a:r>
          </a:p>
          <a:p>
            <a:pPr marL="0" indent="0" algn="just">
              <a:buNone/>
            </a:pPr>
            <a:r>
              <a:rPr lang="en-US" sz="1400"/>
              <a:t>    }</a:t>
            </a:r>
          </a:p>
          <a:p>
            <a:pPr marL="0" indent="0" algn="just">
              <a:buNone/>
            </a:pPr>
            <a:r>
              <a:rPr lang="en-US" sz="1400"/>
              <a:t>   </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4" name="Text Box 3"/>
          <p:cNvSpPr txBox="1"/>
          <p:nvPr/>
        </p:nvSpPr>
        <p:spPr>
          <a:xfrm>
            <a:off x="5737225" y="4193540"/>
            <a:ext cx="3406775" cy="2245360"/>
          </a:xfrm>
          <a:prstGeom prst="rect">
            <a:avLst/>
          </a:prstGeom>
          <a:noFill/>
        </p:spPr>
        <p:txBody>
          <a:bodyPr wrap="square" rtlCol="0" anchor="t">
            <a:spAutoFit/>
          </a:bodyPr>
          <a:lstStyle/>
          <a:p>
            <a:pPr marL="0" indent="0" algn="just">
              <a:buNone/>
            </a:pPr>
            <a:r>
              <a:rPr lang="en-US" sz="1400">
                <a:sym typeface="+mn-ea"/>
              </a:rPr>
              <a:t> @Override</a:t>
            </a:r>
            <a:endParaRPr lang="en-US" sz="1400"/>
          </a:p>
          <a:p>
            <a:pPr marL="0" indent="0" algn="just">
              <a:buNone/>
            </a:pPr>
            <a:r>
              <a:rPr lang="en-US" sz="1400">
                <a:sym typeface="+mn-ea"/>
              </a:rPr>
              <a:t>    public void onDestroy() {</a:t>
            </a:r>
            <a:endParaRPr lang="en-US" sz="1400"/>
          </a:p>
          <a:p>
            <a:pPr marL="0" indent="0" algn="just">
              <a:buNone/>
            </a:pPr>
            <a:r>
              <a:rPr lang="en-US" sz="1400">
                <a:sym typeface="+mn-ea"/>
              </a:rPr>
              <a:t>        super.onDestroy();</a:t>
            </a:r>
            <a:endParaRPr lang="en-US" sz="1400"/>
          </a:p>
          <a:p>
            <a:pPr marL="0" indent="0" algn="just">
              <a:buNone/>
            </a:pPr>
            <a:r>
              <a:rPr lang="en-US" sz="1400">
                <a:sym typeface="+mn-ea"/>
              </a:rPr>
              <a:t>        // Stopping the player when service is destroyed</a:t>
            </a:r>
            <a:endParaRPr lang="en-US" sz="1400"/>
          </a:p>
          <a:p>
            <a:pPr marL="0" indent="0" algn="just">
              <a:buNone/>
            </a:pPr>
            <a:r>
              <a:rPr lang="en-US" sz="1400">
                <a:sym typeface="+mn-ea"/>
              </a:rPr>
              <a:t>        player.stop();</a:t>
            </a:r>
            <a:endParaRPr lang="en-US" sz="1400"/>
          </a:p>
          <a:p>
            <a:pPr marL="0" indent="0" algn="just">
              <a:buNone/>
            </a:pPr>
            <a:r>
              <a:rPr lang="en-US" sz="1400">
                <a:sym typeface="+mn-ea"/>
              </a:rPr>
              <a:t>        Toast.makeText(this, "Service Stopped", Toast.LENGTH_LONG).show();</a:t>
            </a:r>
            <a:endParaRPr lang="en-US" sz="1400"/>
          </a:p>
          <a:p>
            <a:pPr marL="0" indent="0" algn="just">
              <a:buNone/>
            </a:pPr>
            <a:r>
              <a:rPr lang="en-US" sz="1400">
                <a:sym typeface="+mn-ea"/>
              </a:rPr>
              <a:t>    }</a:t>
            </a:r>
            <a:endParaRPr lang="en-US" sz="1400"/>
          </a:p>
          <a:p>
            <a:pPr marL="0" indent="0" algn="just">
              <a:buNone/>
            </a:pPr>
            <a:r>
              <a:rPr lang="en-US" sz="1400">
                <a:sym typeface="+mn-ea"/>
              </a:rP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9005"/>
            <a:ext cx="8229600" cy="5509895"/>
          </a:xfrm>
        </p:spPr>
        <p:txBody>
          <a:bodyPr>
            <a:noAutofit/>
          </a:bodyPr>
          <a:lstStyle/>
          <a:p>
            <a:pPr marL="0" indent="0" algn="just">
              <a:buNone/>
            </a:pPr>
            <a:r>
              <a:rPr lang="en-US" sz="1400"/>
              <a:t>Activity_main.xml</a:t>
            </a:r>
          </a:p>
          <a:p>
            <a:pPr marL="0" indent="0" algn="just">
              <a:buNone/>
            </a:pPr>
            <a:r>
              <a:rPr lang="en-US" sz="1400"/>
              <a:t>&lt;?xml version="1.0" encoding="utf-8"?&gt;</a:t>
            </a:r>
          </a:p>
          <a:p>
            <a:pPr marL="0" indent="0" algn="just">
              <a:buNone/>
            </a:pPr>
            <a:r>
              <a:rPr lang="en-US" sz="1400"/>
              <a:t>&lt;LinearLayout xmlns:android="http://schemas.android.com/apk/res/android"</a:t>
            </a:r>
          </a:p>
          <a:p>
            <a:pPr marL="0" indent="0" algn="just">
              <a:buNone/>
            </a:pPr>
            <a:r>
              <a:rPr lang="en-US" sz="1400"/>
              <a:t>    android:orientation="vertical" android:layout_width="match_parent"</a:t>
            </a:r>
          </a:p>
          <a:p>
            <a:pPr marL="0" indent="0" algn="just">
              <a:buNone/>
            </a:pPr>
            <a:r>
              <a:rPr lang="en-US" sz="1400"/>
              <a:t>    android:layout_height="match_parent"&gt;</a:t>
            </a:r>
          </a:p>
          <a:p>
            <a:pPr marL="0" indent="0" algn="just">
              <a:buNone/>
            </a:pPr>
            <a:r>
              <a:rPr lang="en-US" sz="1400"/>
              <a:t>    &lt;Button</a:t>
            </a:r>
          </a:p>
          <a:p>
            <a:pPr marL="0" indent="0" algn="just">
              <a:buNone/>
            </a:pPr>
            <a:r>
              <a:rPr lang="en-US" sz="1400"/>
              <a:t>        android:id="@+id/btnStart"</a:t>
            </a:r>
          </a:p>
          <a:p>
            <a:pPr marL="0" indent="0" algn="just">
              <a:buNone/>
            </a:pPr>
            <a:r>
              <a:rPr lang="en-US" sz="1400"/>
              <a:t>        android:layout_width="wrap_content"</a:t>
            </a:r>
          </a:p>
          <a:p>
            <a:pPr marL="0" indent="0" algn="just">
              <a:buNone/>
            </a:pPr>
            <a:r>
              <a:rPr lang="en-US" sz="1400"/>
              <a:t>        android:layout_height="wrap_content"</a:t>
            </a:r>
          </a:p>
          <a:p>
            <a:pPr marL="0" indent="0" algn="just">
              <a:buNone/>
            </a:pPr>
            <a:r>
              <a:rPr lang="en-US" sz="1400"/>
              <a:t>        android:onClick="startService"</a:t>
            </a:r>
          </a:p>
          <a:p>
            <a:pPr marL="0" indent="0" algn="just">
              <a:buNone/>
            </a:pPr>
            <a:r>
              <a:rPr lang="en-US" sz="1400"/>
              <a:t>        android:layout_marginLeft="130dp"</a:t>
            </a:r>
          </a:p>
          <a:p>
            <a:pPr marL="0" indent="0" algn="just">
              <a:buNone/>
            </a:pPr>
            <a:r>
              <a:rPr lang="en-US" sz="1400"/>
              <a:t>        android:layout_marginTop="150dp"</a:t>
            </a:r>
          </a:p>
          <a:p>
            <a:pPr marL="0" indent="0" algn="just">
              <a:buNone/>
            </a:pPr>
            <a:r>
              <a:rPr lang="en-US" sz="1400"/>
              <a:t>        android:text="Start Service"/&gt;</a:t>
            </a:r>
          </a:p>
          <a:p>
            <a:pPr marL="0" indent="0" algn="just">
              <a:buNone/>
            </a:pPr>
            <a:r>
              <a:rPr lang="en-US" sz="1400"/>
              <a:t>    &lt;Button</a:t>
            </a:r>
          </a:p>
          <a:p>
            <a:pPr marL="0" indent="0" algn="just">
              <a:buNone/>
            </a:pPr>
            <a:r>
              <a:rPr lang="en-US" sz="1400"/>
              <a:t>        android:id="@+id/btnstop"</a:t>
            </a:r>
          </a:p>
          <a:p>
            <a:pPr marL="0" indent="0" algn="just">
              <a:buNone/>
            </a:pPr>
            <a:r>
              <a:rPr lang="en-US" sz="1400"/>
              <a:t>        android:layout_width="wrap_content"</a:t>
            </a:r>
          </a:p>
          <a:p>
            <a:pPr marL="0" indent="0" algn="just">
              <a:buNone/>
            </a:pPr>
            <a:r>
              <a:rPr lang="en-US" sz="1400"/>
              <a:t>        android:layout_height="wrap_content"</a:t>
            </a:r>
          </a:p>
          <a:p>
            <a:pPr marL="0" indent="0" algn="just">
              <a:buNone/>
            </a:pPr>
            <a:r>
              <a:rPr lang="en-US" sz="1400"/>
              <a:t>        android:onClick="stopService"</a:t>
            </a:r>
          </a:p>
          <a:p>
            <a:pPr marL="0" indent="0" algn="just">
              <a:buNone/>
            </a:pPr>
            <a:r>
              <a:rPr lang="en-US" sz="1400"/>
              <a:t>        android:layout_marginLeft="130dp"</a:t>
            </a:r>
          </a:p>
          <a:p>
            <a:pPr marL="0" indent="0" algn="just">
              <a:buNone/>
            </a:pPr>
            <a:r>
              <a:rPr lang="en-US" sz="1400"/>
              <a:t>        android:layout_marginTop="20dp"</a:t>
            </a:r>
          </a:p>
          <a:p>
            <a:pPr marL="0" indent="0" algn="just">
              <a:buNone/>
            </a:pPr>
            <a:r>
              <a:rPr lang="en-US" sz="1400"/>
              <a:t>        android:text="Stop Service"/&gt;</a:t>
            </a:r>
          </a:p>
          <a:p>
            <a:pPr marL="0" indent="0" algn="just">
              <a:buNone/>
            </a:pPr>
            <a:r>
              <a:rPr lang="en-US" sz="1400"/>
              <a:t>&lt;/LinearLayout&gt;</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0450"/>
            <a:ext cx="8229600" cy="5378450"/>
          </a:xfrm>
        </p:spPr>
        <p:txBody>
          <a:bodyPr>
            <a:noAutofit/>
          </a:bodyPr>
          <a:lstStyle/>
          <a:p>
            <a:pPr marL="0" indent="0" algn="just">
              <a:buNone/>
            </a:pPr>
            <a:r>
              <a:rPr lang="en-US" sz="1800"/>
              <a:t>public class MainActivity extends AppCompatActivity {</a:t>
            </a:r>
          </a:p>
          <a:p>
            <a:pPr marL="0" indent="0" algn="just">
              <a:buNone/>
            </a:pPr>
            <a:r>
              <a:rPr lang="en-US" sz="1800"/>
              <a:t>    @Override</a:t>
            </a:r>
          </a:p>
          <a:p>
            <a:pPr marL="0" indent="0" algn="just">
              <a:buNone/>
            </a:pPr>
            <a:r>
              <a:rPr lang="en-US" sz="1800"/>
              <a:t>    protected void onCreate(Bundle savedInstanceState) {</a:t>
            </a:r>
          </a:p>
          <a:p>
            <a:pPr marL="0" indent="0" algn="just">
              <a:buNone/>
            </a:pPr>
            <a:r>
              <a:rPr lang="en-US" sz="1800"/>
              <a:t>        super.onCreate(savedInstanceState);</a:t>
            </a:r>
          </a:p>
          <a:p>
            <a:pPr marL="0" indent="0" algn="just">
              <a:buNone/>
            </a:pPr>
            <a:r>
              <a:rPr lang="en-US" sz="1800"/>
              <a:t>        setContentView(R.layout.activity_main);</a:t>
            </a:r>
          </a:p>
          <a:p>
            <a:pPr marL="0" indent="0" algn="just">
              <a:buNone/>
            </a:pPr>
            <a:r>
              <a:rPr lang="en-US" sz="1800"/>
              <a:t>    }</a:t>
            </a:r>
          </a:p>
          <a:p>
            <a:pPr marL="0" indent="0" algn="just">
              <a:buNone/>
            </a:pPr>
            <a:r>
              <a:rPr lang="en-US" sz="1800"/>
              <a:t>    // Start the service</a:t>
            </a:r>
          </a:p>
          <a:p>
            <a:pPr marL="0" indent="0" algn="just">
              <a:buNone/>
            </a:pPr>
            <a:r>
              <a:rPr lang="en-US" sz="1800"/>
              <a:t>    public void startService(View view) {</a:t>
            </a:r>
          </a:p>
          <a:p>
            <a:pPr marL="0" indent="0" algn="just">
              <a:buNone/>
            </a:pPr>
            <a:r>
              <a:rPr lang="en-US" sz="1800"/>
              <a:t>        startService(new Intent(this, MyService.class));</a:t>
            </a:r>
          </a:p>
          <a:p>
            <a:pPr marL="0" indent="0" algn="just">
              <a:buNone/>
            </a:pPr>
            <a:r>
              <a:rPr lang="en-US" sz="1800"/>
              <a:t>    }</a:t>
            </a:r>
          </a:p>
          <a:p>
            <a:pPr marL="0" indent="0" algn="just">
              <a:buNone/>
            </a:pPr>
            <a:r>
              <a:rPr lang="en-US" sz="1800"/>
              <a:t>    // Stop the service</a:t>
            </a:r>
          </a:p>
          <a:p>
            <a:pPr marL="0" indent="0" algn="just">
              <a:buNone/>
            </a:pPr>
            <a:r>
              <a:rPr lang="en-US" sz="1800"/>
              <a:t>    public void stopService(View view) {</a:t>
            </a:r>
          </a:p>
          <a:p>
            <a:pPr marL="0" indent="0" algn="just">
              <a:buNone/>
            </a:pPr>
            <a:r>
              <a:rPr lang="en-US" sz="1800"/>
              <a:t>        stopService(new Intent(this, MyService.class));</a:t>
            </a:r>
          </a:p>
          <a:p>
            <a:pPr marL="0" indent="0" algn="just">
              <a:buNone/>
            </a:pPr>
            <a:r>
              <a:rPr lang="en-US" sz="1800"/>
              <a:t>    }</a:t>
            </a:r>
          </a:p>
          <a:p>
            <a:pPr marL="0" indent="0" algn="just">
              <a:buNone/>
            </a:pPr>
            <a:r>
              <a:rPr lang="en-US" sz="1800"/>
              <a:t>}</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1720"/>
            <a:ext cx="8229600" cy="5377180"/>
          </a:xfrm>
        </p:spPr>
        <p:txBody>
          <a:bodyPr>
            <a:noAutofit/>
          </a:bodyPr>
          <a:lstStyle/>
          <a:p>
            <a:pPr marL="0" indent="0" algn="just">
              <a:buNone/>
            </a:pPr>
            <a:r>
              <a:rPr lang="en-US" sz="2400" b="1"/>
              <a:t>Explicit Intent:</a:t>
            </a:r>
          </a:p>
          <a:p>
            <a:pPr algn="just"/>
            <a:r>
              <a:rPr lang="en-US" sz="2400"/>
              <a:t>Explicit Intents are used to connect the application internally.</a:t>
            </a:r>
          </a:p>
          <a:p>
            <a:pPr algn="just"/>
            <a:r>
              <a:rPr lang="en-US" sz="2400"/>
              <a:t>In Explicit we use the name of component which will be affected by Intent. For Example: If we know class name then we can navigate the app from One Activity to another activity using Intent. In the similar way we can start a service to download a file in background process.</a:t>
            </a:r>
          </a:p>
          <a:p>
            <a:pPr algn="just"/>
            <a:r>
              <a:rPr lang="en-US" sz="2400"/>
              <a:t>Explicit Intent work internally within an application to perform navigation and data transfer. The below given code snippet will help you understand the concept of Explicit Intents</a:t>
            </a:r>
          </a:p>
          <a:p>
            <a:pPr marL="0" indent="0" algn="just">
              <a:buNone/>
            </a:pPr>
            <a:endParaRPr lang="en-US" sz="2400"/>
          </a:p>
          <a:p>
            <a:pPr marL="0" indent="0" algn="just">
              <a:buNone/>
            </a:pPr>
            <a:r>
              <a:rPr lang="en-US" sz="2000"/>
              <a:t>Intent intent = new Intent(getApplicationContext(), SecondActivity.class);</a:t>
            </a:r>
          </a:p>
          <a:p>
            <a:pPr marL="0" indent="0" algn="just">
              <a:buNone/>
            </a:pPr>
            <a:r>
              <a:rPr lang="en-US" sz="2000"/>
              <a:t>startActivity(intent);</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18540"/>
            <a:ext cx="8229600" cy="5420360"/>
          </a:xfrm>
        </p:spPr>
        <p:txBody>
          <a:bodyPr>
            <a:noAutofit/>
          </a:bodyPr>
          <a:lstStyle/>
          <a:p>
            <a:pPr marL="0" indent="0" algn="just">
              <a:buNone/>
            </a:pPr>
            <a:r>
              <a:rPr lang="en-US" sz="1400"/>
              <a:t>AndroidManifest.xml</a:t>
            </a:r>
          </a:p>
          <a:p>
            <a:pPr marL="0" indent="0" algn="just">
              <a:buNone/>
            </a:pPr>
            <a:r>
              <a:rPr lang="en-US" sz="1400"/>
              <a:t>&lt;?xml version="1.0" encoding="utf-8"?&gt;</a:t>
            </a:r>
          </a:p>
          <a:p>
            <a:pPr marL="0" indent="0" algn="just">
              <a:buNone/>
            </a:pPr>
            <a:r>
              <a:rPr lang="en-US" sz="1400"/>
              <a:t>&lt;manifest xmlns:android="http://schemas.android.com/apk/res/android"</a:t>
            </a:r>
          </a:p>
          <a:p>
            <a:pPr marL="0" indent="0" algn="just">
              <a:buNone/>
            </a:pPr>
            <a:r>
              <a:rPr lang="en-US" sz="1400"/>
              <a:t>    package="com.tutlane.services"&gt;</a:t>
            </a:r>
          </a:p>
          <a:p>
            <a:pPr marL="0" indent="0" algn="just">
              <a:buNone/>
            </a:pPr>
            <a:endParaRPr lang="en-US" sz="1400"/>
          </a:p>
          <a:p>
            <a:pPr marL="0" indent="0" algn="just">
              <a:buNone/>
            </a:pPr>
            <a:r>
              <a:rPr lang="en-US" sz="1400"/>
              <a:t>    &lt;application</a:t>
            </a:r>
          </a:p>
          <a:p>
            <a:pPr marL="0" indent="0" algn="just">
              <a:buNone/>
            </a:pPr>
            <a:r>
              <a:rPr lang="en-US" sz="1400"/>
              <a:t>        android:allowBackup="true"</a:t>
            </a:r>
          </a:p>
          <a:p>
            <a:pPr marL="0" indent="0" algn="just">
              <a:buNone/>
            </a:pPr>
            <a:r>
              <a:rPr lang="en-US" sz="1400"/>
              <a:t>        android:icon="@mipmap/ic_launcher"</a:t>
            </a:r>
          </a:p>
          <a:p>
            <a:pPr marL="0" indent="0" algn="just">
              <a:buNone/>
            </a:pPr>
            <a:r>
              <a:rPr lang="en-US" sz="1400"/>
              <a:t>        android:label="@string/app_name"</a:t>
            </a:r>
          </a:p>
          <a:p>
            <a:pPr marL="0" indent="0" algn="just">
              <a:buNone/>
            </a:pPr>
            <a:r>
              <a:rPr lang="en-US" sz="1400"/>
              <a:t>        android:roundIcon="@mipmap/ic_launcher_round"</a:t>
            </a:r>
          </a:p>
          <a:p>
            <a:pPr marL="0" indent="0" algn="just">
              <a:buNone/>
            </a:pPr>
            <a:r>
              <a:rPr lang="en-US" sz="1400"/>
              <a:t>        android:supportsRtl="true"</a:t>
            </a:r>
          </a:p>
          <a:p>
            <a:pPr marL="0" indent="0" algn="just">
              <a:buNone/>
            </a:pPr>
            <a:r>
              <a:rPr lang="en-US" sz="1400"/>
              <a:t>        android:theme="@style/AppTheme"&gt;</a:t>
            </a:r>
          </a:p>
          <a:p>
            <a:pPr marL="0" indent="0" algn="just">
              <a:buNone/>
            </a:pPr>
            <a:r>
              <a:rPr lang="en-US" sz="1400"/>
              <a:t>        &lt;activity android:name=".MainActivity"&gt;</a:t>
            </a:r>
          </a:p>
          <a:p>
            <a:pPr marL="0" indent="0" algn="just">
              <a:buNone/>
            </a:pPr>
            <a:r>
              <a:rPr lang="en-US" sz="1400"/>
              <a:t>            &lt;intent-filter&gt;</a:t>
            </a:r>
          </a:p>
          <a:p>
            <a:pPr marL="0" indent="0" algn="just">
              <a:buNone/>
            </a:pPr>
            <a:r>
              <a:rPr lang="en-US" sz="1400"/>
              <a:t>                &lt;action android:name="android.intent.action.MAIN" /&gt;</a:t>
            </a:r>
          </a:p>
          <a:p>
            <a:pPr marL="0" indent="0" algn="just">
              <a:buNone/>
            </a:pPr>
            <a:r>
              <a:rPr lang="en-US" sz="1400"/>
              <a:t>                &lt;category android:name="android.intent.category.LAUNCHER" /&gt;</a:t>
            </a:r>
          </a:p>
          <a:p>
            <a:pPr marL="0" indent="0" algn="just">
              <a:buNone/>
            </a:pPr>
            <a:r>
              <a:rPr lang="en-US" sz="1400"/>
              <a:t>            &lt;/intent-filter&gt;</a:t>
            </a:r>
          </a:p>
          <a:p>
            <a:pPr marL="0" indent="0" algn="just">
              <a:buNone/>
            </a:pPr>
            <a:r>
              <a:rPr lang="en-US" sz="1400"/>
              <a:t>        &lt;/activity&gt;</a:t>
            </a:r>
          </a:p>
          <a:p>
            <a:pPr marL="0" indent="0" algn="just">
              <a:buNone/>
            </a:pPr>
            <a:r>
              <a:rPr lang="en-US" sz="1400"/>
              <a:t>        &lt;service android:name=".MyService" /&gt;</a:t>
            </a:r>
          </a:p>
          <a:p>
            <a:pPr marL="0" indent="0" algn="just">
              <a:buNone/>
            </a:pPr>
            <a:r>
              <a:rPr lang="en-US" sz="1400"/>
              <a:t>    &lt;/application&gt;</a:t>
            </a:r>
          </a:p>
          <a:p>
            <a:pPr marL="0" indent="0" algn="just">
              <a:buNone/>
            </a:pPr>
            <a:r>
              <a:rPr lang="en-US" sz="1400"/>
              <a:t>&lt;/manifest&gt;</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36650"/>
            <a:ext cx="4038600" cy="4989830"/>
          </a:xfrm>
        </p:spPr>
        <p:txBody>
          <a:bodyPr>
            <a:noAutofit/>
          </a:bodyPr>
          <a:lstStyle/>
          <a:p>
            <a:pPr marL="0" indent="0" algn="just">
              <a:buNone/>
            </a:pPr>
            <a:r>
              <a:rPr lang="en-IN" altLang="en-US" sz="1400"/>
              <a:t>OUTPUT:</a:t>
            </a:r>
          </a:p>
          <a:p>
            <a:pPr marL="0" indent="0" algn="just">
              <a:buNone/>
            </a:pPr>
            <a:endParaRPr lang="en-IN" altLang="en-US" sz="140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3" cstate="print"/>
          <a:stretch>
            <a:fillRect/>
          </a:stretch>
        </p:blipFill>
        <p:spPr>
          <a:xfrm>
            <a:off x="7743825" y="0"/>
            <a:ext cx="1400175" cy="928670"/>
          </a:xfrm>
          <a:prstGeom prst="rect">
            <a:avLst/>
          </a:prstGeom>
        </p:spPr>
      </p:pic>
      <p:graphicFrame>
        <p:nvGraphicFramePr>
          <p:cNvPr id="2" name="Content Placeholder 1"/>
          <p:cNvGraphicFramePr>
            <a:graphicFrameLocks noGrp="1"/>
          </p:cNvGraphicFramePr>
          <p:nvPr>
            <p:ph sz="half" idx="2"/>
          </p:nvPr>
        </p:nvGraphicFramePr>
        <p:xfrm>
          <a:off x="1357630" y="1844675"/>
          <a:ext cx="2677795" cy="4281805"/>
        </p:xfrm>
        <a:graphic>
          <a:graphicData uri="http://schemas.openxmlformats.org/presentationml/2006/ole">
            <mc:AlternateContent xmlns:mc="http://schemas.openxmlformats.org/markup-compatibility/2006">
              <mc:Choice xmlns:v="urn:schemas-microsoft-com:vml" Requires="v">
                <p:oleObj spid="_x0000_s49155" r:id="rId4" imgW="2486372" imgH="4067743" progId="PBrush">
                  <p:embed/>
                </p:oleObj>
              </mc:Choice>
              <mc:Fallback>
                <p:oleObj r:id="rId4" imgW="2486372" imgH="4067743" progId="PBrush">
                  <p:embed/>
                  <p:pic>
                    <p:nvPicPr>
                      <p:cNvPr id="0" name="Picture 1" descr="image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7630" y="1844675"/>
                        <a:ext cx="2677795" cy="42818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713"/>
            <a:ext cx="8229600" cy="1143000"/>
          </a:xfrm>
        </p:spPr>
        <p:txBody>
          <a:bodyPr/>
          <a:lstStyle/>
          <a:p>
            <a:r>
              <a:rPr lang="en-US"/>
              <a:t>Multithreading</a:t>
            </a:r>
          </a:p>
        </p:txBody>
      </p:sp>
      <p:sp>
        <p:nvSpPr>
          <p:cNvPr id="4" name="Content Placeholder 3"/>
          <p:cNvSpPr>
            <a:spLocks noGrp="1"/>
          </p:cNvSpPr>
          <p:nvPr>
            <p:ph idx="1"/>
          </p:nvPr>
        </p:nvSpPr>
        <p:spPr/>
        <p:txBody>
          <a:bodyPr>
            <a:noAutofit/>
          </a:bodyPr>
          <a:lstStyle/>
          <a:p>
            <a:pPr algn="just"/>
            <a:r>
              <a:rPr lang="en-US" sz="2000" dirty="0"/>
              <a:t>Multi-threading is defined as a feature through which we can run two or more concurrent threads of a process. In this </a:t>
            </a:r>
            <a:r>
              <a:rPr lang="en-US" sz="2000" dirty="0" smtClean="0"/>
              <a:t> </a:t>
            </a:r>
            <a:r>
              <a:rPr lang="en-US" sz="2000" dirty="0"/>
              <a:t>process, the </a:t>
            </a:r>
            <a:r>
              <a:rPr lang="en-US" sz="2000" dirty="0" smtClean="0"/>
              <a:t>common data </a:t>
            </a:r>
            <a:r>
              <a:rPr lang="en-US" sz="2000" dirty="0"/>
              <a:t>is shared among all these threads also known as sub-processes exclusively.</a:t>
            </a:r>
          </a:p>
          <a:p>
            <a:pPr marL="0" indent="0" algn="just">
              <a:buNone/>
            </a:pPr>
            <a:r>
              <a:rPr lang="en-US" sz="2000" b="1" dirty="0"/>
              <a:t>Multi-Threading In Android:</a:t>
            </a:r>
          </a:p>
          <a:p>
            <a:pPr algn="just"/>
            <a:r>
              <a:rPr lang="en-US" sz="2000" dirty="0"/>
              <a:t>Multi-Threading in Android is a unique feature through which more than one threads execute together without hindering the execution </a:t>
            </a:r>
            <a:r>
              <a:rPr lang="en-US" sz="2000" dirty="0" smtClean="0"/>
              <a:t>of</a:t>
            </a:r>
          </a:p>
          <a:p>
            <a:pPr algn="just">
              <a:buNone/>
            </a:pPr>
            <a:r>
              <a:rPr lang="en-US" sz="2000" dirty="0" smtClean="0"/>
              <a:t>      other </a:t>
            </a:r>
            <a:r>
              <a:rPr lang="en-US" sz="2000" dirty="0"/>
              <a:t>threads. </a:t>
            </a:r>
            <a:endParaRPr lang="en-US" sz="2000" dirty="0" smtClean="0"/>
          </a:p>
          <a:p>
            <a:pPr algn="just"/>
            <a:r>
              <a:rPr lang="en-US" sz="2000" dirty="0" smtClean="0"/>
              <a:t>Multi-Threading </a:t>
            </a:r>
            <a:r>
              <a:rPr lang="en-US" sz="2000" dirty="0"/>
              <a:t>in Android is not different from conventional multi-Threading. A class can be thought of as a process </a:t>
            </a:r>
            <a:r>
              <a:rPr lang="en-US" sz="2000" dirty="0" smtClean="0"/>
              <a:t>having its </a:t>
            </a:r>
            <a:r>
              <a:rPr lang="en-US" sz="2000" dirty="0"/>
              <a:t>method as it’s sub-processes or threads. All these methods can run concurrently by using feature of Multi-Threading. </a:t>
            </a:r>
            <a:endParaRPr lang="en-US" sz="2000" dirty="0" smtClean="0"/>
          </a:p>
          <a:p>
            <a:pPr algn="just"/>
            <a:r>
              <a:rPr lang="en-US" sz="2000" dirty="0" smtClean="0"/>
              <a:t>In </a:t>
            </a:r>
            <a:r>
              <a:rPr lang="en-US" sz="2000" dirty="0"/>
              <a:t>android, </a:t>
            </a:r>
            <a:r>
              <a:rPr lang="en-US" sz="2000" dirty="0" smtClean="0"/>
              <a:t>multithreading </a:t>
            </a:r>
            <a:r>
              <a:rPr lang="en-US" sz="2000" dirty="0"/>
              <a:t>can be achieved through the use of many in-built classes. Out of them, Handler class is most commonly used.</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370"/>
            <a:ext cx="8229600" cy="5510530"/>
          </a:xfrm>
        </p:spPr>
        <p:txBody>
          <a:bodyPr>
            <a:noAutofit/>
          </a:bodyPr>
          <a:lstStyle/>
          <a:p>
            <a:pPr marL="0" indent="0" algn="just">
              <a:buNone/>
            </a:pPr>
            <a:r>
              <a:rPr lang="en-US" sz="2000" b="1"/>
              <a:t>Handler class in Android:</a:t>
            </a:r>
          </a:p>
          <a:p>
            <a:pPr algn="just"/>
            <a:r>
              <a:rPr lang="en-US" sz="2000"/>
              <a:t>Handler class come from the Package android.os.Handler package and is most commonly used for multi-threading in android. Handler class provide sending and receiving feature for messages between different threads and handle the thread execution which is associated with that instance of Handler class.</a:t>
            </a:r>
          </a:p>
          <a:p>
            <a:pPr algn="just"/>
            <a:r>
              <a:rPr lang="en-US" sz="2000"/>
              <a:t>In android class, every thread is associated with an instance of Handler class and it allows the thread to run along with other threads and communicate with them through messages.</a:t>
            </a:r>
          </a:p>
          <a:p>
            <a:pPr marL="0" indent="0" algn="just">
              <a:buNone/>
            </a:pPr>
            <a:r>
              <a:rPr lang="en-US" sz="2000" b="1"/>
              <a:t>Instantiating Handler class:</a:t>
            </a:r>
          </a:p>
          <a:p>
            <a:pPr marL="0" indent="0" algn="just">
              <a:buNone/>
            </a:pPr>
            <a:r>
              <a:rPr lang="en-US" sz="2000"/>
              <a:t>There are following two ways in which Handler class is usually instantiated for supporting multi-threading:</a:t>
            </a:r>
          </a:p>
          <a:p>
            <a:pPr marL="0" indent="0" algn="just">
              <a:buNone/>
            </a:pPr>
            <a:r>
              <a:rPr lang="en-US" sz="2000"/>
              <a:t>Through default constructor.</a:t>
            </a:r>
          </a:p>
          <a:p>
            <a:pPr marL="0" indent="0" algn="just">
              <a:buNone/>
            </a:pPr>
            <a:r>
              <a:rPr lang="en-US" sz="1800"/>
              <a:t>	Handler handlerObject = new Handler();</a:t>
            </a:r>
          </a:p>
          <a:p>
            <a:pPr marL="0" indent="0" algn="just">
              <a:buNone/>
            </a:pPr>
            <a:r>
              <a:rPr lang="en-US" sz="2000"/>
              <a:t>Through Parameterized constructor</a:t>
            </a:r>
          </a:p>
          <a:p>
            <a:pPr marL="0" indent="0" algn="just">
              <a:buNone/>
            </a:pPr>
            <a:r>
              <a:rPr lang="en-US" sz="1800"/>
              <a:t>Handler handleObject = new Handler(Runnable runnableObject, Handler.Callback callbackObject);</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18540"/>
            <a:ext cx="8229600" cy="5420360"/>
          </a:xfrm>
        </p:spPr>
        <p:txBody>
          <a:bodyPr>
            <a:noAutofit/>
          </a:bodyPr>
          <a:lstStyle/>
          <a:p>
            <a:pPr marL="0" indent="0" algn="just">
              <a:buNone/>
            </a:pPr>
            <a:r>
              <a:rPr lang="en-US" sz="2000" b="1"/>
              <a:t>Methods of Handler class for Multi-Threading:</a:t>
            </a:r>
          </a:p>
          <a:p>
            <a:pPr marL="0" indent="0" algn="just">
              <a:buNone/>
            </a:pPr>
            <a:r>
              <a:rPr lang="en-US" sz="1900">
                <a:solidFill>
                  <a:schemeClr val="tx1"/>
                </a:solidFill>
              </a:rPr>
              <a:t>Public final Boolean post(Runnable runnableObject)</a:t>
            </a:r>
          </a:p>
          <a:p>
            <a:pPr marL="0" indent="0" algn="just">
              <a:buNone/>
            </a:pPr>
            <a:r>
              <a:rPr lang="en-US" sz="1900">
                <a:solidFill>
                  <a:schemeClr val="tx1"/>
                </a:solidFill>
              </a:rPr>
              <a:t>{ </a:t>
            </a:r>
          </a:p>
          <a:p>
            <a:pPr marL="0" indent="0" algn="just">
              <a:buNone/>
            </a:pPr>
            <a:r>
              <a:rPr lang="en-US" sz="1900">
                <a:solidFill>
                  <a:schemeClr val="tx1"/>
                </a:solidFill>
              </a:rPr>
              <a:t>return booleanValue; </a:t>
            </a:r>
          </a:p>
          <a:p>
            <a:pPr marL="0" indent="0" algn="just">
              <a:buNone/>
            </a:pPr>
            <a:r>
              <a:rPr lang="en-US" sz="1900">
                <a:solidFill>
                  <a:schemeClr val="tx1"/>
                </a:solidFill>
              </a:rPr>
              <a:t>}</a:t>
            </a:r>
          </a:p>
          <a:p>
            <a:pPr marL="0" indent="0" algn="just">
              <a:buNone/>
            </a:pPr>
            <a:r>
              <a:rPr lang="en-US" sz="1900">
                <a:solidFill>
                  <a:schemeClr val="tx1"/>
                </a:solidFill>
              </a:rPr>
              <a:t>This Method attach a runnable instance with it’s associated thread and the body of that runnable instance will execute every time the thread gets executed.</a:t>
            </a:r>
          </a:p>
          <a:p>
            <a:pPr marL="0" indent="0" algn="just">
              <a:buNone/>
            </a:pPr>
            <a:r>
              <a:rPr lang="en-US" sz="1900">
                <a:solidFill>
                  <a:schemeClr val="tx1"/>
                </a:solidFill>
              </a:rPr>
              <a:t>Public final Boolean postAtTime((Runnable runnableObject, long</a:t>
            </a:r>
          </a:p>
          <a:p>
            <a:pPr marL="0" indent="0" algn="just">
              <a:buNone/>
            </a:pPr>
            <a:r>
              <a:rPr lang="en-US" sz="1900">
                <a:solidFill>
                  <a:schemeClr val="tx1"/>
                </a:solidFill>
              </a:rPr>
              <a:t>timeinMillisecondObject)</a:t>
            </a:r>
          </a:p>
          <a:p>
            <a:pPr marL="0" indent="0" algn="just">
              <a:buNone/>
            </a:pPr>
            <a:r>
              <a:rPr lang="en-US" sz="1900">
                <a:solidFill>
                  <a:schemeClr val="tx1"/>
                </a:solidFill>
              </a:rPr>
              <a:t>{ </a:t>
            </a:r>
          </a:p>
          <a:p>
            <a:pPr marL="0" indent="0" algn="just">
              <a:buNone/>
            </a:pPr>
            <a:r>
              <a:rPr lang="en-US" sz="1900">
                <a:solidFill>
                  <a:schemeClr val="tx1"/>
                </a:solidFill>
              </a:rPr>
              <a:t>return booleanValue; </a:t>
            </a:r>
          </a:p>
          <a:p>
            <a:pPr marL="0" indent="0" algn="just">
              <a:buNone/>
            </a:pPr>
            <a:r>
              <a:rPr lang="en-US" sz="1900">
                <a:solidFill>
                  <a:schemeClr val="tx1"/>
                </a:solidFill>
              </a:rPr>
              <a:t>}</a:t>
            </a:r>
          </a:p>
          <a:p>
            <a:pPr marL="0" indent="0" algn="just">
              <a:buNone/>
            </a:pPr>
            <a:r>
              <a:rPr lang="en-US" sz="1900">
                <a:solidFill>
                  <a:schemeClr val="tx1"/>
                </a:solidFill>
              </a:rPr>
              <a:t>This Method attach a runnable instance with it’s associated thread and the body of that runnable instance will execute every time the thread gets executed at a time specified by the second argument.</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18540"/>
            <a:ext cx="8229600" cy="5420360"/>
          </a:xfrm>
        </p:spPr>
        <p:txBody>
          <a:bodyPr>
            <a:noAutofit/>
          </a:bodyPr>
          <a:lstStyle/>
          <a:p>
            <a:pPr marL="0" indent="0" algn="just">
              <a:buNone/>
            </a:pPr>
            <a:r>
              <a:rPr lang="en-US" sz="2000"/>
              <a:t>Public final Boolean postDelayed((Runnable runnableObject, long</a:t>
            </a:r>
          </a:p>
          <a:p>
            <a:pPr marL="0" indent="0" algn="just">
              <a:buNone/>
            </a:pPr>
            <a:r>
              <a:rPr lang="en-US" sz="2000"/>
              <a:t>timeinMillisecondObject)</a:t>
            </a:r>
          </a:p>
          <a:p>
            <a:pPr marL="0" indent="0" algn="just">
              <a:buNone/>
            </a:pPr>
            <a:r>
              <a:rPr lang="en-US" sz="2000"/>
              <a:t>{ </a:t>
            </a:r>
          </a:p>
          <a:p>
            <a:pPr marL="0" indent="0" algn="just">
              <a:buNone/>
            </a:pPr>
            <a:r>
              <a:rPr lang="en-US" sz="2000"/>
              <a:t>return booleanValue; </a:t>
            </a:r>
          </a:p>
          <a:p>
            <a:pPr marL="0" indent="0" algn="just">
              <a:buNone/>
            </a:pPr>
            <a:r>
              <a:rPr lang="en-US" sz="2000"/>
              <a:t>}</a:t>
            </a:r>
          </a:p>
          <a:p>
            <a:pPr marL="0" indent="0" algn="just">
              <a:buNone/>
            </a:pPr>
            <a:r>
              <a:rPr lang="en-US" sz="2000"/>
              <a:t>This Method attach a runnable instance with its associated thread and the body of that runnable instance will execute every time the thread gets executed after a time specified by the second argument.</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18540"/>
            <a:ext cx="8229600" cy="5420360"/>
          </a:xfrm>
        </p:spPr>
        <p:txBody>
          <a:bodyPr>
            <a:noAutofit/>
          </a:bodyPr>
          <a:lstStyle/>
          <a:p>
            <a:pPr marL="0" indent="0" algn="just">
              <a:buNone/>
            </a:pPr>
            <a:r>
              <a:rPr lang="en-US" sz="1800" b="1"/>
              <a:t>Runnable Interface:</a:t>
            </a:r>
          </a:p>
          <a:p>
            <a:pPr algn="just"/>
            <a:r>
              <a:rPr lang="en-US" sz="1800"/>
              <a:t>This runable interface is used by the Handler class to execute the multi-threading, i.e., to execute one or more thread in specified time.</a:t>
            </a:r>
          </a:p>
          <a:p>
            <a:pPr algn="just"/>
            <a:r>
              <a:rPr lang="en-US" sz="1800"/>
              <a:t>Runnable is an interface which is implemented by the class desired to support multithreading and that class must implements it’s abstract method public void run().</a:t>
            </a:r>
          </a:p>
          <a:p>
            <a:pPr algn="just"/>
            <a:r>
              <a:rPr lang="en-US" sz="1800"/>
              <a:t>Run() method is the core of multithreading as it includes the statement or calls to other methods that the thread needs to be made for multithreading.</a:t>
            </a:r>
          </a:p>
          <a:p>
            <a:pPr algn="just">
              <a:buNone/>
            </a:pPr>
            <a:r>
              <a:rPr lang="en-US" sz="1800"/>
              <a:t>class ClassName implements Runnable</a:t>
            </a:r>
          </a:p>
          <a:p>
            <a:pPr marL="0" indent="0" algn="just">
              <a:buNone/>
            </a:pPr>
            <a:r>
              <a:rPr lang="en-US" sz="1800"/>
              <a:t>{</a:t>
            </a:r>
          </a:p>
          <a:p>
            <a:pPr marL="0" indent="0" algn="just">
              <a:buNone/>
            </a:pPr>
            <a:r>
              <a:rPr lang="en-US" sz="1800"/>
              <a:t>@override</a:t>
            </a:r>
          </a:p>
          <a:p>
            <a:pPr marL="0" indent="0" algn="just">
              <a:buNone/>
            </a:pPr>
            <a:r>
              <a:rPr lang="en-US" sz="1800"/>
              <a:t>Public void run()</a:t>
            </a:r>
          </a:p>
          <a:p>
            <a:pPr marL="0" indent="0" algn="just">
              <a:buNone/>
            </a:pPr>
            <a:r>
              <a:rPr lang="en-US" sz="1800"/>
              <a:t>{</a:t>
            </a:r>
          </a:p>
          <a:p>
            <a:pPr marL="0" indent="0" algn="just">
              <a:buNone/>
            </a:pPr>
            <a:r>
              <a:rPr lang="en-US" sz="1800"/>
              <a:t>Body of method</a:t>
            </a:r>
          </a:p>
          <a:p>
            <a:pPr marL="0" indent="0" algn="just">
              <a:buNone/>
            </a:pPr>
            <a:r>
              <a:rPr lang="en-US" sz="1800"/>
              <a:t>}</a:t>
            </a:r>
          </a:p>
          <a:p>
            <a:pPr marL="0" indent="0" algn="just">
              <a:buNone/>
            </a:pPr>
            <a:r>
              <a:rPr lang="en-US" sz="1800"/>
              <a:t>}</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5690"/>
            <a:ext cx="8229600" cy="5363210"/>
          </a:xfrm>
        </p:spPr>
        <p:txBody>
          <a:bodyPr>
            <a:noAutofit/>
          </a:bodyPr>
          <a:lstStyle/>
          <a:p>
            <a:pPr marL="0" indent="0" algn="just">
              <a:buNone/>
            </a:pPr>
            <a:r>
              <a:rPr lang="en-US" sz="2400"/>
              <a:t>Here SecondActivity is the JAVA class name where the activity will now be navigated. </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pic>
        <p:nvPicPr>
          <p:cNvPr id="4" name="Picture 3"/>
          <p:cNvPicPr>
            <a:picLocks noChangeAspect="1"/>
          </p:cNvPicPr>
          <p:nvPr/>
        </p:nvPicPr>
        <p:blipFill>
          <a:blip r:embed="rId3"/>
          <a:stretch>
            <a:fillRect/>
          </a:stretch>
        </p:blipFill>
        <p:spPr>
          <a:xfrm>
            <a:off x="1907540" y="1917065"/>
            <a:ext cx="4836795" cy="42310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34110"/>
            <a:ext cx="8229600" cy="5304790"/>
          </a:xfrm>
        </p:spPr>
        <p:txBody>
          <a:bodyPr>
            <a:noAutofit/>
          </a:bodyPr>
          <a:lstStyle/>
          <a:p>
            <a:pPr marL="0" indent="0" algn="just">
              <a:buNone/>
            </a:pPr>
            <a:r>
              <a:rPr lang="en-US" sz="2400" b="1"/>
              <a:t>Implicit Intent:</a:t>
            </a:r>
          </a:p>
          <a:p>
            <a:pPr algn="just"/>
            <a:r>
              <a:rPr lang="en-US" sz="2400"/>
              <a:t>In Implicit Intents we do need to specify the name of the component. We just specify the Action which has to be performed and further this action is handled by the component of another application.</a:t>
            </a:r>
          </a:p>
          <a:p>
            <a:pPr algn="just"/>
            <a:r>
              <a:rPr lang="en-US" sz="2400"/>
              <a:t>The basic example of implicit Intent is to open any web page</a:t>
            </a:r>
          </a:p>
          <a:p>
            <a:pPr algn="just"/>
            <a:r>
              <a:rPr lang="en-US" sz="2400"/>
              <a:t>Let’s take an example to understand Implicit Intents more clearly. We have to open a website using intent in your application. See the code snippet given below</a:t>
            </a:r>
          </a:p>
          <a:p>
            <a:pPr marL="0" indent="0" algn="just">
              <a:buNone/>
            </a:pPr>
            <a:endParaRPr lang="en-US" sz="2400"/>
          </a:p>
          <a:p>
            <a:pPr marL="0" indent="0" algn="just">
              <a:buNone/>
            </a:pPr>
            <a:r>
              <a:rPr lang="en-US" sz="2400"/>
              <a:t>Intent intentObj = new Intent(Intent.ACTION_VIEW);</a:t>
            </a:r>
          </a:p>
          <a:p>
            <a:pPr marL="0" indent="0" algn="just">
              <a:buNone/>
            </a:pPr>
            <a:r>
              <a:rPr lang="en-US" sz="2400"/>
              <a:t>intentObj.setData(Uri.parse("https://www.abhiandroid.com"));</a:t>
            </a:r>
          </a:p>
          <a:p>
            <a:pPr marL="0" indent="0" algn="just">
              <a:buNone/>
            </a:pPr>
            <a:r>
              <a:rPr lang="en-US" sz="2400"/>
              <a:t>startActivity(intentObj);</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02678"/>
            <a:ext cx="8229600" cy="1143000"/>
          </a:xfrm>
        </p:spPr>
        <p:txBody>
          <a:bodyPr>
            <a:noAutofit/>
          </a:bodyPr>
          <a:lstStyle/>
          <a:p>
            <a:pPr algn="just"/>
            <a:r>
              <a:rPr lang="en-US" sz="2000"/>
              <a:t>Unlike Explicit Intent you do not use any class name to pass through Intent(). In this example we has just specified an action. Now when we will run this code then Android will automatically start your web browser and it will open AbhiAndroid home page.</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pic>
        <p:nvPicPr>
          <p:cNvPr id="4" name="Content Placeholder 3"/>
          <p:cNvPicPr>
            <a:picLocks noGrp="1" noChangeAspect="1"/>
          </p:cNvPicPr>
          <p:nvPr>
            <p:ph idx="1"/>
          </p:nvPr>
        </p:nvPicPr>
        <p:blipFill>
          <a:blip r:embed="rId3"/>
          <a:stretch>
            <a:fillRect/>
          </a:stretch>
        </p:blipFill>
        <p:spPr>
          <a:xfrm>
            <a:off x="2195830" y="2420620"/>
            <a:ext cx="4881880" cy="40125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61390"/>
            <a:ext cx="8229600" cy="5477510"/>
          </a:xfrm>
        </p:spPr>
        <p:txBody>
          <a:bodyPr>
            <a:noAutofit/>
          </a:bodyPr>
          <a:lstStyle/>
          <a:p>
            <a:pPr marL="0" indent="0" algn="just">
              <a:buNone/>
            </a:pPr>
            <a:r>
              <a:rPr lang="en-US" sz="2400" b="1"/>
              <a:t>Intent Example In Android:</a:t>
            </a:r>
          </a:p>
          <a:p>
            <a:pPr marL="0" indent="0" algn="just">
              <a:buNone/>
            </a:pPr>
            <a:r>
              <a:rPr lang="en-US" sz="2400"/>
              <a:t>Let’s implement Intent for a very basic use. In the below example we will Navigate from one Activity to another and open a web homepage of AbhiAndroid using Intent. </a:t>
            </a:r>
          </a:p>
          <a:p>
            <a:pPr marL="0" indent="0" algn="just">
              <a:buNone/>
            </a:pPr>
            <a:r>
              <a:rPr lang="en-US" sz="2400"/>
              <a:t>The example will show you both implicit and explicit Intent together. Below is the final output:</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pic>
        <p:nvPicPr>
          <p:cNvPr id="4" name="Picture 3"/>
          <p:cNvPicPr>
            <a:picLocks noChangeAspect="1"/>
          </p:cNvPicPr>
          <p:nvPr/>
        </p:nvPicPr>
        <p:blipFill>
          <a:blip r:embed="rId3"/>
          <a:stretch>
            <a:fillRect/>
          </a:stretch>
        </p:blipFill>
        <p:spPr>
          <a:xfrm>
            <a:off x="2987675" y="3429000"/>
            <a:ext cx="2907030" cy="28371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460" y="981075"/>
            <a:ext cx="4728845" cy="5420360"/>
          </a:xfrm>
        </p:spPr>
        <p:txBody>
          <a:bodyPr>
            <a:noAutofit/>
          </a:bodyPr>
          <a:lstStyle/>
          <a:p>
            <a:pPr marL="0" indent="0" algn="just">
              <a:buNone/>
            </a:pPr>
            <a:r>
              <a:rPr lang="en-US" sz="1200"/>
              <a:t>Step 1: Let’s design the UI of activity_main.xml:</a:t>
            </a:r>
          </a:p>
          <a:p>
            <a:pPr marL="0" indent="0" algn="just">
              <a:buNone/>
            </a:pPr>
            <a:r>
              <a:rPr lang="en-US" sz="1200"/>
              <a:t>&lt;RelativeLayout xmlns:android="http://schemas.android.com/apk/res/android"</a:t>
            </a:r>
          </a:p>
          <a:p>
            <a:pPr marL="0" indent="0" algn="just">
              <a:buNone/>
            </a:pPr>
            <a:r>
              <a:rPr lang="en-US" sz="1200"/>
              <a:t>    xmlns:tools="http://schemas.android.com/tools" android:layout_width="match_parent"</a:t>
            </a:r>
          </a:p>
          <a:p>
            <a:pPr marL="0" indent="0" algn="just">
              <a:buNone/>
            </a:pPr>
            <a:r>
              <a:rPr lang="en-US" sz="1200"/>
              <a:t>    android:layout_height="match_parent" android:paddingLeft="@dimen/activity_horizontal_margin"</a:t>
            </a:r>
          </a:p>
          <a:p>
            <a:pPr marL="0" indent="0" algn="just">
              <a:buNone/>
            </a:pPr>
            <a:r>
              <a:rPr lang="en-US" sz="1200"/>
              <a:t>    android:paddingRight="@dimen/activity_horizontal_margin"</a:t>
            </a:r>
          </a:p>
          <a:p>
            <a:pPr marL="0" indent="0" algn="just">
              <a:buNone/>
            </a:pPr>
            <a:r>
              <a:rPr lang="en-US" sz="1200"/>
              <a:t>    android:paddingTop="@dimen/activity_vertical_margin"</a:t>
            </a:r>
          </a:p>
          <a:p>
            <a:pPr marL="0" indent="0" algn="just">
              <a:buNone/>
            </a:pPr>
            <a:r>
              <a:rPr lang="en-US" sz="1200"/>
              <a:t>    android:paddingBottom="@dimen/activity_vertical_margin" tools:context=".MainActivity"&gt;</a:t>
            </a:r>
          </a:p>
          <a:p>
            <a:pPr marL="0" indent="0" algn="just">
              <a:buNone/>
            </a:pPr>
            <a:endParaRPr lang="en-US" sz="1200"/>
          </a:p>
          <a:p>
            <a:pPr marL="0" indent="0" algn="just">
              <a:buNone/>
            </a:pPr>
            <a:r>
              <a:rPr lang="en-US" sz="1200"/>
              <a:t>    &lt;TextView</a:t>
            </a:r>
          </a:p>
          <a:p>
            <a:pPr marL="0" indent="0" algn="just">
              <a:buNone/>
            </a:pPr>
            <a:r>
              <a:rPr lang="en-US" sz="1200"/>
              <a:t>        android:layout_width="wrap_content"</a:t>
            </a:r>
          </a:p>
          <a:p>
            <a:pPr marL="0" indent="0" algn="just">
              <a:buNone/>
            </a:pPr>
            <a:r>
              <a:rPr lang="en-US" sz="1200"/>
              <a:t>        android:layout_height="wrap_content"</a:t>
            </a:r>
          </a:p>
          <a:p>
            <a:pPr marL="0" indent="0" algn="just">
              <a:buNone/>
            </a:pPr>
            <a:r>
              <a:rPr lang="en-US" sz="1200"/>
              <a:t>        android:textAppearance="?android:attr/textAppearanceMedium"</a:t>
            </a:r>
          </a:p>
          <a:p>
            <a:pPr marL="0" indent="0" algn="just">
              <a:buNone/>
            </a:pPr>
            <a:r>
              <a:rPr lang="en-US" sz="1200"/>
              <a:t>        android:text="If you click on Explicit example we will navigate to second activity</a:t>
            </a:r>
          </a:p>
          <a:p>
            <a:pPr marL="0" indent="0" algn="just">
              <a:buNone/>
            </a:pPr>
            <a:r>
              <a:rPr lang="en-US" sz="1200"/>
              <a:t> within App and if you click on Implicit example AbhiAndroid Homepage will open in Browser"</a:t>
            </a:r>
          </a:p>
          <a:p>
            <a:pPr marL="0" indent="0" algn="just">
              <a:buNone/>
            </a:pPr>
            <a:r>
              <a:rPr lang="en-US" sz="1200"/>
              <a:t>        android:id="@+id/textView2"</a:t>
            </a:r>
          </a:p>
          <a:p>
            <a:pPr marL="0" indent="0" algn="just">
              <a:buNone/>
            </a:pPr>
            <a:r>
              <a:rPr lang="en-US" sz="1200"/>
              <a:t>        android:clickable="false"</a:t>
            </a:r>
          </a:p>
          <a:p>
            <a:pPr marL="0" indent="0" algn="just">
              <a:buNone/>
            </a:pPr>
            <a:r>
              <a:rPr lang="en-US" sz="1200"/>
              <a:t>        android:layout_alignParentTop="true"</a:t>
            </a:r>
          </a:p>
          <a:p>
            <a:pPr marL="0" indent="0" algn="just">
              <a:buNone/>
            </a:pPr>
            <a:r>
              <a:rPr lang="en-US" sz="1200"/>
              <a:t>        android:layout_alignParentStart="true"</a:t>
            </a:r>
          </a:p>
          <a:p>
            <a:pPr marL="0" indent="0" algn="just">
              <a:buNone/>
            </a:pPr>
            <a:r>
              <a:rPr lang="en-US" sz="1200"/>
              <a:t>        android:layout_marginTop="42dp"</a:t>
            </a:r>
          </a:p>
          <a:p>
            <a:pPr marL="0" indent="0" algn="just">
              <a:buNone/>
            </a:pPr>
            <a:r>
              <a:rPr lang="en-US" sz="1200"/>
              <a:t>        android:background="#3e7d02"</a:t>
            </a:r>
          </a:p>
          <a:p>
            <a:pPr marL="0" indent="0" algn="just">
              <a:buNone/>
            </a:pPr>
            <a:r>
              <a:rPr lang="en-US" sz="1200"/>
              <a:t>        android:textColor="#ffffff" /&gt;</a:t>
            </a:r>
          </a:p>
          <a:p>
            <a:pPr marL="0" indent="0" algn="just">
              <a:buNone/>
            </a:pPr>
            <a:endParaRPr lang="en-US" sz="1200"/>
          </a:p>
          <a:p>
            <a:pPr marL="0" indent="0" algn="just">
              <a:buNone/>
            </a:pPr>
            <a:r>
              <a:rPr lang="en-US" sz="1200"/>
              <a:t>    </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4" name="Text Box 3"/>
          <p:cNvSpPr txBox="1"/>
          <p:nvPr/>
        </p:nvSpPr>
        <p:spPr>
          <a:xfrm>
            <a:off x="4716145" y="1268730"/>
            <a:ext cx="4815840" cy="5354320"/>
          </a:xfrm>
          <a:prstGeom prst="rect">
            <a:avLst/>
          </a:prstGeom>
          <a:noFill/>
        </p:spPr>
        <p:txBody>
          <a:bodyPr wrap="square" rtlCol="0" anchor="t">
            <a:spAutoFit/>
          </a:bodyPr>
          <a:lstStyle/>
          <a:p>
            <a:pPr marL="0" indent="0" algn="just">
              <a:buNone/>
            </a:pPr>
            <a:r>
              <a:rPr lang="en-US">
                <a:sym typeface="+mn-ea"/>
              </a:rPr>
              <a:t>&lt;Button</a:t>
            </a:r>
            <a:endParaRPr lang="en-US"/>
          </a:p>
          <a:p>
            <a:pPr marL="0" indent="0" algn="just">
              <a:buNone/>
            </a:pPr>
            <a:r>
              <a:rPr lang="en-US">
                <a:sym typeface="+mn-ea"/>
              </a:rPr>
              <a:t>        android:layout_width="wrap_content"</a:t>
            </a:r>
            <a:endParaRPr lang="en-US"/>
          </a:p>
          <a:p>
            <a:pPr marL="0" indent="0" algn="just">
              <a:buNone/>
            </a:pPr>
            <a:r>
              <a:rPr lang="en-US">
                <a:sym typeface="+mn-ea"/>
              </a:rPr>
              <a:t>        android:layout_height="wrap_content"</a:t>
            </a:r>
            <a:endParaRPr lang="en-US"/>
          </a:p>
          <a:p>
            <a:pPr marL="0" indent="0" algn="just">
              <a:buNone/>
            </a:pPr>
            <a:r>
              <a:rPr lang="en-US">
                <a:sym typeface="+mn-ea"/>
              </a:rPr>
              <a:t>        android:text="Explicit Intent Example"</a:t>
            </a:r>
            <a:endParaRPr lang="en-US"/>
          </a:p>
          <a:p>
            <a:pPr marL="0" indent="0" algn="just">
              <a:buNone/>
            </a:pPr>
            <a:r>
              <a:rPr lang="en-US">
                <a:sym typeface="+mn-ea"/>
              </a:rPr>
              <a:t>        android:id="@+id/explicit_Intent"</a:t>
            </a:r>
            <a:endParaRPr lang="en-US"/>
          </a:p>
          <a:p>
            <a:pPr marL="0" indent="0" algn="just">
              <a:buNone/>
            </a:pPr>
            <a:r>
              <a:rPr lang="en-US">
                <a:sym typeface="+mn-ea"/>
              </a:rPr>
              <a:t>        android:layout_alignParentTop="true"</a:t>
            </a:r>
            <a:endParaRPr lang="en-US"/>
          </a:p>
          <a:p>
            <a:pPr marL="0" indent="0" algn="just">
              <a:buNone/>
            </a:pPr>
            <a:r>
              <a:rPr lang="en-US">
                <a:sym typeface="+mn-ea"/>
              </a:rPr>
              <a:t>    </a:t>
            </a:r>
          </a:p>
          <a:p>
            <a:pPr marL="0" indent="0" algn="just">
              <a:buNone/>
            </a:pPr>
            <a:r>
              <a:rPr lang="en-US">
                <a:sym typeface="+mn-ea"/>
              </a:rPr>
              <a:t>    android:layout_centerHorizontal="true"</a:t>
            </a:r>
            <a:endParaRPr lang="en-US"/>
          </a:p>
          <a:p>
            <a:pPr marL="0" indent="0" algn="just">
              <a:buNone/>
            </a:pPr>
            <a:r>
              <a:rPr lang="en-US">
                <a:sym typeface="+mn-ea"/>
              </a:rPr>
              <a:t>        android:layout_marginTop="147dp" /&gt;</a:t>
            </a:r>
            <a:endParaRPr lang="en-US"/>
          </a:p>
          <a:p>
            <a:pPr marL="0" indent="0" algn="just">
              <a:buNone/>
            </a:pPr>
            <a:endParaRPr lang="en-US"/>
          </a:p>
          <a:p>
            <a:pPr marL="0" indent="0" algn="just">
              <a:buNone/>
            </a:pPr>
            <a:r>
              <a:rPr lang="en-US">
                <a:sym typeface="+mn-ea"/>
              </a:rPr>
              <a:t>    &lt;Button</a:t>
            </a:r>
            <a:endParaRPr lang="en-US"/>
          </a:p>
          <a:p>
            <a:pPr marL="0" indent="0" algn="just">
              <a:buNone/>
            </a:pPr>
            <a:r>
              <a:rPr lang="en-US">
                <a:sym typeface="+mn-ea"/>
              </a:rPr>
              <a:t>        android:layout_width="wrap_content"</a:t>
            </a:r>
            <a:endParaRPr lang="en-US"/>
          </a:p>
          <a:p>
            <a:pPr marL="0" indent="0" algn="just">
              <a:buNone/>
            </a:pPr>
            <a:r>
              <a:rPr lang="en-US">
                <a:sym typeface="+mn-ea"/>
              </a:rPr>
              <a:t>        android:layout_height="wrap_content"</a:t>
            </a:r>
            <a:endParaRPr lang="en-US"/>
          </a:p>
          <a:p>
            <a:pPr marL="0" indent="0" algn="just">
              <a:buNone/>
            </a:pPr>
            <a:r>
              <a:rPr lang="en-US">
                <a:sym typeface="+mn-ea"/>
              </a:rPr>
              <a:t>        android:text="Implicit Intent Example"</a:t>
            </a:r>
            <a:endParaRPr lang="en-US"/>
          </a:p>
          <a:p>
            <a:pPr marL="0" indent="0" algn="just">
              <a:buNone/>
            </a:pPr>
            <a:r>
              <a:rPr lang="en-US">
                <a:sym typeface="+mn-ea"/>
              </a:rPr>
              <a:t>        android:id="@+id/implicit_Intent"</a:t>
            </a:r>
            <a:endParaRPr lang="en-US"/>
          </a:p>
          <a:p>
            <a:pPr marL="0" indent="0" algn="just">
              <a:buNone/>
            </a:pPr>
            <a:r>
              <a:rPr lang="en-US">
                <a:sym typeface="+mn-ea"/>
              </a:rPr>
              <a:t>        android:layout_centerVertical="true"</a:t>
            </a:r>
            <a:endParaRPr lang="en-US"/>
          </a:p>
          <a:p>
            <a:pPr marL="0" indent="0" algn="just">
              <a:buNone/>
            </a:pPr>
            <a:r>
              <a:rPr lang="en-US">
                <a:sym typeface="+mn-ea"/>
              </a:rPr>
              <a:t>        android:layout_centerHorizontal="true" /&gt;</a:t>
            </a:r>
            <a:endParaRPr lang="en-US"/>
          </a:p>
          <a:p>
            <a:pPr marL="0" indent="0" algn="just">
              <a:buNone/>
            </a:pPr>
            <a:r>
              <a:rPr lang="en-US">
                <a:sym typeface="+mn-ea"/>
              </a:rPr>
              <a:t>    </a:t>
            </a:r>
            <a:endParaRPr lang="en-US"/>
          </a:p>
          <a:p>
            <a:pPr marL="0" indent="0" algn="just">
              <a:buNone/>
            </a:pPr>
            <a:r>
              <a:rPr lang="en-US">
                <a:sym typeface="+mn-ea"/>
              </a:rPr>
              <a:t>&lt;/RelativeLayout&gt;</a:t>
            </a:r>
            <a:endParaRPr lang="en-US"/>
          </a:p>
        </p:txBody>
      </p:sp>
    </p:spTree>
  </p:cSld>
  <p:clrMapOvr>
    <a:masterClrMapping/>
  </p:clrMapOvr>
</p:sld>
</file>

<file path=ppt/theme/theme1.xml><?xml version="1.0" encoding="utf-8"?>
<a:theme xmlns:a="http://schemas.openxmlformats.org/drawingml/2006/main" name="Java Unit-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Java Unit-2</Template>
  <TotalTime>26</TotalTime>
  <Words>3994</Words>
  <Application>Microsoft Office PowerPoint</Application>
  <PresentationFormat>On-screen Show (4:3)</PresentationFormat>
  <Paragraphs>517</Paragraphs>
  <Slides>46</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0</vt:i4>
      </vt:variant>
      <vt:variant>
        <vt:lpstr>Slide Titles</vt:lpstr>
      </vt:variant>
      <vt:variant>
        <vt:i4>46</vt:i4>
      </vt:variant>
    </vt:vector>
  </HeadingPairs>
  <TitlesOfParts>
    <vt:vector size="49" baseType="lpstr">
      <vt:lpstr>Arial</vt:lpstr>
      <vt:lpstr>Calibri</vt:lpstr>
      <vt:lpstr>Java Unit-2</vt:lpstr>
      <vt:lpstr> Unit-4</vt:lpstr>
      <vt:lpstr>Intents in Android</vt:lpstr>
      <vt:lpstr>PowerPoint Presentation</vt:lpstr>
      <vt:lpstr>PowerPoint Presentation</vt:lpstr>
      <vt:lpstr>PowerPoint Presentation</vt:lpstr>
      <vt:lpstr>PowerPoint Presentation</vt:lpstr>
      <vt:lpstr>Unlike Explicit Intent you do not use any class name to pass through Intent(). In this example we has just specified an action. Now when we will run this code then Android will automatically start your web browser and it will open AbhiAndroid home page.</vt:lpstr>
      <vt:lpstr>PowerPoint Presentation</vt:lpstr>
      <vt:lpstr>PowerPoint Presentation</vt:lpstr>
      <vt:lpstr>PowerPoint Presentation</vt:lpstr>
      <vt:lpstr>PowerPoint Presentation</vt:lpstr>
      <vt:lpstr>PowerPoint Presentation</vt:lpstr>
      <vt:lpstr>PowerPoint Presentation</vt:lpstr>
      <vt:lpstr>Intent Filter</vt:lpstr>
      <vt:lpstr>PowerPoint Presentation</vt:lpstr>
      <vt:lpstr>PowerPoint Presentation</vt:lpstr>
      <vt:lpstr>PowerPoint Presentation</vt:lpstr>
      <vt:lpstr>PowerPoint Presentation</vt:lpstr>
      <vt:lpstr>Broadcast receiver</vt:lpstr>
      <vt:lpstr>PowerPoint Presentation</vt:lpstr>
      <vt:lpstr>PowerPoint Presentation</vt:lpstr>
      <vt:lpstr>PowerPoint Presentation</vt:lpstr>
      <vt:lpstr>PowerPoint Presentation</vt:lpstr>
      <vt:lpstr>PowerPoint Presentation</vt:lpstr>
      <vt:lpstr>PowerPoint Presentation</vt:lpstr>
      <vt:lpstr>Android Service</vt:lpstr>
      <vt:lpstr>PowerPoint Presentation</vt:lpstr>
      <vt:lpstr>PowerPoint Presentation</vt:lpstr>
      <vt:lpstr>LifeCycle of Service</vt:lpstr>
      <vt:lpstr>PowerPoint Presentation</vt:lpstr>
      <vt:lpstr>PowerPoint Presentation</vt:lpstr>
      <vt:lpstr>PowerPoint Presentation</vt:lpstr>
      <vt:lpstr>Android Service Callback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Multithreading</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student</dc:creator>
  <cp:lastModifiedBy>admin</cp:lastModifiedBy>
  <cp:revision>595</cp:revision>
  <dcterms:created xsi:type="dcterms:W3CDTF">2020-07-16T10:44:00Z</dcterms:created>
  <dcterms:modified xsi:type="dcterms:W3CDTF">2022-07-27T10:02:22Z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1033-11.2.0.10223</vt:lpwstr>
  </property>
</Properties>
</file>