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345" r:id="rId3"/>
    <p:sldId id="403" r:id="rId4"/>
    <p:sldId id="451" r:id="rId5"/>
    <p:sldId id="452" r:id="rId6"/>
    <p:sldId id="454" r:id="rId7"/>
    <p:sldId id="455" r:id="rId8"/>
    <p:sldId id="456" r:id="rId9"/>
    <p:sldId id="457" r:id="rId10"/>
    <p:sldId id="458" r:id="rId11"/>
    <p:sldId id="461" r:id="rId12"/>
    <p:sldId id="462" r:id="rId13"/>
    <p:sldId id="459" r:id="rId14"/>
    <p:sldId id="460" r:id="rId15"/>
    <p:sldId id="463" r:id="rId16"/>
    <p:sldId id="464" r:id="rId17"/>
    <p:sldId id="465" r:id="rId18"/>
    <p:sldId id="466" r:id="rId19"/>
    <p:sldId id="467" r:id="rId20"/>
    <p:sldId id="476" r:id="rId21"/>
    <p:sldId id="477" r:id="rId22"/>
    <p:sldId id="468" r:id="rId23"/>
    <p:sldId id="469" r:id="rId24"/>
    <p:sldId id="470" r:id="rId25"/>
    <p:sldId id="471" r:id="rId26"/>
    <p:sldId id="472" r:id="rId27"/>
    <p:sldId id="473" r:id="rId28"/>
    <p:sldId id="474" r:id="rId29"/>
    <p:sldId id="475" r:id="rId30"/>
    <p:sldId id="478" r:id="rId31"/>
    <p:sldId id="479" r:id="rId32"/>
    <p:sldId id="480" r:id="rId33"/>
    <p:sldId id="481" r:id="rId34"/>
    <p:sldId id="45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912" autoAdjust="0"/>
    <p:restoredTop sz="94660"/>
  </p:normalViewPr>
  <p:slideViewPr>
    <p:cSldViewPr>
      <p:cViewPr varScale="1">
        <p:scale>
          <a:sx n="68" d="100"/>
          <a:sy n="68" d="100"/>
        </p:scale>
        <p:origin x="-96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pPr/>
              <a:t>8/23/2022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8150B4-FF02-43B7-8329-34982AC0D3C0}" type="datetimeFigureOut">
              <a:rPr lang="en-US" smtClean="0"/>
              <a:pPr/>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A6F80-B258-44C8-8F2C-2E0E54AD8FA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8150B4-FF02-43B7-8329-34982AC0D3C0}" type="datetimeFigureOut">
              <a:rPr lang="en-US" smtClean="0"/>
              <a:pPr/>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A6F80-B258-44C8-8F2C-2E0E54AD8FA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8150B4-FF02-43B7-8329-34982AC0D3C0}" type="datetimeFigureOut">
              <a:rPr lang="en-US" smtClean="0"/>
              <a:pPr/>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A6F80-B258-44C8-8F2C-2E0E54AD8FA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8150B4-FF02-43B7-8329-34982AC0D3C0}" type="datetimeFigureOut">
              <a:rPr lang="en-US" smtClean="0"/>
              <a:pPr/>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A6F80-B258-44C8-8F2C-2E0E54AD8FA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8150B4-FF02-43B7-8329-34982AC0D3C0}" type="datetimeFigureOut">
              <a:rPr lang="en-US" smtClean="0"/>
              <a:pPr/>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A6F80-B258-44C8-8F2C-2E0E54AD8FA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8150B4-FF02-43B7-8329-34982AC0D3C0}" type="datetimeFigureOut">
              <a:rPr lang="en-US" smtClean="0"/>
              <a:pPr/>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A6F80-B258-44C8-8F2C-2E0E54AD8FA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8150B4-FF02-43B7-8329-34982AC0D3C0}" type="datetimeFigureOut">
              <a:rPr lang="en-US" smtClean="0"/>
              <a:pPr/>
              <a:t>8/23/2022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FA6F80-B258-44C8-8F2C-2E0E54AD8FA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8150B4-FF02-43B7-8329-34982AC0D3C0}" type="datetimeFigureOut">
              <a:rPr lang="en-US" smtClean="0"/>
              <a:pPr/>
              <a:t>8/23/2022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FA6F80-B258-44C8-8F2C-2E0E54AD8FA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8150B4-FF02-43B7-8329-34982AC0D3C0}" type="datetimeFigureOut">
              <a:rPr lang="en-US" smtClean="0"/>
              <a:pPr/>
              <a:t>8/23/2022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FA6F80-B258-44C8-8F2C-2E0E54AD8FA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8150B4-FF02-43B7-8329-34982AC0D3C0}" type="datetimeFigureOut">
              <a:rPr lang="en-US" smtClean="0"/>
              <a:pPr/>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A6F80-B258-44C8-8F2C-2E0E54AD8FA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8150B4-FF02-43B7-8329-34982AC0D3C0}" type="datetimeFigureOut">
              <a:rPr lang="en-US" smtClean="0"/>
              <a:pPr/>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A6F80-B258-44C8-8F2C-2E0E54AD8FA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8150B4-FF02-43B7-8329-34982AC0D3C0}" type="datetimeFigureOut">
              <a:rPr lang="en-US" smtClean="0"/>
              <a:pPr/>
              <a:t>8/23/2022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FA6F80-B258-44C8-8F2C-2E0E54AD8FA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developer.android.com/reference/java/net/URI"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tutlane.com/tutorial/android/android-fragments-with-examples" TargetMode="External"/><Relationship Id="rId2" Type="http://schemas.openxmlformats.org/officeDocument/2006/relationships/hyperlink" Target="https://www.tutlane.com/tutorial/android/android-activity-lifecycle"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40485"/>
            <a:ext cx="7772400" cy="1470025"/>
          </a:xfrm>
        </p:spPr>
        <p:txBody>
          <a:bodyPr/>
          <a:lstStyle/>
          <a:p>
            <a:r>
              <a:rPr lang="en-US" dirty="0" smtClean="0"/>
              <a:t> Unit-5</a:t>
            </a:r>
            <a:endParaRPr lang="en-IN" altLang="en-US" dirty="0" smtClean="0"/>
          </a:p>
        </p:txBody>
      </p:sp>
      <p:sp>
        <p:nvSpPr>
          <p:cNvPr id="3" name="Subtitle 2"/>
          <p:cNvSpPr>
            <a:spLocks noGrp="1"/>
          </p:cNvSpPr>
          <p:nvPr>
            <p:ph type="subTitle" idx="1"/>
          </p:nvPr>
        </p:nvSpPr>
        <p:spPr>
          <a:xfrm>
            <a:off x="374650" y="2780665"/>
            <a:ext cx="8454390" cy="2386330"/>
          </a:xfrm>
        </p:spPr>
        <p:txBody>
          <a:bodyPr>
            <a:normAutofit/>
          </a:bodyPr>
          <a:lstStyle/>
          <a:p>
            <a:r>
              <a:rPr lang="en-IN" sz="2400" b="1" dirty="0">
                <a:solidFill>
                  <a:schemeClr val="tx1"/>
                </a:solidFill>
              </a:rPr>
              <a:t>Databases and Content Providers </a:t>
            </a:r>
            <a:endParaRPr lang="en-IN" sz="2400" dirty="0" smtClean="0">
              <a:solidFill>
                <a:schemeClr val="tx1"/>
              </a:solidFill>
            </a:endParaRPr>
          </a:p>
          <a:p>
            <a:r>
              <a:rPr lang="en-IN" sz="2400" dirty="0" smtClean="0">
                <a:solidFill>
                  <a:schemeClr val="tx1"/>
                </a:solidFill>
              </a:rPr>
              <a:t>Introducing </a:t>
            </a:r>
            <a:r>
              <a:rPr lang="en-IN" sz="2400" dirty="0">
                <a:solidFill>
                  <a:schemeClr val="tx1"/>
                </a:solidFill>
              </a:rPr>
              <a:t>Android databases, Introducing SQLite, Content values and Cursors, Working with SQLite Databases, Creating Content Providers, using Content Providers, Adding search to your Application. </a:t>
            </a:r>
            <a:endParaRPr lang="en-US" sz="2400" dirty="0">
              <a:solidFill>
                <a:schemeClr val="tx1"/>
              </a:solidFill>
            </a:endParaRP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b="1" dirty="0" smtClean="0">
                <a:solidFill>
                  <a:schemeClr val="bg1"/>
                </a:solidFill>
              </a:rPr>
              <a:t>Android Programming</a:t>
            </a:r>
            <a:endParaRPr lang="en-US" b="1" dirty="0">
              <a:solidFill>
                <a:schemeClr val="bg1"/>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KLE Society’s College of BCA RLSI </a:t>
            </a:r>
            <a:r>
              <a:rPr lang="en-US" dirty="0"/>
              <a:t>B</a:t>
            </a:r>
            <a:r>
              <a:rPr lang="en-US" dirty="0" smtClean="0"/>
              <a:t>elagavi</a:t>
            </a:r>
            <a:endParaRPr lang="en-US"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363272" cy="5510230"/>
          </a:xfrm>
        </p:spPr>
        <p:txBody>
          <a:bodyPr>
            <a:noAutofit/>
          </a:bodyPr>
          <a:lstStyle/>
          <a:p>
            <a:pPr marL="0" indent="0" algn="just">
              <a:buNone/>
            </a:pPr>
            <a:r>
              <a:rPr lang="en-US" sz="2400" dirty="0" err="1"/>
              <a:t>SQLiteOpenHelper</a:t>
            </a:r>
            <a:r>
              <a:rPr lang="en-US" sz="2400" dirty="0"/>
              <a:t> class</a:t>
            </a:r>
          </a:p>
          <a:p>
            <a:pPr marL="0" indent="0" algn="just">
              <a:buNone/>
            </a:pPr>
            <a:endParaRPr lang="en-US" sz="2400" b="1" dirty="0" smtClean="0"/>
          </a:p>
          <a:p>
            <a:pPr marL="0" indent="0" algn="just">
              <a:buNone/>
            </a:pPr>
            <a:r>
              <a:rPr lang="en-US" sz="2400" b="1" dirty="0" err="1" smtClean="0"/>
              <a:t>SQLiteOpenHelper</a:t>
            </a:r>
            <a:r>
              <a:rPr lang="en-US" sz="2400" dirty="0"/>
              <a:t> class provides the functionality </a:t>
            </a:r>
            <a:r>
              <a:rPr lang="en-US" sz="2400" dirty="0" smtClean="0"/>
              <a:t>to </a:t>
            </a:r>
            <a:r>
              <a:rPr lang="en-IN" sz="2400" dirty="0"/>
              <a:t>use the SQLite database</a:t>
            </a:r>
            <a:endParaRPr lang="en-US" sz="2400" dirty="0"/>
          </a:p>
          <a:p>
            <a:pPr marL="0" indent="0" algn="just">
              <a:buNone/>
            </a:pPr>
            <a:endParaRPr lang="en-US" sz="2400" dirty="0"/>
          </a:p>
          <a:p>
            <a:r>
              <a:rPr lang="en-US" sz="2400" dirty="0" smtClean="0"/>
              <a:t>The </a:t>
            </a:r>
            <a:r>
              <a:rPr lang="en-US" sz="2400" dirty="0" err="1"/>
              <a:t>android.database.sqlite.SQLiteOpenHelper</a:t>
            </a:r>
            <a:r>
              <a:rPr lang="en-US" sz="2400" dirty="0"/>
              <a:t> class is used for database creation and version management. For performing any database operation, you have to provide the implementation of </a:t>
            </a:r>
            <a:r>
              <a:rPr lang="en-US" sz="2400" b="1" dirty="0" err="1"/>
              <a:t>onCreate</a:t>
            </a:r>
            <a:r>
              <a:rPr lang="en-US" sz="2400" b="1" dirty="0"/>
              <a:t>()</a:t>
            </a:r>
            <a:r>
              <a:rPr lang="en-US" sz="2400" dirty="0"/>
              <a:t> and </a:t>
            </a:r>
            <a:r>
              <a:rPr lang="en-US" sz="2400" b="1" dirty="0" err="1"/>
              <a:t>onUpgrade</a:t>
            </a:r>
            <a:r>
              <a:rPr lang="en-US" sz="2400" b="1" dirty="0"/>
              <a:t>()</a:t>
            </a:r>
            <a:r>
              <a:rPr lang="en-US" sz="2400" dirty="0"/>
              <a:t> methods of </a:t>
            </a:r>
            <a:r>
              <a:rPr lang="en-US" sz="2400" dirty="0" err="1"/>
              <a:t>SQLiteOpenHelper</a:t>
            </a:r>
            <a:r>
              <a:rPr lang="en-US" sz="2400" dirty="0"/>
              <a:t> class.</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extLst>
      <p:ext uri="{BB962C8B-B14F-4D97-AF65-F5344CB8AC3E}">
        <p14:creationId xmlns:p14="http://schemas.microsoft.com/office/powerpoint/2010/main" xmlns="" val="3737946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pic>
        <p:nvPicPr>
          <p:cNvPr id="2" name="Picture 1"/>
          <p:cNvPicPr>
            <a:picLocks noChangeAspect="1"/>
          </p:cNvPicPr>
          <p:nvPr/>
        </p:nvPicPr>
        <p:blipFill>
          <a:blip r:embed="rId3" cstate="print"/>
          <a:stretch>
            <a:fillRect/>
          </a:stretch>
        </p:blipFill>
        <p:spPr>
          <a:xfrm>
            <a:off x="323528" y="1167652"/>
            <a:ext cx="8496943" cy="3976990"/>
          </a:xfrm>
          <a:prstGeom prst="rect">
            <a:avLst/>
          </a:prstGeom>
        </p:spPr>
      </p:pic>
    </p:spTree>
    <p:extLst>
      <p:ext uri="{BB962C8B-B14F-4D97-AF65-F5344CB8AC3E}">
        <p14:creationId xmlns:p14="http://schemas.microsoft.com/office/powerpoint/2010/main" xmlns="" val="1028351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cstate="print"/>
          <a:stretch>
            <a:fillRect/>
          </a:stretch>
        </p:blipFill>
        <p:spPr>
          <a:xfrm>
            <a:off x="323528" y="1204447"/>
            <a:ext cx="8673085" cy="5020610"/>
          </a:xfrm>
          <a:prstGeom prst="rect">
            <a:avLst/>
          </a:prstGeom>
        </p:spPr>
      </p:pic>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3" cstate="print"/>
          <a:stretch>
            <a:fillRect/>
          </a:stretch>
        </p:blipFill>
        <p:spPr>
          <a:xfrm>
            <a:off x="7743825" y="0"/>
            <a:ext cx="1400175" cy="928670"/>
          </a:xfrm>
          <a:prstGeom prst="rect">
            <a:avLst/>
          </a:prstGeom>
        </p:spPr>
      </p:pic>
    </p:spTree>
    <p:extLst>
      <p:ext uri="{BB962C8B-B14F-4D97-AF65-F5344CB8AC3E}">
        <p14:creationId xmlns:p14="http://schemas.microsoft.com/office/powerpoint/2010/main" xmlns="" val="1680436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363272" cy="5510230"/>
          </a:xfrm>
        </p:spPr>
        <p:txBody>
          <a:bodyPr>
            <a:noAutofit/>
          </a:bodyPr>
          <a:lstStyle/>
          <a:p>
            <a:r>
              <a:rPr lang="en-US" sz="2400" dirty="0" err="1"/>
              <a:t>SQLiteDatabase</a:t>
            </a:r>
            <a:r>
              <a:rPr lang="en-US" sz="2400" dirty="0"/>
              <a:t> class</a:t>
            </a:r>
          </a:p>
          <a:p>
            <a:pPr marL="0" indent="0">
              <a:buNone/>
            </a:pPr>
            <a:r>
              <a:rPr lang="en-US" sz="2400" dirty="0"/>
              <a:t>It contains methods to be performed on </a:t>
            </a:r>
            <a:r>
              <a:rPr lang="en-US" sz="2400" dirty="0" err="1"/>
              <a:t>sqlite</a:t>
            </a:r>
            <a:r>
              <a:rPr lang="en-US" sz="2400" dirty="0"/>
              <a:t> database such as create, update, delete, select etc.</a:t>
            </a:r>
          </a:p>
          <a:p>
            <a:pPr marL="0" indent="0" algn="just">
              <a:buNone/>
            </a:pPr>
            <a:endParaRPr lang="en-US" sz="2400" dirty="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pic>
        <p:nvPicPr>
          <p:cNvPr id="2" name="Picture 1"/>
          <p:cNvPicPr>
            <a:picLocks noChangeAspect="1"/>
          </p:cNvPicPr>
          <p:nvPr/>
        </p:nvPicPr>
        <p:blipFill>
          <a:blip r:embed="rId3" cstate="print"/>
          <a:stretch>
            <a:fillRect/>
          </a:stretch>
        </p:blipFill>
        <p:spPr>
          <a:xfrm>
            <a:off x="179512" y="2204864"/>
            <a:ext cx="8773375" cy="4091930"/>
          </a:xfrm>
          <a:prstGeom prst="rect">
            <a:avLst/>
          </a:prstGeom>
        </p:spPr>
      </p:pic>
    </p:spTree>
    <p:extLst>
      <p:ext uri="{BB962C8B-B14F-4D97-AF65-F5344CB8AC3E}">
        <p14:creationId xmlns:p14="http://schemas.microsoft.com/office/powerpoint/2010/main" xmlns="" val="2572286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363272" cy="5510230"/>
          </a:xfrm>
        </p:spPr>
        <p:txBody>
          <a:bodyPr>
            <a:noAutofit/>
          </a:bodyPr>
          <a:lstStyle/>
          <a:p>
            <a:pPr>
              <a:buNone/>
            </a:pPr>
            <a:r>
              <a:rPr lang="en-US" sz="2400" b="1" dirty="0" smtClean="0"/>
              <a:t>Cursors And Content Values</a:t>
            </a:r>
          </a:p>
          <a:p>
            <a:pPr algn="just"/>
            <a:r>
              <a:rPr lang="en-IN" sz="2400" dirty="0" err="1" smtClean="0"/>
              <a:t>ContentValues</a:t>
            </a:r>
            <a:r>
              <a:rPr lang="en-IN" sz="2400" dirty="0" smtClean="0"/>
              <a:t> are used to insert new rows into tables. Each Content Values object represents a single table row as a map of column names to values.</a:t>
            </a:r>
          </a:p>
          <a:p>
            <a:pPr algn="just"/>
            <a:r>
              <a:rPr lang="en-IN" sz="2400" dirty="0" smtClean="0"/>
              <a:t>Queries in Android are returned as Cursor objects. Rather than extracting and returning a copy of the result values, Cursors are pointers to the result set within the underlying data. Cursors provide a managed way of controlling your position (row) in the result set of a database query</a:t>
            </a:r>
          </a:p>
          <a:p>
            <a:pPr>
              <a:buNone/>
            </a:pPr>
            <a:endParaRPr lang="en-US" sz="2400" dirty="0" smtClean="0"/>
          </a:p>
          <a:p>
            <a:pPr marL="0" indent="0" algn="just">
              <a:buNone/>
            </a:pPr>
            <a:endParaRPr lang="en-US" sz="2400" dirty="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extLst>
      <p:ext uri="{BB962C8B-B14F-4D97-AF65-F5344CB8AC3E}">
        <p14:creationId xmlns:p14="http://schemas.microsoft.com/office/powerpoint/2010/main" xmlns="" val="2763188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363272" cy="5510230"/>
          </a:xfrm>
        </p:spPr>
        <p:txBody>
          <a:bodyPr>
            <a:noAutofit/>
          </a:bodyPr>
          <a:lstStyle/>
          <a:p>
            <a:pPr>
              <a:buNone/>
            </a:pPr>
            <a:r>
              <a:rPr lang="en-IN" sz="2200" dirty="0" smtClean="0"/>
              <a:t>The Cursor class includes a number of navigation functions including, but not limited to, the following:</a:t>
            </a:r>
          </a:p>
          <a:p>
            <a:r>
              <a:rPr lang="en-IN" sz="2200" dirty="0" smtClean="0"/>
              <a:t>&gt; </a:t>
            </a:r>
            <a:r>
              <a:rPr lang="en-IN" sz="2200" dirty="0" err="1" smtClean="0"/>
              <a:t>moveToFirst</a:t>
            </a:r>
            <a:r>
              <a:rPr lang="en-IN" sz="2200" dirty="0" smtClean="0"/>
              <a:t> Moves the cursor to the first row in the query result</a:t>
            </a:r>
          </a:p>
          <a:p>
            <a:r>
              <a:rPr lang="en-IN" sz="2200" dirty="0" smtClean="0"/>
              <a:t>&gt; </a:t>
            </a:r>
            <a:r>
              <a:rPr lang="en-IN" sz="2200" dirty="0" err="1" smtClean="0"/>
              <a:t>moveToNext</a:t>
            </a:r>
            <a:r>
              <a:rPr lang="en-IN" sz="2200" dirty="0" smtClean="0"/>
              <a:t> Moves the cursor to the next row</a:t>
            </a:r>
          </a:p>
          <a:p>
            <a:r>
              <a:rPr lang="en-IN" sz="2200" dirty="0" smtClean="0"/>
              <a:t>&gt; </a:t>
            </a:r>
            <a:r>
              <a:rPr lang="en-IN" sz="2200" dirty="0" err="1" smtClean="0"/>
              <a:t>moveToPrevious</a:t>
            </a:r>
            <a:r>
              <a:rPr lang="en-IN" sz="2200" dirty="0" smtClean="0"/>
              <a:t> Moves the cursor to the previous row</a:t>
            </a:r>
          </a:p>
          <a:p>
            <a:r>
              <a:rPr lang="en-IN" sz="2200" dirty="0" smtClean="0"/>
              <a:t>&gt; </a:t>
            </a:r>
            <a:r>
              <a:rPr lang="en-IN" sz="2200" dirty="0" err="1" smtClean="0"/>
              <a:t>getCount</a:t>
            </a:r>
            <a:r>
              <a:rPr lang="en-IN" sz="2200" dirty="0" smtClean="0"/>
              <a:t> Returns the number of rows in the result set</a:t>
            </a:r>
          </a:p>
          <a:p>
            <a:r>
              <a:rPr lang="en-IN" sz="2200" dirty="0" smtClean="0"/>
              <a:t>&gt; </a:t>
            </a:r>
            <a:r>
              <a:rPr lang="en-IN" sz="2200" dirty="0" err="1" smtClean="0"/>
              <a:t>getColumnIndexOrThrow</a:t>
            </a:r>
            <a:r>
              <a:rPr lang="en-IN" sz="2200" dirty="0" smtClean="0"/>
              <a:t> Returns the index for the column with the specified name (throwing an exception if no column exists with that name)</a:t>
            </a:r>
          </a:p>
          <a:p>
            <a:r>
              <a:rPr lang="en-IN" sz="2200" dirty="0" smtClean="0"/>
              <a:t>&gt; </a:t>
            </a:r>
            <a:r>
              <a:rPr lang="en-IN" sz="2200" dirty="0" err="1" smtClean="0"/>
              <a:t>getColumnName</a:t>
            </a:r>
            <a:r>
              <a:rPr lang="en-IN" sz="2200" dirty="0" smtClean="0"/>
              <a:t> Returns the name of the specified column index</a:t>
            </a:r>
          </a:p>
          <a:p>
            <a:r>
              <a:rPr lang="en-IN" sz="2200" dirty="0" smtClean="0"/>
              <a:t>&gt; </a:t>
            </a:r>
            <a:r>
              <a:rPr lang="en-IN" sz="2200" dirty="0" err="1" smtClean="0"/>
              <a:t>getColumnNames</a:t>
            </a:r>
            <a:r>
              <a:rPr lang="en-IN" sz="2200" dirty="0" smtClean="0"/>
              <a:t> Returns a string array of all the column names in the current Cursor</a:t>
            </a:r>
          </a:p>
          <a:p>
            <a:r>
              <a:rPr lang="en-IN" sz="2200" dirty="0" smtClean="0"/>
              <a:t>&gt; </a:t>
            </a:r>
            <a:r>
              <a:rPr lang="en-IN" sz="2200" dirty="0" err="1" smtClean="0"/>
              <a:t>moveToPosition</a:t>
            </a:r>
            <a:r>
              <a:rPr lang="en-IN" sz="2200" dirty="0" smtClean="0"/>
              <a:t> Moves the Cursor to the specified row</a:t>
            </a:r>
          </a:p>
          <a:p>
            <a:r>
              <a:rPr lang="en-IN" sz="2200" dirty="0" smtClean="0"/>
              <a:t>&gt; </a:t>
            </a:r>
            <a:r>
              <a:rPr lang="en-IN" sz="2200" dirty="0" err="1" smtClean="0"/>
              <a:t>getPosition</a:t>
            </a:r>
            <a:r>
              <a:rPr lang="en-IN" sz="2200" dirty="0" smtClean="0"/>
              <a:t> Returns the current Cursor position</a:t>
            </a:r>
          </a:p>
          <a:p>
            <a:pPr marL="0" indent="0" algn="just">
              <a:buNone/>
            </a:pPr>
            <a:endParaRPr lang="en-US" sz="1800" dirty="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extLst>
      <p:ext uri="{BB962C8B-B14F-4D97-AF65-F5344CB8AC3E}">
        <p14:creationId xmlns:p14="http://schemas.microsoft.com/office/powerpoint/2010/main" xmlns="" val="2763188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363272" cy="5510230"/>
          </a:xfrm>
        </p:spPr>
        <p:txBody>
          <a:bodyPr>
            <a:noAutofit/>
          </a:bodyPr>
          <a:lstStyle/>
          <a:p>
            <a:pPr marL="0" indent="0" algn="just">
              <a:buNone/>
            </a:pPr>
            <a:r>
              <a:rPr lang="en-US" sz="2400" b="1" dirty="0" smtClean="0"/>
              <a:t>Creating Content Providers </a:t>
            </a:r>
          </a:p>
          <a:p>
            <a:pPr marL="0" indent="0" algn="just">
              <a:buNone/>
            </a:pPr>
            <a:r>
              <a:rPr lang="en-IN" sz="2400" dirty="0" smtClean="0"/>
              <a:t>A content provider component supplies data from one application to others on request. Such requests are handled by the methods of the </a:t>
            </a:r>
            <a:r>
              <a:rPr lang="en-IN" sz="2400" dirty="0" err="1" smtClean="0"/>
              <a:t>ContentResolver</a:t>
            </a:r>
            <a:r>
              <a:rPr lang="en-IN" sz="2400" dirty="0" smtClean="0"/>
              <a:t> class. </a:t>
            </a:r>
          </a:p>
          <a:p>
            <a:pPr marL="0" indent="0" algn="just">
              <a:buNone/>
            </a:pPr>
            <a:r>
              <a:rPr lang="en-IN" sz="2400" dirty="0" smtClean="0"/>
              <a:t>A content provider can use different ways to store its data and the data can be stored in a database, in files, or even over a network.</a:t>
            </a:r>
            <a:endParaRPr lang="en-US" sz="2400" dirty="0"/>
          </a:p>
          <a:p>
            <a:pPr marL="0" indent="0" algn="just">
              <a:buNone/>
            </a:pPr>
            <a:endParaRPr lang="en-US" sz="2400" dirty="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pic>
        <p:nvPicPr>
          <p:cNvPr id="12290" name="Picture 2" descr="content provider"/>
          <p:cNvPicPr>
            <a:picLocks noChangeAspect="1" noChangeArrowheads="1"/>
          </p:cNvPicPr>
          <p:nvPr/>
        </p:nvPicPr>
        <p:blipFill>
          <a:blip r:embed="rId3" cstate="print"/>
          <a:srcRect/>
          <a:stretch>
            <a:fillRect/>
          </a:stretch>
        </p:blipFill>
        <p:spPr bwMode="auto">
          <a:xfrm>
            <a:off x="1403648" y="3429000"/>
            <a:ext cx="5715000" cy="2828925"/>
          </a:xfrm>
          <a:prstGeom prst="rect">
            <a:avLst/>
          </a:prstGeom>
          <a:noFill/>
        </p:spPr>
      </p:pic>
    </p:spTree>
    <p:extLst>
      <p:ext uri="{BB962C8B-B14F-4D97-AF65-F5344CB8AC3E}">
        <p14:creationId xmlns:p14="http://schemas.microsoft.com/office/powerpoint/2010/main" xmlns="" val="2763188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363272" cy="5510230"/>
          </a:xfrm>
        </p:spPr>
        <p:txBody>
          <a:bodyPr>
            <a:noAutofit/>
          </a:bodyPr>
          <a:lstStyle/>
          <a:p>
            <a:pPr algn="just"/>
            <a:r>
              <a:rPr lang="en-IN" sz="2400" dirty="0" smtClean="0"/>
              <a:t>Content providers let you centralize content in one place and have many different applications access it as needed. </a:t>
            </a:r>
          </a:p>
          <a:p>
            <a:pPr algn="just"/>
            <a:r>
              <a:rPr lang="en-IN" sz="2400" dirty="0" smtClean="0"/>
              <a:t>A content provider behaves very much like a database where you can query it, edit its content, as well as add or delete content using insert(), update(), delete(), and query() methods. In most cases this data is stored in an </a:t>
            </a:r>
            <a:r>
              <a:rPr lang="en-IN" sz="2400" b="1" dirty="0" err="1" smtClean="0"/>
              <a:t>SQlite</a:t>
            </a:r>
            <a:r>
              <a:rPr lang="en-IN" sz="2400" dirty="0" smtClean="0"/>
              <a:t> database.</a:t>
            </a:r>
          </a:p>
          <a:p>
            <a:pPr algn="just"/>
            <a:r>
              <a:rPr lang="en-IN" sz="2400" dirty="0" smtClean="0"/>
              <a:t>A content provider is implemented as a subclass of </a:t>
            </a:r>
            <a:r>
              <a:rPr lang="en-IN" sz="2400" b="1" dirty="0" err="1" smtClean="0"/>
              <a:t>ContentProvider</a:t>
            </a:r>
            <a:r>
              <a:rPr lang="en-IN" sz="2400" dirty="0" smtClean="0"/>
              <a:t> class and must implement a standard set of APIs that enable other applications to perform transactions.</a:t>
            </a:r>
          </a:p>
          <a:p>
            <a:pPr lvl="1" algn="just">
              <a:buNone/>
            </a:pPr>
            <a:r>
              <a:rPr lang="en-IN" sz="2000" dirty="0" smtClean="0"/>
              <a:t>public class My Application extends </a:t>
            </a:r>
            <a:r>
              <a:rPr lang="en-IN" sz="2000" dirty="0" err="1" smtClean="0"/>
              <a:t>ContentProvider</a:t>
            </a:r>
            <a:endParaRPr lang="en-IN" sz="2000" dirty="0" smtClean="0"/>
          </a:p>
          <a:p>
            <a:pPr lvl="1" algn="just">
              <a:buNone/>
            </a:pPr>
            <a:r>
              <a:rPr lang="en-IN" sz="2000" dirty="0" smtClean="0"/>
              <a:t>{</a:t>
            </a:r>
          </a:p>
          <a:p>
            <a:pPr lvl="1" algn="just">
              <a:buNone/>
            </a:pPr>
            <a:r>
              <a:rPr lang="en-IN" sz="2000" dirty="0" smtClean="0"/>
              <a:t>}</a:t>
            </a:r>
            <a:endParaRPr lang="en-US" sz="2000" dirty="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extLst>
      <p:ext uri="{BB962C8B-B14F-4D97-AF65-F5344CB8AC3E}">
        <p14:creationId xmlns:p14="http://schemas.microsoft.com/office/powerpoint/2010/main" xmlns="" val="2763188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363272" cy="5602188"/>
          </a:xfrm>
        </p:spPr>
        <p:txBody>
          <a:bodyPr>
            <a:noAutofit/>
          </a:bodyPr>
          <a:lstStyle/>
          <a:p>
            <a:pPr fontAlgn="base">
              <a:buNone/>
            </a:pPr>
            <a:r>
              <a:rPr lang="en-US" b="1" dirty="0" smtClean="0"/>
              <a:t>Content URIs</a:t>
            </a:r>
          </a:p>
          <a:p>
            <a:pPr algn="just" fontAlgn="base"/>
            <a:r>
              <a:rPr lang="en-IN" sz="2400" dirty="0" smtClean="0"/>
              <a:t>Content URIs are the uniform resource identifiers that identify the data in the content providers. </a:t>
            </a:r>
          </a:p>
          <a:p>
            <a:pPr algn="just" fontAlgn="base"/>
            <a:r>
              <a:rPr lang="en-IN" sz="2400" dirty="0" smtClean="0"/>
              <a:t>A content URI includes two things: </a:t>
            </a:r>
          </a:p>
          <a:p>
            <a:pPr lvl="1" algn="just" fontAlgn="base"/>
            <a:r>
              <a:rPr lang="en-IN" sz="2000" b="1" dirty="0" smtClean="0"/>
              <a:t>Authority</a:t>
            </a:r>
            <a:r>
              <a:rPr lang="en-IN" sz="2000" dirty="0" smtClean="0"/>
              <a:t> that is the symbolic name of the Provider.</a:t>
            </a:r>
          </a:p>
          <a:p>
            <a:pPr lvl="1" algn="just" fontAlgn="base"/>
            <a:r>
              <a:rPr lang="en-IN" sz="2000" b="1" dirty="0" smtClean="0"/>
              <a:t>Path</a:t>
            </a:r>
            <a:r>
              <a:rPr lang="en-IN" sz="2000" dirty="0" smtClean="0"/>
              <a:t> that is a name that points towards the data. Every content provider methods have an argument which is </a:t>
            </a:r>
            <a:r>
              <a:rPr lang="en-IN" sz="2000" u="sng" dirty="0" smtClean="0">
                <a:hlinkClick r:id="rId2"/>
              </a:rPr>
              <a:t>URI</a:t>
            </a:r>
            <a:r>
              <a:rPr lang="en-IN" sz="2000" dirty="0" smtClean="0"/>
              <a:t>.</a:t>
            </a:r>
          </a:p>
          <a:p>
            <a:pPr fontAlgn="base">
              <a:buNone/>
            </a:pPr>
            <a:r>
              <a:rPr lang="en-IN" sz="2400" dirty="0" smtClean="0"/>
              <a:t>Let’s understand the Content Provider URI:</a:t>
            </a:r>
          </a:p>
          <a:p>
            <a:pPr fontAlgn="base">
              <a:buNone/>
            </a:pPr>
            <a:r>
              <a:rPr lang="en-IN" sz="2400" dirty="0" smtClean="0"/>
              <a:t>	content://&lt;authority&gt;/&lt;path&gt;/&lt;optional_id&gt;</a:t>
            </a:r>
          </a:p>
          <a:p>
            <a:pPr fontAlgn="base"/>
            <a:r>
              <a:rPr lang="en-IN" sz="2400" b="1" dirty="0" smtClean="0"/>
              <a:t>content:// –</a:t>
            </a:r>
            <a:r>
              <a:rPr lang="en-IN" sz="2400" dirty="0" smtClean="0"/>
              <a:t> It’s always present, and is the scheme portion of the URI.</a:t>
            </a:r>
          </a:p>
          <a:p>
            <a:pPr fontAlgn="base"/>
            <a:r>
              <a:rPr lang="en-IN" sz="2400" b="1" dirty="0" smtClean="0"/>
              <a:t>authority –</a:t>
            </a:r>
            <a:r>
              <a:rPr lang="en-IN" sz="2400" dirty="0" smtClean="0"/>
              <a:t> It is the unique name of the content provider, like photos, contacts. It’s a string that can identify the whole content provider.</a:t>
            </a:r>
          </a:p>
          <a:p>
            <a:pPr fontAlgn="base">
              <a:buNone/>
            </a:pPr>
            <a:endParaRPr lang="en-IN" sz="2400" dirty="0" smtClean="0"/>
          </a:p>
          <a:p>
            <a:pPr lvl="1" algn="just" fontAlgn="base">
              <a:buNone/>
            </a:pPr>
            <a:endParaRPr lang="en-US" sz="2000" b="1" dirty="0" smtClean="0"/>
          </a:p>
          <a:p>
            <a:pPr marL="0" indent="0" algn="just">
              <a:buNone/>
            </a:pPr>
            <a:endParaRPr lang="en-US" sz="1800" dirty="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3" cstate="print"/>
          <a:stretch>
            <a:fillRect/>
          </a:stretch>
        </p:blipFill>
        <p:spPr>
          <a:xfrm>
            <a:off x="7743825" y="0"/>
            <a:ext cx="1400175" cy="928670"/>
          </a:xfrm>
          <a:prstGeom prst="rect">
            <a:avLst/>
          </a:prstGeom>
        </p:spPr>
      </p:pic>
    </p:spTree>
    <p:extLst>
      <p:ext uri="{BB962C8B-B14F-4D97-AF65-F5344CB8AC3E}">
        <p14:creationId xmlns:p14="http://schemas.microsoft.com/office/powerpoint/2010/main" xmlns="" val="2763188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363272" cy="5510230"/>
          </a:xfrm>
        </p:spPr>
        <p:txBody>
          <a:bodyPr>
            <a:noAutofit/>
          </a:bodyPr>
          <a:lstStyle/>
          <a:p>
            <a:pPr algn="just" fontAlgn="base"/>
            <a:r>
              <a:rPr lang="en-IN" sz="2800" b="1" dirty="0" smtClean="0"/>
              <a:t>path –</a:t>
            </a:r>
            <a:r>
              <a:rPr lang="en-IN" sz="2800" dirty="0" smtClean="0"/>
              <a:t> It is often used to identify some or the other data of the provider. The path is mostly used to identify individual tables.</a:t>
            </a:r>
          </a:p>
          <a:p>
            <a:pPr algn="just" fontAlgn="base"/>
            <a:r>
              <a:rPr lang="en-IN" sz="2800" b="1" dirty="0" err="1" smtClean="0"/>
              <a:t>optional_id</a:t>
            </a:r>
            <a:r>
              <a:rPr lang="en-IN" sz="2800" b="1" dirty="0" smtClean="0"/>
              <a:t> –</a:t>
            </a:r>
            <a:r>
              <a:rPr lang="en-IN" sz="2800" dirty="0" smtClean="0"/>
              <a:t> id is used to access a single particular record of a file. We use this only in cases where we need to access only a particular record and not the complete file.</a:t>
            </a:r>
          </a:p>
          <a:p>
            <a:pPr marL="0" indent="0" algn="just">
              <a:buNone/>
            </a:pPr>
            <a:endParaRPr lang="en-US" sz="1600" dirty="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extLst>
      <p:ext uri="{BB962C8B-B14F-4D97-AF65-F5344CB8AC3E}">
        <p14:creationId xmlns:p14="http://schemas.microsoft.com/office/powerpoint/2010/main" xmlns="" val="2763188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004" y="761441"/>
            <a:ext cx="8229600" cy="1143000"/>
          </a:xfrm>
        </p:spPr>
        <p:txBody>
          <a:bodyPr>
            <a:normAutofit/>
          </a:bodyPr>
          <a:lstStyle/>
          <a:p>
            <a:r>
              <a:rPr lang="en-IN" sz="4000" dirty="0"/>
              <a:t>Introducing Android databases</a:t>
            </a:r>
            <a:endParaRPr lang="en-US" sz="4000" dirty="0"/>
          </a:p>
        </p:txBody>
      </p:sp>
      <p:sp>
        <p:nvSpPr>
          <p:cNvPr id="3" name="Content Placeholder 2"/>
          <p:cNvSpPr>
            <a:spLocks noGrp="1"/>
          </p:cNvSpPr>
          <p:nvPr>
            <p:ph idx="1"/>
          </p:nvPr>
        </p:nvSpPr>
        <p:spPr>
          <a:xfrm>
            <a:off x="457200" y="1904158"/>
            <a:ext cx="8229600" cy="4942205"/>
          </a:xfrm>
        </p:spPr>
        <p:txBody>
          <a:bodyPr>
            <a:noAutofit/>
          </a:bodyPr>
          <a:lstStyle/>
          <a:p>
            <a:r>
              <a:rPr lang="en-US" sz="2400" dirty="0"/>
              <a:t>SQLite is a </a:t>
            </a:r>
            <a:r>
              <a:rPr lang="en-US" sz="2400" dirty="0" smtClean="0"/>
              <a:t>open source </a:t>
            </a:r>
            <a:r>
              <a:rPr lang="en-US" sz="2400" dirty="0"/>
              <a:t>SQL database that stores data to a text file on a device. Android comes in with built in SQLite database implementation</a:t>
            </a:r>
            <a:r>
              <a:rPr lang="en-US" sz="2400" dirty="0" smtClean="0"/>
              <a:t>.</a:t>
            </a:r>
          </a:p>
          <a:p>
            <a:pPr marL="0" indent="0">
              <a:buNone/>
            </a:pPr>
            <a:endParaRPr lang="en-US" sz="2400" dirty="0" smtClean="0"/>
          </a:p>
          <a:p>
            <a:r>
              <a:rPr lang="en-US" sz="2400" dirty="0"/>
              <a:t>We can perform so many operations on this data such as adding new data, updating, reading, and deleting this data. SQLite is an offline database that is locally stored in the user’s device and we do not have to create any connection to connect to this database.  </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363272" cy="5510230"/>
          </a:xfrm>
        </p:spPr>
        <p:txBody>
          <a:bodyPr>
            <a:noAutofit/>
          </a:bodyPr>
          <a:lstStyle/>
          <a:p>
            <a:pPr marL="0" indent="0" algn="just">
              <a:buNone/>
            </a:pPr>
            <a:r>
              <a:rPr lang="en-IN" sz="2000" b="1" dirty="0" smtClean="0"/>
              <a:t>Access Data from Content Provider</a:t>
            </a:r>
          </a:p>
          <a:p>
            <a:pPr algn="just"/>
            <a:r>
              <a:rPr lang="en-IN" sz="2000" dirty="0" smtClean="0"/>
              <a:t>To access a data from content provider, we need to use </a:t>
            </a:r>
            <a:r>
              <a:rPr lang="en-IN" sz="2000" dirty="0" err="1" smtClean="0"/>
              <a:t>ContentResolver</a:t>
            </a:r>
            <a:r>
              <a:rPr lang="en-IN" sz="2000" dirty="0" smtClean="0"/>
              <a:t> object in our application to communicate with the provider as a client. The </a:t>
            </a:r>
            <a:r>
              <a:rPr lang="en-IN" sz="2000" dirty="0" err="1" smtClean="0"/>
              <a:t>ContentResolver</a:t>
            </a:r>
            <a:r>
              <a:rPr lang="en-IN" sz="2000" dirty="0" smtClean="0"/>
              <a:t> object will communicate with the provider object (</a:t>
            </a:r>
            <a:r>
              <a:rPr lang="en-IN" sz="2000" dirty="0" err="1" smtClean="0"/>
              <a:t>ContentProvider</a:t>
            </a:r>
            <a:r>
              <a:rPr lang="en-IN" sz="2000" dirty="0" smtClean="0"/>
              <a:t>) which is implemented by an instance of class.</a:t>
            </a:r>
          </a:p>
          <a:p>
            <a:pPr algn="just"/>
            <a:r>
              <a:rPr lang="en-IN" sz="2000" dirty="0" smtClean="0"/>
              <a:t> Generally, in android to send a request from UI to </a:t>
            </a:r>
            <a:r>
              <a:rPr lang="en-IN" sz="2000" dirty="0" err="1" smtClean="0"/>
              <a:t>ContentResolver</a:t>
            </a:r>
            <a:r>
              <a:rPr lang="en-IN" sz="2000" dirty="0" smtClean="0"/>
              <a:t> we have another object called </a:t>
            </a:r>
            <a:r>
              <a:rPr lang="en-IN" sz="2000" b="1" dirty="0" err="1" smtClean="0"/>
              <a:t>CursorLoader</a:t>
            </a:r>
            <a:r>
              <a:rPr lang="en-IN" sz="2000" dirty="0" smtClean="0"/>
              <a:t> which is used to run the query asynchronously in background.  In android application, the UI components such as </a:t>
            </a:r>
            <a:r>
              <a:rPr lang="en-IN" sz="2000" dirty="0" smtClean="0">
                <a:hlinkClick r:id="rId2" tooltip="Android Activities with Examples"/>
              </a:rPr>
              <a:t>Activity</a:t>
            </a:r>
            <a:r>
              <a:rPr lang="en-IN" sz="2000" dirty="0" smtClean="0"/>
              <a:t> or </a:t>
            </a:r>
            <a:r>
              <a:rPr lang="en-IN" sz="2000" dirty="0" smtClean="0">
                <a:hlinkClick r:id="rId3" tooltip="Android Fragments with Examples"/>
              </a:rPr>
              <a:t>Fragment</a:t>
            </a:r>
            <a:r>
              <a:rPr lang="en-IN" sz="2000" dirty="0" smtClean="0"/>
              <a:t> will call a </a:t>
            </a:r>
            <a:r>
              <a:rPr lang="en-IN" sz="2000" b="1" dirty="0" err="1" smtClean="0"/>
              <a:t>CursorLoader</a:t>
            </a:r>
            <a:r>
              <a:rPr lang="en-IN" sz="2000" dirty="0" smtClean="0"/>
              <a:t> to query and get a required data from </a:t>
            </a:r>
            <a:r>
              <a:rPr lang="en-IN" sz="2000" dirty="0" err="1" smtClean="0"/>
              <a:t>ContentProvider</a:t>
            </a:r>
            <a:r>
              <a:rPr lang="en-IN" sz="2000" dirty="0" smtClean="0"/>
              <a:t> using </a:t>
            </a:r>
            <a:r>
              <a:rPr lang="en-IN" sz="2000" dirty="0" err="1" smtClean="0"/>
              <a:t>ContentResolver</a:t>
            </a:r>
            <a:r>
              <a:rPr lang="en-IN" sz="2000" dirty="0" smtClean="0"/>
              <a:t>.</a:t>
            </a:r>
          </a:p>
          <a:p>
            <a:pPr algn="just"/>
            <a:r>
              <a:rPr lang="en-IN" sz="2000" dirty="0" smtClean="0"/>
              <a:t> The </a:t>
            </a:r>
            <a:r>
              <a:rPr lang="en-IN" sz="2000" dirty="0" err="1" smtClean="0"/>
              <a:t>ContentProvider</a:t>
            </a:r>
            <a:r>
              <a:rPr lang="en-IN" sz="2000" dirty="0" smtClean="0"/>
              <a:t> object will receive data requests from the client, performs the requested actions (create, update, delete, retrieve) and return the result.</a:t>
            </a:r>
          </a:p>
          <a:p>
            <a:pPr marL="0" indent="0" algn="just">
              <a:buNone/>
            </a:pPr>
            <a:endParaRPr lang="en-IN" sz="2000" b="1" dirty="0" smtClean="0"/>
          </a:p>
          <a:p>
            <a:pPr marL="0" indent="0" algn="just">
              <a:buNone/>
            </a:pPr>
            <a:endParaRPr lang="en-US" sz="1400" dirty="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4" cstate="print"/>
          <a:stretch>
            <a:fillRect/>
          </a:stretch>
        </p:blipFill>
        <p:spPr>
          <a:xfrm>
            <a:off x="7743825" y="0"/>
            <a:ext cx="1400175" cy="928670"/>
          </a:xfrm>
          <a:prstGeom prst="rect">
            <a:avLst/>
          </a:prstGeom>
        </p:spPr>
      </p:pic>
    </p:spTree>
    <p:extLst>
      <p:ext uri="{BB962C8B-B14F-4D97-AF65-F5344CB8AC3E}">
        <p14:creationId xmlns:p14="http://schemas.microsoft.com/office/powerpoint/2010/main" xmlns="" val="2763188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pic>
        <p:nvPicPr>
          <p:cNvPr id="1026" name="Picture 2" descr="Android Content Provider - Process Flow Diagram"/>
          <p:cNvPicPr>
            <a:picLocks noChangeAspect="1" noChangeArrowheads="1"/>
          </p:cNvPicPr>
          <p:nvPr/>
        </p:nvPicPr>
        <p:blipFill>
          <a:blip r:embed="rId3" cstate="print"/>
          <a:srcRect/>
          <a:stretch>
            <a:fillRect/>
          </a:stretch>
        </p:blipFill>
        <p:spPr bwMode="auto">
          <a:xfrm>
            <a:off x="3851920" y="980728"/>
            <a:ext cx="1603623" cy="5372100"/>
          </a:xfrm>
          <a:prstGeom prst="rect">
            <a:avLst/>
          </a:prstGeom>
          <a:noFill/>
        </p:spPr>
      </p:pic>
    </p:spTree>
    <p:extLst>
      <p:ext uri="{BB962C8B-B14F-4D97-AF65-F5344CB8AC3E}">
        <p14:creationId xmlns:p14="http://schemas.microsoft.com/office/powerpoint/2010/main" xmlns="" val="2763188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363272" cy="5510230"/>
          </a:xfrm>
        </p:spPr>
        <p:txBody>
          <a:bodyPr>
            <a:noAutofit/>
          </a:bodyPr>
          <a:lstStyle/>
          <a:p>
            <a:pPr>
              <a:buNone/>
            </a:pPr>
            <a:r>
              <a:rPr lang="en-IN" sz="2000" b="1" dirty="0" smtClean="0"/>
              <a:t>Create Content Provider</a:t>
            </a:r>
          </a:p>
          <a:p>
            <a:r>
              <a:rPr lang="en-IN" sz="2000" dirty="0" smtClean="0"/>
              <a:t>This involves number of simple steps to create your own content provider.</a:t>
            </a:r>
          </a:p>
          <a:p>
            <a:r>
              <a:rPr lang="en-IN" sz="2000" dirty="0" smtClean="0"/>
              <a:t>First of all you need to create a Content Provider class that extends the </a:t>
            </a:r>
            <a:r>
              <a:rPr lang="en-IN" sz="2000" i="1" dirty="0" err="1" smtClean="0"/>
              <a:t>ContentProviderbaseclass</a:t>
            </a:r>
            <a:r>
              <a:rPr lang="en-IN" sz="2000" i="1" dirty="0" smtClean="0"/>
              <a:t>.</a:t>
            </a:r>
            <a:endParaRPr lang="en-IN" sz="2000" dirty="0" smtClean="0"/>
          </a:p>
          <a:p>
            <a:r>
              <a:rPr lang="en-IN" sz="2000" dirty="0" smtClean="0"/>
              <a:t>Second, you need to define your content provider URI address which will be used to access the content.</a:t>
            </a:r>
          </a:p>
          <a:p>
            <a:r>
              <a:rPr lang="en-IN" sz="2000" dirty="0" smtClean="0"/>
              <a:t>Next you will need to create your own database to keep the content. Usually, Android uses </a:t>
            </a:r>
            <a:r>
              <a:rPr lang="en-IN" sz="2000" dirty="0" err="1" smtClean="0"/>
              <a:t>SQLite</a:t>
            </a:r>
            <a:r>
              <a:rPr lang="en-IN" sz="2000" dirty="0" smtClean="0"/>
              <a:t> database and framework needs to override </a:t>
            </a:r>
            <a:r>
              <a:rPr lang="en-IN" sz="2000" i="1" dirty="0" err="1" smtClean="0"/>
              <a:t>onCreate</a:t>
            </a:r>
            <a:r>
              <a:rPr lang="en-IN" sz="2000" i="1" dirty="0" smtClean="0"/>
              <a:t>()</a:t>
            </a:r>
            <a:r>
              <a:rPr lang="en-IN" sz="2000" dirty="0" smtClean="0"/>
              <a:t> method which will use </a:t>
            </a:r>
            <a:r>
              <a:rPr lang="en-IN" sz="2000" dirty="0" err="1" smtClean="0"/>
              <a:t>SQLite</a:t>
            </a:r>
            <a:r>
              <a:rPr lang="en-IN" sz="2000" dirty="0" smtClean="0"/>
              <a:t> Open Helper method to create or open the provider's database. When your application is launched, the </a:t>
            </a:r>
            <a:r>
              <a:rPr lang="en-IN" sz="2000" i="1" dirty="0" err="1" smtClean="0"/>
              <a:t>onCreate</a:t>
            </a:r>
            <a:r>
              <a:rPr lang="en-IN" sz="2000" i="1" dirty="0" smtClean="0"/>
              <a:t>()</a:t>
            </a:r>
            <a:r>
              <a:rPr lang="en-IN" sz="2000" dirty="0" smtClean="0"/>
              <a:t> handler of each of its Content Providers is called on the main application thread.</a:t>
            </a:r>
          </a:p>
          <a:p>
            <a:r>
              <a:rPr lang="en-IN" sz="2000" dirty="0" smtClean="0"/>
              <a:t>Next you will have to implement Content Provider queries to perform different database specific operations.</a:t>
            </a:r>
          </a:p>
          <a:p>
            <a:r>
              <a:rPr lang="en-IN" sz="2000" dirty="0" smtClean="0"/>
              <a:t>Finally register your Content Provider in your activity file using &lt;provider&gt; tag.</a:t>
            </a:r>
          </a:p>
          <a:p>
            <a:pPr marL="0" indent="0" algn="just">
              <a:buNone/>
            </a:pPr>
            <a:endParaRPr lang="en-US" sz="2000" dirty="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extLst>
      <p:ext uri="{BB962C8B-B14F-4D97-AF65-F5344CB8AC3E}">
        <p14:creationId xmlns:p14="http://schemas.microsoft.com/office/powerpoint/2010/main" xmlns="" val="2763188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363272" cy="5510230"/>
          </a:xfrm>
        </p:spPr>
        <p:txBody>
          <a:bodyPr>
            <a:noAutofit/>
          </a:bodyPr>
          <a:lstStyle/>
          <a:p>
            <a:pPr marL="0" indent="0" algn="just">
              <a:buNone/>
            </a:pPr>
            <a:r>
              <a:rPr lang="en-IN" sz="2400" dirty="0" smtClean="0"/>
              <a:t>Here is the list of methods which you need to override in Content Provider class to have your Content Provider working −</a:t>
            </a:r>
          </a:p>
          <a:p>
            <a:r>
              <a:rPr lang="en-IN" sz="2400" b="1" dirty="0" err="1" smtClean="0"/>
              <a:t>onCreate</a:t>
            </a:r>
            <a:r>
              <a:rPr lang="en-IN" sz="2400" b="1" dirty="0" smtClean="0"/>
              <a:t>()</a:t>
            </a:r>
            <a:r>
              <a:rPr lang="en-IN" sz="2400" dirty="0" smtClean="0"/>
              <a:t> This method is called when the provider is started.</a:t>
            </a:r>
          </a:p>
          <a:p>
            <a:r>
              <a:rPr lang="en-IN" sz="2400" b="1" dirty="0" smtClean="0"/>
              <a:t>query()</a:t>
            </a:r>
            <a:r>
              <a:rPr lang="en-IN" sz="2400" dirty="0" smtClean="0"/>
              <a:t> This method receives a request from a client. The result is returned as a Cursor object.</a:t>
            </a:r>
          </a:p>
          <a:p>
            <a:r>
              <a:rPr lang="en-IN" sz="2400" b="1" dirty="0" smtClean="0"/>
              <a:t>insert()</a:t>
            </a:r>
            <a:r>
              <a:rPr lang="en-IN" sz="2400" dirty="0" smtClean="0"/>
              <a:t>This method inserts a new record into the content provider.</a:t>
            </a:r>
          </a:p>
          <a:p>
            <a:r>
              <a:rPr lang="en-IN" sz="2400" b="1" dirty="0" smtClean="0"/>
              <a:t>delete()</a:t>
            </a:r>
            <a:r>
              <a:rPr lang="en-IN" sz="2400" dirty="0" smtClean="0"/>
              <a:t> This method deletes an existing record from the content provider.</a:t>
            </a:r>
          </a:p>
          <a:p>
            <a:r>
              <a:rPr lang="en-IN" sz="2400" b="1" dirty="0" smtClean="0"/>
              <a:t>update()</a:t>
            </a:r>
            <a:r>
              <a:rPr lang="en-IN" sz="2400" dirty="0" smtClean="0"/>
              <a:t> This method updates an existing record from the content provider.</a:t>
            </a:r>
          </a:p>
          <a:p>
            <a:r>
              <a:rPr lang="en-IN" sz="2400" b="1" dirty="0" err="1" smtClean="0"/>
              <a:t>getType</a:t>
            </a:r>
            <a:r>
              <a:rPr lang="en-IN" sz="2400" b="1" dirty="0" smtClean="0"/>
              <a:t>()</a:t>
            </a:r>
            <a:r>
              <a:rPr lang="en-IN" sz="2400" dirty="0" smtClean="0"/>
              <a:t> This method returns the MIME type of the data at the given URI.</a:t>
            </a:r>
          </a:p>
          <a:p>
            <a:pPr marL="0" indent="0" algn="just">
              <a:buNone/>
            </a:pPr>
            <a:endParaRPr lang="en-US" sz="1400" dirty="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extLst>
      <p:ext uri="{BB962C8B-B14F-4D97-AF65-F5344CB8AC3E}">
        <p14:creationId xmlns:p14="http://schemas.microsoft.com/office/powerpoint/2010/main" xmlns="" val="2763188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073427"/>
          </a:xfrm>
        </p:spPr>
        <p:txBody>
          <a:bodyPr>
            <a:noAutofit/>
          </a:bodyPr>
          <a:lstStyle/>
          <a:p>
            <a:pPr marL="0" indent="0">
              <a:buNone/>
            </a:pPr>
            <a:r>
              <a:rPr lang="en-US" dirty="0"/>
              <a:t>Example of android SQLite database</a:t>
            </a:r>
          </a:p>
          <a:p>
            <a:pPr marL="0" indent="0">
              <a:buNone/>
            </a:pPr>
            <a:r>
              <a:rPr lang="en-US" sz="1800" dirty="0" smtClean="0"/>
              <a:t>public class </a:t>
            </a:r>
            <a:r>
              <a:rPr lang="en-US" sz="1800" dirty="0" err="1" smtClean="0"/>
              <a:t>MainActivity</a:t>
            </a:r>
            <a:r>
              <a:rPr lang="en-US" sz="1800" dirty="0" smtClean="0"/>
              <a:t> extends </a:t>
            </a:r>
            <a:r>
              <a:rPr lang="en-US" sz="1800" dirty="0" err="1" smtClean="0"/>
              <a:t>AppCompatActivity</a:t>
            </a:r>
            <a:r>
              <a:rPr lang="en-US" sz="1800" dirty="0" smtClean="0"/>
              <a:t> {</a:t>
            </a:r>
            <a:br>
              <a:rPr lang="en-US" sz="1800" dirty="0" smtClean="0"/>
            </a:br>
            <a:r>
              <a:rPr lang="en-US" sz="1800" dirty="0" smtClean="0"/>
              <a:t>    </a:t>
            </a:r>
            <a:r>
              <a:rPr lang="en-US" sz="1800" dirty="0" err="1" smtClean="0"/>
              <a:t>EditText</a:t>
            </a:r>
            <a:r>
              <a:rPr lang="en-US" sz="1800" dirty="0" smtClean="0"/>
              <a:t> </a:t>
            </a:r>
            <a:r>
              <a:rPr lang="en-US" sz="1800" dirty="0" err="1" smtClean="0"/>
              <a:t>Rollno,Name,Marks</a:t>
            </a:r>
            <a:r>
              <a:rPr lang="en-US" sz="1800" dirty="0" smtClean="0"/>
              <a:t>;</a:t>
            </a:r>
            <a:br>
              <a:rPr lang="en-US" sz="1800" dirty="0" smtClean="0"/>
            </a:br>
            <a:r>
              <a:rPr lang="en-US" sz="1800" dirty="0" smtClean="0"/>
              <a:t>    Button </a:t>
            </a:r>
            <a:r>
              <a:rPr lang="en-US" sz="1800" dirty="0" err="1" smtClean="0"/>
              <a:t>Insert,Delete,Update,View,ViewAll</a:t>
            </a:r>
            <a:r>
              <a:rPr lang="en-US" sz="1800" dirty="0" smtClean="0"/>
              <a:t>;</a:t>
            </a:r>
            <a:br>
              <a:rPr lang="en-US" sz="1800" dirty="0" smtClean="0"/>
            </a:br>
            <a:r>
              <a:rPr lang="en-US" sz="1800" dirty="0" smtClean="0"/>
              <a:t>    </a:t>
            </a:r>
            <a:r>
              <a:rPr lang="en-US" sz="1800" dirty="0" err="1" smtClean="0"/>
              <a:t>SQLiteDatabase</a:t>
            </a:r>
            <a:r>
              <a:rPr lang="en-US" sz="1800" dirty="0" smtClean="0"/>
              <a:t> db;</a:t>
            </a:r>
            <a:br>
              <a:rPr lang="en-US" sz="1800" dirty="0" smtClean="0"/>
            </a:br>
            <a:r>
              <a:rPr lang="en-US" sz="1800" dirty="0" smtClean="0"/>
              <a:t>    protected void </a:t>
            </a:r>
            <a:r>
              <a:rPr lang="en-US" sz="1800" dirty="0" err="1" smtClean="0"/>
              <a:t>onCreate</a:t>
            </a:r>
            <a:r>
              <a:rPr lang="en-US" sz="1800" dirty="0" smtClean="0"/>
              <a:t>(Bundle </a:t>
            </a:r>
            <a:r>
              <a:rPr lang="en-US" sz="1800" dirty="0" err="1" smtClean="0"/>
              <a:t>savedInstanceState</a:t>
            </a:r>
            <a:r>
              <a:rPr lang="en-US" sz="1800" dirty="0" smtClean="0"/>
              <a:t>) {</a:t>
            </a:r>
            <a:br>
              <a:rPr lang="en-US" sz="1800" dirty="0" smtClean="0"/>
            </a:br>
            <a:r>
              <a:rPr lang="en-US" sz="1800" dirty="0" smtClean="0"/>
              <a:t>        </a:t>
            </a:r>
            <a:r>
              <a:rPr lang="en-US" sz="1800" dirty="0" err="1" smtClean="0"/>
              <a:t>super.onCreate</a:t>
            </a:r>
            <a:r>
              <a:rPr lang="en-US" sz="1800" dirty="0" smtClean="0"/>
              <a:t>(</a:t>
            </a:r>
            <a:r>
              <a:rPr lang="en-US" sz="1800" dirty="0" err="1" smtClean="0"/>
              <a:t>savedInstanceState</a:t>
            </a:r>
            <a:r>
              <a:rPr lang="en-US" sz="1800" dirty="0" smtClean="0"/>
              <a:t>);</a:t>
            </a:r>
            <a:br>
              <a:rPr lang="en-US" sz="1800" dirty="0" smtClean="0"/>
            </a:br>
            <a:r>
              <a:rPr lang="en-US" sz="1800" dirty="0" smtClean="0"/>
              <a:t>        </a:t>
            </a:r>
            <a:r>
              <a:rPr lang="en-US" sz="1800" dirty="0" err="1" smtClean="0"/>
              <a:t>setContentView</a:t>
            </a:r>
            <a:r>
              <a:rPr lang="en-US" sz="1800" dirty="0" smtClean="0"/>
              <a:t>(</a:t>
            </a:r>
            <a:r>
              <a:rPr lang="en-US" sz="1800" dirty="0" err="1" smtClean="0"/>
              <a:t>R.layout.</a:t>
            </a:r>
            <a:r>
              <a:rPr lang="en-US" sz="1800" i="1" dirty="0" err="1" smtClean="0"/>
              <a:t>activity_main</a:t>
            </a:r>
            <a:r>
              <a:rPr lang="en-US" sz="1800" dirty="0" smtClean="0"/>
              <a:t>);</a:t>
            </a:r>
            <a:br>
              <a:rPr lang="en-US" sz="1800" dirty="0" smtClean="0"/>
            </a:br>
            <a:r>
              <a:rPr lang="en-US" sz="1800" dirty="0" smtClean="0"/>
              <a:t>        </a:t>
            </a:r>
            <a:r>
              <a:rPr lang="en-US" sz="1800" dirty="0" err="1" smtClean="0"/>
              <a:t>Rollno</a:t>
            </a:r>
            <a:r>
              <a:rPr lang="en-US" sz="1800" dirty="0" smtClean="0"/>
              <a:t>=(</a:t>
            </a:r>
            <a:r>
              <a:rPr lang="en-US" sz="1800" dirty="0" err="1" smtClean="0"/>
              <a:t>EditText</a:t>
            </a:r>
            <a:r>
              <a:rPr lang="en-US" sz="1800" dirty="0" smtClean="0"/>
              <a:t>)</a:t>
            </a:r>
            <a:r>
              <a:rPr lang="en-US" sz="1800" dirty="0" err="1" smtClean="0"/>
              <a:t>findViewById</a:t>
            </a:r>
            <a:r>
              <a:rPr lang="en-US" sz="1800" dirty="0" smtClean="0"/>
              <a:t>(</a:t>
            </a:r>
            <a:r>
              <a:rPr lang="en-US" sz="1800" dirty="0" err="1" smtClean="0"/>
              <a:t>R.id.</a:t>
            </a:r>
            <a:r>
              <a:rPr lang="en-US" sz="1800" i="1" dirty="0" err="1" smtClean="0"/>
              <a:t>Rollno</a:t>
            </a:r>
            <a:r>
              <a:rPr lang="en-US" sz="1800" dirty="0" smtClean="0"/>
              <a:t>);</a:t>
            </a:r>
            <a:br>
              <a:rPr lang="en-US" sz="1800" dirty="0" smtClean="0"/>
            </a:br>
            <a:r>
              <a:rPr lang="en-US" sz="1800" dirty="0" smtClean="0"/>
              <a:t>        Name=(</a:t>
            </a:r>
            <a:r>
              <a:rPr lang="en-US" sz="1800" dirty="0" err="1" smtClean="0"/>
              <a:t>EditText</a:t>
            </a:r>
            <a:r>
              <a:rPr lang="en-US" sz="1800" dirty="0" smtClean="0"/>
              <a:t>)</a:t>
            </a:r>
            <a:r>
              <a:rPr lang="en-US" sz="1800" dirty="0" err="1" smtClean="0"/>
              <a:t>findViewById</a:t>
            </a:r>
            <a:r>
              <a:rPr lang="en-US" sz="1800" dirty="0" smtClean="0"/>
              <a:t>(</a:t>
            </a:r>
            <a:r>
              <a:rPr lang="en-US" sz="1800" dirty="0" err="1" smtClean="0"/>
              <a:t>R.id.</a:t>
            </a:r>
            <a:r>
              <a:rPr lang="en-US" sz="1800" i="1" dirty="0" err="1" smtClean="0"/>
              <a:t>Name</a:t>
            </a:r>
            <a:r>
              <a:rPr lang="en-US" sz="1800" dirty="0" smtClean="0"/>
              <a:t>);</a:t>
            </a:r>
            <a:br>
              <a:rPr lang="en-US" sz="1800" dirty="0" smtClean="0"/>
            </a:br>
            <a:r>
              <a:rPr lang="en-US" sz="1800" dirty="0" smtClean="0"/>
              <a:t>        Marks=(</a:t>
            </a:r>
            <a:r>
              <a:rPr lang="en-US" sz="1800" dirty="0" err="1" smtClean="0"/>
              <a:t>EditText</a:t>
            </a:r>
            <a:r>
              <a:rPr lang="en-US" sz="1800" dirty="0" smtClean="0"/>
              <a:t>)</a:t>
            </a:r>
            <a:r>
              <a:rPr lang="en-US" sz="1800" dirty="0" err="1" smtClean="0"/>
              <a:t>findViewById</a:t>
            </a:r>
            <a:r>
              <a:rPr lang="en-US" sz="1800" dirty="0" smtClean="0"/>
              <a:t>(</a:t>
            </a:r>
            <a:r>
              <a:rPr lang="en-US" sz="1800" dirty="0" err="1" smtClean="0"/>
              <a:t>R.id.</a:t>
            </a:r>
            <a:r>
              <a:rPr lang="en-US" sz="1800" i="1" dirty="0" err="1" smtClean="0"/>
              <a:t>Marks</a:t>
            </a:r>
            <a:r>
              <a:rPr lang="en-US" sz="1800" dirty="0" smtClean="0"/>
              <a:t>);</a:t>
            </a:r>
            <a:br>
              <a:rPr lang="en-US" sz="1800" dirty="0" smtClean="0"/>
            </a:br>
            <a:r>
              <a:rPr lang="en-US" sz="1800" dirty="0" smtClean="0"/>
              <a:t>        Insert=(Button)</a:t>
            </a:r>
            <a:r>
              <a:rPr lang="en-US" sz="1800" dirty="0" err="1" smtClean="0"/>
              <a:t>findViewById</a:t>
            </a:r>
            <a:r>
              <a:rPr lang="en-US" sz="1800" dirty="0" smtClean="0"/>
              <a:t>(</a:t>
            </a:r>
            <a:r>
              <a:rPr lang="en-US" sz="1800" dirty="0" err="1" smtClean="0"/>
              <a:t>R.id.</a:t>
            </a:r>
            <a:r>
              <a:rPr lang="en-US" sz="1800" i="1" dirty="0" err="1" smtClean="0"/>
              <a:t>Insert</a:t>
            </a:r>
            <a:r>
              <a:rPr lang="en-US" sz="1800" dirty="0" smtClean="0"/>
              <a:t>);</a:t>
            </a:r>
            <a:br>
              <a:rPr lang="en-US" sz="1800" dirty="0" smtClean="0"/>
            </a:br>
            <a:r>
              <a:rPr lang="en-US" sz="1800" dirty="0" smtClean="0"/>
              <a:t>        Delete=(Button)</a:t>
            </a:r>
            <a:r>
              <a:rPr lang="en-US" sz="1800" dirty="0" err="1" smtClean="0"/>
              <a:t>findViewById</a:t>
            </a:r>
            <a:r>
              <a:rPr lang="en-US" sz="1800" dirty="0" smtClean="0"/>
              <a:t>(</a:t>
            </a:r>
            <a:r>
              <a:rPr lang="en-US" sz="1800" dirty="0" err="1" smtClean="0"/>
              <a:t>R.id.</a:t>
            </a:r>
            <a:r>
              <a:rPr lang="en-US" sz="1800" i="1" dirty="0" err="1" smtClean="0"/>
              <a:t>Delete</a:t>
            </a:r>
            <a:r>
              <a:rPr lang="en-US" sz="1800" dirty="0" smtClean="0"/>
              <a:t>);</a:t>
            </a:r>
            <a:br>
              <a:rPr lang="en-US" sz="1800" dirty="0" smtClean="0"/>
            </a:br>
            <a:r>
              <a:rPr lang="en-US" sz="1800" dirty="0" smtClean="0"/>
              <a:t>        Update=(Button)</a:t>
            </a:r>
            <a:r>
              <a:rPr lang="en-US" sz="1800" dirty="0" err="1" smtClean="0"/>
              <a:t>findViewById</a:t>
            </a:r>
            <a:r>
              <a:rPr lang="en-US" sz="1800" dirty="0" smtClean="0"/>
              <a:t>(</a:t>
            </a:r>
            <a:r>
              <a:rPr lang="en-US" sz="1800" dirty="0" err="1" smtClean="0"/>
              <a:t>R.id.</a:t>
            </a:r>
            <a:r>
              <a:rPr lang="en-US" sz="1800" i="1" dirty="0" err="1" smtClean="0"/>
              <a:t>Update</a:t>
            </a:r>
            <a:r>
              <a:rPr lang="en-US" sz="1800" dirty="0" smtClean="0"/>
              <a:t>);</a:t>
            </a:r>
            <a:br>
              <a:rPr lang="en-US" sz="1800" dirty="0" smtClean="0"/>
            </a:br>
            <a:r>
              <a:rPr lang="en-US" sz="1800" dirty="0" smtClean="0"/>
              <a:t>        </a:t>
            </a:r>
            <a:r>
              <a:rPr lang="en-US" sz="1800" dirty="0" err="1" smtClean="0"/>
              <a:t>ViewAll</a:t>
            </a:r>
            <a:r>
              <a:rPr lang="en-US" sz="1800" dirty="0" smtClean="0"/>
              <a:t>=(Button)</a:t>
            </a:r>
            <a:r>
              <a:rPr lang="en-US" sz="1800" dirty="0" err="1" smtClean="0"/>
              <a:t>findViewById</a:t>
            </a:r>
            <a:r>
              <a:rPr lang="en-US" sz="1800" dirty="0" smtClean="0"/>
              <a:t>(</a:t>
            </a:r>
            <a:r>
              <a:rPr lang="en-US" sz="1800" dirty="0" err="1" smtClean="0"/>
              <a:t>R.id.</a:t>
            </a:r>
            <a:r>
              <a:rPr lang="en-US" sz="1800" i="1" dirty="0" err="1" smtClean="0"/>
              <a:t>ViewAll</a:t>
            </a:r>
            <a:r>
              <a:rPr lang="en-US" sz="1800" dirty="0" smtClean="0"/>
              <a:t>);</a:t>
            </a:r>
            <a:br>
              <a:rPr lang="en-US" sz="1800" dirty="0" smtClean="0"/>
            </a:br>
            <a:r>
              <a:rPr lang="en-US" sz="1800" dirty="0" smtClean="0"/>
              <a:t>        db=</a:t>
            </a:r>
            <a:r>
              <a:rPr lang="en-US" sz="1800" dirty="0" err="1" smtClean="0"/>
              <a:t>openOrCreateDatabase</a:t>
            </a:r>
            <a:r>
              <a:rPr lang="en-US" sz="1800" dirty="0" smtClean="0"/>
              <a:t>("</a:t>
            </a:r>
            <a:r>
              <a:rPr lang="en-US" sz="1800" dirty="0" err="1" smtClean="0"/>
              <a:t>StudentDB</a:t>
            </a:r>
            <a:r>
              <a:rPr lang="en-US" sz="1800" dirty="0" smtClean="0"/>
              <a:t>", </a:t>
            </a:r>
            <a:r>
              <a:rPr lang="en-US" sz="1800" dirty="0" err="1" smtClean="0"/>
              <a:t>Context.</a:t>
            </a:r>
            <a:r>
              <a:rPr lang="en-US" sz="1800" i="1" dirty="0" err="1" smtClean="0"/>
              <a:t>MODE_PRIVATE</a:t>
            </a:r>
            <a:r>
              <a:rPr lang="en-US" sz="1800" dirty="0" smtClean="0"/>
              <a:t>, null);</a:t>
            </a:r>
            <a:br>
              <a:rPr lang="en-US" sz="1800" dirty="0" smtClean="0"/>
            </a:br>
            <a:r>
              <a:rPr lang="en-US" sz="1800" dirty="0" smtClean="0"/>
              <a:t>        </a:t>
            </a:r>
            <a:r>
              <a:rPr lang="en-US" sz="1800" dirty="0" err="1" smtClean="0"/>
              <a:t>db.execSQL</a:t>
            </a:r>
            <a:r>
              <a:rPr lang="en-US" sz="1800" dirty="0" smtClean="0"/>
              <a:t>("CREATE TABLE IF NOT EXISTS student(</a:t>
            </a:r>
            <a:r>
              <a:rPr lang="en-US" sz="1800" dirty="0" err="1" smtClean="0"/>
              <a:t>rollno</a:t>
            </a:r>
            <a:r>
              <a:rPr lang="en-US" sz="1800" dirty="0" smtClean="0"/>
              <a:t> </a:t>
            </a:r>
            <a:r>
              <a:rPr lang="en-US" sz="1800" dirty="0" err="1" smtClean="0"/>
              <a:t>VARCHAR,name</a:t>
            </a:r>
            <a:r>
              <a:rPr lang="en-US" sz="1800" dirty="0" smtClean="0"/>
              <a:t> VARCHAR," + "marks VARCHAR);");</a:t>
            </a:r>
            <a:br>
              <a:rPr lang="en-US" sz="1800" dirty="0" smtClean="0"/>
            </a:br>
            <a:r>
              <a:rPr lang="en-US" sz="1800" dirty="0" smtClean="0"/>
              <a:t>    }</a:t>
            </a:r>
            <a:br>
              <a:rPr lang="en-US" sz="1800" dirty="0" smtClean="0"/>
            </a:br>
            <a:endParaRPr lang="en-US" sz="1800" dirty="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extLst>
      <p:ext uri="{BB962C8B-B14F-4D97-AF65-F5344CB8AC3E}">
        <p14:creationId xmlns:p14="http://schemas.microsoft.com/office/powerpoint/2010/main" xmlns="" val="2763188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363272" cy="5510230"/>
          </a:xfrm>
        </p:spPr>
        <p:txBody>
          <a:bodyPr>
            <a:noAutofit/>
          </a:bodyPr>
          <a:lstStyle/>
          <a:p>
            <a:pPr>
              <a:buNone/>
            </a:pPr>
            <a:r>
              <a:rPr lang="en-US" sz="1800" dirty="0" smtClean="0"/>
              <a:t>public void </a:t>
            </a:r>
            <a:r>
              <a:rPr lang="en-US" sz="1800" dirty="0" err="1" smtClean="0"/>
              <a:t>InsertRecord</a:t>
            </a:r>
            <a:r>
              <a:rPr lang="en-US" sz="1800" dirty="0" smtClean="0"/>
              <a:t>(View </a:t>
            </a:r>
            <a:r>
              <a:rPr lang="en-US" sz="1800" dirty="0" err="1" smtClean="0"/>
              <a:t>view</a:t>
            </a:r>
            <a:r>
              <a:rPr lang="en-US" sz="1800" dirty="0" smtClean="0"/>
              <a:t>)</a:t>
            </a:r>
          </a:p>
          <a:p>
            <a:pPr>
              <a:buNone/>
            </a:pPr>
            <a:r>
              <a:rPr lang="en-US" sz="1800" dirty="0" smtClean="0"/>
              <a:t>{</a:t>
            </a:r>
          </a:p>
          <a:p>
            <a:pPr>
              <a:buNone/>
            </a:pPr>
            <a:r>
              <a:rPr lang="en-US" sz="1800" dirty="0" smtClean="0"/>
              <a:t>if(</a:t>
            </a:r>
            <a:r>
              <a:rPr lang="en-US" sz="1800" dirty="0" err="1" smtClean="0"/>
              <a:t>Rollno.getText</a:t>
            </a:r>
            <a:r>
              <a:rPr lang="en-US" sz="1800" dirty="0" smtClean="0"/>
              <a:t>().</a:t>
            </a:r>
            <a:r>
              <a:rPr lang="en-US" sz="1800" dirty="0" err="1" smtClean="0"/>
              <a:t>toString</a:t>
            </a:r>
            <a:r>
              <a:rPr lang="en-US" sz="1800" dirty="0" smtClean="0"/>
              <a:t>().trim().length()==0||</a:t>
            </a:r>
            <a:br>
              <a:rPr lang="en-US" sz="1800" dirty="0" smtClean="0"/>
            </a:br>
            <a:r>
              <a:rPr lang="en-US" sz="1800" dirty="0" smtClean="0"/>
              <a:t>                    </a:t>
            </a:r>
            <a:r>
              <a:rPr lang="en-US" sz="1800" dirty="0" err="1" smtClean="0"/>
              <a:t>Name.getText</a:t>
            </a:r>
            <a:r>
              <a:rPr lang="en-US" sz="1800" dirty="0" smtClean="0"/>
              <a:t>().</a:t>
            </a:r>
            <a:r>
              <a:rPr lang="en-US" sz="1800" dirty="0" err="1" smtClean="0"/>
              <a:t>toString</a:t>
            </a:r>
            <a:r>
              <a:rPr lang="en-US" sz="1800" dirty="0" smtClean="0"/>
              <a:t>().trim().length()==0||</a:t>
            </a:r>
            <a:br>
              <a:rPr lang="en-US" sz="1800" dirty="0" smtClean="0"/>
            </a:br>
            <a:r>
              <a:rPr lang="en-US" sz="1800" dirty="0" smtClean="0"/>
              <a:t>                    </a:t>
            </a:r>
            <a:r>
              <a:rPr lang="en-US" sz="1800" dirty="0" err="1" smtClean="0"/>
              <a:t>Marks.getText</a:t>
            </a:r>
            <a:r>
              <a:rPr lang="en-US" sz="1800" dirty="0" smtClean="0"/>
              <a:t>().</a:t>
            </a:r>
            <a:r>
              <a:rPr lang="en-US" sz="1800" dirty="0" err="1" smtClean="0"/>
              <a:t>toString</a:t>
            </a:r>
            <a:r>
              <a:rPr lang="en-US" sz="1800" dirty="0" smtClean="0"/>
              <a:t>().trim().length()==0)</a:t>
            </a:r>
            <a:br>
              <a:rPr lang="en-US" sz="1800" dirty="0" smtClean="0"/>
            </a:br>
            <a:r>
              <a:rPr lang="en-US" sz="1800" dirty="0" smtClean="0"/>
              <a:t>            {</a:t>
            </a:r>
            <a:br>
              <a:rPr lang="en-US" sz="1800" dirty="0" smtClean="0"/>
            </a:br>
            <a:r>
              <a:rPr lang="en-US" sz="1800" dirty="0" smtClean="0"/>
              <a:t>                </a:t>
            </a:r>
            <a:r>
              <a:rPr lang="en-US" sz="1800" dirty="0" err="1" smtClean="0"/>
              <a:t>showMessage</a:t>
            </a:r>
            <a:r>
              <a:rPr lang="en-US" sz="1800" dirty="0" smtClean="0"/>
              <a:t>("Error", "Please enter all values");</a:t>
            </a:r>
            <a:br>
              <a:rPr lang="en-US" sz="1800" dirty="0" smtClean="0"/>
            </a:br>
            <a:r>
              <a:rPr lang="en-US" sz="1800" dirty="0" smtClean="0"/>
              <a:t>                return;</a:t>
            </a:r>
            <a:br>
              <a:rPr lang="en-US" sz="1800" dirty="0" smtClean="0"/>
            </a:br>
            <a:r>
              <a:rPr lang="en-US" sz="1800" dirty="0" smtClean="0"/>
              <a:t>            }</a:t>
            </a:r>
            <a:br>
              <a:rPr lang="en-US" sz="1800" dirty="0" smtClean="0"/>
            </a:br>
            <a:r>
              <a:rPr lang="en-US" sz="1800" dirty="0" smtClean="0"/>
              <a:t>            </a:t>
            </a:r>
            <a:r>
              <a:rPr lang="en-US" sz="1800" dirty="0" err="1" smtClean="0"/>
              <a:t>db.execSQL</a:t>
            </a:r>
            <a:r>
              <a:rPr lang="en-US" sz="1800" dirty="0" smtClean="0"/>
              <a:t>("INSERT INTO student VALUES('"+</a:t>
            </a:r>
            <a:r>
              <a:rPr lang="en-US" sz="1800" dirty="0" err="1" smtClean="0"/>
              <a:t>Rollno.getText</a:t>
            </a:r>
            <a:r>
              <a:rPr lang="en-US" sz="1800" dirty="0" smtClean="0"/>
              <a:t>()+"','"+</a:t>
            </a:r>
            <a:r>
              <a:rPr lang="en-US" sz="1800" dirty="0" err="1" smtClean="0"/>
              <a:t>Name.getText</a:t>
            </a:r>
            <a:r>
              <a:rPr lang="en-US" sz="1800" dirty="0" smtClean="0"/>
              <a:t>()+</a:t>
            </a:r>
            <a:br>
              <a:rPr lang="en-US" sz="1800" dirty="0" smtClean="0"/>
            </a:br>
            <a:r>
              <a:rPr lang="en-US" sz="1800" dirty="0" smtClean="0"/>
              <a:t>                            "','"+</a:t>
            </a:r>
            <a:r>
              <a:rPr lang="en-US" sz="1800" dirty="0" err="1" smtClean="0"/>
              <a:t>Marks.getText</a:t>
            </a:r>
            <a:r>
              <a:rPr lang="en-US" sz="1800" dirty="0" smtClean="0"/>
              <a:t>()+"');");</a:t>
            </a:r>
            <a:br>
              <a:rPr lang="en-US" sz="1800" dirty="0" smtClean="0"/>
            </a:br>
            <a:r>
              <a:rPr lang="en-US" sz="1800" dirty="0" smtClean="0"/>
              <a:t>            </a:t>
            </a:r>
            <a:r>
              <a:rPr lang="en-US" sz="1800" dirty="0" err="1" smtClean="0"/>
              <a:t>showMessage</a:t>
            </a:r>
            <a:r>
              <a:rPr lang="en-US" sz="1800" dirty="0" smtClean="0"/>
              <a:t>("Success", "Record added");</a:t>
            </a:r>
            <a:br>
              <a:rPr lang="en-US" sz="1800" dirty="0" smtClean="0"/>
            </a:br>
            <a:r>
              <a:rPr lang="en-US" sz="1800" dirty="0" smtClean="0"/>
              <a:t>            </a:t>
            </a:r>
            <a:r>
              <a:rPr lang="en-US" sz="1800" dirty="0" err="1" smtClean="0"/>
              <a:t>clearText</a:t>
            </a:r>
            <a:r>
              <a:rPr lang="en-US" sz="1800" dirty="0" smtClean="0"/>
              <a:t>();</a:t>
            </a:r>
            <a:br>
              <a:rPr lang="en-US" sz="1800" dirty="0" smtClean="0"/>
            </a:br>
            <a:r>
              <a:rPr lang="en-US" sz="1800" dirty="0" smtClean="0"/>
              <a:t>}</a:t>
            </a:r>
          </a:p>
          <a:p>
            <a:pPr marL="0" indent="0" algn="just">
              <a:buNone/>
            </a:pPr>
            <a:endParaRPr lang="en-US" sz="1800" dirty="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extLst>
      <p:ext uri="{BB962C8B-B14F-4D97-AF65-F5344CB8AC3E}">
        <p14:creationId xmlns:p14="http://schemas.microsoft.com/office/powerpoint/2010/main" xmlns="" val="2763188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363272" cy="5510230"/>
          </a:xfrm>
        </p:spPr>
        <p:txBody>
          <a:bodyPr>
            <a:noAutofit/>
          </a:bodyPr>
          <a:lstStyle/>
          <a:p>
            <a:pPr>
              <a:buNone/>
            </a:pPr>
            <a:r>
              <a:rPr lang="en-US" sz="1800" dirty="0" smtClean="0"/>
              <a:t>public void </a:t>
            </a:r>
            <a:r>
              <a:rPr lang="en-US" sz="1800" dirty="0" err="1" smtClean="0"/>
              <a:t>Deleterecord</a:t>
            </a:r>
            <a:r>
              <a:rPr lang="en-US" sz="1800" dirty="0" smtClean="0"/>
              <a:t>(View </a:t>
            </a:r>
            <a:r>
              <a:rPr lang="en-US" sz="1800" dirty="0" err="1" smtClean="0"/>
              <a:t>view</a:t>
            </a:r>
            <a:r>
              <a:rPr lang="en-US" sz="1800" dirty="0" smtClean="0"/>
              <a:t>)</a:t>
            </a:r>
          </a:p>
          <a:p>
            <a:pPr>
              <a:buNone/>
            </a:pPr>
            <a:r>
              <a:rPr lang="en-US" sz="1800" dirty="0" smtClean="0"/>
              <a:t>{</a:t>
            </a:r>
          </a:p>
          <a:p>
            <a:pPr>
              <a:buNone/>
            </a:pPr>
            <a:r>
              <a:rPr lang="en-US" sz="1800" dirty="0" smtClean="0"/>
              <a:t>            if(</a:t>
            </a:r>
            <a:r>
              <a:rPr lang="en-US" sz="1800" dirty="0" err="1" smtClean="0"/>
              <a:t>Rollno.getText</a:t>
            </a:r>
            <a:r>
              <a:rPr lang="en-US" sz="1800" dirty="0" smtClean="0"/>
              <a:t>().</a:t>
            </a:r>
            <a:r>
              <a:rPr lang="en-US" sz="1800" dirty="0" err="1" smtClean="0"/>
              <a:t>toString</a:t>
            </a:r>
            <a:r>
              <a:rPr lang="en-US" sz="1800" dirty="0" smtClean="0"/>
              <a:t>().trim().length()==0)</a:t>
            </a:r>
            <a:br>
              <a:rPr lang="en-US" sz="1800" dirty="0" smtClean="0"/>
            </a:br>
            <a:r>
              <a:rPr lang="en-US" sz="1800" dirty="0" smtClean="0"/>
              <a:t>            {</a:t>
            </a:r>
            <a:br>
              <a:rPr lang="en-US" sz="1800" dirty="0" smtClean="0"/>
            </a:br>
            <a:r>
              <a:rPr lang="en-US" sz="1800" dirty="0" smtClean="0"/>
              <a:t>                </a:t>
            </a:r>
            <a:r>
              <a:rPr lang="en-US" sz="1800" dirty="0" err="1" smtClean="0"/>
              <a:t>showMessage</a:t>
            </a:r>
            <a:r>
              <a:rPr lang="en-US" sz="1800" dirty="0" smtClean="0"/>
              <a:t>("Error", "Please enter </a:t>
            </a:r>
            <a:r>
              <a:rPr lang="en-US" sz="1800" dirty="0" err="1" smtClean="0"/>
              <a:t>Rollno</a:t>
            </a:r>
            <a:r>
              <a:rPr lang="en-US" sz="1800" dirty="0" smtClean="0"/>
              <a:t>");</a:t>
            </a:r>
            <a:br>
              <a:rPr lang="en-US" sz="1800" dirty="0" smtClean="0"/>
            </a:br>
            <a:r>
              <a:rPr lang="en-US" sz="1800" dirty="0" smtClean="0"/>
              <a:t>                return;</a:t>
            </a:r>
            <a:br>
              <a:rPr lang="en-US" sz="1800" dirty="0" smtClean="0"/>
            </a:br>
            <a:r>
              <a:rPr lang="en-US" sz="1800" dirty="0" smtClean="0"/>
              <a:t>            }</a:t>
            </a:r>
            <a:br>
              <a:rPr lang="en-US" sz="1800" dirty="0" smtClean="0"/>
            </a:br>
            <a:r>
              <a:rPr lang="en-US" sz="1800" dirty="0" smtClean="0"/>
              <a:t>            Cursor c=</a:t>
            </a:r>
            <a:r>
              <a:rPr lang="en-US" sz="1800" dirty="0" err="1" smtClean="0"/>
              <a:t>db.rawQuery</a:t>
            </a:r>
            <a:r>
              <a:rPr lang="en-US" sz="1800" dirty="0" smtClean="0"/>
              <a:t>("SELECT * FROM student WHERE </a:t>
            </a:r>
            <a:r>
              <a:rPr lang="en-US" sz="1800" dirty="0" err="1" smtClean="0"/>
              <a:t>rollno</a:t>
            </a:r>
            <a:r>
              <a:rPr lang="en-US" sz="1800" dirty="0" smtClean="0"/>
              <a:t>='"+</a:t>
            </a:r>
            <a:r>
              <a:rPr lang="en-US" sz="1800" dirty="0" err="1" smtClean="0"/>
              <a:t>Rollno.getText</a:t>
            </a:r>
            <a:r>
              <a:rPr lang="en-US" sz="1800" dirty="0" smtClean="0"/>
              <a:t>()+"'", null);</a:t>
            </a:r>
            <a:br>
              <a:rPr lang="en-US" sz="1800" dirty="0" smtClean="0"/>
            </a:br>
            <a:r>
              <a:rPr lang="en-US" sz="1800" dirty="0" smtClean="0"/>
              <a:t>            if(</a:t>
            </a:r>
            <a:r>
              <a:rPr lang="en-US" sz="1800" dirty="0" err="1" smtClean="0"/>
              <a:t>c.moveToFirst</a:t>
            </a:r>
            <a:r>
              <a:rPr lang="en-US" sz="1800" dirty="0" smtClean="0"/>
              <a:t>())</a:t>
            </a:r>
            <a:br>
              <a:rPr lang="en-US" sz="1800" dirty="0" smtClean="0"/>
            </a:br>
            <a:r>
              <a:rPr lang="en-US" sz="1800" dirty="0" smtClean="0"/>
              <a:t>            {</a:t>
            </a:r>
            <a:br>
              <a:rPr lang="en-US" sz="1800" dirty="0" smtClean="0"/>
            </a:br>
            <a:r>
              <a:rPr lang="en-US" sz="1800" dirty="0" smtClean="0"/>
              <a:t>                </a:t>
            </a:r>
            <a:r>
              <a:rPr lang="en-US" sz="1800" dirty="0" err="1" smtClean="0"/>
              <a:t>db.execSQL</a:t>
            </a:r>
            <a:r>
              <a:rPr lang="en-US" sz="1800" dirty="0" smtClean="0"/>
              <a:t>("DELETE FROM student WHERE </a:t>
            </a:r>
            <a:r>
              <a:rPr lang="en-US" sz="1800" dirty="0" err="1" smtClean="0"/>
              <a:t>rollno</a:t>
            </a:r>
            <a:r>
              <a:rPr lang="en-US" sz="1800" dirty="0" smtClean="0"/>
              <a:t>='"+</a:t>
            </a:r>
            <a:r>
              <a:rPr lang="en-US" sz="1800" dirty="0" err="1" smtClean="0"/>
              <a:t>Rollno.getText</a:t>
            </a:r>
            <a:r>
              <a:rPr lang="en-US" sz="1800" dirty="0" smtClean="0"/>
              <a:t>()+"'");</a:t>
            </a:r>
            <a:br>
              <a:rPr lang="en-US" sz="1800" dirty="0" smtClean="0"/>
            </a:br>
            <a:r>
              <a:rPr lang="en-US" sz="1800" dirty="0" smtClean="0"/>
              <a:t>                </a:t>
            </a:r>
            <a:r>
              <a:rPr lang="en-US" sz="1800" dirty="0" err="1" smtClean="0"/>
              <a:t>showMessage</a:t>
            </a:r>
            <a:r>
              <a:rPr lang="en-US" sz="1800" dirty="0" smtClean="0"/>
              <a:t>("Success", "Record Deleted");</a:t>
            </a:r>
            <a:br>
              <a:rPr lang="en-US" sz="1800" dirty="0" smtClean="0"/>
            </a:br>
            <a:r>
              <a:rPr lang="en-US" sz="1800" dirty="0" smtClean="0"/>
              <a:t>            }</a:t>
            </a:r>
            <a:br>
              <a:rPr lang="en-US" sz="1800" dirty="0" smtClean="0"/>
            </a:br>
            <a:r>
              <a:rPr lang="en-US" sz="1800" dirty="0" smtClean="0"/>
              <a:t>            else</a:t>
            </a:r>
            <a:br>
              <a:rPr lang="en-US" sz="1800" dirty="0" smtClean="0"/>
            </a:br>
            <a:r>
              <a:rPr lang="en-US" sz="1800" dirty="0" smtClean="0"/>
              <a:t>            {</a:t>
            </a:r>
            <a:br>
              <a:rPr lang="en-US" sz="1800" dirty="0" smtClean="0"/>
            </a:br>
            <a:r>
              <a:rPr lang="en-US" sz="1800" dirty="0" smtClean="0"/>
              <a:t>                </a:t>
            </a:r>
            <a:r>
              <a:rPr lang="en-US" sz="1800" dirty="0" err="1" smtClean="0"/>
              <a:t>showMessage</a:t>
            </a:r>
            <a:r>
              <a:rPr lang="en-US" sz="1800" dirty="0" smtClean="0"/>
              <a:t>("Error", "Invalid </a:t>
            </a:r>
            <a:r>
              <a:rPr lang="en-US" sz="1800" dirty="0" err="1" smtClean="0"/>
              <a:t>Rollno</a:t>
            </a:r>
            <a:r>
              <a:rPr lang="en-US" sz="1800" dirty="0" smtClean="0"/>
              <a:t>");</a:t>
            </a:r>
            <a:br>
              <a:rPr lang="en-US" sz="1800" dirty="0" smtClean="0"/>
            </a:br>
            <a:r>
              <a:rPr lang="en-US" sz="1800" dirty="0" smtClean="0"/>
              <a:t>            }</a:t>
            </a:r>
            <a:br>
              <a:rPr lang="en-US" sz="1800" dirty="0" smtClean="0"/>
            </a:br>
            <a:r>
              <a:rPr lang="en-US" sz="1800" dirty="0" smtClean="0"/>
              <a:t>            </a:t>
            </a:r>
            <a:r>
              <a:rPr lang="en-US" sz="1800" dirty="0" err="1" smtClean="0"/>
              <a:t>clearText</a:t>
            </a:r>
            <a:r>
              <a:rPr lang="en-US" sz="1800" dirty="0" smtClean="0"/>
              <a:t>();</a:t>
            </a:r>
            <a:br>
              <a:rPr lang="en-US" sz="1800" dirty="0" smtClean="0"/>
            </a:br>
            <a:r>
              <a:rPr lang="en-US" sz="1800" dirty="0" smtClean="0"/>
              <a:t>}</a:t>
            </a:r>
          </a:p>
          <a:p>
            <a:pPr marL="0" indent="0" algn="just">
              <a:buNone/>
            </a:pPr>
            <a:endParaRPr lang="en-US" sz="1800" dirty="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extLst>
      <p:ext uri="{BB962C8B-B14F-4D97-AF65-F5344CB8AC3E}">
        <p14:creationId xmlns:p14="http://schemas.microsoft.com/office/powerpoint/2010/main" xmlns="" val="2763188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363272" cy="5510230"/>
          </a:xfrm>
        </p:spPr>
        <p:txBody>
          <a:bodyPr>
            <a:noAutofit/>
          </a:bodyPr>
          <a:lstStyle/>
          <a:p>
            <a:pPr>
              <a:buNone/>
            </a:pPr>
            <a:r>
              <a:rPr lang="en-US" sz="1800" dirty="0" smtClean="0"/>
              <a:t>public void </a:t>
            </a:r>
            <a:r>
              <a:rPr lang="en-US" sz="1800" dirty="0" err="1" smtClean="0"/>
              <a:t>Updaterecord</a:t>
            </a:r>
            <a:r>
              <a:rPr lang="en-US" sz="1800" dirty="0" smtClean="0"/>
              <a:t>(View </a:t>
            </a:r>
            <a:r>
              <a:rPr lang="en-US" sz="1800" dirty="0" err="1" smtClean="0"/>
              <a:t>view</a:t>
            </a:r>
            <a:r>
              <a:rPr lang="en-US" sz="1800" dirty="0" smtClean="0"/>
              <a:t>)</a:t>
            </a:r>
          </a:p>
          <a:p>
            <a:pPr>
              <a:buNone/>
            </a:pPr>
            <a:r>
              <a:rPr lang="en-US" sz="1800" dirty="0" smtClean="0"/>
              <a:t>{</a:t>
            </a:r>
          </a:p>
          <a:p>
            <a:pPr>
              <a:buNone/>
            </a:pPr>
            <a:r>
              <a:rPr lang="en-US" sz="1800" dirty="0" smtClean="0"/>
              <a:t>if(</a:t>
            </a:r>
            <a:r>
              <a:rPr lang="en-US" sz="1800" dirty="0" err="1" smtClean="0"/>
              <a:t>Rollno.getText</a:t>
            </a:r>
            <a:r>
              <a:rPr lang="en-US" sz="1800" dirty="0" smtClean="0"/>
              <a:t>().</a:t>
            </a:r>
            <a:r>
              <a:rPr lang="en-US" sz="1800" dirty="0" err="1" smtClean="0"/>
              <a:t>toString</a:t>
            </a:r>
            <a:r>
              <a:rPr lang="en-US" sz="1800" dirty="0" smtClean="0"/>
              <a:t>().trim().length()==0)</a:t>
            </a:r>
            <a:br>
              <a:rPr lang="en-US" sz="1800" dirty="0" smtClean="0"/>
            </a:br>
            <a:r>
              <a:rPr lang="en-US" sz="1800" dirty="0" smtClean="0"/>
              <a:t>            {</a:t>
            </a:r>
            <a:br>
              <a:rPr lang="en-US" sz="1800" dirty="0" smtClean="0"/>
            </a:br>
            <a:r>
              <a:rPr lang="en-US" sz="1800" dirty="0" smtClean="0"/>
              <a:t>                </a:t>
            </a:r>
            <a:r>
              <a:rPr lang="en-US" sz="1800" dirty="0" err="1" smtClean="0"/>
              <a:t>showMessage</a:t>
            </a:r>
            <a:r>
              <a:rPr lang="en-US" sz="1800" dirty="0" smtClean="0"/>
              <a:t>("Error", "Please enter </a:t>
            </a:r>
            <a:r>
              <a:rPr lang="en-US" sz="1800" dirty="0" err="1" smtClean="0"/>
              <a:t>Rollno</a:t>
            </a:r>
            <a:r>
              <a:rPr lang="en-US" sz="1800" dirty="0" smtClean="0"/>
              <a:t>");</a:t>
            </a:r>
            <a:br>
              <a:rPr lang="en-US" sz="1800" dirty="0" smtClean="0"/>
            </a:br>
            <a:r>
              <a:rPr lang="en-US" sz="1800" dirty="0" smtClean="0"/>
              <a:t>                return;</a:t>
            </a:r>
            <a:br>
              <a:rPr lang="en-US" sz="1800" dirty="0" smtClean="0"/>
            </a:br>
            <a:r>
              <a:rPr lang="en-US" sz="1800" dirty="0" smtClean="0"/>
              <a:t>            }</a:t>
            </a:r>
            <a:br>
              <a:rPr lang="en-US" sz="1800" dirty="0" smtClean="0"/>
            </a:br>
            <a:r>
              <a:rPr lang="en-US" sz="1800" dirty="0" smtClean="0"/>
              <a:t>            Cursor c=</a:t>
            </a:r>
            <a:r>
              <a:rPr lang="en-US" sz="1800" dirty="0" err="1" smtClean="0"/>
              <a:t>db.rawQuery</a:t>
            </a:r>
            <a:r>
              <a:rPr lang="en-US" sz="1800" dirty="0" smtClean="0"/>
              <a:t>("SELECT * FROM student WHERE </a:t>
            </a:r>
            <a:r>
              <a:rPr lang="en-US" sz="1800" dirty="0" err="1" smtClean="0"/>
              <a:t>rollno</a:t>
            </a:r>
            <a:r>
              <a:rPr lang="en-US" sz="1800" dirty="0" smtClean="0"/>
              <a:t>='"+</a:t>
            </a:r>
            <a:r>
              <a:rPr lang="en-US" sz="1800" dirty="0" err="1" smtClean="0"/>
              <a:t>Rollno.getText</a:t>
            </a:r>
            <a:r>
              <a:rPr lang="en-US" sz="1800" dirty="0" smtClean="0"/>
              <a:t>()+"'", null);</a:t>
            </a:r>
            <a:br>
              <a:rPr lang="en-US" sz="1800" dirty="0" smtClean="0"/>
            </a:br>
            <a:r>
              <a:rPr lang="en-US" sz="1800" dirty="0" smtClean="0"/>
              <a:t>            if(</a:t>
            </a:r>
            <a:r>
              <a:rPr lang="en-US" sz="1800" dirty="0" err="1" smtClean="0"/>
              <a:t>c.moveToFirst</a:t>
            </a:r>
            <a:r>
              <a:rPr lang="en-US" sz="1800" dirty="0" smtClean="0"/>
              <a:t>()) {</a:t>
            </a:r>
            <a:br>
              <a:rPr lang="en-US" sz="1800" dirty="0" smtClean="0"/>
            </a:br>
            <a:r>
              <a:rPr lang="en-US" sz="1800" dirty="0" smtClean="0"/>
              <a:t>                </a:t>
            </a:r>
            <a:r>
              <a:rPr lang="en-US" sz="1800" dirty="0" err="1" smtClean="0"/>
              <a:t>db.execSQL</a:t>
            </a:r>
            <a:r>
              <a:rPr lang="en-US" sz="1800" dirty="0" smtClean="0"/>
              <a:t>("UPDATE student SET name='" + </a:t>
            </a:r>
            <a:r>
              <a:rPr lang="en-US" sz="1800" dirty="0" err="1" smtClean="0"/>
              <a:t>Name.getText</a:t>
            </a:r>
            <a:r>
              <a:rPr lang="en-US" sz="1800" dirty="0" smtClean="0"/>
              <a:t>() + "',marks='" +</a:t>
            </a:r>
            <a:br>
              <a:rPr lang="en-US" sz="1800" dirty="0" smtClean="0"/>
            </a:br>
            <a:r>
              <a:rPr lang="en-US" sz="1800" dirty="0" smtClean="0"/>
              <a:t>                        </a:t>
            </a:r>
            <a:r>
              <a:rPr lang="en-US" sz="1800" dirty="0" err="1" smtClean="0"/>
              <a:t>Marks.getText</a:t>
            </a:r>
            <a:r>
              <a:rPr lang="en-US" sz="1800" dirty="0" smtClean="0"/>
              <a:t>() +</a:t>
            </a:r>
            <a:br>
              <a:rPr lang="en-US" sz="1800" dirty="0" smtClean="0"/>
            </a:br>
            <a:r>
              <a:rPr lang="en-US" sz="1800" dirty="0" smtClean="0"/>
              <a:t>                        "' WHERE </a:t>
            </a:r>
            <a:r>
              <a:rPr lang="en-US" sz="1800" dirty="0" err="1" smtClean="0"/>
              <a:t>rollno</a:t>
            </a:r>
            <a:r>
              <a:rPr lang="en-US" sz="1800" dirty="0" smtClean="0"/>
              <a:t>='"+</a:t>
            </a:r>
            <a:r>
              <a:rPr lang="en-US" sz="1800" dirty="0" err="1" smtClean="0"/>
              <a:t>Rollno.getText</a:t>
            </a:r>
            <a:r>
              <a:rPr lang="en-US" sz="1800" dirty="0" smtClean="0"/>
              <a:t>()+"'");</a:t>
            </a:r>
            <a:br>
              <a:rPr lang="en-US" sz="1800" dirty="0" smtClean="0"/>
            </a:br>
            <a:r>
              <a:rPr lang="en-US" sz="1800" dirty="0" smtClean="0"/>
              <a:t>                </a:t>
            </a:r>
            <a:r>
              <a:rPr lang="en-US" sz="1800" dirty="0" err="1" smtClean="0"/>
              <a:t>showMessage</a:t>
            </a:r>
            <a:r>
              <a:rPr lang="en-US" sz="1800" dirty="0" smtClean="0"/>
              <a:t>("Success", "Record Modified");</a:t>
            </a:r>
            <a:br>
              <a:rPr lang="en-US" sz="1800" dirty="0" smtClean="0"/>
            </a:br>
            <a:r>
              <a:rPr lang="en-US" sz="1800" dirty="0" smtClean="0"/>
              <a:t>            }</a:t>
            </a:r>
            <a:br>
              <a:rPr lang="en-US" sz="1800" dirty="0" smtClean="0"/>
            </a:br>
            <a:r>
              <a:rPr lang="en-US" sz="1800" dirty="0" smtClean="0"/>
              <a:t>            else {</a:t>
            </a:r>
            <a:br>
              <a:rPr lang="en-US" sz="1800" dirty="0" smtClean="0"/>
            </a:br>
            <a:r>
              <a:rPr lang="en-US" sz="1800" dirty="0" smtClean="0"/>
              <a:t>                </a:t>
            </a:r>
            <a:r>
              <a:rPr lang="en-US" sz="1800" dirty="0" err="1" smtClean="0"/>
              <a:t>showMessage</a:t>
            </a:r>
            <a:r>
              <a:rPr lang="en-US" sz="1800" dirty="0" smtClean="0"/>
              <a:t>("Error", "Invalid </a:t>
            </a:r>
            <a:r>
              <a:rPr lang="en-US" sz="1800" dirty="0" err="1" smtClean="0"/>
              <a:t>Rollno</a:t>
            </a:r>
            <a:r>
              <a:rPr lang="en-US" sz="1800" dirty="0" smtClean="0"/>
              <a:t>");</a:t>
            </a:r>
            <a:br>
              <a:rPr lang="en-US" sz="1800" dirty="0" smtClean="0"/>
            </a:br>
            <a:r>
              <a:rPr lang="en-US" sz="1800" dirty="0" smtClean="0"/>
              <a:t>            }</a:t>
            </a:r>
            <a:br>
              <a:rPr lang="en-US" sz="1800" dirty="0" smtClean="0"/>
            </a:br>
            <a:r>
              <a:rPr lang="en-US" sz="1800" dirty="0" smtClean="0"/>
              <a:t>            </a:t>
            </a:r>
            <a:r>
              <a:rPr lang="en-US" sz="1800" dirty="0" err="1" smtClean="0"/>
              <a:t>clearText</a:t>
            </a:r>
            <a:r>
              <a:rPr lang="en-US" sz="1800" dirty="0" smtClean="0"/>
              <a:t>();</a:t>
            </a:r>
          </a:p>
          <a:p>
            <a:pPr>
              <a:buNone/>
            </a:pPr>
            <a:r>
              <a:rPr lang="en-US" sz="1800" dirty="0" smtClean="0"/>
              <a:t> </a:t>
            </a:r>
          </a:p>
          <a:p>
            <a:pPr>
              <a:buNone/>
            </a:pPr>
            <a:r>
              <a:rPr lang="en-US" sz="1800" dirty="0" smtClean="0"/>
              <a:t>}</a:t>
            </a:r>
          </a:p>
          <a:p>
            <a:pPr marL="0" indent="0" algn="just">
              <a:buNone/>
            </a:pPr>
            <a:endParaRPr lang="en-US" sz="1800" dirty="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extLst>
      <p:ext uri="{BB962C8B-B14F-4D97-AF65-F5344CB8AC3E}">
        <p14:creationId xmlns:p14="http://schemas.microsoft.com/office/powerpoint/2010/main" xmlns="" val="2763188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363272" cy="5510230"/>
          </a:xfrm>
        </p:spPr>
        <p:txBody>
          <a:bodyPr>
            <a:noAutofit/>
          </a:bodyPr>
          <a:lstStyle/>
          <a:p>
            <a:pPr>
              <a:buNone/>
            </a:pPr>
            <a:r>
              <a:rPr lang="en-US" sz="1800" dirty="0" smtClean="0"/>
              <a:t>Public void </a:t>
            </a:r>
            <a:r>
              <a:rPr lang="en-US" sz="1800" dirty="0" err="1" smtClean="0"/>
              <a:t>DisplayRecord</a:t>
            </a:r>
            <a:r>
              <a:rPr lang="en-US" sz="1800" dirty="0" smtClean="0"/>
              <a:t>(View </a:t>
            </a:r>
            <a:r>
              <a:rPr lang="en-US" sz="1800" dirty="0" err="1" smtClean="0"/>
              <a:t>view</a:t>
            </a:r>
            <a:r>
              <a:rPr lang="en-US" sz="1800" dirty="0" smtClean="0"/>
              <a:t>)</a:t>
            </a:r>
          </a:p>
          <a:p>
            <a:pPr>
              <a:buNone/>
            </a:pPr>
            <a:r>
              <a:rPr lang="en-US" sz="1800" dirty="0" smtClean="0"/>
              <a:t>{</a:t>
            </a:r>
          </a:p>
          <a:p>
            <a:pPr>
              <a:buNone/>
            </a:pPr>
            <a:r>
              <a:rPr lang="en-US" sz="1800" dirty="0" smtClean="0"/>
              <a:t>Cursor c=</a:t>
            </a:r>
            <a:r>
              <a:rPr lang="en-US" sz="1800" dirty="0" err="1" smtClean="0"/>
              <a:t>db.rawQuery</a:t>
            </a:r>
            <a:r>
              <a:rPr lang="en-US" sz="1800" dirty="0" smtClean="0"/>
              <a:t>("SELECT * FROM student", null);</a:t>
            </a:r>
            <a:br>
              <a:rPr lang="en-US" sz="1800" dirty="0" smtClean="0"/>
            </a:br>
            <a:r>
              <a:rPr lang="en-US" sz="1800" dirty="0" smtClean="0"/>
              <a:t>            if(</a:t>
            </a:r>
            <a:r>
              <a:rPr lang="en-US" sz="1800" dirty="0" err="1" smtClean="0"/>
              <a:t>c.getCount</a:t>
            </a:r>
            <a:r>
              <a:rPr lang="en-US" sz="1800" dirty="0" smtClean="0"/>
              <a:t>()==0)</a:t>
            </a:r>
            <a:br>
              <a:rPr lang="en-US" sz="1800" dirty="0" smtClean="0"/>
            </a:br>
            <a:r>
              <a:rPr lang="en-US" sz="1800" dirty="0" smtClean="0"/>
              <a:t>            {</a:t>
            </a:r>
            <a:br>
              <a:rPr lang="en-US" sz="1800" dirty="0" smtClean="0"/>
            </a:br>
            <a:r>
              <a:rPr lang="en-US" sz="1800" dirty="0" smtClean="0"/>
              <a:t>                </a:t>
            </a:r>
            <a:r>
              <a:rPr lang="en-US" sz="1800" dirty="0" err="1" smtClean="0"/>
              <a:t>showMessage</a:t>
            </a:r>
            <a:r>
              <a:rPr lang="en-US" sz="1800" dirty="0" smtClean="0"/>
              <a:t>("Error", "No records found");</a:t>
            </a:r>
            <a:br>
              <a:rPr lang="en-US" sz="1800" dirty="0" smtClean="0"/>
            </a:br>
            <a:r>
              <a:rPr lang="en-US" sz="1800" dirty="0" smtClean="0"/>
              <a:t>                return;</a:t>
            </a:r>
            <a:br>
              <a:rPr lang="en-US" sz="1800" dirty="0" smtClean="0"/>
            </a:br>
            <a:r>
              <a:rPr lang="en-US" sz="1800" dirty="0" smtClean="0"/>
              <a:t>            }</a:t>
            </a:r>
            <a:br>
              <a:rPr lang="en-US" sz="1800" dirty="0" smtClean="0"/>
            </a:br>
            <a:r>
              <a:rPr lang="en-US" sz="1800" dirty="0" smtClean="0"/>
              <a:t>            </a:t>
            </a:r>
            <a:r>
              <a:rPr lang="en-US" sz="1800" dirty="0" err="1" smtClean="0"/>
              <a:t>StringBuffer</a:t>
            </a:r>
            <a:r>
              <a:rPr lang="en-US" sz="1800" dirty="0" smtClean="0"/>
              <a:t> buffer=new </a:t>
            </a:r>
            <a:r>
              <a:rPr lang="en-US" sz="1800" dirty="0" err="1" smtClean="0"/>
              <a:t>StringBuffer</a:t>
            </a:r>
            <a:r>
              <a:rPr lang="en-US" sz="1800" dirty="0" smtClean="0"/>
              <a:t>();</a:t>
            </a:r>
            <a:br>
              <a:rPr lang="en-US" sz="1800" dirty="0" smtClean="0"/>
            </a:br>
            <a:r>
              <a:rPr lang="en-US" sz="1800" dirty="0" smtClean="0"/>
              <a:t>            while(</a:t>
            </a:r>
            <a:r>
              <a:rPr lang="en-US" sz="1800" dirty="0" err="1" smtClean="0"/>
              <a:t>c.moveToNext</a:t>
            </a:r>
            <a:r>
              <a:rPr lang="en-US" sz="1800" dirty="0" smtClean="0"/>
              <a:t>())</a:t>
            </a:r>
            <a:br>
              <a:rPr lang="en-US" sz="1800" dirty="0" smtClean="0"/>
            </a:br>
            <a:r>
              <a:rPr lang="en-US" sz="1800" dirty="0" smtClean="0"/>
              <a:t>            {</a:t>
            </a:r>
            <a:br>
              <a:rPr lang="en-US" sz="1800" dirty="0" smtClean="0"/>
            </a:br>
            <a:r>
              <a:rPr lang="en-US" sz="1800" dirty="0" smtClean="0"/>
              <a:t>                </a:t>
            </a:r>
            <a:r>
              <a:rPr lang="en-US" sz="1800" dirty="0" err="1" smtClean="0"/>
              <a:t>buffer.append</a:t>
            </a:r>
            <a:r>
              <a:rPr lang="en-US" sz="1800" dirty="0" smtClean="0"/>
              <a:t>("</a:t>
            </a:r>
            <a:r>
              <a:rPr lang="en-US" sz="1800" dirty="0" err="1" smtClean="0"/>
              <a:t>Rollno</a:t>
            </a:r>
            <a:r>
              <a:rPr lang="en-US" sz="1800" dirty="0" smtClean="0"/>
              <a:t>: "+</a:t>
            </a:r>
            <a:r>
              <a:rPr lang="en-US" sz="1800" dirty="0" err="1" smtClean="0"/>
              <a:t>c.getString</a:t>
            </a:r>
            <a:r>
              <a:rPr lang="en-US" sz="1800" dirty="0" smtClean="0"/>
              <a:t>(0)+"\n");</a:t>
            </a:r>
            <a:br>
              <a:rPr lang="en-US" sz="1800" dirty="0" smtClean="0"/>
            </a:br>
            <a:r>
              <a:rPr lang="en-US" sz="1800" dirty="0" smtClean="0"/>
              <a:t>                </a:t>
            </a:r>
            <a:r>
              <a:rPr lang="en-US" sz="1800" dirty="0" err="1" smtClean="0"/>
              <a:t>buffer.append</a:t>
            </a:r>
            <a:r>
              <a:rPr lang="en-US" sz="1800" dirty="0" smtClean="0"/>
              <a:t>("Name: "+</a:t>
            </a:r>
            <a:r>
              <a:rPr lang="en-US" sz="1800" dirty="0" err="1" smtClean="0"/>
              <a:t>c.getString</a:t>
            </a:r>
            <a:r>
              <a:rPr lang="en-US" sz="1800" dirty="0" smtClean="0"/>
              <a:t>(1)+"\n");</a:t>
            </a:r>
            <a:br>
              <a:rPr lang="en-US" sz="1800" dirty="0" smtClean="0"/>
            </a:br>
            <a:r>
              <a:rPr lang="en-US" sz="1800" dirty="0" smtClean="0"/>
              <a:t>                </a:t>
            </a:r>
            <a:r>
              <a:rPr lang="en-US" sz="1800" dirty="0" err="1" smtClean="0"/>
              <a:t>buffer.append</a:t>
            </a:r>
            <a:r>
              <a:rPr lang="en-US" sz="1800" dirty="0" smtClean="0"/>
              <a:t>("Marks: "+</a:t>
            </a:r>
            <a:r>
              <a:rPr lang="en-US" sz="1800" dirty="0" err="1" smtClean="0"/>
              <a:t>c.getString</a:t>
            </a:r>
            <a:r>
              <a:rPr lang="en-US" sz="1800" dirty="0" smtClean="0"/>
              <a:t>(2)+"\n\n");</a:t>
            </a:r>
            <a:br>
              <a:rPr lang="en-US" sz="1800" dirty="0" smtClean="0"/>
            </a:br>
            <a:r>
              <a:rPr lang="en-US" sz="1800" dirty="0" smtClean="0"/>
              <a:t>            }</a:t>
            </a:r>
            <a:br>
              <a:rPr lang="en-US" sz="1800" dirty="0" smtClean="0"/>
            </a:br>
            <a:r>
              <a:rPr lang="en-US" sz="1800" dirty="0" smtClean="0"/>
              <a:t>            </a:t>
            </a:r>
            <a:r>
              <a:rPr lang="en-US" sz="1800" dirty="0" err="1" smtClean="0"/>
              <a:t>showMessage</a:t>
            </a:r>
            <a:r>
              <a:rPr lang="en-US" sz="1800" dirty="0" smtClean="0"/>
              <a:t>("Student Details", </a:t>
            </a:r>
            <a:r>
              <a:rPr lang="en-US" sz="1800" dirty="0" err="1" smtClean="0"/>
              <a:t>buffer.toString</a:t>
            </a:r>
            <a:r>
              <a:rPr lang="en-US" sz="1800" dirty="0" smtClean="0"/>
              <a:t>());</a:t>
            </a:r>
            <a:br>
              <a:rPr lang="en-US" sz="1800" dirty="0" smtClean="0"/>
            </a:br>
            <a:endParaRPr lang="en-US" sz="1800" dirty="0" smtClean="0"/>
          </a:p>
          <a:p>
            <a:pPr>
              <a:buNone/>
            </a:pPr>
            <a:r>
              <a:rPr lang="en-US" sz="1800" dirty="0" smtClean="0"/>
              <a:t>}</a:t>
            </a:r>
          </a:p>
          <a:p>
            <a:pPr marL="0" indent="0" algn="just">
              <a:buNone/>
            </a:pPr>
            <a:endParaRPr lang="en-US" sz="1800" dirty="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extLst>
      <p:ext uri="{BB962C8B-B14F-4D97-AF65-F5344CB8AC3E}">
        <p14:creationId xmlns:p14="http://schemas.microsoft.com/office/powerpoint/2010/main" xmlns="" val="27631886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363272" cy="5510230"/>
          </a:xfrm>
        </p:spPr>
        <p:txBody>
          <a:bodyPr>
            <a:noAutofit/>
          </a:bodyPr>
          <a:lstStyle/>
          <a:p>
            <a:pPr marL="0" indent="0">
              <a:buNone/>
            </a:pPr>
            <a:r>
              <a:rPr lang="en-US" sz="1800" dirty="0" smtClean="0"/>
              <a:t> public void </a:t>
            </a:r>
            <a:r>
              <a:rPr lang="en-US" sz="1800" dirty="0" err="1" smtClean="0"/>
              <a:t>showMessage</a:t>
            </a:r>
            <a:r>
              <a:rPr lang="en-US" sz="1800" dirty="0" smtClean="0"/>
              <a:t>(String </a:t>
            </a:r>
            <a:r>
              <a:rPr lang="en-US" sz="1800" dirty="0" err="1" smtClean="0"/>
              <a:t>title,String</a:t>
            </a:r>
            <a:r>
              <a:rPr lang="en-US" sz="1800" dirty="0" smtClean="0"/>
              <a:t> message)</a:t>
            </a:r>
            <a:br>
              <a:rPr lang="en-US" sz="1800" dirty="0" smtClean="0"/>
            </a:br>
            <a:r>
              <a:rPr lang="en-US" sz="1800" dirty="0" smtClean="0"/>
              <a:t>    {</a:t>
            </a:r>
            <a:br>
              <a:rPr lang="en-US" sz="1800" dirty="0" smtClean="0"/>
            </a:br>
            <a:r>
              <a:rPr lang="en-US" sz="1800" dirty="0" smtClean="0"/>
              <a:t>        </a:t>
            </a:r>
            <a:r>
              <a:rPr lang="en-US" sz="1800" dirty="0" err="1" smtClean="0"/>
              <a:t>AlertDialog.Builder</a:t>
            </a:r>
            <a:r>
              <a:rPr lang="en-US" sz="1800" dirty="0" smtClean="0"/>
              <a:t> builder=new </a:t>
            </a:r>
            <a:r>
              <a:rPr lang="en-US" sz="1800" dirty="0" err="1" smtClean="0"/>
              <a:t>AlertDialog.Builder</a:t>
            </a:r>
            <a:r>
              <a:rPr lang="en-US" sz="1800" dirty="0" smtClean="0"/>
              <a:t>(this);</a:t>
            </a:r>
            <a:br>
              <a:rPr lang="en-US" sz="1800" dirty="0" smtClean="0"/>
            </a:br>
            <a:r>
              <a:rPr lang="en-US" sz="1800" dirty="0" smtClean="0"/>
              <a:t>        </a:t>
            </a:r>
            <a:r>
              <a:rPr lang="en-US" sz="1800" dirty="0" err="1" smtClean="0"/>
              <a:t>builder.setCancelable</a:t>
            </a:r>
            <a:r>
              <a:rPr lang="en-US" sz="1800" dirty="0" smtClean="0"/>
              <a:t>(true);</a:t>
            </a:r>
            <a:br>
              <a:rPr lang="en-US" sz="1800" dirty="0" smtClean="0"/>
            </a:br>
            <a:r>
              <a:rPr lang="en-US" sz="1800" dirty="0" smtClean="0"/>
              <a:t>        </a:t>
            </a:r>
            <a:r>
              <a:rPr lang="en-US" sz="1800" dirty="0" err="1" smtClean="0"/>
              <a:t>builder.setTitle</a:t>
            </a:r>
            <a:r>
              <a:rPr lang="en-US" sz="1800" dirty="0" smtClean="0"/>
              <a:t>(title);</a:t>
            </a:r>
            <a:br>
              <a:rPr lang="en-US" sz="1800" dirty="0" smtClean="0"/>
            </a:br>
            <a:r>
              <a:rPr lang="en-US" sz="1800" dirty="0" smtClean="0"/>
              <a:t>        </a:t>
            </a:r>
            <a:r>
              <a:rPr lang="en-US" sz="1800" dirty="0" err="1" smtClean="0"/>
              <a:t>builder.setMessage</a:t>
            </a:r>
            <a:r>
              <a:rPr lang="en-US" sz="1800" dirty="0" smtClean="0"/>
              <a:t>(message);</a:t>
            </a:r>
            <a:br>
              <a:rPr lang="en-US" sz="1800" dirty="0" smtClean="0"/>
            </a:br>
            <a:r>
              <a:rPr lang="en-US" sz="1800" dirty="0" smtClean="0"/>
              <a:t>        </a:t>
            </a:r>
            <a:r>
              <a:rPr lang="en-US" sz="1800" dirty="0" err="1" smtClean="0"/>
              <a:t>builder.show</a:t>
            </a:r>
            <a:r>
              <a:rPr lang="en-US" sz="1800" dirty="0" smtClean="0"/>
              <a:t>();</a:t>
            </a:r>
            <a:br>
              <a:rPr lang="en-US" sz="1800" dirty="0" smtClean="0"/>
            </a:br>
            <a:r>
              <a:rPr lang="en-US" sz="1800" dirty="0" smtClean="0"/>
              <a:t>    }</a:t>
            </a:r>
            <a:br>
              <a:rPr lang="en-US" sz="1800" dirty="0" smtClean="0"/>
            </a:br>
            <a:r>
              <a:rPr lang="en-US" sz="1800" dirty="0" smtClean="0"/>
              <a:t>    public void </a:t>
            </a:r>
            <a:r>
              <a:rPr lang="en-US" sz="1800" dirty="0" err="1" smtClean="0"/>
              <a:t>clearText</a:t>
            </a:r>
            <a:r>
              <a:rPr lang="en-US" sz="1800" dirty="0" smtClean="0"/>
              <a:t>()</a:t>
            </a:r>
            <a:br>
              <a:rPr lang="en-US" sz="1800" dirty="0" smtClean="0"/>
            </a:br>
            <a:r>
              <a:rPr lang="en-US" sz="1800" dirty="0" smtClean="0"/>
              <a:t>    {</a:t>
            </a:r>
            <a:br>
              <a:rPr lang="en-US" sz="1800" dirty="0" smtClean="0"/>
            </a:br>
            <a:r>
              <a:rPr lang="en-US" sz="1800" dirty="0" smtClean="0"/>
              <a:t>        </a:t>
            </a:r>
            <a:r>
              <a:rPr lang="en-US" sz="1800" dirty="0" err="1" smtClean="0"/>
              <a:t>Rollno.setText</a:t>
            </a:r>
            <a:r>
              <a:rPr lang="en-US" sz="1800" dirty="0" smtClean="0"/>
              <a:t>("");</a:t>
            </a:r>
            <a:br>
              <a:rPr lang="en-US" sz="1800" dirty="0" smtClean="0"/>
            </a:br>
            <a:r>
              <a:rPr lang="en-US" sz="1800" dirty="0" smtClean="0"/>
              <a:t>        </a:t>
            </a:r>
            <a:r>
              <a:rPr lang="en-US" sz="1800" dirty="0" err="1" smtClean="0"/>
              <a:t>Name.setText</a:t>
            </a:r>
            <a:r>
              <a:rPr lang="en-US" sz="1800" dirty="0" smtClean="0"/>
              <a:t>("");</a:t>
            </a:r>
            <a:br>
              <a:rPr lang="en-US" sz="1800" dirty="0" smtClean="0"/>
            </a:br>
            <a:r>
              <a:rPr lang="en-US" sz="1800" dirty="0" smtClean="0"/>
              <a:t>        </a:t>
            </a:r>
            <a:r>
              <a:rPr lang="en-US" sz="1800" dirty="0" err="1" smtClean="0"/>
              <a:t>Marks.setText</a:t>
            </a:r>
            <a:r>
              <a:rPr lang="en-US" sz="1800" dirty="0" smtClean="0"/>
              <a:t>("");</a:t>
            </a:r>
            <a:br>
              <a:rPr lang="en-US" sz="1800" dirty="0" smtClean="0"/>
            </a:br>
            <a:r>
              <a:rPr lang="en-US" sz="1800" dirty="0" smtClean="0"/>
              <a:t>        </a:t>
            </a:r>
            <a:r>
              <a:rPr lang="en-US" sz="1800" dirty="0" err="1" smtClean="0"/>
              <a:t>Rollno.requestFocus</a:t>
            </a:r>
            <a:r>
              <a:rPr lang="en-US" sz="1800" dirty="0" smtClean="0"/>
              <a:t>();</a:t>
            </a:r>
            <a:br>
              <a:rPr lang="en-US" sz="1800" dirty="0" smtClean="0"/>
            </a:br>
            <a:r>
              <a:rPr lang="en-US" sz="1800" dirty="0" smtClean="0"/>
              <a:t>    }</a:t>
            </a:r>
            <a:br>
              <a:rPr lang="en-US" sz="1800" dirty="0" smtClean="0"/>
            </a:br>
            <a:r>
              <a:rPr lang="en-US" sz="1800" dirty="0" smtClean="0"/>
              <a:t>}</a:t>
            </a:r>
            <a:endParaRPr lang="en-US" sz="1800" dirty="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extLst>
      <p:ext uri="{BB962C8B-B14F-4D97-AF65-F5344CB8AC3E}">
        <p14:creationId xmlns:p14="http://schemas.microsoft.com/office/powerpoint/2010/main" xmlns="" val="2763188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47750"/>
            <a:ext cx="8229600" cy="5391150"/>
          </a:xfrm>
        </p:spPr>
        <p:txBody>
          <a:bodyPr>
            <a:noAutofit/>
          </a:bodyPr>
          <a:lstStyle/>
          <a:p>
            <a:pPr marL="0" indent="0">
              <a:buNone/>
            </a:pPr>
            <a:endParaRPr lang="en-US" dirty="0"/>
          </a:p>
          <a:p>
            <a:r>
              <a:rPr lang="en-US" sz="2400" dirty="0"/>
              <a:t>SQLite supports all the relational database features. In order to access this database, you don't need to establish any kind of connections for it like JDBC,ODBC </a:t>
            </a:r>
            <a:r>
              <a:rPr lang="en-US" sz="2400" dirty="0" err="1"/>
              <a:t>e.t.c</a:t>
            </a:r>
            <a:endParaRPr lang="en-US" sz="2400" dirty="0"/>
          </a:p>
          <a:p>
            <a:pPr algn="just"/>
            <a:endParaRPr lang="en-US" sz="2400" dirty="0" smtClean="0"/>
          </a:p>
          <a:p>
            <a:pPr algn="just"/>
            <a:r>
              <a:rPr lang="en-US" sz="2400" dirty="0"/>
              <a:t>It is embedded in android </a:t>
            </a:r>
            <a:r>
              <a:rPr lang="en-US" sz="2400" dirty="0" smtClean="0"/>
              <a:t>by default</a:t>
            </a:r>
            <a:r>
              <a:rPr lang="en-US" sz="2400" dirty="0"/>
              <a:t>. So, there is no need to perform any database setup or administration task.</a:t>
            </a:r>
          </a:p>
          <a:p>
            <a:pPr marL="0" indent="0" algn="just">
              <a:buNone/>
            </a:pPr>
            <a:endParaRPr lang="en-US" sz="2400" dirty="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363272" cy="5510230"/>
          </a:xfrm>
        </p:spPr>
        <p:txBody>
          <a:bodyPr>
            <a:noAutofit/>
          </a:bodyPr>
          <a:lstStyle/>
          <a:p>
            <a:pPr algn="just" fontAlgn="base">
              <a:buNone/>
            </a:pPr>
            <a:r>
              <a:rPr lang="en-IN" sz="2000" b="1" dirty="0" smtClean="0"/>
              <a:t>Adding search to your Application</a:t>
            </a:r>
          </a:p>
          <a:p>
            <a:pPr algn="just" fontAlgn="base">
              <a:buNone/>
            </a:pPr>
            <a:r>
              <a:rPr lang="en-IN" sz="2000" b="1" dirty="0" smtClean="0"/>
              <a:t>Local vs. global search</a:t>
            </a:r>
          </a:p>
          <a:p>
            <a:pPr algn="just" fontAlgn="base">
              <a:buNone/>
            </a:pPr>
            <a:r>
              <a:rPr lang="en-IN" sz="2000" dirty="0" smtClean="0"/>
              <a:t>There are essentially two kinds of search in Android:</a:t>
            </a:r>
          </a:p>
          <a:p>
            <a:pPr lvl="1" algn="just" fontAlgn="base">
              <a:buNone/>
            </a:pPr>
            <a:r>
              <a:rPr lang="en-IN" sz="1800" dirty="0" smtClean="0"/>
              <a:t>local search and</a:t>
            </a:r>
          </a:p>
          <a:p>
            <a:pPr lvl="1" algn="just" fontAlgn="base">
              <a:buNone/>
            </a:pPr>
            <a:r>
              <a:rPr lang="en-IN" sz="1800" dirty="0" smtClean="0"/>
              <a:t>global search</a:t>
            </a:r>
          </a:p>
          <a:p>
            <a:pPr algn="just" fontAlgn="base">
              <a:buNone/>
            </a:pPr>
            <a:r>
              <a:rPr lang="en-IN" sz="2000" b="1" dirty="0" smtClean="0"/>
              <a:t>Local search</a:t>
            </a:r>
            <a:r>
              <a:rPr lang="en-IN" sz="2000" dirty="0" smtClean="0"/>
              <a:t> enables users to search content of the currently visible app. Local search is appropriate for nearly every type of app. A recipe app could offer users to search for words in the title of the recipes or within the list of ingredients. Local search is strictly limited to the app offering it and it's results are not visible outside of the app.</a:t>
            </a:r>
          </a:p>
          <a:p>
            <a:pPr algn="just" fontAlgn="base">
              <a:buNone/>
            </a:pPr>
            <a:r>
              <a:rPr lang="en-IN" sz="2000" b="1" dirty="0" smtClean="0"/>
              <a:t>Global search</a:t>
            </a:r>
            <a:r>
              <a:rPr lang="en-IN" sz="2000" dirty="0" smtClean="0"/>
              <a:t> on the other hand makes the content also accessible from within the Quick Search Box on the home screen. Android uses multiple data source for global search and your app can be one of it. In the next screen taken on a tablet you can see the results of a Google search on the left and some results from apps or for app titles on the right.</a:t>
            </a:r>
          </a:p>
          <a:p>
            <a:pPr algn="just">
              <a:buNone/>
            </a:pPr>
            <a:endParaRPr lang="en-IN" sz="2000" dirty="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extLst>
      <p:ext uri="{BB962C8B-B14F-4D97-AF65-F5344CB8AC3E}">
        <p14:creationId xmlns:p14="http://schemas.microsoft.com/office/powerpoint/2010/main" xmlns="" val="2763188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363272" cy="5510230"/>
          </a:xfrm>
        </p:spPr>
        <p:txBody>
          <a:bodyPr>
            <a:noAutofit/>
          </a:bodyPr>
          <a:lstStyle/>
          <a:p>
            <a:pPr marL="0" indent="0">
              <a:buNone/>
            </a:pPr>
            <a:r>
              <a:rPr lang="en-US" sz="1800" dirty="0" smtClean="0"/>
              <a:t>&lt;?xml version="1.0" encoding="utf-8"?&gt; &lt;</a:t>
            </a:r>
            <a:r>
              <a:rPr lang="en-US" sz="1800" dirty="0" err="1" smtClean="0"/>
              <a:t>LinearLayout</a:t>
            </a:r>
            <a:r>
              <a:rPr lang="en-US" sz="1800" dirty="0" smtClean="0"/>
              <a:t> </a:t>
            </a:r>
            <a:r>
              <a:rPr lang="en-US" sz="1800" dirty="0" err="1" smtClean="0"/>
              <a:t>xmlns:android</a:t>
            </a:r>
            <a:r>
              <a:rPr lang="en-US" sz="1800" dirty="0" smtClean="0"/>
              <a:t>="http://schemas.android.com/apk/res/android"    </a:t>
            </a:r>
            <a:r>
              <a:rPr lang="en-US" sz="1800" dirty="0" err="1" smtClean="0"/>
              <a:t>xmlns:tools</a:t>
            </a:r>
            <a:r>
              <a:rPr lang="en-US" sz="1800" dirty="0" smtClean="0"/>
              <a:t>="http://schemas.android.com/tools"    </a:t>
            </a:r>
          </a:p>
          <a:p>
            <a:pPr marL="0" indent="0">
              <a:buNone/>
            </a:pPr>
            <a:r>
              <a:rPr lang="en-US" sz="1800" dirty="0" err="1" smtClean="0"/>
              <a:t>android:layout_width</a:t>
            </a:r>
            <a:r>
              <a:rPr lang="en-US" sz="1800" dirty="0" smtClean="0"/>
              <a:t>="</a:t>
            </a:r>
            <a:r>
              <a:rPr lang="en-US" sz="1800" dirty="0" err="1" smtClean="0"/>
              <a:t>match_parent</a:t>
            </a:r>
            <a:r>
              <a:rPr lang="en-US" sz="1800" dirty="0" smtClean="0"/>
              <a:t>"   </a:t>
            </a:r>
          </a:p>
          <a:p>
            <a:pPr marL="0" indent="0">
              <a:buNone/>
            </a:pPr>
            <a:r>
              <a:rPr lang="en-US" sz="1800" dirty="0" smtClean="0"/>
              <a:t> </a:t>
            </a:r>
            <a:r>
              <a:rPr lang="en-US" sz="1800" dirty="0" err="1" smtClean="0"/>
              <a:t>android:layout_height</a:t>
            </a:r>
            <a:r>
              <a:rPr lang="en-US" sz="1800" dirty="0" smtClean="0"/>
              <a:t>="</a:t>
            </a:r>
            <a:r>
              <a:rPr lang="en-US" sz="1800" dirty="0" err="1" smtClean="0"/>
              <a:t>match_parent</a:t>
            </a:r>
            <a:r>
              <a:rPr lang="en-US" sz="1800" dirty="0" smtClean="0"/>
              <a:t>"   </a:t>
            </a:r>
          </a:p>
          <a:p>
            <a:pPr marL="0" indent="0">
              <a:buNone/>
            </a:pPr>
            <a:r>
              <a:rPr lang="en-US" sz="1800" dirty="0" smtClean="0"/>
              <a:t> </a:t>
            </a:r>
            <a:r>
              <a:rPr lang="en-US" sz="1800" dirty="0" err="1" smtClean="0"/>
              <a:t>android:orientation</a:t>
            </a:r>
            <a:r>
              <a:rPr lang="en-US" sz="1800" dirty="0" smtClean="0"/>
              <a:t>="vertical"    </a:t>
            </a:r>
          </a:p>
          <a:p>
            <a:pPr marL="0" indent="0">
              <a:buNone/>
            </a:pPr>
            <a:r>
              <a:rPr lang="en-US" sz="1800" dirty="0" err="1" smtClean="0"/>
              <a:t>android:gravity</a:t>
            </a:r>
            <a:r>
              <a:rPr lang="en-US" sz="1800" dirty="0" smtClean="0"/>
              <a:t>="center"   </a:t>
            </a:r>
          </a:p>
          <a:p>
            <a:pPr marL="0" indent="0">
              <a:buNone/>
            </a:pPr>
            <a:r>
              <a:rPr lang="en-US" sz="1800" dirty="0" smtClean="0"/>
              <a:t> </a:t>
            </a:r>
            <a:r>
              <a:rPr lang="en-US" sz="1800" dirty="0" err="1" smtClean="0"/>
              <a:t>tools:context</a:t>
            </a:r>
            <a:r>
              <a:rPr lang="en-US" sz="1800" dirty="0" smtClean="0"/>
              <a:t>=".</a:t>
            </a:r>
            <a:r>
              <a:rPr lang="en-US" sz="1800" dirty="0" err="1" smtClean="0"/>
              <a:t>MainActivity</a:t>
            </a:r>
            <a:r>
              <a:rPr lang="en-US" sz="1800" dirty="0" smtClean="0"/>
              <a:t>"&gt;    </a:t>
            </a:r>
          </a:p>
          <a:p>
            <a:pPr marL="0" indent="0">
              <a:buNone/>
            </a:pPr>
            <a:r>
              <a:rPr lang="en-US" sz="1800" dirty="0" smtClean="0"/>
              <a:t>&lt;</a:t>
            </a:r>
            <a:r>
              <a:rPr lang="en-US" sz="1800" dirty="0" err="1" smtClean="0"/>
              <a:t>EditText</a:t>
            </a:r>
            <a:r>
              <a:rPr lang="en-US" sz="1800" dirty="0" smtClean="0"/>
              <a:t>       </a:t>
            </a:r>
            <a:r>
              <a:rPr lang="en-US" sz="1800" dirty="0" err="1" smtClean="0"/>
              <a:t>android:layout_width</a:t>
            </a:r>
            <a:r>
              <a:rPr lang="en-US" sz="1800" dirty="0" smtClean="0"/>
              <a:t>="</a:t>
            </a:r>
            <a:r>
              <a:rPr lang="en-US" sz="1800" dirty="0" err="1" smtClean="0"/>
              <a:t>match_parent</a:t>
            </a:r>
            <a:r>
              <a:rPr lang="en-US" sz="1800" dirty="0" smtClean="0"/>
              <a:t>"       </a:t>
            </a:r>
          </a:p>
          <a:p>
            <a:pPr marL="0" indent="0">
              <a:buNone/>
            </a:pPr>
            <a:r>
              <a:rPr lang="en-US" sz="1800" dirty="0" err="1" smtClean="0"/>
              <a:t>android:layout_height</a:t>
            </a:r>
            <a:r>
              <a:rPr lang="en-US" sz="1800" dirty="0" smtClean="0"/>
              <a:t>="</a:t>
            </a:r>
            <a:r>
              <a:rPr lang="en-US" sz="1800" dirty="0" err="1" smtClean="0"/>
              <a:t>wrap_content</a:t>
            </a:r>
            <a:r>
              <a:rPr lang="en-US" sz="1800" dirty="0" smtClean="0"/>
              <a:t>"      </a:t>
            </a:r>
          </a:p>
          <a:p>
            <a:pPr marL="0" indent="0">
              <a:buNone/>
            </a:pPr>
            <a:r>
              <a:rPr lang="en-US" sz="1800" dirty="0" smtClean="0"/>
              <a:t> </a:t>
            </a:r>
            <a:r>
              <a:rPr lang="en-US" sz="1800" dirty="0" err="1" smtClean="0"/>
              <a:t>android:id</a:t>
            </a:r>
            <a:r>
              <a:rPr lang="en-US" sz="1800" dirty="0" smtClean="0"/>
              <a:t>="@+id/</a:t>
            </a:r>
            <a:r>
              <a:rPr lang="en-US" sz="1800" dirty="0" err="1" smtClean="0"/>
              <a:t>editText</a:t>
            </a:r>
            <a:r>
              <a:rPr lang="en-US" sz="1800" dirty="0" smtClean="0"/>
              <a:t>"      </a:t>
            </a:r>
          </a:p>
          <a:p>
            <a:pPr marL="0" indent="0">
              <a:buNone/>
            </a:pPr>
            <a:r>
              <a:rPr lang="en-US" sz="1800" dirty="0" smtClean="0"/>
              <a:t> </a:t>
            </a:r>
            <a:r>
              <a:rPr lang="en-US" sz="1800" dirty="0" err="1" smtClean="0"/>
              <a:t>android:layout_centerInParent</a:t>
            </a:r>
            <a:r>
              <a:rPr lang="en-US" sz="1800" dirty="0" smtClean="0"/>
              <a:t>="true" /&gt;   </a:t>
            </a:r>
          </a:p>
          <a:p>
            <a:pPr marL="0" indent="0">
              <a:buNone/>
            </a:pPr>
            <a:r>
              <a:rPr lang="en-US" sz="1800" dirty="0" smtClean="0"/>
              <a:t> &lt;Button       </a:t>
            </a:r>
            <a:r>
              <a:rPr lang="en-US" sz="1800" dirty="0" err="1" smtClean="0"/>
              <a:t>android:layout_width</a:t>
            </a:r>
            <a:r>
              <a:rPr lang="en-US" sz="1800" dirty="0" smtClean="0"/>
              <a:t>="</a:t>
            </a:r>
            <a:r>
              <a:rPr lang="en-US" sz="1800" dirty="0" err="1" smtClean="0"/>
              <a:t>match_parent</a:t>
            </a:r>
            <a:r>
              <a:rPr lang="en-US" sz="1800" dirty="0" smtClean="0"/>
              <a:t>“</a:t>
            </a:r>
          </a:p>
          <a:p>
            <a:pPr marL="0" indent="0">
              <a:buNone/>
            </a:pPr>
            <a:r>
              <a:rPr lang="en-US" sz="1800" dirty="0" smtClean="0"/>
              <a:t>       </a:t>
            </a:r>
            <a:r>
              <a:rPr lang="en-US" sz="1800" dirty="0" err="1" smtClean="0"/>
              <a:t>android:layout_height</a:t>
            </a:r>
            <a:r>
              <a:rPr lang="en-US" sz="1800" dirty="0" smtClean="0"/>
              <a:t>="</a:t>
            </a:r>
            <a:r>
              <a:rPr lang="en-US" sz="1800" dirty="0" err="1" smtClean="0"/>
              <a:t>wrap_content</a:t>
            </a:r>
            <a:r>
              <a:rPr lang="en-US" sz="1800" dirty="0" smtClean="0"/>
              <a:t>"  </a:t>
            </a:r>
          </a:p>
          <a:p>
            <a:pPr marL="0" indent="0">
              <a:buNone/>
            </a:pPr>
            <a:r>
              <a:rPr lang="en-US" sz="1800" dirty="0" smtClean="0"/>
              <a:t>     </a:t>
            </a:r>
            <a:r>
              <a:rPr lang="en-US" sz="1800" dirty="0" err="1" smtClean="0"/>
              <a:t>android:id</a:t>
            </a:r>
            <a:r>
              <a:rPr lang="en-US" sz="1800" dirty="0" smtClean="0"/>
              <a:t>="@+id/</a:t>
            </a:r>
            <a:r>
              <a:rPr lang="en-US" sz="1800" dirty="0" err="1" smtClean="0"/>
              <a:t>btnSearch</a:t>
            </a:r>
            <a:r>
              <a:rPr lang="en-US" sz="1800" dirty="0" smtClean="0"/>
              <a:t>"     </a:t>
            </a:r>
          </a:p>
          <a:p>
            <a:pPr marL="0" indent="0">
              <a:buNone/>
            </a:pPr>
            <a:r>
              <a:rPr lang="en-US" sz="1800" dirty="0" smtClean="0"/>
              <a:t>  </a:t>
            </a:r>
            <a:r>
              <a:rPr lang="en-US" sz="1800" dirty="0" err="1" smtClean="0"/>
              <a:t>android:text</a:t>
            </a:r>
            <a:r>
              <a:rPr lang="en-US" sz="1800" dirty="0" smtClean="0"/>
              <a:t>="Search"/&gt;</a:t>
            </a:r>
          </a:p>
          <a:p>
            <a:pPr marL="0" indent="0">
              <a:buNone/>
            </a:pPr>
            <a:r>
              <a:rPr lang="en-US" sz="1800" dirty="0" smtClean="0"/>
              <a:t> &lt;/</a:t>
            </a:r>
            <a:r>
              <a:rPr lang="en-US" sz="1800" dirty="0" err="1" smtClean="0"/>
              <a:t>LinearLayout</a:t>
            </a:r>
            <a:r>
              <a:rPr lang="en-US" sz="1800" dirty="0" smtClean="0"/>
              <a:t>&gt;</a:t>
            </a:r>
            <a:endParaRPr lang="en-US" sz="1800" dirty="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extLst>
      <p:ext uri="{BB962C8B-B14F-4D97-AF65-F5344CB8AC3E}">
        <p14:creationId xmlns:p14="http://schemas.microsoft.com/office/powerpoint/2010/main" xmlns="" val="2763188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363272" cy="5510230"/>
          </a:xfrm>
        </p:spPr>
        <p:txBody>
          <a:bodyPr>
            <a:noAutofit/>
          </a:bodyPr>
          <a:lstStyle/>
          <a:p>
            <a:pPr marL="0" indent="0">
              <a:buNone/>
            </a:pPr>
            <a:r>
              <a:rPr lang="en-US" sz="1800" dirty="0" smtClean="0"/>
              <a:t>public class </a:t>
            </a:r>
            <a:r>
              <a:rPr lang="en-US" sz="1800" dirty="0" err="1" smtClean="0"/>
              <a:t>MainActivity</a:t>
            </a:r>
            <a:r>
              <a:rPr lang="en-US" sz="1800" dirty="0" smtClean="0"/>
              <a:t> extends </a:t>
            </a:r>
            <a:r>
              <a:rPr lang="en-US" sz="1800" dirty="0" err="1" smtClean="0"/>
              <a:t>AppCompatActivity</a:t>
            </a:r>
            <a:r>
              <a:rPr lang="en-US" sz="1800" dirty="0" smtClean="0"/>
              <a:t> {    </a:t>
            </a:r>
          </a:p>
          <a:p>
            <a:pPr marL="0" indent="0">
              <a:buNone/>
            </a:pPr>
            <a:r>
              <a:rPr lang="en-US" sz="1800" dirty="0" err="1" smtClean="0"/>
              <a:t>EditText</a:t>
            </a:r>
            <a:r>
              <a:rPr lang="en-US" sz="1800" dirty="0" smtClean="0"/>
              <a:t> </a:t>
            </a:r>
            <a:r>
              <a:rPr lang="en-US" sz="1800" dirty="0" err="1" smtClean="0"/>
              <a:t>editText</a:t>
            </a:r>
            <a:r>
              <a:rPr lang="en-US" sz="1800" dirty="0" smtClean="0"/>
              <a:t>;    </a:t>
            </a:r>
          </a:p>
          <a:p>
            <a:pPr marL="0" indent="0">
              <a:buNone/>
            </a:pPr>
            <a:r>
              <a:rPr lang="en-US" sz="1800" dirty="0" smtClean="0"/>
              <a:t>Button </a:t>
            </a:r>
            <a:r>
              <a:rPr lang="en-US" sz="1800" dirty="0" err="1" smtClean="0"/>
              <a:t>btnSearch</a:t>
            </a:r>
            <a:r>
              <a:rPr lang="en-US" sz="1800" dirty="0" smtClean="0"/>
              <a:t>;    </a:t>
            </a:r>
          </a:p>
          <a:p>
            <a:pPr marL="0" indent="0">
              <a:buNone/>
            </a:pPr>
            <a:r>
              <a:rPr lang="en-US" sz="1800" dirty="0" smtClean="0"/>
              <a:t>@Override    protected void </a:t>
            </a:r>
            <a:r>
              <a:rPr lang="en-US" sz="1800" dirty="0" err="1" smtClean="0"/>
              <a:t>onCreate</a:t>
            </a:r>
            <a:r>
              <a:rPr lang="en-US" sz="1800" dirty="0" smtClean="0"/>
              <a:t>(Bundle </a:t>
            </a:r>
            <a:r>
              <a:rPr lang="en-US" sz="1800" dirty="0" err="1" smtClean="0"/>
              <a:t>savedInstanceState</a:t>
            </a:r>
            <a:r>
              <a:rPr lang="en-US" sz="1800" dirty="0" smtClean="0"/>
              <a:t>) {       </a:t>
            </a:r>
          </a:p>
          <a:p>
            <a:pPr marL="0" indent="0">
              <a:buNone/>
            </a:pPr>
            <a:r>
              <a:rPr lang="en-US" sz="1800" dirty="0" err="1" smtClean="0"/>
              <a:t>super.onCreate</a:t>
            </a:r>
            <a:r>
              <a:rPr lang="en-US" sz="1800" dirty="0" smtClean="0"/>
              <a:t>(</a:t>
            </a:r>
            <a:r>
              <a:rPr lang="en-US" sz="1800" dirty="0" err="1" smtClean="0"/>
              <a:t>savedInstanceState</a:t>
            </a:r>
            <a:r>
              <a:rPr lang="en-US" sz="1800" dirty="0" smtClean="0"/>
              <a:t>);       </a:t>
            </a:r>
          </a:p>
          <a:p>
            <a:pPr marL="0" indent="0">
              <a:buNone/>
            </a:pPr>
            <a:r>
              <a:rPr lang="en-US" sz="1800" dirty="0" err="1" smtClean="0"/>
              <a:t>setContentView</a:t>
            </a:r>
            <a:r>
              <a:rPr lang="en-US" sz="1800" dirty="0" smtClean="0"/>
              <a:t>(</a:t>
            </a:r>
            <a:r>
              <a:rPr lang="en-US" sz="1800" dirty="0" err="1" smtClean="0"/>
              <a:t>R.layout.activity_main</a:t>
            </a:r>
            <a:r>
              <a:rPr lang="en-US" sz="1800" dirty="0" smtClean="0"/>
              <a:t>);      </a:t>
            </a:r>
          </a:p>
          <a:p>
            <a:pPr marL="0" indent="0">
              <a:buNone/>
            </a:pPr>
            <a:r>
              <a:rPr lang="en-US" sz="1800" dirty="0" smtClean="0"/>
              <a:t> </a:t>
            </a:r>
            <a:r>
              <a:rPr lang="en-US" sz="1800" dirty="0" err="1" smtClean="0"/>
              <a:t>editText</a:t>
            </a:r>
            <a:r>
              <a:rPr lang="en-US" sz="1800" dirty="0" smtClean="0"/>
              <a:t> = </a:t>
            </a:r>
            <a:r>
              <a:rPr lang="en-US" sz="1800" dirty="0" err="1" smtClean="0"/>
              <a:t>findViewById</a:t>
            </a:r>
            <a:r>
              <a:rPr lang="en-US" sz="1800" dirty="0" smtClean="0"/>
              <a:t>(</a:t>
            </a:r>
            <a:r>
              <a:rPr lang="en-US" sz="1800" dirty="0" err="1" smtClean="0"/>
              <a:t>R.id.editText</a:t>
            </a:r>
            <a:r>
              <a:rPr lang="en-US" sz="1800" dirty="0" smtClean="0"/>
              <a:t>);      </a:t>
            </a:r>
          </a:p>
          <a:p>
            <a:pPr marL="0" indent="0">
              <a:buNone/>
            </a:pPr>
            <a:r>
              <a:rPr lang="en-US" sz="1800" dirty="0" smtClean="0"/>
              <a:t> </a:t>
            </a:r>
            <a:r>
              <a:rPr lang="en-US" sz="1800" dirty="0" err="1" smtClean="0"/>
              <a:t>btnSearch</a:t>
            </a:r>
            <a:r>
              <a:rPr lang="en-US" sz="1800" dirty="0" smtClean="0"/>
              <a:t> = </a:t>
            </a:r>
            <a:r>
              <a:rPr lang="en-US" sz="1800" dirty="0" err="1" smtClean="0"/>
              <a:t>findViewById</a:t>
            </a:r>
            <a:r>
              <a:rPr lang="en-US" sz="1800" dirty="0" smtClean="0"/>
              <a:t>(</a:t>
            </a:r>
            <a:r>
              <a:rPr lang="en-US" sz="1800" dirty="0" err="1" smtClean="0"/>
              <a:t>R.id.btnSearch</a:t>
            </a:r>
            <a:r>
              <a:rPr lang="en-US" sz="1800" dirty="0" smtClean="0"/>
              <a:t>);      </a:t>
            </a:r>
          </a:p>
          <a:p>
            <a:pPr marL="0" indent="0">
              <a:buNone/>
            </a:pPr>
            <a:r>
              <a:rPr lang="en-US" sz="1800" dirty="0" smtClean="0"/>
              <a:t> </a:t>
            </a:r>
            <a:r>
              <a:rPr lang="en-US" sz="1800" dirty="0" err="1" smtClean="0"/>
              <a:t>btnSearch.setOnClickListener</a:t>
            </a:r>
            <a:r>
              <a:rPr lang="en-US" sz="1800" dirty="0" smtClean="0"/>
              <a:t>(new </a:t>
            </a:r>
            <a:r>
              <a:rPr lang="en-US" sz="1800" dirty="0" err="1" smtClean="0"/>
              <a:t>View.OnClickListener</a:t>
            </a:r>
            <a:r>
              <a:rPr lang="en-US" sz="1800" dirty="0" smtClean="0"/>
              <a:t>() </a:t>
            </a:r>
          </a:p>
          <a:p>
            <a:pPr marL="0" indent="0">
              <a:buNone/>
            </a:pPr>
            <a:r>
              <a:rPr lang="en-US" sz="1800" dirty="0" smtClean="0"/>
              <a:t>{          </a:t>
            </a:r>
          </a:p>
          <a:p>
            <a:pPr marL="0" indent="0">
              <a:buNone/>
            </a:pPr>
            <a:r>
              <a:rPr lang="en-US" sz="1800" dirty="0" smtClean="0"/>
              <a:t>@Override          </a:t>
            </a:r>
          </a:p>
          <a:p>
            <a:pPr marL="0" indent="0">
              <a:buNone/>
            </a:pPr>
            <a:r>
              <a:rPr lang="en-US" sz="1800" dirty="0" smtClean="0"/>
              <a:t>public void </a:t>
            </a:r>
            <a:r>
              <a:rPr lang="en-US" sz="1800" dirty="0" err="1" smtClean="0"/>
              <a:t>onClick</a:t>
            </a:r>
            <a:r>
              <a:rPr lang="en-US" sz="1800" dirty="0" smtClean="0"/>
              <a:t>(View v)</a:t>
            </a:r>
          </a:p>
          <a:p>
            <a:pPr marL="0" indent="0">
              <a:buNone/>
            </a:pPr>
            <a:r>
              <a:rPr lang="en-US" sz="1800" dirty="0" smtClean="0"/>
              <a:t> {            </a:t>
            </a:r>
          </a:p>
          <a:p>
            <a:pPr marL="0" indent="0">
              <a:buNone/>
            </a:pPr>
            <a:r>
              <a:rPr lang="en-US" sz="1800" dirty="0" smtClean="0"/>
              <a:t> Intent </a:t>
            </a:r>
            <a:r>
              <a:rPr lang="en-US" sz="1800" dirty="0" err="1" smtClean="0"/>
              <a:t>intent</a:t>
            </a:r>
            <a:r>
              <a:rPr lang="en-US" sz="1800" dirty="0" smtClean="0"/>
              <a:t> = new Intent(</a:t>
            </a:r>
            <a:r>
              <a:rPr lang="en-US" sz="1800" dirty="0" err="1" smtClean="0"/>
              <a:t>Intent.ACTION_WEB_SEARCH</a:t>
            </a:r>
            <a:r>
              <a:rPr lang="en-US" sz="1800" dirty="0" smtClean="0"/>
              <a:t>);            </a:t>
            </a:r>
          </a:p>
          <a:p>
            <a:pPr marL="0" indent="0">
              <a:buNone/>
            </a:pPr>
            <a:r>
              <a:rPr lang="en-US" sz="1800" dirty="0" smtClean="0"/>
              <a:t> String term = </a:t>
            </a:r>
            <a:r>
              <a:rPr lang="en-US" sz="1800" dirty="0" err="1" smtClean="0"/>
              <a:t>editText.getText</a:t>
            </a:r>
            <a:r>
              <a:rPr lang="en-US" sz="1800" dirty="0" smtClean="0"/>
              <a:t>().</a:t>
            </a:r>
            <a:r>
              <a:rPr lang="en-US" sz="1800" dirty="0" err="1" smtClean="0"/>
              <a:t>toString</a:t>
            </a:r>
            <a:r>
              <a:rPr lang="en-US" sz="1800" dirty="0" smtClean="0"/>
              <a:t>();            </a:t>
            </a:r>
          </a:p>
          <a:p>
            <a:pPr marL="0" indent="0">
              <a:buNone/>
            </a:pPr>
            <a:r>
              <a:rPr lang="en-US" sz="1800" dirty="0" smtClean="0"/>
              <a:t> </a:t>
            </a:r>
            <a:r>
              <a:rPr lang="en-US" sz="1800" dirty="0" err="1" smtClean="0"/>
              <a:t>intent.putExtra</a:t>
            </a:r>
            <a:r>
              <a:rPr lang="en-US" sz="1800" dirty="0" smtClean="0"/>
              <a:t>(</a:t>
            </a:r>
            <a:r>
              <a:rPr lang="en-US" sz="1800" dirty="0" err="1" smtClean="0"/>
              <a:t>SearchManager.QUERY</a:t>
            </a:r>
            <a:r>
              <a:rPr lang="en-US" sz="1800" dirty="0" smtClean="0"/>
              <a:t>, term);            </a:t>
            </a:r>
          </a:p>
          <a:p>
            <a:pPr marL="0" indent="0">
              <a:buNone/>
            </a:pPr>
            <a:r>
              <a:rPr lang="en-US" sz="1800" dirty="0" smtClean="0"/>
              <a:t> </a:t>
            </a:r>
            <a:r>
              <a:rPr lang="en-US" sz="1800" dirty="0" err="1" smtClean="0"/>
              <a:t>startActivity</a:t>
            </a:r>
            <a:r>
              <a:rPr lang="en-US" sz="1800" dirty="0" smtClean="0"/>
              <a:t>(intent);          }       });    } }</a:t>
            </a:r>
            <a:endParaRPr lang="en-US" sz="1800" dirty="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extLst>
      <p:ext uri="{BB962C8B-B14F-4D97-AF65-F5344CB8AC3E}">
        <p14:creationId xmlns:p14="http://schemas.microsoft.com/office/powerpoint/2010/main" xmlns="" val="27631886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57200" y="332656"/>
            <a:ext cx="8229600" cy="5793507"/>
          </a:xfrm>
        </p:spPr>
        <p:txBody>
          <a:bodyPr>
            <a:normAutofit fontScale="62500" lnSpcReduction="20000"/>
          </a:bodyPr>
          <a:lstStyle/>
          <a:p>
            <a:pPr>
              <a:buNone/>
            </a:pPr>
            <a:r>
              <a:rPr lang="en-US" dirty="0" smtClean="0"/>
              <a:t>&lt;?xml version="1.0" encoding="utf-8"?&gt; </a:t>
            </a:r>
          </a:p>
          <a:p>
            <a:pPr>
              <a:buNone/>
            </a:pPr>
            <a:r>
              <a:rPr lang="en-US" dirty="0" smtClean="0"/>
              <a:t>&lt;manifest </a:t>
            </a:r>
            <a:r>
              <a:rPr lang="en-US" dirty="0" err="1" smtClean="0"/>
              <a:t>xmlns:android</a:t>
            </a:r>
            <a:r>
              <a:rPr lang="en-US" dirty="0" smtClean="0"/>
              <a:t>="http://schemas.android.com/apk/res/android"    package="</a:t>
            </a:r>
            <a:r>
              <a:rPr lang="en-US" dirty="0" err="1" smtClean="0"/>
              <a:t>app.com.sample</a:t>
            </a:r>
            <a:r>
              <a:rPr lang="en-US" dirty="0" smtClean="0"/>
              <a:t>"&gt;    </a:t>
            </a:r>
          </a:p>
          <a:p>
            <a:pPr>
              <a:buNone/>
            </a:pPr>
            <a:r>
              <a:rPr lang="en-US" dirty="0" smtClean="0"/>
              <a:t>&lt;uses-permission </a:t>
            </a:r>
            <a:r>
              <a:rPr lang="en-US" dirty="0" err="1" smtClean="0"/>
              <a:t>android:name</a:t>
            </a:r>
            <a:r>
              <a:rPr lang="en-US" dirty="0" smtClean="0"/>
              <a:t>="</a:t>
            </a:r>
            <a:r>
              <a:rPr lang="en-US" dirty="0" err="1" smtClean="0"/>
              <a:t>android.permission.INTERNET</a:t>
            </a:r>
            <a:r>
              <a:rPr lang="en-US" dirty="0" smtClean="0"/>
              <a:t>"/&gt;       </a:t>
            </a:r>
          </a:p>
          <a:p>
            <a:pPr>
              <a:buNone/>
            </a:pPr>
            <a:r>
              <a:rPr lang="en-US" dirty="0" smtClean="0"/>
              <a:t>&lt;application          </a:t>
            </a:r>
            <a:r>
              <a:rPr lang="en-US" dirty="0" err="1" smtClean="0"/>
              <a:t>android:allowBackup</a:t>
            </a:r>
            <a:r>
              <a:rPr lang="en-US" dirty="0" smtClean="0"/>
              <a:t>="true"          </a:t>
            </a:r>
          </a:p>
          <a:p>
            <a:pPr>
              <a:buNone/>
            </a:pPr>
            <a:r>
              <a:rPr lang="en-US" dirty="0" err="1" smtClean="0"/>
              <a:t>android:icon</a:t>
            </a:r>
            <a:r>
              <a:rPr lang="en-US" dirty="0" smtClean="0"/>
              <a:t>="@</a:t>
            </a:r>
            <a:r>
              <a:rPr lang="en-US" dirty="0" err="1" smtClean="0"/>
              <a:t>mipmap</a:t>
            </a:r>
            <a:r>
              <a:rPr lang="en-US" dirty="0" smtClean="0"/>
              <a:t>/</a:t>
            </a:r>
            <a:r>
              <a:rPr lang="en-US" dirty="0" err="1" smtClean="0"/>
              <a:t>ic_launcher</a:t>
            </a:r>
            <a:r>
              <a:rPr lang="en-US" dirty="0" smtClean="0"/>
              <a:t>"        </a:t>
            </a:r>
          </a:p>
          <a:p>
            <a:pPr>
              <a:buNone/>
            </a:pPr>
            <a:r>
              <a:rPr lang="en-US" dirty="0" smtClean="0"/>
              <a:t>  </a:t>
            </a:r>
            <a:r>
              <a:rPr lang="en-US" dirty="0" err="1" smtClean="0"/>
              <a:t>android:label</a:t>
            </a:r>
            <a:r>
              <a:rPr lang="en-US" dirty="0" smtClean="0"/>
              <a:t>="@string/</a:t>
            </a:r>
            <a:r>
              <a:rPr lang="en-US" dirty="0" err="1" smtClean="0"/>
              <a:t>app_name</a:t>
            </a:r>
            <a:r>
              <a:rPr lang="en-US" dirty="0" smtClean="0"/>
              <a:t>"          </a:t>
            </a:r>
          </a:p>
          <a:p>
            <a:pPr>
              <a:buNone/>
            </a:pPr>
            <a:r>
              <a:rPr lang="en-US" dirty="0" err="1" smtClean="0"/>
              <a:t>android:roundIcon</a:t>
            </a:r>
            <a:r>
              <a:rPr lang="en-US" dirty="0" smtClean="0"/>
              <a:t>="@</a:t>
            </a:r>
            <a:r>
              <a:rPr lang="en-US" dirty="0" err="1" smtClean="0"/>
              <a:t>mipmap</a:t>
            </a:r>
            <a:r>
              <a:rPr lang="en-US" dirty="0" smtClean="0"/>
              <a:t>/</a:t>
            </a:r>
            <a:r>
              <a:rPr lang="en-US" dirty="0" err="1" smtClean="0"/>
              <a:t>ic_launcher_round</a:t>
            </a:r>
            <a:r>
              <a:rPr lang="en-US" dirty="0" smtClean="0"/>
              <a:t>"          </a:t>
            </a:r>
          </a:p>
          <a:p>
            <a:pPr>
              <a:buNone/>
            </a:pPr>
            <a:r>
              <a:rPr lang="en-US" dirty="0" err="1" smtClean="0"/>
              <a:t>android:supportsRtl</a:t>
            </a:r>
            <a:r>
              <a:rPr lang="en-US" dirty="0" smtClean="0"/>
              <a:t>="true"          </a:t>
            </a:r>
          </a:p>
          <a:p>
            <a:pPr>
              <a:buNone/>
            </a:pPr>
            <a:r>
              <a:rPr lang="en-US" dirty="0" err="1" smtClean="0"/>
              <a:t>android:theme</a:t>
            </a:r>
            <a:r>
              <a:rPr lang="en-US" dirty="0" smtClean="0"/>
              <a:t>="@style/</a:t>
            </a:r>
            <a:r>
              <a:rPr lang="en-US" dirty="0" err="1" smtClean="0"/>
              <a:t>AppTheme</a:t>
            </a:r>
            <a:r>
              <a:rPr lang="en-US" dirty="0" smtClean="0"/>
              <a:t>"&gt;          </a:t>
            </a:r>
          </a:p>
          <a:p>
            <a:pPr>
              <a:buNone/>
            </a:pPr>
            <a:r>
              <a:rPr lang="en-US" dirty="0" smtClean="0"/>
              <a:t>&lt;activity </a:t>
            </a:r>
            <a:r>
              <a:rPr lang="en-US" dirty="0" err="1" smtClean="0"/>
              <a:t>android:name</a:t>
            </a:r>
            <a:r>
              <a:rPr lang="en-US" dirty="0" smtClean="0"/>
              <a:t>=".</a:t>
            </a:r>
            <a:r>
              <a:rPr lang="en-US" dirty="0" err="1" smtClean="0"/>
              <a:t>MainActivity</a:t>
            </a:r>
            <a:r>
              <a:rPr lang="en-US" dirty="0" smtClean="0"/>
              <a:t>"&gt;             </a:t>
            </a:r>
          </a:p>
          <a:p>
            <a:pPr>
              <a:buNone/>
            </a:pPr>
            <a:r>
              <a:rPr lang="en-US" dirty="0" smtClean="0"/>
              <a:t>&lt;intent-filter&gt;               </a:t>
            </a:r>
          </a:p>
          <a:p>
            <a:pPr>
              <a:buNone/>
            </a:pPr>
            <a:r>
              <a:rPr lang="en-US" dirty="0" smtClean="0"/>
              <a:t> &lt;action </a:t>
            </a:r>
            <a:r>
              <a:rPr lang="en-US" dirty="0" err="1" smtClean="0"/>
              <a:t>android:name</a:t>
            </a:r>
            <a:r>
              <a:rPr lang="en-US" dirty="0" smtClean="0"/>
              <a:t>="</a:t>
            </a:r>
            <a:r>
              <a:rPr lang="en-US" dirty="0" err="1" smtClean="0"/>
              <a:t>android.intent.action.MAIN</a:t>
            </a:r>
            <a:r>
              <a:rPr lang="en-US" dirty="0" smtClean="0"/>
              <a:t>" /&gt;               </a:t>
            </a:r>
          </a:p>
          <a:p>
            <a:pPr>
              <a:buNone/>
            </a:pPr>
            <a:r>
              <a:rPr lang="en-US" dirty="0" smtClean="0"/>
              <a:t> &lt;category </a:t>
            </a:r>
            <a:r>
              <a:rPr lang="en-US" dirty="0" err="1" smtClean="0"/>
              <a:t>android:name</a:t>
            </a:r>
            <a:r>
              <a:rPr lang="en-US" dirty="0" smtClean="0"/>
              <a:t>="</a:t>
            </a:r>
            <a:r>
              <a:rPr lang="en-US" dirty="0" err="1" smtClean="0"/>
              <a:t>android.intent.category.LAUNCHER</a:t>
            </a:r>
            <a:r>
              <a:rPr lang="en-US" dirty="0" smtClean="0"/>
              <a:t>" /&gt;          </a:t>
            </a:r>
          </a:p>
          <a:p>
            <a:pPr>
              <a:buNone/>
            </a:pPr>
            <a:r>
              <a:rPr lang="en-US" dirty="0" smtClean="0"/>
              <a:t>&lt;/intent-filter&gt;       </a:t>
            </a:r>
          </a:p>
          <a:p>
            <a:pPr>
              <a:buNone/>
            </a:pPr>
            <a:r>
              <a:rPr lang="en-US" dirty="0" smtClean="0"/>
              <a:t>&lt;/activity&gt;    </a:t>
            </a:r>
          </a:p>
          <a:p>
            <a:pPr>
              <a:buNone/>
            </a:pPr>
            <a:r>
              <a:rPr lang="en-US" dirty="0" smtClean="0"/>
              <a:t>&lt;/application&gt;</a:t>
            </a:r>
          </a:p>
          <a:p>
            <a:pPr>
              <a:buNone/>
            </a:pPr>
            <a:r>
              <a:rPr lang="en-US" dirty="0" smtClean="0"/>
              <a:t> &lt;/manifest&gt;</a:t>
            </a:r>
            <a:endParaRPr lang="en-US" dirty="0"/>
          </a:p>
        </p:txBody>
      </p:sp>
    </p:spTree>
    <p:extLst>
      <p:ext uri="{BB962C8B-B14F-4D97-AF65-F5344CB8AC3E}">
        <p14:creationId xmlns:p14="http://schemas.microsoft.com/office/powerpoint/2010/main" xmlns="" val="27631886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p:txBody>
          <a:bodyPr>
            <a:normAutofit/>
          </a:bodyPr>
          <a:lstStyle/>
          <a:p>
            <a:pPr algn="just">
              <a:buNone/>
            </a:pPr>
            <a:endParaRPr lang="en-IN" dirty="0"/>
          </a:p>
        </p:txBody>
      </p:sp>
    </p:spTree>
    <p:extLst>
      <p:ext uri="{BB962C8B-B14F-4D97-AF65-F5344CB8AC3E}">
        <p14:creationId xmlns:p14="http://schemas.microsoft.com/office/powerpoint/2010/main" xmlns="" val="177846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18540"/>
            <a:ext cx="8229600" cy="5420360"/>
          </a:xfrm>
        </p:spPr>
        <p:txBody>
          <a:bodyPr>
            <a:noAutofit/>
          </a:bodyPr>
          <a:lstStyle/>
          <a:p>
            <a:pPr marL="0" indent="0">
              <a:buNone/>
            </a:pPr>
            <a:r>
              <a:rPr lang="en-US" dirty="0"/>
              <a:t>Database </a:t>
            </a:r>
            <a:r>
              <a:rPr lang="en-US" dirty="0" smtClean="0"/>
              <a:t>– Package</a:t>
            </a:r>
          </a:p>
          <a:p>
            <a:pPr marL="0" indent="0">
              <a:buNone/>
            </a:pPr>
            <a:endParaRPr lang="en-US" dirty="0"/>
          </a:p>
          <a:p>
            <a:r>
              <a:rPr lang="en-US" dirty="0"/>
              <a:t>The main package is </a:t>
            </a:r>
            <a:r>
              <a:rPr lang="en-US" dirty="0" err="1"/>
              <a:t>android.database.sqlite</a:t>
            </a:r>
            <a:r>
              <a:rPr lang="en-US" dirty="0"/>
              <a:t> that contains the classes to manage your own databases</a:t>
            </a:r>
          </a:p>
          <a:p>
            <a:pPr marL="0" indent="0" algn="just">
              <a:buNone/>
            </a:pPr>
            <a:endParaRPr lang="en-US" sz="1800" dirty="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18540"/>
            <a:ext cx="8229600" cy="5420360"/>
          </a:xfrm>
        </p:spPr>
        <p:txBody>
          <a:bodyPr>
            <a:noAutofit/>
          </a:bodyPr>
          <a:lstStyle/>
          <a:p>
            <a:pPr marL="0" indent="0">
              <a:buNone/>
            </a:pPr>
            <a:r>
              <a:rPr lang="en-US" sz="2400" dirty="0"/>
              <a:t>Database </a:t>
            </a:r>
            <a:r>
              <a:rPr lang="en-US" sz="2400" dirty="0" smtClean="0"/>
              <a:t>– Creation</a:t>
            </a:r>
          </a:p>
          <a:p>
            <a:endParaRPr lang="en-US" sz="2400" dirty="0"/>
          </a:p>
          <a:p>
            <a:r>
              <a:rPr lang="en-US" sz="2400" dirty="0"/>
              <a:t>In order to create a database you just need to call this method </a:t>
            </a:r>
            <a:r>
              <a:rPr lang="en-US" sz="2400" dirty="0" err="1"/>
              <a:t>openOrCreateDatabase</a:t>
            </a:r>
            <a:r>
              <a:rPr lang="en-US" sz="2400" dirty="0"/>
              <a:t> with your database name and mode as a parameter. It returns an instance of SQLite database which you have to receive in your own object</a:t>
            </a:r>
            <a:r>
              <a:rPr lang="en-US" sz="2400" dirty="0" smtClean="0"/>
              <a:t>.</a:t>
            </a:r>
          </a:p>
          <a:p>
            <a:endParaRPr lang="en-US" sz="2400" dirty="0" smtClean="0"/>
          </a:p>
          <a:p>
            <a:r>
              <a:rPr lang="en-US" sz="2400" dirty="0" smtClean="0"/>
              <a:t>Its </a:t>
            </a:r>
            <a:r>
              <a:rPr lang="en-US" sz="2400" dirty="0"/>
              <a:t>syntax is given </a:t>
            </a:r>
            <a:r>
              <a:rPr lang="en-US" sz="2400" dirty="0" smtClean="0"/>
              <a:t>below</a:t>
            </a:r>
          </a:p>
          <a:p>
            <a:pPr marL="0" indent="0">
              <a:buNone/>
            </a:pPr>
            <a:endParaRPr lang="en-US" sz="2400" dirty="0"/>
          </a:p>
          <a:p>
            <a:pPr marL="0" lvl="0" indent="0" algn="just">
              <a:buNone/>
            </a:pPr>
            <a:r>
              <a:rPr lang="en-US" altLang="en-US" sz="2400" dirty="0" err="1"/>
              <a:t>SQLiteDatabase</a:t>
            </a:r>
            <a:r>
              <a:rPr lang="en-US" altLang="en-US" sz="2400" dirty="0"/>
              <a:t>  </a:t>
            </a:r>
            <a:r>
              <a:rPr lang="en-US" altLang="en-US" sz="2400" dirty="0" err="1"/>
              <a:t>mydatabase</a:t>
            </a:r>
            <a:r>
              <a:rPr lang="en-US" altLang="en-US" sz="2400" dirty="0"/>
              <a:t>=</a:t>
            </a:r>
            <a:r>
              <a:rPr lang="en-US" altLang="en-US" sz="2400" dirty="0" err="1"/>
              <a:t>openOrCreateDatabase</a:t>
            </a:r>
            <a:r>
              <a:rPr lang="en-US" altLang="en-US" sz="2400" dirty="0"/>
              <a:t> ("your database name",</a:t>
            </a:r>
            <a:r>
              <a:rPr lang="en-US" altLang="en-US" sz="2400" dirty="0" err="1"/>
              <a:t>MODE_PRIVATE,null</a:t>
            </a:r>
            <a:r>
              <a:rPr lang="en-US" altLang="en-US" sz="2400" dirty="0"/>
              <a:t>); </a:t>
            </a:r>
          </a:p>
          <a:p>
            <a:pPr marL="0" indent="0" algn="just">
              <a:buNone/>
            </a:pPr>
            <a:endParaRPr lang="en-US" sz="1800" dirty="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19256" cy="5242148"/>
          </a:xfrm>
        </p:spPr>
        <p:txBody>
          <a:bodyPr>
            <a:noAutofit/>
          </a:bodyPr>
          <a:lstStyle/>
          <a:p>
            <a:r>
              <a:rPr lang="en-US" sz="2400" dirty="0"/>
              <a:t>Database </a:t>
            </a:r>
            <a:r>
              <a:rPr lang="en-US" sz="2400" dirty="0" smtClean="0"/>
              <a:t>– Insertion</a:t>
            </a:r>
          </a:p>
          <a:p>
            <a:pPr marL="0" indent="0">
              <a:buNone/>
            </a:pPr>
            <a:endParaRPr lang="en-US" sz="2400" dirty="0"/>
          </a:p>
          <a:p>
            <a:pPr marL="0" indent="0">
              <a:buNone/>
            </a:pPr>
            <a:r>
              <a:rPr lang="en-US" sz="2400" dirty="0" smtClean="0"/>
              <a:t>We </a:t>
            </a:r>
            <a:r>
              <a:rPr lang="en-US" sz="2400" dirty="0"/>
              <a:t>can create table or insert data into table using </a:t>
            </a:r>
            <a:r>
              <a:rPr lang="en-US" sz="2400" dirty="0" err="1"/>
              <a:t>execSQL</a:t>
            </a:r>
            <a:r>
              <a:rPr lang="en-US" sz="2400" dirty="0"/>
              <a:t> method defined in </a:t>
            </a:r>
            <a:r>
              <a:rPr lang="en-US" sz="2400" dirty="0" err="1"/>
              <a:t>SQLiteDatabase</a:t>
            </a:r>
            <a:r>
              <a:rPr lang="en-US" sz="2400" dirty="0"/>
              <a:t> class. Its syntax is given below</a:t>
            </a:r>
          </a:p>
          <a:p>
            <a:pPr marL="0" indent="0" algn="just">
              <a:buNone/>
            </a:pPr>
            <a:endParaRPr lang="en-US" sz="2400" dirty="0" smtClean="0"/>
          </a:p>
          <a:p>
            <a:pPr marL="0" lvl="0" indent="0" algn="just">
              <a:buNone/>
            </a:pPr>
            <a:r>
              <a:rPr lang="en-US" altLang="en-US" sz="2400" spc="-150" dirty="0" err="1">
                <a:solidFill>
                  <a:srgbClr val="000000"/>
                </a:solidFill>
              </a:rPr>
              <a:t>mydatabase.execSQL</a:t>
            </a:r>
            <a:r>
              <a:rPr lang="en-US" altLang="en-US" sz="2400" spc="-150" dirty="0">
                <a:solidFill>
                  <a:srgbClr val="000000"/>
                </a:solidFill>
              </a:rPr>
              <a:t>("CREATE TABLE IF NOT EXISTS </a:t>
            </a:r>
            <a:r>
              <a:rPr lang="en-US" altLang="en-US" sz="2400" spc="-150" dirty="0" smtClean="0">
                <a:solidFill>
                  <a:srgbClr val="000000"/>
                </a:solidFill>
              </a:rPr>
              <a:t>student(Username </a:t>
            </a:r>
            <a:r>
              <a:rPr lang="en-US" altLang="en-US" sz="2400" spc="-150" dirty="0" err="1">
                <a:solidFill>
                  <a:srgbClr val="000000"/>
                </a:solidFill>
              </a:rPr>
              <a:t>VARCHAR,Password</a:t>
            </a:r>
            <a:r>
              <a:rPr lang="en-US" altLang="en-US" sz="2400" spc="-150" dirty="0">
                <a:solidFill>
                  <a:srgbClr val="000000"/>
                </a:solidFill>
              </a:rPr>
              <a:t> VARCHAR);"); </a:t>
            </a:r>
            <a:endParaRPr lang="en-US" altLang="en-US" sz="2400" spc="-150" dirty="0" smtClean="0">
              <a:solidFill>
                <a:srgbClr val="000000"/>
              </a:solidFill>
            </a:endParaRPr>
          </a:p>
          <a:p>
            <a:pPr marL="0" lvl="0" indent="0" algn="just">
              <a:buNone/>
            </a:pPr>
            <a:endParaRPr lang="en-US" altLang="en-US" sz="2400" spc="-150" dirty="0" smtClean="0">
              <a:solidFill>
                <a:srgbClr val="000000"/>
              </a:solidFill>
            </a:endParaRPr>
          </a:p>
          <a:p>
            <a:pPr marL="0" lvl="0" indent="0" algn="just">
              <a:buNone/>
            </a:pPr>
            <a:r>
              <a:rPr lang="en-US" altLang="en-US" sz="2400" spc="-150" dirty="0" err="1" smtClean="0">
                <a:solidFill>
                  <a:srgbClr val="000000"/>
                </a:solidFill>
              </a:rPr>
              <a:t>mydatabase.execSQL</a:t>
            </a:r>
            <a:r>
              <a:rPr lang="en-US" altLang="en-US" sz="2400" spc="-150" dirty="0">
                <a:solidFill>
                  <a:srgbClr val="000000"/>
                </a:solidFill>
              </a:rPr>
              <a:t>("</a:t>
            </a:r>
            <a:r>
              <a:rPr lang="en-US" altLang="en-US" sz="2400" spc="-300" dirty="0" smtClean="0">
                <a:solidFill>
                  <a:srgbClr val="000000"/>
                </a:solidFill>
              </a:rPr>
              <a:t>INSERT  INTO  student </a:t>
            </a:r>
            <a:r>
              <a:rPr lang="en-US" altLang="en-US" sz="2400" spc="-150" dirty="0" smtClean="0">
                <a:solidFill>
                  <a:srgbClr val="000000"/>
                </a:solidFill>
              </a:rPr>
              <a:t>VALUES</a:t>
            </a:r>
            <a:r>
              <a:rPr lang="en-US" altLang="en-US" sz="2400" spc="-150" dirty="0">
                <a:solidFill>
                  <a:srgbClr val="000000"/>
                </a:solidFill>
              </a:rPr>
              <a:t>('</a:t>
            </a:r>
            <a:r>
              <a:rPr lang="en-US" altLang="en-US" sz="2400" spc="-150" dirty="0" err="1">
                <a:solidFill>
                  <a:srgbClr val="000000"/>
                </a:solidFill>
              </a:rPr>
              <a:t>admin','admin</a:t>
            </a:r>
            <a:r>
              <a:rPr lang="en-US" altLang="en-US" sz="2400" spc="-150" dirty="0">
                <a:solidFill>
                  <a:srgbClr val="000000"/>
                </a:solidFill>
              </a:rPr>
              <a:t>');");</a:t>
            </a:r>
            <a:r>
              <a:rPr lang="en-US" altLang="en-US" sz="2400" spc="-150" dirty="0"/>
              <a:t> </a:t>
            </a:r>
          </a:p>
          <a:p>
            <a:pPr marL="0" indent="0" algn="just">
              <a:buNone/>
            </a:pPr>
            <a:endParaRPr lang="en-US" sz="2400" dirty="0" smtClean="0"/>
          </a:p>
          <a:p>
            <a:pPr marL="0" indent="0" algn="just">
              <a:buNone/>
            </a:pPr>
            <a:endParaRPr lang="en-US" sz="2400" dirty="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extLst>
      <p:ext uri="{BB962C8B-B14F-4D97-AF65-F5344CB8AC3E}">
        <p14:creationId xmlns:p14="http://schemas.microsoft.com/office/powerpoint/2010/main" xmlns="" val="280716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363272" cy="5510230"/>
          </a:xfrm>
        </p:spPr>
        <p:txBody>
          <a:bodyPr>
            <a:noAutofit/>
          </a:bodyPr>
          <a:lstStyle/>
          <a:p>
            <a:pPr marL="0" indent="0" algn="just">
              <a:buNone/>
            </a:pPr>
            <a:r>
              <a:rPr lang="en-US" sz="2400" dirty="0" smtClean="0"/>
              <a:t>This </a:t>
            </a:r>
            <a:r>
              <a:rPr lang="en-US" sz="2400" dirty="0"/>
              <a:t>will insert some values into our table in our database</a:t>
            </a:r>
            <a:r>
              <a:rPr lang="en-US" sz="2400" dirty="0" smtClean="0"/>
              <a:t>.</a:t>
            </a:r>
          </a:p>
          <a:p>
            <a:pPr marL="0" indent="0" algn="just">
              <a:buNone/>
            </a:pPr>
            <a:endParaRPr lang="en-US" sz="2400" dirty="0" smtClean="0"/>
          </a:p>
          <a:p>
            <a:pPr marL="0" indent="0" algn="just">
              <a:buNone/>
            </a:pPr>
            <a:r>
              <a:rPr lang="en-US" sz="2400" dirty="0" smtClean="0"/>
              <a:t> </a:t>
            </a:r>
            <a:r>
              <a:rPr lang="en-US" sz="2400" dirty="0"/>
              <a:t>Another method that also does the same job but take some additional parameter is given below</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pic>
        <p:nvPicPr>
          <p:cNvPr id="2" name="Picture 1"/>
          <p:cNvPicPr>
            <a:picLocks noChangeAspect="1"/>
          </p:cNvPicPr>
          <p:nvPr/>
        </p:nvPicPr>
        <p:blipFill>
          <a:blip r:embed="rId3" cstate="print"/>
          <a:stretch>
            <a:fillRect/>
          </a:stretch>
        </p:blipFill>
        <p:spPr>
          <a:xfrm>
            <a:off x="676964" y="3068960"/>
            <a:ext cx="7923744" cy="1712590"/>
          </a:xfrm>
          <a:prstGeom prst="rect">
            <a:avLst/>
          </a:prstGeom>
        </p:spPr>
      </p:pic>
    </p:spTree>
    <p:extLst>
      <p:ext uri="{BB962C8B-B14F-4D97-AF65-F5344CB8AC3E}">
        <p14:creationId xmlns:p14="http://schemas.microsoft.com/office/powerpoint/2010/main" xmlns="" val="24884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363272" cy="5510230"/>
          </a:xfrm>
        </p:spPr>
        <p:txBody>
          <a:bodyPr>
            <a:noAutofit/>
          </a:bodyPr>
          <a:lstStyle/>
          <a:p>
            <a:r>
              <a:rPr lang="en-US" sz="2400" dirty="0"/>
              <a:t>Database </a:t>
            </a:r>
            <a:r>
              <a:rPr lang="en-US" sz="2400" dirty="0" smtClean="0"/>
              <a:t>– Fetching</a:t>
            </a:r>
          </a:p>
          <a:p>
            <a:pPr marL="0" indent="0">
              <a:buNone/>
            </a:pPr>
            <a:endParaRPr lang="en-US" sz="2400" dirty="0"/>
          </a:p>
          <a:p>
            <a:pPr marL="0" indent="0">
              <a:buNone/>
            </a:pPr>
            <a:r>
              <a:rPr lang="en-US" sz="2400" dirty="0"/>
              <a:t>We can retrieve anything from database using an object of the Cursor class. We will call a method of this class called </a:t>
            </a:r>
            <a:r>
              <a:rPr lang="en-US" sz="2400" dirty="0" err="1"/>
              <a:t>rawQuery</a:t>
            </a:r>
            <a:r>
              <a:rPr lang="en-US" sz="2400" dirty="0"/>
              <a:t> and it will return a </a:t>
            </a:r>
            <a:r>
              <a:rPr lang="en-US" sz="2400" dirty="0" err="1"/>
              <a:t>resultset</a:t>
            </a:r>
            <a:r>
              <a:rPr lang="en-US" sz="2400" dirty="0"/>
              <a:t> with the cursor pointing to the table. We can move the cursor forward and retrieve the data.</a:t>
            </a:r>
          </a:p>
          <a:p>
            <a:pPr marL="0" indent="0" algn="just">
              <a:buNone/>
            </a:pPr>
            <a:endParaRPr lang="en-US" sz="2400" dirty="0" smtClean="0"/>
          </a:p>
          <a:p>
            <a:pPr marL="0" lvl="0" indent="0" algn="just">
              <a:buNone/>
            </a:pPr>
            <a:r>
              <a:rPr lang="en-US" altLang="en-US" sz="2400" dirty="0">
                <a:solidFill>
                  <a:srgbClr val="000000"/>
                </a:solidFill>
              </a:rPr>
              <a:t>Cursor </a:t>
            </a:r>
            <a:r>
              <a:rPr lang="en-US" altLang="en-US" sz="2400" dirty="0" err="1">
                <a:solidFill>
                  <a:srgbClr val="000000"/>
                </a:solidFill>
              </a:rPr>
              <a:t>resultSet</a:t>
            </a:r>
            <a:r>
              <a:rPr lang="en-US" altLang="en-US" sz="2400" dirty="0">
                <a:solidFill>
                  <a:srgbClr val="000000"/>
                </a:solidFill>
              </a:rPr>
              <a:t> = </a:t>
            </a:r>
            <a:r>
              <a:rPr lang="en-US" altLang="en-US" sz="2400" dirty="0" err="1">
                <a:solidFill>
                  <a:srgbClr val="000000"/>
                </a:solidFill>
              </a:rPr>
              <a:t>mydatbase.rawQuery</a:t>
            </a:r>
            <a:r>
              <a:rPr lang="en-US" altLang="en-US" sz="2400" dirty="0">
                <a:solidFill>
                  <a:srgbClr val="000000"/>
                </a:solidFill>
              </a:rPr>
              <a:t>("Select * from </a:t>
            </a:r>
            <a:r>
              <a:rPr lang="en-US" altLang="en-US" sz="2400" dirty="0" err="1">
                <a:solidFill>
                  <a:srgbClr val="000000"/>
                </a:solidFill>
              </a:rPr>
              <a:t>TutorialsPoint</a:t>
            </a:r>
            <a:r>
              <a:rPr lang="en-US" altLang="en-US" sz="2400" dirty="0">
                <a:solidFill>
                  <a:srgbClr val="000000"/>
                </a:solidFill>
              </a:rPr>
              <a:t>",null); </a:t>
            </a:r>
            <a:endParaRPr lang="en-US" altLang="en-US" sz="2400" dirty="0" smtClean="0">
              <a:solidFill>
                <a:srgbClr val="000000"/>
              </a:solidFill>
            </a:endParaRPr>
          </a:p>
          <a:p>
            <a:pPr marL="0" lvl="0" indent="0" algn="just">
              <a:buNone/>
            </a:pPr>
            <a:r>
              <a:rPr lang="en-US" altLang="en-US" sz="2400" dirty="0" err="1" smtClean="0">
                <a:solidFill>
                  <a:srgbClr val="000000"/>
                </a:solidFill>
              </a:rPr>
              <a:t>resultSet.moveToFirst</a:t>
            </a:r>
            <a:r>
              <a:rPr lang="en-US" altLang="en-US" sz="2400" dirty="0" smtClean="0">
                <a:solidFill>
                  <a:srgbClr val="000000"/>
                </a:solidFill>
              </a:rPr>
              <a:t>();</a:t>
            </a:r>
          </a:p>
          <a:p>
            <a:pPr marL="0" lvl="0" indent="0" algn="just">
              <a:buNone/>
            </a:pPr>
            <a:r>
              <a:rPr lang="en-US" altLang="en-US" sz="2400" dirty="0" smtClean="0">
                <a:solidFill>
                  <a:srgbClr val="000000"/>
                </a:solidFill>
              </a:rPr>
              <a:t> </a:t>
            </a:r>
            <a:r>
              <a:rPr lang="en-US" altLang="en-US" sz="2400" dirty="0">
                <a:solidFill>
                  <a:srgbClr val="000000"/>
                </a:solidFill>
              </a:rPr>
              <a:t>String username = </a:t>
            </a:r>
            <a:r>
              <a:rPr lang="en-US" altLang="en-US" sz="2400" dirty="0" err="1">
                <a:solidFill>
                  <a:srgbClr val="000000"/>
                </a:solidFill>
              </a:rPr>
              <a:t>resultSet.getString</a:t>
            </a:r>
            <a:r>
              <a:rPr lang="en-US" altLang="en-US" sz="2400" dirty="0">
                <a:solidFill>
                  <a:srgbClr val="000000"/>
                </a:solidFill>
              </a:rPr>
              <a:t>(0); </a:t>
            </a:r>
            <a:endParaRPr lang="en-US" altLang="en-US" sz="2400" dirty="0" smtClean="0">
              <a:solidFill>
                <a:srgbClr val="000000"/>
              </a:solidFill>
            </a:endParaRPr>
          </a:p>
          <a:p>
            <a:pPr marL="0" lvl="0" indent="0" algn="just">
              <a:buNone/>
            </a:pPr>
            <a:r>
              <a:rPr lang="en-US" altLang="en-US" sz="2400" dirty="0" smtClean="0">
                <a:solidFill>
                  <a:srgbClr val="000000"/>
                </a:solidFill>
              </a:rPr>
              <a:t>String </a:t>
            </a:r>
            <a:r>
              <a:rPr lang="en-US" altLang="en-US" sz="2400" dirty="0">
                <a:solidFill>
                  <a:srgbClr val="000000"/>
                </a:solidFill>
              </a:rPr>
              <a:t>password = </a:t>
            </a:r>
            <a:r>
              <a:rPr lang="en-US" altLang="en-US" sz="2400" dirty="0" err="1">
                <a:solidFill>
                  <a:srgbClr val="000000"/>
                </a:solidFill>
              </a:rPr>
              <a:t>resultSet.getString</a:t>
            </a:r>
            <a:r>
              <a:rPr lang="en-US" altLang="en-US" sz="2400" dirty="0">
                <a:solidFill>
                  <a:srgbClr val="000000"/>
                </a:solidFill>
              </a:rPr>
              <a:t>(1);</a:t>
            </a:r>
            <a:r>
              <a:rPr lang="en-US" altLang="en-US" sz="2400" dirty="0"/>
              <a:t> </a:t>
            </a:r>
          </a:p>
          <a:p>
            <a:pPr marL="0" indent="0" algn="just">
              <a:buNone/>
            </a:pPr>
            <a:endParaRPr lang="en-US" sz="2400" dirty="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extLst>
      <p:ext uri="{BB962C8B-B14F-4D97-AF65-F5344CB8AC3E}">
        <p14:creationId xmlns:p14="http://schemas.microsoft.com/office/powerpoint/2010/main" xmlns="" val="3230788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363272" cy="5510230"/>
          </a:xfrm>
        </p:spPr>
        <p:txBody>
          <a:bodyPr>
            <a:noAutofit/>
          </a:bodyPr>
          <a:lstStyle/>
          <a:p>
            <a:pPr marL="0" indent="0" algn="just">
              <a:buNone/>
            </a:pPr>
            <a:r>
              <a:rPr lang="en-US" sz="1800" dirty="0"/>
              <a:t>There are other functions available in the Cursor class that allows us to effectively retrieve the data. That </a:t>
            </a:r>
            <a:r>
              <a:rPr lang="en-US" sz="1800" dirty="0" smtClean="0"/>
              <a:t>includes</a:t>
            </a:r>
          </a:p>
          <a:p>
            <a:pPr marL="0" indent="0" algn="just">
              <a:buNone/>
            </a:pPr>
            <a:endParaRPr lang="en-US" sz="1800" dirty="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pic>
        <p:nvPicPr>
          <p:cNvPr id="4" name="Picture 3"/>
          <p:cNvPicPr>
            <a:picLocks noChangeAspect="1"/>
          </p:cNvPicPr>
          <p:nvPr/>
        </p:nvPicPr>
        <p:blipFill>
          <a:blip r:embed="rId3" cstate="print"/>
          <a:stretch>
            <a:fillRect/>
          </a:stretch>
        </p:blipFill>
        <p:spPr>
          <a:xfrm>
            <a:off x="755576" y="1556314"/>
            <a:ext cx="6844233" cy="5266515"/>
          </a:xfrm>
          <a:prstGeom prst="rect">
            <a:avLst/>
          </a:prstGeom>
        </p:spPr>
      </p:pic>
    </p:spTree>
    <p:extLst>
      <p:ext uri="{BB962C8B-B14F-4D97-AF65-F5344CB8AC3E}">
        <p14:creationId xmlns:p14="http://schemas.microsoft.com/office/powerpoint/2010/main" xmlns="" val="2687580015"/>
      </p:ext>
    </p:extLst>
  </p:cSld>
  <p:clrMapOvr>
    <a:masterClrMapping/>
  </p:clrMapOvr>
</p:sld>
</file>

<file path=ppt/theme/theme1.xml><?xml version="1.0" encoding="utf-8"?>
<a:theme xmlns:a="http://schemas.openxmlformats.org/drawingml/2006/main" name="Java Unit-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Java Unit-2</Template>
  <TotalTime>1352</TotalTime>
  <Words>1257</Words>
  <Application>Microsoft Office PowerPoint</Application>
  <PresentationFormat>On-screen Show (4:3)</PresentationFormat>
  <Paragraphs>207</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Java Unit-2</vt:lpstr>
      <vt:lpstr> Unit-5</vt:lpstr>
      <vt:lpstr>Introducing Android databases</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student</dc:creator>
  <cp:lastModifiedBy>Vijay Kumar AS</cp:lastModifiedBy>
  <cp:revision>629</cp:revision>
  <dcterms:created xsi:type="dcterms:W3CDTF">2020-07-16T10:44:00Z</dcterms:created>
  <dcterms:modified xsi:type="dcterms:W3CDTF">2022-08-23T05:30:37Z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