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5" r:id="rId3"/>
    <p:sldId id="28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F9923E4-6993-4CAB-89AC-6A98BB7EC89E}" type="datetimeFigureOut">
              <a:rPr lang="en-GB" smtClean="0"/>
              <a:pPr/>
              <a:t>24/11/2021</a:t>
            </a:fld>
            <a:endParaRPr lang="en-GB"/>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GB"/>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2A61D40-449E-4969-AEAE-DF7AE4E9B138}" type="slidenum">
              <a:rPr lang="en-GB" smtClean="0"/>
              <a:pPr/>
              <a:t>‹#›</a:t>
            </a:fld>
            <a:endParaRPr lang="en-GB"/>
          </a:p>
        </p:txBody>
      </p:sp>
    </p:spTree>
    <p:extLst>
      <p:ext uri="{BB962C8B-B14F-4D97-AF65-F5344CB8AC3E}">
        <p14:creationId xmlns="" xmlns:p14="http://schemas.microsoft.com/office/powerpoint/2010/main" val="3288605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9923E4-6993-4CAB-89AC-6A98BB7EC89E}" type="datetimeFigureOut">
              <a:rPr lang="en-GB" smtClean="0"/>
              <a:pPr/>
              <a:t>24/11/2021</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2A61D40-449E-4969-AEAE-DF7AE4E9B138}" type="slidenum">
              <a:rPr lang="en-GB" smtClean="0"/>
              <a:pPr/>
              <a:t>‹#›</a:t>
            </a:fld>
            <a:endParaRPr lang="en-GB"/>
          </a:p>
        </p:txBody>
      </p:sp>
    </p:spTree>
    <p:extLst>
      <p:ext uri="{BB962C8B-B14F-4D97-AF65-F5344CB8AC3E}">
        <p14:creationId xmlns="" xmlns:p14="http://schemas.microsoft.com/office/powerpoint/2010/main" val="4218587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9923E4-6993-4CAB-89AC-6A98BB7EC89E}" type="datetimeFigureOut">
              <a:rPr lang="en-GB" smtClean="0"/>
              <a:pPr/>
              <a:t>24/11/2021</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2A61D40-449E-4969-AEAE-DF7AE4E9B138}" type="slidenum">
              <a:rPr lang="en-GB" smtClean="0"/>
              <a:pPr/>
              <a:t>‹#›</a:t>
            </a:fld>
            <a:endParaRPr lang="en-GB"/>
          </a:p>
        </p:txBody>
      </p:sp>
    </p:spTree>
    <p:extLst>
      <p:ext uri="{BB962C8B-B14F-4D97-AF65-F5344CB8AC3E}">
        <p14:creationId xmlns="" xmlns:p14="http://schemas.microsoft.com/office/powerpoint/2010/main" val="557387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9923E4-6993-4CAB-89AC-6A98BB7EC89E}" type="datetimeFigureOut">
              <a:rPr lang="en-GB" smtClean="0"/>
              <a:pPr/>
              <a:t>24/11/2021</a:t>
            </a:fld>
            <a:endParaRPr lang="en-GB"/>
          </a:p>
        </p:txBody>
      </p:sp>
      <p:sp>
        <p:nvSpPr>
          <p:cNvPr id="5" name="Footer Placeholder 4"/>
          <p:cNvSpPr>
            <a:spLocks noGrp="1"/>
          </p:cNvSpPr>
          <p:nvPr>
            <p:ph type="ftr" sz="quarter" idx="11"/>
          </p:nvPr>
        </p:nvSpPr>
        <p:spPr/>
        <p:txBody>
          <a:bodyPr/>
          <a:lstStyle/>
          <a:p>
            <a:endParaRPr lang="en-GB"/>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2A61D40-449E-4969-AEAE-DF7AE4E9B138}" type="slidenum">
              <a:rPr lang="en-GB" smtClean="0"/>
              <a:pPr/>
              <a:t>‹#›</a:t>
            </a:fld>
            <a:endParaRPr lang="en-GB"/>
          </a:p>
        </p:txBody>
      </p:sp>
    </p:spTree>
    <p:extLst>
      <p:ext uri="{BB962C8B-B14F-4D97-AF65-F5344CB8AC3E}">
        <p14:creationId xmlns="" xmlns:p14="http://schemas.microsoft.com/office/powerpoint/2010/main" val="4257075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9923E4-6993-4CAB-89AC-6A98BB7EC89E}" type="datetimeFigureOut">
              <a:rPr lang="en-GB" smtClean="0"/>
              <a:pPr/>
              <a:t>24/11/2021</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2A61D40-449E-4969-AEAE-DF7AE4E9B138}" type="slidenum">
              <a:rPr lang="en-GB" smtClean="0"/>
              <a:pPr/>
              <a:t>‹#›</a:t>
            </a:fld>
            <a:endParaRPr lang="en-GB"/>
          </a:p>
        </p:txBody>
      </p:sp>
    </p:spTree>
    <p:extLst>
      <p:ext uri="{BB962C8B-B14F-4D97-AF65-F5344CB8AC3E}">
        <p14:creationId xmlns="" xmlns:p14="http://schemas.microsoft.com/office/powerpoint/2010/main" val="524135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F9923E4-6993-4CAB-89AC-6A98BB7EC89E}" type="datetimeFigureOut">
              <a:rPr lang="en-GB" smtClean="0"/>
              <a:pPr/>
              <a:t>24/11/2021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2A61D40-449E-4969-AEAE-DF7AE4E9B138}" type="slidenum">
              <a:rPr lang="en-GB" smtClean="0"/>
              <a:pPr/>
              <a:t>‹#›</a:t>
            </a:fld>
            <a:endParaRPr lang="en-GB"/>
          </a:p>
        </p:txBody>
      </p:sp>
    </p:spTree>
    <p:extLst>
      <p:ext uri="{BB962C8B-B14F-4D97-AF65-F5344CB8AC3E}">
        <p14:creationId xmlns="" xmlns:p14="http://schemas.microsoft.com/office/powerpoint/2010/main" val="32393223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F9923E4-6993-4CAB-89AC-6A98BB7EC89E}" type="datetimeFigureOut">
              <a:rPr lang="en-GB" smtClean="0"/>
              <a:pPr/>
              <a:t>24/11/2021</a:t>
            </a:fld>
            <a:endParaRPr lang="en-GB"/>
          </a:p>
        </p:txBody>
      </p:sp>
      <p:sp>
        <p:nvSpPr>
          <p:cNvPr id="8" name="Footer Placeholder 7"/>
          <p:cNvSpPr>
            <a:spLocks noGrp="1"/>
          </p:cNvSpPr>
          <p:nvPr>
            <p:ph type="ftr" sz="quarter" idx="11"/>
          </p:nvPr>
        </p:nvSpPr>
        <p:spPr>
          <a:xfrm>
            <a:off x="561111" y="6391838"/>
            <a:ext cx="3644282" cy="304801"/>
          </a:xfrm>
        </p:spPr>
        <p:txBody>
          <a:bodyPr/>
          <a:lstStyle/>
          <a:p>
            <a:endParaRPr lang="en-GB"/>
          </a:p>
        </p:txBody>
      </p:sp>
      <p:sp>
        <p:nvSpPr>
          <p:cNvPr id="9" name="Slide Number Placeholder 8"/>
          <p:cNvSpPr>
            <a:spLocks noGrp="1"/>
          </p:cNvSpPr>
          <p:nvPr>
            <p:ph type="sldNum" sz="quarter" idx="12"/>
          </p:nvPr>
        </p:nvSpPr>
        <p:spPr/>
        <p:txBody>
          <a:bodyPr/>
          <a:lstStyle/>
          <a:p>
            <a:fld id="{32A61D40-449E-4969-AEAE-DF7AE4E9B138}" type="slidenum">
              <a:rPr lang="en-GB" smtClean="0"/>
              <a:pPr/>
              <a:t>‹#›</a:t>
            </a:fld>
            <a:endParaRPr lang="en-GB"/>
          </a:p>
        </p:txBody>
      </p:sp>
    </p:spTree>
    <p:extLst>
      <p:ext uri="{BB962C8B-B14F-4D97-AF65-F5344CB8AC3E}">
        <p14:creationId xmlns="" xmlns:p14="http://schemas.microsoft.com/office/powerpoint/2010/main" val="851409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F9923E4-6993-4CAB-89AC-6A98BB7EC89E}" type="datetimeFigureOut">
              <a:rPr lang="en-GB" smtClean="0"/>
              <a:pPr/>
              <a:t>24/11/2021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A61D40-449E-4969-AEAE-DF7AE4E9B138}" type="slidenum">
              <a:rPr lang="en-GB" smtClean="0"/>
              <a:pPr/>
              <a:t>‹#›</a:t>
            </a:fld>
            <a:endParaRPr lang="en-GB"/>
          </a:p>
        </p:txBody>
      </p:sp>
    </p:spTree>
    <p:extLst>
      <p:ext uri="{BB962C8B-B14F-4D97-AF65-F5344CB8AC3E}">
        <p14:creationId xmlns="" xmlns:p14="http://schemas.microsoft.com/office/powerpoint/2010/main" val="1021613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F9923E4-6993-4CAB-89AC-6A98BB7EC89E}" type="datetimeFigureOut">
              <a:rPr lang="en-GB" smtClean="0"/>
              <a:pPr/>
              <a:t>24/11/2021</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2A61D40-449E-4969-AEAE-DF7AE4E9B138}" type="slidenum">
              <a:rPr lang="en-GB" smtClean="0"/>
              <a:pPr/>
              <a:t>‹#›</a:t>
            </a:fld>
            <a:endParaRPr lang="en-GB"/>
          </a:p>
        </p:txBody>
      </p:sp>
    </p:spTree>
    <p:extLst>
      <p:ext uri="{BB962C8B-B14F-4D97-AF65-F5344CB8AC3E}">
        <p14:creationId xmlns="" xmlns:p14="http://schemas.microsoft.com/office/powerpoint/2010/main" val="364727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9923E4-6993-4CAB-89AC-6A98BB7EC89E}" type="datetimeFigureOut">
              <a:rPr lang="en-GB" smtClean="0"/>
              <a:pPr/>
              <a:t>24/11/2021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A61D40-449E-4969-AEAE-DF7AE4E9B138}" type="slidenum">
              <a:rPr lang="en-GB" smtClean="0"/>
              <a:pPr/>
              <a:t>‹#›</a:t>
            </a:fld>
            <a:endParaRPr lang="en-GB"/>
          </a:p>
        </p:txBody>
      </p:sp>
    </p:spTree>
    <p:extLst>
      <p:ext uri="{BB962C8B-B14F-4D97-AF65-F5344CB8AC3E}">
        <p14:creationId xmlns="" xmlns:p14="http://schemas.microsoft.com/office/powerpoint/2010/main" val="1474291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9923E4-6993-4CAB-89AC-6A98BB7EC89E}" type="datetimeFigureOut">
              <a:rPr lang="en-GB" smtClean="0"/>
              <a:pPr/>
              <a:t>24/11/2021</a:t>
            </a:fld>
            <a:endParaRPr lang="en-GB"/>
          </a:p>
        </p:txBody>
      </p:sp>
      <p:sp>
        <p:nvSpPr>
          <p:cNvPr id="5" name="Footer Placeholder 4"/>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2A61D40-449E-4969-AEAE-DF7AE4E9B138}" type="slidenum">
              <a:rPr lang="en-GB" smtClean="0"/>
              <a:pPr/>
              <a:t>‹#›</a:t>
            </a:fld>
            <a:endParaRPr lang="en-GB"/>
          </a:p>
        </p:txBody>
      </p:sp>
    </p:spTree>
    <p:extLst>
      <p:ext uri="{BB962C8B-B14F-4D97-AF65-F5344CB8AC3E}">
        <p14:creationId xmlns="" xmlns:p14="http://schemas.microsoft.com/office/powerpoint/2010/main" val="1175025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F9923E4-6993-4CAB-89AC-6A98BB7EC89E}" type="datetimeFigureOut">
              <a:rPr lang="en-GB" smtClean="0"/>
              <a:pPr/>
              <a:t>24/11/2021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A61D40-449E-4969-AEAE-DF7AE4E9B138}" type="slidenum">
              <a:rPr lang="en-GB" smtClean="0"/>
              <a:pPr/>
              <a:t>‹#›</a:t>
            </a:fld>
            <a:endParaRPr lang="en-GB"/>
          </a:p>
        </p:txBody>
      </p:sp>
    </p:spTree>
    <p:extLst>
      <p:ext uri="{BB962C8B-B14F-4D97-AF65-F5344CB8AC3E}">
        <p14:creationId xmlns="" xmlns:p14="http://schemas.microsoft.com/office/powerpoint/2010/main" val="239345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F9923E4-6993-4CAB-89AC-6A98BB7EC89E}" type="datetimeFigureOut">
              <a:rPr lang="en-GB" smtClean="0"/>
              <a:pPr/>
              <a:t>24/11/2021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2A61D40-449E-4969-AEAE-DF7AE4E9B138}" type="slidenum">
              <a:rPr lang="en-GB" smtClean="0"/>
              <a:pPr/>
              <a:t>‹#›</a:t>
            </a:fld>
            <a:endParaRPr lang="en-GB"/>
          </a:p>
        </p:txBody>
      </p:sp>
    </p:spTree>
    <p:extLst>
      <p:ext uri="{BB962C8B-B14F-4D97-AF65-F5344CB8AC3E}">
        <p14:creationId xmlns="" xmlns:p14="http://schemas.microsoft.com/office/powerpoint/2010/main" val="539690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F9923E4-6993-4CAB-89AC-6A98BB7EC89E}" type="datetimeFigureOut">
              <a:rPr lang="en-GB" smtClean="0"/>
              <a:pPr/>
              <a:t>24/11/2021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2A61D40-449E-4969-AEAE-DF7AE4E9B138}" type="slidenum">
              <a:rPr lang="en-GB" smtClean="0"/>
              <a:pPr/>
              <a:t>‹#›</a:t>
            </a:fld>
            <a:endParaRPr lang="en-GB"/>
          </a:p>
        </p:txBody>
      </p:sp>
    </p:spTree>
    <p:extLst>
      <p:ext uri="{BB962C8B-B14F-4D97-AF65-F5344CB8AC3E}">
        <p14:creationId xmlns="" xmlns:p14="http://schemas.microsoft.com/office/powerpoint/2010/main" val="3632735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9923E4-6993-4CAB-89AC-6A98BB7EC89E}" type="datetimeFigureOut">
              <a:rPr lang="en-GB" smtClean="0"/>
              <a:pPr/>
              <a:t>24/11/2021</a:t>
            </a:fld>
            <a:endParaRPr lang="en-GB"/>
          </a:p>
        </p:txBody>
      </p:sp>
      <p:sp>
        <p:nvSpPr>
          <p:cNvPr id="3" name="Footer Placeholder 2"/>
          <p:cNvSpPr>
            <a:spLocks noGrp="1"/>
          </p:cNvSpPr>
          <p:nvPr>
            <p:ph type="ftr" sz="quarter" idx="11"/>
          </p:nvPr>
        </p:nvSpPr>
        <p:spPr/>
        <p:txBody>
          <a:bodyPr/>
          <a:lstStyle/>
          <a:p>
            <a:endParaRPr lang="en-GB"/>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2A61D40-449E-4969-AEAE-DF7AE4E9B138}" type="slidenum">
              <a:rPr lang="en-GB" smtClean="0"/>
              <a:pPr/>
              <a:t>‹#›</a:t>
            </a:fld>
            <a:endParaRPr lang="en-GB"/>
          </a:p>
        </p:txBody>
      </p:sp>
    </p:spTree>
    <p:extLst>
      <p:ext uri="{BB962C8B-B14F-4D97-AF65-F5344CB8AC3E}">
        <p14:creationId xmlns="" xmlns:p14="http://schemas.microsoft.com/office/powerpoint/2010/main" val="1443520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9923E4-6993-4CAB-89AC-6A98BB7EC89E}" type="datetimeFigureOut">
              <a:rPr lang="en-GB" smtClean="0"/>
              <a:pPr/>
              <a:t>24/11/2021</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2A61D40-449E-4969-AEAE-DF7AE4E9B138}" type="slidenum">
              <a:rPr lang="en-GB" smtClean="0"/>
              <a:pPr/>
              <a:t>‹#›</a:t>
            </a:fld>
            <a:endParaRPr lang="en-GB"/>
          </a:p>
        </p:txBody>
      </p:sp>
    </p:spTree>
    <p:extLst>
      <p:ext uri="{BB962C8B-B14F-4D97-AF65-F5344CB8AC3E}">
        <p14:creationId xmlns="" xmlns:p14="http://schemas.microsoft.com/office/powerpoint/2010/main" val="3481949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9923E4-6993-4CAB-89AC-6A98BB7EC89E}" type="datetimeFigureOut">
              <a:rPr lang="en-GB" smtClean="0"/>
              <a:pPr/>
              <a:t>24/11/2021</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2A61D40-449E-4969-AEAE-DF7AE4E9B138}" type="slidenum">
              <a:rPr lang="en-GB" smtClean="0"/>
              <a:pPr/>
              <a:t>‹#›</a:t>
            </a:fld>
            <a:endParaRPr lang="en-GB"/>
          </a:p>
        </p:txBody>
      </p:sp>
    </p:spTree>
    <p:extLst>
      <p:ext uri="{BB962C8B-B14F-4D97-AF65-F5344CB8AC3E}">
        <p14:creationId xmlns="" xmlns:p14="http://schemas.microsoft.com/office/powerpoint/2010/main" val="14774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F9923E4-6993-4CAB-89AC-6A98BB7EC89E}" type="datetimeFigureOut">
              <a:rPr lang="en-GB" smtClean="0"/>
              <a:pPr/>
              <a:t>24/11/2021</a:t>
            </a:fld>
            <a:endParaRPr lang="en-GB"/>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2A61D40-449E-4969-AEAE-DF7AE4E9B138}" type="slidenum">
              <a:rPr lang="en-GB" smtClean="0"/>
              <a:pPr/>
              <a:t>‹#›</a:t>
            </a:fld>
            <a:endParaRPr lang="en-GB"/>
          </a:p>
        </p:txBody>
      </p:sp>
    </p:spTree>
    <p:extLst>
      <p:ext uri="{BB962C8B-B14F-4D97-AF65-F5344CB8AC3E}">
        <p14:creationId xmlns="" xmlns:p14="http://schemas.microsoft.com/office/powerpoint/2010/main" val="19284759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mailto:markT@gmail.com" TargetMode="External"/><Relationship Id="rId2" Type="http://schemas.openxmlformats.org/officeDocument/2006/relationships/hyperlink" Target="mailto:ptw@dcs.abc.ac.uk" TargetMode="External"/><Relationship Id="rId1" Type="http://schemas.openxmlformats.org/officeDocument/2006/relationships/slideLayout" Target="../slideLayouts/slideLayout2.xml"/><Relationship Id="rId5" Type="http://schemas.openxmlformats.org/officeDocument/2006/relationships/hyperlink" Target="mailto:p.wood@yahoo" TargetMode="External"/><Relationship Id="rId4" Type="http://schemas.openxmlformats.org/officeDocument/2006/relationships/hyperlink" Target="mailto:AlexB@yahoo.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5788" y="2099733"/>
            <a:ext cx="11029949" cy="2677648"/>
          </a:xfrm>
        </p:spPr>
        <p:txBody>
          <a:bodyPr/>
          <a:lstStyle/>
          <a:p>
            <a:pPr algn="ctr"/>
            <a:r>
              <a:rPr lang="en-US" dirty="0" smtClean="0"/>
              <a:t>Business view of information technology Applications</a:t>
            </a:r>
            <a:endParaRPr lang="en-GB" dirty="0"/>
          </a:p>
        </p:txBody>
      </p:sp>
      <p:sp>
        <p:nvSpPr>
          <p:cNvPr id="3" name="Subtitle 2"/>
          <p:cNvSpPr>
            <a:spLocks noGrp="1"/>
          </p:cNvSpPr>
          <p:nvPr>
            <p:ph type="subTitle" idx="1"/>
          </p:nvPr>
        </p:nvSpPr>
        <p:spPr/>
        <p:txBody>
          <a:bodyPr/>
          <a:lstStyle/>
          <a:p>
            <a:r>
              <a:rPr lang="en-US" dirty="0" smtClean="0"/>
              <a:t>													</a:t>
            </a:r>
            <a:r>
              <a:rPr lang="en-US" b="1" dirty="0" smtClean="0">
                <a:solidFill>
                  <a:schemeClr val="tx1"/>
                </a:solidFill>
              </a:rPr>
              <a:t>The business world</a:t>
            </a:r>
            <a:endParaRPr lang="en-GB" b="1" dirty="0">
              <a:solidFill>
                <a:schemeClr val="tx1"/>
              </a:solidFill>
            </a:endParaRPr>
          </a:p>
        </p:txBody>
      </p:sp>
    </p:spTree>
    <p:extLst>
      <p:ext uri="{BB962C8B-B14F-4D97-AF65-F5344CB8AC3E}">
        <p14:creationId xmlns="" xmlns:p14="http://schemas.microsoft.com/office/powerpoint/2010/main" val="5817695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IT applications</a:t>
            </a:r>
            <a:endParaRPr lang="en-GB" dirty="0"/>
          </a:p>
        </p:txBody>
      </p:sp>
      <p:sp>
        <p:nvSpPr>
          <p:cNvPr id="3" name="Content Placeholder 2"/>
          <p:cNvSpPr>
            <a:spLocks noGrp="1"/>
          </p:cNvSpPr>
          <p:nvPr>
            <p:ph idx="1"/>
          </p:nvPr>
        </p:nvSpPr>
        <p:spPr>
          <a:xfrm>
            <a:off x="157164" y="2257425"/>
            <a:ext cx="11830050" cy="4429125"/>
          </a:xfrm>
        </p:spPr>
        <p:txBody>
          <a:bodyPr>
            <a:normAutofit/>
          </a:bodyPr>
          <a:lstStyle/>
          <a:p>
            <a:r>
              <a:rPr lang="en-US" sz="2000" dirty="0" smtClean="0"/>
              <a:t>All the IT application required to </a:t>
            </a:r>
            <a:r>
              <a:rPr lang="en-US" sz="2000" dirty="0"/>
              <a:t>r</a:t>
            </a:r>
            <a:r>
              <a:rPr lang="en-US" sz="2000" dirty="0" smtClean="0"/>
              <a:t>un enterprise will never be created at the same </a:t>
            </a:r>
            <a:r>
              <a:rPr lang="en-US" sz="2000" dirty="0" smtClean="0"/>
              <a:t>time </a:t>
            </a:r>
            <a:r>
              <a:rPr lang="en-US" sz="2000" dirty="0" smtClean="0"/>
              <a:t>there will be several generations of application developed or purchased over several years.</a:t>
            </a:r>
          </a:p>
          <a:p>
            <a:r>
              <a:rPr lang="en-US" sz="2000" dirty="0" smtClean="0"/>
              <a:t>All IT application need maintenance as business rules and business environment change and IT application be  at a different stage of maintenance at any given point of time.</a:t>
            </a:r>
          </a:p>
          <a:p>
            <a:r>
              <a:rPr lang="en-US" sz="2000" dirty="0" smtClean="0"/>
              <a:t>Enterprises choose the optimum hardware,software,OS,RDBMS,network and programming language available at the time of making build or buy decision.</a:t>
            </a:r>
          </a:p>
          <a:p>
            <a:r>
              <a:rPr lang="en-US" sz="2000" dirty="0" smtClean="0"/>
              <a:t>Enterprises may loosely bring together  several applications in an enterprise portal but limitations in terms of data exchange across IT applications.</a:t>
            </a:r>
          </a:p>
          <a:p>
            <a:r>
              <a:rPr lang="en-US" sz="2000" dirty="0" smtClean="0"/>
              <a:t>Enterprise may design new applications to combine data from several critical data sources the management information system(MIS).</a:t>
            </a:r>
            <a:endParaRPr lang="en-GB" sz="2000" dirty="0"/>
          </a:p>
        </p:txBody>
      </p:sp>
    </p:spTree>
    <p:extLst>
      <p:ext uri="{BB962C8B-B14F-4D97-AF65-F5344CB8AC3E}">
        <p14:creationId xmlns="" xmlns:p14="http://schemas.microsoft.com/office/powerpoint/2010/main" val="12305902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973668"/>
            <a:ext cx="10672763" cy="706964"/>
          </a:xfrm>
        </p:spPr>
        <p:txBody>
          <a:bodyPr/>
          <a:lstStyle/>
          <a:p>
            <a:r>
              <a:rPr lang="en-US" dirty="0" smtClean="0"/>
              <a:t>INFORMATION USER AND THEIR REQUIRMENTS</a:t>
            </a:r>
            <a:endParaRPr lang="en-GB" dirty="0"/>
          </a:p>
        </p:txBody>
      </p:sp>
      <p:sp>
        <p:nvSpPr>
          <p:cNvPr id="3" name="Content Placeholder 2"/>
          <p:cNvSpPr>
            <a:spLocks noGrp="1"/>
          </p:cNvSpPr>
          <p:nvPr>
            <p:ph idx="1"/>
          </p:nvPr>
        </p:nvSpPr>
        <p:spPr>
          <a:xfrm>
            <a:off x="128588" y="2357437"/>
            <a:ext cx="11872912" cy="4371975"/>
          </a:xfrm>
        </p:spPr>
        <p:txBody>
          <a:bodyPr/>
          <a:lstStyle/>
          <a:p>
            <a:r>
              <a:rPr lang="en-US" dirty="0" smtClean="0"/>
              <a:t>Employees,partners,suppliers,customers,investors,analysts,prospective employees, and general public interested in the business affairs of the enterprise.</a:t>
            </a:r>
          </a:p>
          <a:p>
            <a:r>
              <a:rPr lang="en-US" dirty="0" smtClean="0"/>
              <a:t>Office goers,mobile users, home office users, remote securely connected users, casual visitors to website and </a:t>
            </a:r>
            <a:r>
              <a:rPr lang="en-US" dirty="0"/>
              <a:t>d</a:t>
            </a:r>
            <a:r>
              <a:rPr lang="en-US" dirty="0" smtClean="0"/>
              <a:t>igital users who conducted transactions using the internet.</a:t>
            </a:r>
          </a:p>
          <a:p>
            <a:r>
              <a:rPr lang="en-US" dirty="0" smtClean="0"/>
              <a:t>Role-base users who have access to certain category of IT applications, certain level of classified information, access to specific system and even specific operations.</a:t>
            </a:r>
          </a:p>
          <a:p>
            <a:r>
              <a:rPr lang="en-US" dirty="0" smtClean="0"/>
              <a:t>Securely connected users who may be allowed to access specific servers from specific location.</a:t>
            </a:r>
          </a:p>
          <a:p>
            <a:r>
              <a:rPr lang="en-US" dirty="0" smtClean="0"/>
              <a:t>Administrative users, who configure the IT environment, manage users access control.</a:t>
            </a:r>
          </a:p>
          <a:p>
            <a:r>
              <a:rPr lang="en-US" dirty="0" smtClean="0"/>
              <a:t>Users who have permission to read or update or have full control over the enterprise information.</a:t>
            </a:r>
          </a:p>
          <a:p>
            <a:r>
              <a:rPr lang="en-US" dirty="0" smtClean="0"/>
              <a:t>Knowledge workers/analytical users who discover new patterns in the enterprise data.</a:t>
            </a:r>
          </a:p>
          <a:p>
            <a:r>
              <a:rPr lang="en-US" dirty="0" smtClean="0"/>
              <a:t>Multi-device access users </a:t>
            </a:r>
            <a:r>
              <a:rPr lang="en-US" smtClean="0"/>
              <a:t>who sometimes </a:t>
            </a:r>
            <a:r>
              <a:rPr lang="en-US" dirty="0" smtClean="0"/>
              <a:t>work in office or </a:t>
            </a:r>
            <a:r>
              <a:rPr lang="en-US" smtClean="0"/>
              <a:t>other device. </a:t>
            </a:r>
            <a:endParaRPr lang="en-US" dirty="0" smtClean="0"/>
          </a:p>
          <a:p>
            <a:endParaRPr lang="en-GB" dirty="0"/>
          </a:p>
        </p:txBody>
      </p:sp>
    </p:spTree>
    <p:extLst>
      <p:ext uri="{BB962C8B-B14F-4D97-AF65-F5344CB8AC3E}">
        <p14:creationId xmlns="" xmlns:p14="http://schemas.microsoft.com/office/powerpoint/2010/main" val="18276843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TYPE OF DIGITAL DATA</a:t>
            </a:r>
            <a:endParaRPr lang="en-GB" dirty="0"/>
          </a:p>
        </p:txBody>
      </p:sp>
      <p:sp>
        <p:nvSpPr>
          <p:cNvPr id="3" name="Content Placeholder 2"/>
          <p:cNvSpPr>
            <a:spLocks noGrp="1"/>
          </p:cNvSpPr>
          <p:nvPr>
            <p:ph idx="1"/>
          </p:nvPr>
        </p:nvSpPr>
        <p:spPr>
          <a:xfrm>
            <a:off x="171450" y="2314575"/>
            <a:ext cx="11830050" cy="4343399"/>
          </a:xfrm>
        </p:spPr>
        <p:txBody>
          <a:bodyPr/>
          <a:lstStyle/>
          <a:p>
            <a:r>
              <a:rPr lang="en-US" dirty="0" smtClean="0"/>
              <a:t>Unstructured.</a:t>
            </a:r>
          </a:p>
          <a:p>
            <a:r>
              <a:rPr lang="en-US" dirty="0" smtClean="0"/>
              <a:t>Semi-structured.</a:t>
            </a:r>
          </a:p>
          <a:p>
            <a:r>
              <a:rPr lang="en-US" dirty="0" smtClean="0"/>
              <a:t>Structure.</a:t>
            </a:r>
          </a:p>
          <a:p>
            <a:endParaRPr lang="en-US" dirty="0"/>
          </a:p>
          <a:p>
            <a:r>
              <a:rPr lang="en-US" sz="2000" b="1" dirty="0" smtClean="0"/>
              <a:t>Unstructured data:-</a:t>
            </a:r>
            <a:r>
              <a:rPr lang="en-US" dirty="0" smtClean="0"/>
              <a:t>this is the data which does not conform to a data model of is not a form which can be used easily by a computer program. About 80-90 % data of an organization is in this format.</a:t>
            </a:r>
            <a:endParaRPr lang="en-US" sz="2400" b="1" dirty="0" smtClean="0"/>
          </a:p>
          <a:p>
            <a:r>
              <a:rPr lang="en-US" sz="2000" b="1" dirty="0" smtClean="0"/>
              <a:t>Semi-structure data:-</a:t>
            </a:r>
            <a:r>
              <a:rPr lang="en-US" dirty="0" smtClean="0"/>
              <a:t> this is the data which does not conform to a data model but has some structure.However,it is not in a form which can be used easily by a computer programming .example emails,XML,markup languages like HTML.</a:t>
            </a:r>
          </a:p>
          <a:p>
            <a:r>
              <a:rPr lang="en-US" sz="2000" b="1" dirty="0" smtClean="0"/>
              <a:t>Structure data:-</a:t>
            </a:r>
            <a:r>
              <a:rPr lang="en-US" dirty="0" smtClean="0"/>
              <a:t>this is data which is in an organized form (e.g,in rows and columns)and can be easily used by a computer program, relationships exit between entities of data such as class and their objects.</a:t>
            </a:r>
            <a:endParaRPr lang="en-GB" sz="2000" b="1" dirty="0"/>
          </a:p>
        </p:txBody>
      </p:sp>
    </p:spTree>
    <p:extLst>
      <p:ext uri="{BB962C8B-B14F-4D97-AF65-F5344CB8AC3E}">
        <p14:creationId xmlns="" xmlns:p14="http://schemas.microsoft.com/office/powerpoint/2010/main" val="22587303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454" y="630767"/>
            <a:ext cx="9674971" cy="1169457"/>
          </a:xfrm>
        </p:spPr>
        <p:txBody>
          <a:bodyPr/>
          <a:lstStyle/>
          <a:p>
            <a:r>
              <a:rPr lang="en-US" dirty="0" smtClean="0"/>
              <a:t>Getting into “</a:t>
            </a:r>
            <a:r>
              <a:rPr lang="en-US" dirty="0" err="1" smtClean="0"/>
              <a:t>goodlife</a:t>
            </a:r>
            <a:r>
              <a:rPr lang="en-US" dirty="0" smtClean="0"/>
              <a:t>” database</a:t>
            </a:r>
            <a:endParaRPr lang="en-GB" dirty="0"/>
          </a:p>
        </p:txBody>
      </p:sp>
      <p:sp>
        <p:nvSpPr>
          <p:cNvPr id="3" name="Content Placeholder 2"/>
          <p:cNvSpPr>
            <a:spLocks noGrp="1"/>
          </p:cNvSpPr>
          <p:nvPr>
            <p:ph idx="1"/>
          </p:nvPr>
        </p:nvSpPr>
        <p:spPr>
          <a:xfrm>
            <a:off x="142876" y="2185988"/>
            <a:ext cx="11901488" cy="4500562"/>
          </a:xfrm>
        </p:spPr>
        <p:txBody>
          <a:bodyPr/>
          <a:lstStyle/>
          <a:p>
            <a:r>
              <a:rPr lang="en-US" dirty="0" smtClean="0"/>
              <a:t>Doctors and nurses notes an electronic report.</a:t>
            </a:r>
          </a:p>
          <a:p>
            <a:r>
              <a:rPr lang="en-US" dirty="0" smtClean="0"/>
              <a:t>Emails sharing information about consultations or investigations.</a:t>
            </a:r>
          </a:p>
          <a:p>
            <a:r>
              <a:rPr lang="en-US" dirty="0" smtClean="0"/>
              <a:t>Surveillance system report.</a:t>
            </a:r>
          </a:p>
          <a:p>
            <a:r>
              <a:rPr lang="en-US" dirty="0" smtClean="0"/>
              <a:t>Narrative portions of electronic medical records.</a:t>
            </a:r>
          </a:p>
          <a:p>
            <a:r>
              <a:rPr lang="en-US" dirty="0" smtClean="0"/>
              <a:t>Investigative reports.</a:t>
            </a:r>
          </a:p>
          <a:p>
            <a:r>
              <a:rPr lang="en-US" dirty="0" smtClean="0"/>
              <a:t>Chat rooms.</a:t>
            </a:r>
          </a:p>
          <a:p>
            <a:pPr marL="0" indent="0">
              <a:buNone/>
            </a:pPr>
            <a:endParaRPr lang="en-GB" dirty="0"/>
          </a:p>
        </p:txBody>
      </p:sp>
      <p:graphicFrame>
        <p:nvGraphicFramePr>
          <p:cNvPr id="4" name="Table 3"/>
          <p:cNvGraphicFramePr>
            <a:graphicFrameLocks noGrp="1"/>
          </p:cNvGraphicFramePr>
          <p:nvPr>
            <p:extLst>
              <p:ext uri="{D42A27DB-BD31-4B8C-83A1-F6EECF244321}">
                <p14:modId xmlns="" xmlns:p14="http://schemas.microsoft.com/office/powerpoint/2010/main" val="990251263"/>
              </p:ext>
            </p:extLst>
          </p:nvPr>
        </p:nvGraphicFramePr>
        <p:xfrm>
          <a:off x="1346200" y="4791604"/>
          <a:ext cx="8128000" cy="1483360"/>
        </p:xfrm>
        <a:graphic>
          <a:graphicData uri="http://schemas.openxmlformats.org/drawingml/2006/table">
            <a:tbl>
              <a:tblPr firstRow="1" bandRow="1">
                <a:tableStyleId>{5C22544A-7EE6-4342-B048-85BDC9FD1C3A}</a:tableStyleId>
              </a:tblPr>
              <a:tblGrid>
                <a:gridCol w="2397125"/>
                <a:gridCol w="1666875"/>
                <a:gridCol w="2032000"/>
                <a:gridCol w="2032000"/>
              </a:tblGrid>
              <a:tr h="370840">
                <a:tc>
                  <a:txBody>
                    <a:bodyPr/>
                    <a:lstStyle/>
                    <a:p>
                      <a:r>
                        <a:rPr lang="en-US" dirty="0" smtClean="0"/>
                        <a:t>Patient ID</a:t>
                      </a:r>
                      <a:endParaRPr lang="en-GB" dirty="0"/>
                    </a:p>
                  </a:txBody>
                  <a:tcPr/>
                </a:tc>
                <a:tc>
                  <a:txBody>
                    <a:bodyPr/>
                    <a:lstStyle/>
                    <a:p>
                      <a:r>
                        <a:rPr lang="en-US" dirty="0" smtClean="0"/>
                        <a:t>&lt;&gt;</a:t>
                      </a:r>
                      <a:endParaRPr lang="en-GB" dirty="0"/>
                    </a:p>
                  </a:txBody>
                  <a:tcPr/>
                </a:tc>
                <a:tc>
                  <a:txBody>
                    <a:bodyPr/>
                    <a:lstStyle/>
                    <a:p>
                      <a:r>
                        <a:rPr lang="en-US" dirty="0" smtClean="0"/>
                        <a:t>Data</a:t>
                      </a:r>
                      <a:endParaRPr lang="en-GB" dirty="0"/>
                    </a:p>
                  </a:txBody>
                  <a:tcPr/>
                </a:tc>
                <a:tc>
                  <a:txBody>
                    <a:bodyPr/>
                    <a:lstStyle/>
                    <a:p>
                      <a:r>
                        <a:rPr lang="en-US" dirty="0" smtClean="0"/>
                        <a:t>&lt;&gt;</a:t>
                      </a:r>
                      <a:endParaRPr lang="en-GB" dirty="0"/>
                    </a:p>
                  </a:txBody>
                  <a:tcPr/>
                </a:tc>
              </a:tr>
              <a:tr h="370840">
                <a:tc>
                  <a:txBody>
                    <a:bodyPr/>
                    <a:lstStyle/>
                    <a:p>
                      <a:r>
                        <a:rPr lang="en-US" dirty="0" smtClean="0"/>
                        <a:t>Nurse</a:t>
                      </a:r>
                      <a:r>
                        <a:rPr lang="en-US" baseline="0" dirty="0" smtClean="0"/>
                        <a:t> name</a:t>
                      </a:r>
                      <a:endParaRPr lang="en-GB" dirty="0"/>
                    </a:p>
                  </a:txBody>
                  <a:tcPr/>
                </a:tc>
                <a:tc>
                  <a:txBody>
                    <a:bodyPr/>
                    <a:lstStyle/>
                    <a:p>
                      <a:r>
                        <a:rPr lang="en-US" dirty="0" smtClean="0"/>
                        <a:t>&lt;&gt;</a:t>
                      </a:r>
                      <a:endParaRPr lang="en-GB" dirty="0"/>
                    </a:p>
                  </a:txBody>
                  <a:tcPr/>
                </a:tc>
                <a:tc>
                  <a:txBody>
                    <a:bodyPr/>
                    <a:lstStyle/>
                    <a:p>
                      <a:endParaRPr lang="en-GB" dirty="0"/>
                    </a:p>
                  </a:txBody>
                  <a:tcPr/>
                </a:tc>
                <a:tc>
                  <a:txBody>
                    <a:bodyPr/>
                    <a:lstStyle/>
                    <a:p>
                      <a:endParaRPr lang="en-GB" dirty="0"/>
                    </a:p>
                  </a:txBody>
                  <a:tcPr/>
                </a:tc>
              </a:tr>
              <a:tr h="370840">
                <a:tc>
                  <a:txBody>
                    <a:bodyPr/>
                    <a:lstStyle/>
                    <a:p>
                      <a:r>
                        <a:rPr lang="en-US" dirty="0" smtClean="0"/>
                        <a:t>Patient name</a:t>
                      </a:r>
                      <a:endParaRPr lang="en-GB" dirty="0"/>
                    </a:p>
                  </a:txBody>
                  <a:tcPr/>
                </a:tc>
                <a:tc>
                  <a:txBody>
                    <a:bodyPr/>
                    <a:lstStyle/>
                    <a:p>
                      <a:r>
                        <a:rPr lang="en-US" dirty="0" smtClean="0"/>
                        <a:t>&lt;&gt;</a:t>
                      </a:r>
                      <a:endParaRPr lang="en-GB" dirty="0"/>
                    </a:p>
                  </a:txBody>
                  <a:tcPr/>
                </a:tc>
                <a:tc>
                  <a:txBody>
                    <a:bodyPr/>
                    <a:lstStyle/>
                    <a:p>
                      <a:r>
                        <a:rPr lang="en-US" dirty="0" smtClean="0"/>
                        <a:t>Patient age</a:t>
                      </a:r>
                      <a:endParaRPr lang="en-GB" dirty="0"/>
                    </a:p>
                  </a:txBody>
                  <a:tcPr/>
                </a:tc>
                <a:tc>
                  <a:txBody>
                    <a:bodyPr/>
                    <a:lstStyle/>
                    <a:p>
                      <a:r>
                        <a:rPr lang="en-US" dirty="0" smtClean="0"/>
                        <a:t>&lt;&gt;</a:t>
                      </a:r>
                      <a:endParaRPr lang="en-GB" dirty="0"/>
                    </a:p>
                  </a:txBody>
                  <a:tcPr/>
                </a:tc>
              </a:tr>
              <a:tr h="370840">
                <a:tc>
                  <a:txBody>
                    <a:bodyPr/>
                    <a:lstStyle/>
                    <a:p>
                      <a:r>
                        <a:rPr lang="en-US" dirty="0" smtClean="0"/>
                        <a:t>Body temperature</a:t>
                      </a:r>
                      <a:endParaRPr lang="en-GB" dirty="0"/>
                    </a:p>
                  </a:txBody>
                  <a:tcPr/>
                </a:tc>
                <a:tc>
                  <a:txBody>
                    <a:bodyPr/>
                    <a:lstStyle/>
                    <a:p>
                      <a:r>
                        <a:rPr lang="en-US" dirty="0" smtClean="0"/>
                        <a:t>&lt;&gt;</a:t>
                      </a:r>
                      <a:endParaRPr lang="en-GB" dirty="0"/>
                    </a:p>
                  </a:txBody>
                  <a:tcPr/>
                </a:tc>
                <a:tc>
                  <a:txBody>
                    <a:bodyPr/>
                    <a:lstStyle/>
                    <a:p>
                      <a:r>
                        <a:rPr lang="en-US" dirty="0" smtClean="0"/>
                        <a:t>Blood pressure</a:t>
                      </a:r>
                      <a:endParaRPr lang="en-GB" dirty="0"/>
                    </a:p>
                  </a:txBody>
                  <a:tcPr/>
                </a:tc>
                <a:tc>
                  <a:txBody>
                    <a:bodyPr/>
                    <a:lstStyle/>
                    <a:p>
                      <a:r>
                        <a:rPr lang="en-US" dirty="0" smtClean="0"/>
                        <a:t>&lt;&gt;</a:t>
                      </a:r>
                      <a:endParaRPr lang="en-GB" dirty="0"/>
                    </a:p>
                  </a:txBody>
                  <a:tcPr/>
                </a:tc>
              </a:tr>
            </a:tbl>
          </a:graphicData>
        </a:graphic>
      </p:graphicFrame>
    </p:spTree>
    <p:extLst>
      <p:ext uri="{BB962C8B-B14F-4D97-AF65-F5344CB8AC3E}">
        <p14:creationId xmlns="" xmlns:p14="http://schemas.microsoft.com/office/powerpoint/2010/main" val="23962207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structured Data</a:t>
            </a:r>
            <a:endParaRPr lang="en-GB" dirty="0"/>
          </a:p>
        </p:txBody>
      </p:sp>
      <p:sp>
        <p:nvSpPr>
          <p:cNvPr id="3" name="Content Placeholder 2"/>
          <p:cNvSpPr>
            <a:spLocks noGrp="1"/>
          </p:cNvSpPr>
          <p:nvPr>
            <p:ph idx="1"/>
          </p:nvPr>
        </p:nvSpPr>
        <p:spPr>
          <a:xfrm>
            <a:off x="185738" y="2314575"/>
            <a:ext cx="11772900" cy="4329113"/>
          </a:xfrm>
        </p:spPr>
        <p:txBody>
          <a:bodyPr/>
          <a:lstStyle/>
          <a:p>
            <a:endParaRPr lang="en-GB" dirty="0"/>
          </a:p>
        </p:txBody>
      </p:sp>
      <p:grpSp>
        <p:nvGrpSpPr>
          <p:cNvPr id="34" name="Group 33"/>
          <p:cNvGrpSpPr/>
          <p:nvPr/>
        </p:nvGrpSpPr>
        <p:grpSpPr>
          <a:xfrm>
            <a:off x="2624189" y="2450743"/>
            <a:ext cx="7063452" cy="4329113"/>
            <a:chOff x="2624189" y="2450743"/>
            <a:chExt cx="7063452" cy="4329113"/>
          </a:xfrm>
        </p:grpSpPr>
        <p:sp>
          <p:nvSpPr>
            <p:cNvPr id="4" name="Oval 3"/>
            <p:cNvSpPr/>
            <p:nvPr/>
          </p:nvSpPr>
          <p:spPr>
            <a:xfrm>
              <a:off x="5202793" y="4051681"/>
              <a:ext cx="1506906" cy="1072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Structured data</a:t>
              </a:r>
              <a:endParaRPr lang="en-GB" sz="1600" dirty="0"/>
            </a:p>
          </p:txBody>
        </p:sp>
        <p:sp>
          <p:nvSpPr>
            <p:cNvPr id="17" name="Oval 16"/>
            <p:cNvSpPr/>
            <p:nvPr/>
          </p:nvSpPr>
          <p:spPr>
            <a:xfrm>
              <a:off x="7042550" y="4915165"/>
              <a:ext cx="2560211" cy="12965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resides in fixed fields within a record or file</a:t>
              </a:r>
              <a:endParaRPr lang="en-GB" dirty="0"/>
            </a:p>
          </p:txBody>
        </p:sp>
        <p:sp>
          <p:nvSpPr>
            <p:cNvPr id="18" name="Oval 17"/>
            <p:cNvSpPr/>
            <p:nvPr/>
          </p:nvSpPr>
          <p:spPr>
            <a:xfrm>
              <a:off x="4857750" y="5616841"/>
              <a:ext cx="2267549" cy="1163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Definition, format and meaning of data</a:t>
              </a:r>
              <a:endParaRPr lang="en-GB" dirty="0"/>
            </a:p>
          </p:txBody>
        </p:sp>
        <p:sp>
          <p:nvSpPr>
            <p:cNvPr id="19" name="Oval 18"/>
            <p:cNvSpPr/>
            <p:nvPr/>
          </p:nvSpPr>
          <p:spPr>
            <a:xfrm>
              <a:off x="2624190" y="4819852"/>
              <a:ext cx="2062710" cy="1305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Attributes in a group are the same</a:t>
              </a:r>
              <a:endParaRPr lang="en-GB" dirty="0"/>
            </a:p>
          </p:txBody>
        </p:sp>
        <p:sp>
          <p:nvSpPr>
            <p:cNvPr id="20" name="Oval 19"/>
            <p:cNvSpPr/>
            <p:nvPr/>
          </p:nvSpPr>
          <p:spPr>
            <a:xfrm>
              <a:off x="2624189" y="3210257"/>
              <a:ext cx="2041542" cy="1176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Similar entities are grouped</a:t>
              </a:r>
              <a:endParaRPr lang="en-GB" dirty="0"/>
            </a:p>
          </p:txBody>
        </p:sp>
        <p:sp>
          <p:nvSpPr>
            <p:cNvPr id="21" name="Oval 20"/>
            <p:cNvSpPr/>
            <p:nvPr/>
          </p:nvSpPr>
          <p:spPr>
            <a:xfrm>
              <a:off x="4997420" y="2450743"/>
              <a:ext cx="2045129" cy="1123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Conform to a data model</a:t>
              </a:r>
              <a:endParaRPr lang="en-GB" dirty="0"/>
            </a:p>
          </p:txBody>
        </p:sp>
        <p:sp>
          <p:nvSpPr>
            <p:cNvPr id="22" name="Oval 21"/>
            <p:cNvSpPr/>
            <p:nvPr/>
          </p:nvSpPr>
          <p:spPr>
            <a:xfrm>
              <a:off x="7125299" y="3407568"/>
              <a:ext cx="2562342" cy="1225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is stored in the form of rows and columns</a:t>
              </a:r>
              <a:endParaRPr lang="en-GB" dirty="0"/>
            </a:p>
          </p:txBody>
        </p:sp>
        <p:sp>
          <p:nvSpPr>
            <p:cNvPr id="27" name="Down Arrow 26"/>
            <p:cNvSpPr/>
            <p:nvPr/>
          </p:nvSpPr>
          <p:spPr>
            <a:xfrm rot="17844133" flipV="1">
              <a:off x="4632298" y="3957657"/>
              <a:ext cx="650604" cy="5669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7"/>
            <p:cNvSpPr/>
            <p:nvPr/>
          </p:nvSpPr>
          <p:spPr>
            <a:xfrm rot="10800000" flipV="1">
              <a:off x="5529452" y="5188929"/>
              <a:ext cx="720160" cy="4170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Down Arrow 28"/>
            <p:cNvSpPr/>
            <p:nvPr/>
          </p:nvSpPr>
          <p:spPr>
            <a:xfrm rot="4096374" flipV="1">
              <a:off x="6646195" y="4070024"/>
              <a:ext cx="578059" cy="4304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Down Arrow 29"/>
            <p:cNvSpPr/>
            <p:nvPr/>
          </p:nvSpPr>
          <p:spPr>
            <a:xfrm flipV="1">
              <a:off x="5563489" y="3574251"/>
              <a:ext cx="785514" cy="4458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Down Arrow 30"/>
            <p:cNvSpPr/>
            <p:nvPr/>
          </p:nvSpPr>
          <p:spPr>
            <a:xfrm rot="14566833" flipV="1">
              <a:off x="4773081" y="4869672"/>
              <a:ext cx="541423" cy="5233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Down Arrow 31"/>
            <p:cNvSpPr/>
            <p:nvPr/>
          </p:nvSpPr>
          <p:spPr>
            <a:xfrm rot="7520311" flipV="1">
              <a:off x="6477526" y="4889760"/>
              <a:ext cx="720160" cy="4996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 xmlns:p14="http://schemas.microsoft.com/office/powerpoint/2010/main" val="41437236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structured Data</a:t>
            </a:r>
            <a:endParaRPr lang="en-GB" dirty="0"/>
          </a:p>
        </p:txBody>
      </p:sp>
      <p:sp>
        <p:nvSpPr>
          <p:cNvPr id="3" name="Content Placeholder 2"/>
          <p:cNvSpPr>
            <a:spLocks noGrp="1"/>
          </p:cNvSpPr>
          <p:nvPr>
            <p:ph idx="1"/>
          </p:nvPr>
        </p:nvSpPr>
        <p:spPr>
          <a:xfrm>
            <a:off x="371476" y="2257425"/>
            <a:ext cx="11558588" cy="4314825"/>
          </a:xfrm>
        </p:spPr>
        <p:txBody>
          <a:bodyPr/>
          <a:lstStyle/>
          <a:p>
            <a:endParaRPr lang="en-GB" dirty="0"/>
          </a:p>
        </p:txBody>
      </p:sp>
      <p:grpSp>
        <p:nvGrpSpPr>
          <p:cNvPr id="25" name="Group 24"/>
          <p:cNvGrpSpPr/>
          <p:nvPr/>
        </p:nvGrpSpPr>
        <p:grpSpPr>
          <a:xfrm>
            <a:off x="2357438" y="2171700"/>
            <a:ext cx="6997396" cy="4386262"/>
            <a:chOff x="2357438" y="2171700"/>
            <a:chExt cx="6997396" cy="4386262"/>
          </a:xfrm>
        </p:grpSpPr>
        <p:sp>
          <p:nvSpPr>
            <p:cNvPr id="4" name="Oval 3"/>
            <p:cNvSpPr/>
            <p:nvPr/>
          </p:nvSpPr>
          <p:spPr>
            <a:xfrm>
              <a:off x="2357438" y="3457575"/>
              <a:ext cx="2714625" cy="1200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Structured Data</a:t>
              </a:r>
              <a:endParaRPr lang="en-GB" dirty="0"/>
            </a:p>
          </p:txBody>
        </p:sp>
        <p:sp>
          <p:nvSpPr>
            <p:cNvPr id="8" name="Oval 7"/>
            <p:cNvSpPr/>
            <p:nvPr/>
          </p:nvSpPr>
          <p:spPr>
            <a:xfrm>
              <a:off x="6381750" y="2171700"/>
              <a:ext cx="2876550" cy="1028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Databases .</a:t>
              </a:r>
              <a:r>
                <a:rPr lang="en-US" dirty="0" err="1" smtClean="0"/>
                <a:t>e.g</a:t>
              </a:r>
              <a:r>
                <a:rPr lang="en-US" dirty="0" smtClean="0"/>
                <a:t> Access</a:t>
              </a:r>
              <a:endParaRPr lang="en-GB" dirty="0"/>
            </a:p>
          </p:txBody>
        </p:sp>
        <p:cxnSp>
          <p:nvCxnSpPr>
            <p:cNvPr id="13" name="Straight Connector 12"/>
            <p:cNvCxnSpPr>
              <a:endCxn id="8" idx="2"/>
            </p:cNvCxnSpPr>
            <p:nvPr/>
          </p:nvCxnSpPr>
          <p:spPr>
            <a:xfrm flipV="1">
              <a:off x="4143375" y="2686050"/>
              <a:ext cx="2238375" cy="821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629151" y="3800475"/>
              <a:ext cx="1752599" cy="26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857751" y="4348163"/>
              <a:ext cx="1523999" cy="5953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369594" y="4591051"/>
              <a:ext cx="2012156" cy="1452561"/>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6381750" y="3224213"/>
              <a:ext cx="2876550" cy="1028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spreadsheets</a:t>
              </a:r>
              <a:endParaRPr lang="en-GB" dirty="0"/>
            </a:p>
          </p:txBody>
        </p:sp>
        <p:sp>
          <p:nvSpPr>
            <p:cNvPr id="22" name="Oval 21"/>
            <p:cNvSpPr/>
            <p:nvPr/>
          </p:nvSpPr>
          <p:spPr>
            <a:xfrm>
              <a:off x="6407945" y="4467223"/>
              <a:ext cx="2876550" cy="1028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a:t>
              </a:r>
              <a:endParaRPr lang="en-GB" dirty="0"/>
            </a:p>
          </p:txBody>
        </p:sp>
        <p:sp>
          <p:nvSpPr>
            <p:cNvPr id="23" name="Oval 22"/>
            <p:cNvSpPr/>
            <p:nvPr/>
          </p:nvSpPr>
          <p:spPr>
            <a:xfrm>
              <a:off x="6381750" y="5529262"/>
              <a:ext cx="2876550" cy="1028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OLTP systems</a:t>
              </a:r>
              <a:endParaRPr lang="en-GB" dirty="0"/>
            </a:p>
          </p:txBody>
        </p:sp>
        <p:sp>
          <p:nvSpPr>
            <p:cNvPr id="17" name="Oval 16"/>
            <p:cNvSpPr/>
            <p:nvPr/>
          </p:nvSpPr>
          <p:spPr>
            <a:xfrm>
              <a:off x="6452089" y="3238280"/>
              <a:ext cx="2876550" cy="1028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spreadsheets</a:t>
              </a:r>
              <a:endParaRPr lang="en-GB" dirty="0"/>
            </a:p>
          </p:txBody>
        </p:sp>
        <p:sp>
          <p:nvSpPr>
            <p:cNvPr id="18" name="Oval 17"/>
            <p:cNvSpPr/>
            <p:nvPr/>
          </p:nvSpPr>
          <p:spPr>
            <a:xfrm>
              <a:off x="6478284" y="4481290"/>
              <a:ext cx="2876550" cy="1028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a:t>
              </a:r>
              <a:endParaRPr lang="en-GB" dirty="0"/>
            </a:p>
          </p:txBody>
        </p:sp>
      </p:grpSp>
    </p:spTree>
    <p:extLst>
      <p:ext uri="{BB962C8B-B14F-4D97-AF65-F5344CB8AC3E}">
        <p14:creationId xmlns="" xmlns:p14="http://schemas.microsoft.com/office/powerpoint/2010/main" val="4970009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Ease with structured data</a:t>
            </a:r>
            <a:endParaRPr lang="en-GB" dirty="0"/>
          </a:p>
        </p:txBody>
      </p:sp>
      <p:sp>
        <p:nvSpPr>
          <p:cNvPr id="3" name="Content Placeholder 2"/>
          <p:cNvSpPr>
            <a:spLocks noGrp="1"/>
          </p:cNvSpPr>
          <p:nvPr>
            <p:ph idx="1"/>
          </p:nvPr>
        </p:nvSpPr>
        <p:spPr>
          <a:xfrm>
            <a:off x="171450" y="2266419"/>
            <a:ext cx="11830050" cy="4405844"/>
          </a:xfrm>
        </p:spPr>
        <p:txBody>
          <a:bodyPr/>
          <a:lstStyle/>
          <a:p>
            <a:endParaRPr lang="en-GB" dirty="0"/>
          </a:p>
        </p:txBody>
      </p:sp>
      <p:grpSp>
        <p:nvGrpSpPr>
          <p:cNvPr id="4" name="Group 3"/>
          <p:cNvGrpSpPr/>
          <p:nvPr/>
        </p:nvGrpSpPr>
        <p:grpSpPr>
          <a:xfrm>
            <a:off x="2357438" y="2171700"/>
            <a:ext cx="6927057" cy="4386262"/>
            <a:chOff x="2357438" y="2171700"/>
            <a:chExt cx="6927057" cy="4386262"/>
          </a:xfrm>
        </p:grpSpPr>
        <p:sp>
          <p:nvSpPr>
            <p:cNvPr id="5" name="Oval 4"/>
            <p:cNvSpPr/>
            <p:nvPr/>
          </p:nvSpPr>
          <p:spPr>
            <a:xfrm>
              <a:off x="2357438" y="3457575"/>
              <a:ext cx="2714625" cy="1200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Ease with structured Data</a:t>
              </a:r>
              <a:endParaRPr lang="en-GB" dirty="0"/>
            </a:p>
          </p:txBody>
        </p:sp>
        <p:sp>
          <p:nvSpPr>
            <p:cNvPr id="6" name="Oval 5"/>
            <p:cNvSpPr/>
            <p:nvPr/>
          </p:nvSpPr>
          <p:spPr>
            <a:xfrm>
              <a:off x="6381750" y="2171700"/>
              <a:ext cx="2876550" cy="1028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Storage</a:t>
              </a:r>
              <a:endParaRPr lang="en-GB" dirty="0"/>
            </a:p>
          </p:txBody>
        </p:sp>
        <p:cxnSp>
          <p:nvCxnSpPr>
            <p:cNvPr id="7" name="Straight Connector 6"/>
            <p:cNvCxnSpPr>
              <a:endCxn id="6" idx="2"/>
            </p:cNvCxnSpPr>
            <p:nvPr/>
          </p:nvCxnSpPr>
          <p:spPr>
            <a:xfrm flipV="1">
              <a:off x="4143375" y="2686050"/>
              <a:ext cx="2238375" cy="821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4629151" y="3800475"/>
              <a:ext cx="1752599" cy="26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857751" y="4348163"/>
              <a:ext cx="1523999" cy="5953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69594" y="4591051"/>
              <a:ext cx="2012156" cy="1452561"/>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6381750" y="3224213"/>
              <a:ext cx="2876550" cy="1028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Scalability</a:t>
              </a:r>
              <a:endParaRPr lang="en-GB" dirty="0"/>
            </a:p>
          </p:txBody>
        </p:sp>
        <p:sp>
          <p:nvSpPr>
            <p:cNvPr id="12" name="Oval 11"/>
            <p:cNvSpPr/>
            <p:nvPr/>
          </p:nvSpPr>
          <p:spPr>
            <a:xfrm>
              <a:off x="6407945" y="4467223"/>
              <a:ext cx="2876550" cy="1028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Security</a:t>
              </a:r>
              <a:endParaRPr lang="en-GB" dirty="0"/>
            </a:p>
          </p:txBody>
        </p:sp>
        <p:sp>
          <p:nvSpPr>
            <p:cNvPr id="13" name="Oval 12"/>
            <p:cNvSpPr/>
            <p:nvPr/>
          </p:nvSpPr>
          <p:spPr>
            <a:xfrm>
              <a:off x="6381750" y="5529262"/>
              <a:ext cx="2876550" cy="1028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Update and delete</a:t>
              </a:r>
              <a:endParaRPr lang="en-GB" dirty="0"/>
            </a:p>
          </p:txBody>
        </p:sp>
      </p:grpSp>
    </p:spTree>
    <p:extLst>
      <p:ext uri="{BB962C8B-B14F-4D97-AF65-F5344CB8AC3E}">
        <p14:creationId xmlns="" xmlns:p14="http://schemas.microsoft.com/office/powerpoint/2010/main" val="33782565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Ease of retrieval of structured data</a:t>
            </a:r>
            <a:endParaRPr lang="en-GB" dirty="0"/>
          </a:p>
        </p:txBody>
      </p:sp>
      <p:sp>
        <p:nvSpPr>
          <p:cNvPr id="3" name="Content Placeholder 2"/>
          <p:cNvSpPr>
            <a:spLocks noGrp="1"/>
          </p:cNvSpPr>
          <p:nvPr>
            <p:ph idx="1"/>
          </p:nvPr>
        </p:nvSpPr>
        <p:spPr>
          <a:xfrm>
            <a:off x="257175" y="2314575"/>
            <a:ext cx="11687175" cy="4343399"/>
          </a:xfrm>
        </p:spPr>
        <p:txBody>
          <a:bodyPr/>
          <a:lstStyle/>
          <a:p>
            <a:r>
              <a:rPr lang="en-US" smtClean="0"/>
              <a:t>Hassle-Free Retrieval</a:t>
            </a:r>
            <a:endParaRPr lang="en-GB" dirty="0"/>
          </a:p>
        </p:txBody>
      </p:sp>
      <p:grpSp>
        <p:nvGrpSpPr>
          <p:cNvPr id="4" name="Group 3"/>
          <p:cNvGrpSpPr/>
          <p:nvPr/>
        </p:nvGrpSpPr>
        <p:grpSpPr>
          <a:xfrm>
            <a:off x="2357438" y="2171700"/>
            <a:ext cx="6927057" cy="4386262"/>
            <a:chOff x="2357438" y="2171700"/>
            <a:chExt cx="6927057" cy="4386262"/>
          </a:xfrm>
        </p:grpSpPr>
        <p:sp>
          <p:nvSpPr>
            <p:cNvPr id="5" name="Oval 4"/>
            <p:cNvSpPr/>
            <p:nvPr/>
          </p:nvSpPr>
          <p:spPr>
            <a:xfrm>
              <a:off x="2357438" y="3457575"/>
              <a:ext cx="2714625" cy="1200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Ease with structured Data</a:t>
              </a:r>
              <a:endParaRPr lang="en-GB" dirty="0"/>
            </a:p>
          </p:txBody>
        </p:sp>
        <p:sp>
          <p:nvSpPr>
            <p:cNvPr id="6" name="Oval 5"/>
            <p:cNvSpPr/>
            <p:nvPr/>
          </p:nvSpPr>
          <p:spPr>
            <a:xfrm>
              <a:off x="6381750" y="2171700"/>
              <a:ext cx="2876550" cy="1028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Retrieving information</a:t>
              </a:r>
              <a:endParaRPr lang="en-GB" dirty="0"/>
            </a:p>
          </p:txBody>
        </p:sp>
        <p:cxnSp>
          <p:nvCxnSpPr>
            <p:cNvPr id="7" name="Straight Connector 6"/>
            <p:cNvCxnSpPr>
              <a:endCxn id="6" idx="2"/>
            </p:cNvCxnSpPr>
            <p:nvPr/>
          </p:nvCxnSpPr>
          <p:spPr>
            <a:xfrm flipV="1">
              <a:off x="4143375" y="2686050"/>
              <a:ext cx="2238375" cy="821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4629151" y="3800475"/>
              <a:ext cx="1752599" cy="26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857751" y="4348163"/>
              <a:ext cx="1523999" cy="5953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69594" y="4591051"/>
              <a:ext cx="2012156" cy="1452561"/>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6381750" y="3224213"/>
              <a:ext cx="2876550" cy="1028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Indexing and searching</a:t>
              </a:r>
              <a:endParaRPr lang="en-GB" dirty="0"/>
            </a:p>
          </p:txBody>
        </p:sp>
        <p:sp>
          <p:nvSpPr>
            <p:cNvPr id="12" name="Oval 11"/>
            <p:cNvSpPr/>
            <p:nvPr/>
          </p:nvSpPr>
          <p:spPr>
            <a:xfrm>
              <a:off x="6407945" y="4467223"/>
              <a:ext cx="2876550" cy="1028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Mining Data</a:t>
              </a:r>
              <a:endParaRPr lang="en-GB" dirty="0"/>
            </a:p>
          </p:txBody>
        </p:sp>
        <p:sp>
          <p:nvSpPr>
            <p:cNvPr id="13" name="Oval 12"/>
            <p:cNvSpPr/>
            <p:nvPr/>
          </p:nvSpPr>
          <p:spPr>
            <a:xfrm>
              <a:off x="6381750" y="5529262"/>
              <a:ext cx="2876550" cy="1028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 operations</a:t>
              </a:r>
              <a:endParaRPr lang="en-GB" dirty="0"/>
            </a:p>
          </p:txBody>
        </p:sp>
      </p:grpSp>
    </p:spTree>
    <p:extLst>
      <p:ext uri="{BB962C8B-B14F-4D97-AF65-F5344CB8AC3E}">
        <p14:creationId xmlns="" xmlns:p14="http://schemas.microsoft.com/office/powerpoint/2010/main" val="4156126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075" y="973668"/>
            <a:ext cx="9801225" cy="706964"/>
          </a:xfrm>
        </p:spPr>
        <p:txBody>
          <a:bodyPr/>
          <a:lstStyle/>
          <a:p>
            <a:r>
              <a:rPr lang="en-US" dirty="0" smtClean="0"/>
              <a:t>GETTING TO KNOW UNSTRUCTURED DATA</a:t>
            </a:r>
            <a:endParaRPr lang="en-GB" dirty="0"/>
          </a:p>
        </p:txBody>
      </p:sp>
      <p:sp>
        <p:nvSpPr>
          <p:cNvPr id="3" name="Content Placeholder 2"/>
          <p:cNvSpPr>
            <a:spLocks noGrp="1"/>
          </p:cNvSpPr>
          <p:nvPr>
            <p:ph idx="1"/>
          </p:nvPr>
        </p:nvSpPr>
        <p:spPr>
          <a:xfrm>
            <a:off x="214314" y="2147094"/>
            <a:ext cx="11658600" cy="4568032"/>
          </a:xfrm>
        </p:spPr>
        <p:txBody>
          <a:bodyPr/>
          <a:lstStyle/>
          <a:p>
            <a:endParaRPr lang="en-GB" dirty="0"/>
          </a:p>
        </p:txBody>
      </p:sp>
      <p:grpSp>
        <p:nvGrpSpPr>
          <p:cNvPr id="4" name="Group 3"/>
          <p:cNvGrpSpPr/>
          <p:nvPr/>
        </p:nvGrpSpPr>
        <p:grpSpPr>
          <a:xfrm>
            <a:off x="2238427" y="2266553"/>
            <a:ext cx="7337492" cy="4329113"/>
            <a:chOff x="2624189" y="2450743"/>
            <a:chExt cx="7337492" cy="4329113"/>
          </a:xfrm>
        </p:grpSpPr>
        <p:sp>
          <p:nvSpPr>
            <p:cNvPr id="5" name="Oval 4"/>
            <p:cNvSpPr/>
            <p:nvPr/>
          </p:nvSpPr>
          <p:spPr>
            <a:xfrm>
              <a:off x="5202792" y="4018452"/>
              <a:ext cx="1552277" cy="11577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Unstructured data</a:t>
              </a:r>
              <a:endParaRPr lang="en-GB" sz="1600" dirty="0"/>
            </a:p>
          </p:txBody>
        </p:sp>
        <p:sp>
          <p:nvSpPr>
            <p:cNvPr id="6" name="Oval 5"/>
            <p:cNvSpPr/>
            <p:nvPr/>
          </p:nvSpPr>
          <p:spPr>
            <a:xfrm>
              <a:off x="7042550" y="4915165"/>
              <a:ext cx="2919131" cy="14172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 in any particular format or sequence</a:t>
              </a:r>
              <a:endParaRPr lang="en-GB" dirty="0"/>
            </a:p>
          </p:txBody>
        </p:sp>
        <p:sp>
          <p:nvSpPr>
            <p:cNvPr id="7" name="Oval 6"/>
            <p:cNvSpPr/>
            <p:nvPr/>
          </p:nvSpPr>
          <p:spPr>
            <a:xfrm>
              <a:off x="4857750" y="5616841"/>
              <a:ext cx="2267549" cy="1163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 easily usable by a program</a:t>
              </a:r>
              <a:endParaRPr lang="en-GB" dirty="0"/>
            </a:p>
          </p:txBody>
        </p:sp>
        <p:sp>
          <p:nvSpPr>
            <p:cNvPr id="8" name="Oval 7"/>
            <p:cNvSpPr/>
            <p:nvPr/>
          </p:nvSpPr>
          <p:spPr>
            <a:xfrm>
              <a:off x="2624190" y="4819852"/>
              <a:ext cx="2062710" cy="1305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Does not follow any rules or semantics</a:t>
              </a:r>
              <a:endParaRPr lang="en-GB" dirty="0"/>
            </a:p>
          </p:txBody>
        </p:sp>
        <p:sp>
          <p:nvSpPr>
            <p:cNvPr id="9" name="Oval 8"/>
            <p:cNvSpPr/>
            <p:nvPr/>
          </p:nvSpPr>
          <p:spPr>
            <a:xfrm>
              <a:off x="2624189" y="3210257"/>
              <a:ext cx="2041542" cy="1176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Has easily identifiable structure</a:t>
              </a:r>
              <a:endParaRPr lang="en-GB" dirty="0"/>
            </a:p>
          </p:txBody>
        </p:sp>
        <p:sp>
          <p:nvSpPr>
            <p:cNvPr id="10" name="Oval 9"/>
            <p:cNvSpPr/>
            <p:nvPr/>
          </p:nvSpPr>
          <p:spPr>
            <a:xfrm>
              <a:off x="4997420" y="2450743"/>
              <a:ext cx="2127879" cy="1123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Does not conform to any data model</a:t>
              </a:r>
              <a:endParaRPr lang="en-GB" dirty="0"/>
            </a:p>
          </p:txBody>
        </p:sp>
        <p:sp>
          <p:nvSpPr>
            <p:cNvPr id="11" name="Oval 10"/>
            <p:cNvSpPr/>
            <p:nvPr/>
          </p:nvSpPr>
          <p:spPr>
            <a:xfrm>
              <a:off x="7125298" y="3070266"/>
              <a:ext cx="2836383" cy="16310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Cannot be stored in the form of rows and columns as in a database</a:t>
              </a:r>
              <a:endParaRPr lang="en-GB" dirty="0"/>
            </a:p>
          </p:txBody>
        </p:sp>
        <p:sp>
          <p:nvSpPr>
            <p:cNvPr id="12" name="Down Arrow 11"/>
            <p:cNvSpPr/>
            <p:nvPr/>
          </p:nvSpPr>
          <p:spPr>
            <a:xfrm rot="17844133" flipV="1">
              <a:off x="4503001" y="3900347"/>
              <a:ext cx="650604" cy="5669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rot="10800000" flipV="1">
              <a:off x="5688075" y="5233033"/>
              <a:ext cx="720160" cy="4170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Down Arrow 13"/>
            <p:cNvSpPr/>
            <p:nvPr/>
          </p:nvSpPr>
          <p:spPr>
            <a:xfrm rot="4096374" flipV="1">
              <a:off x="6701278" y="4072900"/>
              <a:ext cx="578059" cy="4304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Down Arrow 14"/>
            <p:cNvSpPr/>
            <p:nvPr/>
          </p:nvSpPr>
          <p:spPr>
            <a:xfrm flipV="1">
              <a:off x="5564145" y="3519274"/>
              <a:ext cx="785514" cy="4458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Down Arrow 15"/>
            <p:cNvSpPr/>
            <p:nvPr/>
          </p:nvSpPr>
          <p:spPr>
            <a:xfrm rot="14566833" flipV="1">
              <a:off x="4674135" y="4869028"/>
              <a:ext cx="541423" cy="5233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Down Arrow 16"/>
            <p:cNvSpPr/>
            <p:nvPr/>
          </p:nvSpPr>
          <p:spPr>
            <a:xfrm rot="7520311" flipV="1">
              <a:off x="6625976" y="4905204"/>
              <a:ext cx="720160" cy="4996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 xmlns:p14="http://schemas.microsoft.com/office/powerpoint/2010/main" val="16675380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076" y="973668"/>
            <a:ext cx="9316292" cy="706964"/>
          </a:xfrm>
        </p:spPr>
        <p:txBody>
          <a:bodyPr/>
          <a:lstStyle/>
          <a:p>
            <a:r>
              <a:rPr lang="en-US" dirty="0" smtClean="0"/>
              <a:t>Source of unstructured data</a:t>
            </a:r>
            <a:endParaRPr lang="en-GB" dirty="0"/>
          </a:p>
        </p:txBody>
      </p:sp>
      <p:sp>
        <p:nvSpPr>
          <p:cNvPr id="3" name="Content Placeholder 2"/>
          <p:cNvSpPr>
            <a:spLocks noGrp="1"/>
          </p:cNvSpPr>
          <p:nvPr>
            <p:ph idx="1"/>
          </p:nvPr>
        </p:nvSpPr>
        <p:spPr>
          <a:xfrm>
            <a:off x="0" y="2171700"/>
            <a:ext cx="11930063" cy="4572000"/>
          </a:xfrm>
        </p:spPr>
        <p:txBody>
          <a:bodyPr/>
          <a:lstStyle/>
          <a:p>
            <a:endParaRPr lang="en-GB" dirty="0"/>
          </a:p>
        </p:txBody>
      </p:sp>
      <p:grpSp>
        <p:nvGrpSpPr>
          <p:cNvPr id="68" name="Group 67"/>
          <p:cNvGrpSpPr/>
          <p:nvPr/>
        </p:nvGrpSpPr>
        <p:grpSpPr>
          <a:xfrm>
            <a:off x="96185" y="2242236"/>
            <a:ext cx="11833878" cy="4556184"/>
            <a:chOff x="96185" y="2216630"/>
            <a:chExt cx="11833878" cy="4556184"/>
          </a:xfrm>
        </p:grpSpPr>
        <p:sp>
          <p:nvSpPr>
            <p:cNvPr id="5" name="Oval 4"/>
            <p:cNvSpPr/>
            <p:nvPr/>
          </p:nvSpPr>
          <p:spPr>
            <a:xfrm>
              <a:off x="96185" y="3857625"/>
              <a:ext cx="2714625" cy="1200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Unstructured Data</a:t>
              </a:r>
              <a:endParaRPr lang="en-GB" dirty="0"/>
            </a:p>
          </p:txBody>
        </p:sp>
        <p:sp>
          <p:nvSpPr>
            <p:cNvPr id="28" name="Oval 27"/>
            <p:cNvSpPr/>
            <p:nvPr/>
          </p:nvSpPr>
          <p:spPr>
            <a:xfrm>
              <a:off x="2519363" y="6208457"/>
              <a:ext cx="2267698" cy="564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surveys</a:t>
              </a:r>
              <a:endParaRPr lang="en-GB" dirty="0"/>
            </a:p>
          </p:txBody>
        </p:sp>
        <p:sp>
          <p:nvSpPr>
            <p:cNvPr id="31" name="Oval 30"/>
            <p:cNvSpPr/>
            <p:nvPr/>
          </p:nvSpPr>
          <p:spPr>
            <a:xfrm>
              <a:off x="4739949" y="5916937"/>
              <a:ext cx="2267698" cy="564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papers</a:t>
              </a:r>
              <a:endParaRPr lang="en-GB" dirty="0"/>
            </a:p>
          </p:txBody>
        </p:sp>
        <p:sp>
          <p:nvSpPr>
            <p:cNvPr id="32" name="Oval 31"/>
            <p:cNvSpPr/>
            <p:nvPr/>
          </p:nvSpPr>
          <p:spPr>
            <a:xfrm>
              <a:off x="6669509" y="5409773"/>
              <a:ext cx="2267698" cy="564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reports</a:t>
              </a:r>
              <a:endParaRPr lang="en-GB" dirty="0"/>
            </a:p>
          </p:txBody>
        </p:sp>
        <p:sp>
          <p:nvSpPr>
            <p:cNvPr id="33" name="Oval 32"/>
            <p:cNvSpPr/>
            <p:nvPr/>
          </p:nvSpPr>
          <p:spPr>
            <a:xfrm>
              <a:off x="8336244" y="4971925"/>
              <a:ext cx="2267698" cy="564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chats</a:t>
              </a:r>
              <a:endParaRPr lang="en-GB" dirty="0"/>
            </a:p>
          </p:txBody>
        </p:sp>
        <p:sp>
          <p:nvSpPr>
            <p:cNvPr id="34" name="Oval 33"/>
            <p:cNvSpPr/>
            <p:nvPr/>
          </p:nvSpPr>
          <p:spPr>
            <a:xfrm>
              <a:off x="9470093" y="4349495"/>
              <a:ext cx="2267698" cy="564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PPT </a:t>
              </a:r>
              <a:endParaRPr lang="en-GB" dirty="0"/>
            </a:p>
          </p:txBody>
        </p:sp>
        <p:sp>
          <p:nvSpPr>
            <p:cNvPr id="35" name="Oval 34"/>
            <p:cNvSpPr/>
            <p:nvPr/>
          </p:nvSpPr>
          <p:spPr>
            <a:xfrm>
              <a:off x="9662365" y="3629468"/>
              <a:ext cx="2267698" cy="564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Word documents</a:t>
              </a:r>
              <a:endParaRPr lang="en-GB" dirty="0"/>
            </a:p>
          </p:txBody>
        </p:sp>
        <p:sp>
          <p:nvSpPr>
            <p:cNvPr id="36" name="Oval 35"/>
            <p:cNvSpPr/>
            <p:nvPr/>
          </p:nvSpPr>
          <p:spPr>
            <a:xfrm>
              <a:off x="8419449" y="2216630"/>
              <a:ext cx="2267698" cy="564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images</a:t>
              </a:r>
              <a:endParaRPr lang="en-GB" dirty="0"/>
            </a:p>
          </p:txBody>
        </p:sp>
        <p:sp>
          <p:nvSpPr>
            <p:cNvPr id="37" name="Oval 36"/>
            <p:cNvSpPr/>
            <p:nvPr/>
          </p:nvSpPr>
          <p:spPr>
            <a:xfrm>
              <a:off x="6068546" y="2324814"/>
              <a:ext cx="2267698" cy="564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videos</a:t>
              </a:r>
              <a:endParaRPr lang="en-GB" dirty="0"/>
            </a:p>
          </p:txBody>
        </p:sp>
        <p:sp>
          <p:nvSpPr>
            <p:cNvPr id="38" name="Oval 37"/>
            <p:cNvSpPr/>
            <p:nvPr/>
          </p:nvSpPr>
          <p:spPr>
            <a:xfrm>
              <a:off x="8937207" y="2975185"/>
              <a:ext cx="2478506" cy="564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Body of email</a:t>
              </a:r>
              <a:endParaRPr lang="en-GB" dirty="0"/>
            </a:p>
          </p:txBody>
        </p:sp>
        <p:sp>
          <p:nvSpPr>
            <p:cNvPr id="39" name="Oval 38"/>
            <p:cNvSpPr/>
            <p:nvPr/>
          </p:nvSpPr>
          <p:spPr>
            <a:xfrm>
              <a:off x="3717643" y="2324814"/>
              <a:ext cx="2267698" cy="564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memos</a:t>
              </a:r>
              <a:endParaRPr lang="en-GB" dirty="0"/>
            </a:p>
          </p:txBody>
        </p:sp>
        <p:sp>
          <p:nvSpPr>
            <p:cNvPr id="40" name="Oval 39"/>
            <p:cNvSpPr/>
            <p:nvPr/>
          </p:nvSpPr>
          <p:spPr>
            <a:xfrm>
              <a:off x="1366740" y="2324814"/>
              <a:ext cx="2267698" cy="564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page</a:t>
              </a:r>
              <a:endParaRPr lang="en-GB" dirty="0"/>
            </a:p>
          </p:txBody>
        </p:sp>
        <p:cxnSp>
          <p:nvCxnSpPr>
            <p:cNvPr id="42" name="Straight Connector 41"/>
            <p:cNvCxnSpPr/>
            <p:nvPr/>
          </p:nvCxnSpPr>
          <p:spPr>
            <a:xfrm flipV="1">
              <a:off x="1757363" y="2889171"/>
              <a:ext cx="743226" cy="968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1952674" y="2870121"/>
              <a:ext cx="2209093" cy="11814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2500589" y="4772025"/>
              <a:ext cx="2708001" cy="1273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37" idx="3"/>
            </p:cNvCxnSpPr>
            <p:nvPr/>
          </p:nvCxnSpPr>
          <p:spPr>
            <a:xfrm flipV="1">
              <a:off x="2214563" y="2806523"/>
              <a:ext cx="4186080" cy="150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2366963" y="2717721"/>
              <a:ext cx="6570244" cy="1749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38" idx="2"/>
            </p:cNvCxnSpPr>
            <p:nvPr/>
          </p:nvCxnSpPr>
          <p:spPr>
            <a:xfrm flipV="1">
              <a:off x="2519363" y="3257364"/>
              <a:ext cx="6417844" cy="1362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35" idx="2"/>
            </p:cNvCxnSpPr>
            <p:nvPr/>
          </p:nvCxnSpPr>
          <p:spPr>
            <a:xfrm flipV="1">
              <a:off x="2612818" y="3911647"/>
              <a:ext cx="7049547" cy="728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34" idx="2"/>
            </p:cNvCxnSpPr>
            <p:nvPr/>
          </p:nvCxnSpPr>
          <p:spPr>
            <a:xfrm>
              <a:off x="2727358" y="4559892"/>
              <a:ext cx="6742735" cy="71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endCxn id="33" idx="2"/>
            </p:cNvCxnSpPr>
            <p:nvPr/>
          </p:nvCxnSpPr>
          <p:spPr>
            <a:xfrm>
              <a:off x="2646687" y="4696579"/>
              <a:ext cx="5689557" cy="557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endCxn id="32" idx="2"/>
            </p:cNvCxnSpPr>
            <p:nvPr/>
          </p:nvCxnSpPr>
          <p:spPr>
            <a:xfrm>
              <a:off x="2559352" y="4702068"/>
              <a:ext cx="4110157" cy="989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2258942" y="4959850"/>
              <a:ext cx="919173" cy="1277365"/>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10252111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062" y="703385"/>
            <a:ext cx="9847384" cy="1392701"/>
          </a:xfrm>
        </p:spPr>
        <p:txBody>
          <a:bodyPr/>
          <a:lstStyle/>
          <a:p>
            <a:r>
              <a:rPr lang="en-IN" dirty="0" smtClean="0"/>
              <a:t>Business Enterprise Organization, Its Functions and Core Business Process</a:t>
            </a:r>
            <a:endParaRPr lang="en-IN" dirty="0"/>
          </a:p>
        </p:txBody>
      </p:sp>
      <p:sp>
        <p:nvSpPr>
          <p:cNvPr id="3" name="Content Placeholder 2"/>
          <p:cNvSpPr>
            <a:spLocks noGrp="1"/>
          </p:cNvSpPr>
          <p:nvPr>
            <p:ph idx="1"/>
          </p:nvPr>
        </p:nvSpPr>
        <p:spPr/>
        <p:txBody>
          <a:bodyPr/>
          <a:lstStyle/>
          <a:p>
            <a:endParaRPr lang="en-IN" dirty="0"/>
          </a:p>
        </p:txBody>
      </p:sp>
      <p:pic>
        <p:nvPicPr>
          <p:cNvPr id="1026" name="Picture 2" descr="C:\Users\admin\Downloads\WhatsApp Image 2021-11-09 at 4.59.12 PM.jpeg"/>
          <p:cNvPicPr>
            <a:picLocks noChangeAspect="1" noChangeArrowheads="1"/>
          </p:cNvPicPr>
          <p:nvPr/>
        </p:nvPicPr>
        <p:blipFill>
          <a:blip r:embed="rId2"/>
          <a:srcRect/>
          <a:stretch>
            <a:fillRect/>
          </a:stretch>
        </p:blipFill>
        <p:spPr bwMode="auto">
          <a:xfrm rot="16200000">
            <a:off x="3642646" y="-197835"/>
            <a:ext cx="3842251" cy="8764172"/>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18" y="1000125"/>
            <a:ext cx="11172825" cy="751944"/>
          </a:xfrm>
        </p:spPr>
        <p:txBody>
          <a:bodyPr/>
          <a:lstStyle/>
          <a:p>
            <a:r>
              <a:rPr lang="en-US" b="1" dirty="0" smtClean="0"/>
              <a:t>Challenges faced while storing unstructured data</a:t>
            </a:r>
            <a:endParaRPr lang="en-GB" b="1" dirty="0"/>
          </a:p>
        </p:txBody>
      </p:sp>
      <p:sp>
        <p:nvSpPr>
          <p:cNvPr id="3" name="Content Placeholder 2"/>
          <p:cNvSpPr>
            <a:spLocks noGrp="1"/>
          </p:cNvSpPr>
          <p:nvPr>
            <p:ph idx="1"/>
          </p:nvPr>
        </p:nvSpPr>
        <p:spPr>
          <a:xfrm>
            <a:off x="228600" y="2314575"/>
            <a:ext cx="11701463" cy="4300537"/>
          </a:xfrm>
        </p:spPr>
        <p:txBody>
          <a:bodyPr/>
          <a:lstStyle/>
          <a:p>
            <a:endParaRPr lang="en-GB" dirty="0"/>
          </a:p>
        </p:txBody>
      </p:sp>
      <p:cxnSp>
        <p:nvCxnSpPr>
          <p:cNvPr id="7" name="Straight Connector 6"/>
          <p:cNvCxnSpPr>
            <a:endCxn id="6" idx="2"/>
          </p:cNvCxnSpPr>
          <p:nvPr/>
        </p:nvCxnSpPr>
        <p:spPr>
          <a:xfrm flipV="1">
            <a:off x="4151648" y="2670307"/>
            <a:ext cx="2230837" cy="90752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endCxn id="11" idx="2"/>
          </p:cNvCxnSpPr>
          <p:nvPr/>
        </p:nvCxnSpPr>
        <p:spPr>
          <a:xfrm flipV="1">
            <a:off x="4635788" y="3561022"/>
            <a:ext cx="2844316" cy="3358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77105" y="4661299"/>
            <a:ext cx="2005380" cy="1452561"/>
          </a:xfrm>
          <a:prstGeom prst="line">
            <a:avLst/>
          </a:prstGeom>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2371725" y="2241948"/>
            <a:ext cx="8457008" cy="4412750"/>
            <a:chOff x="2371725" y="2241948"/>
            <a:chExt cx="8457008" cy="4412750"/>
          </a:xfrm>
        </p:grpSpPr>
        <p:sp>
          <p:nvSpPr>
            <p:cNvPr id="5" name="Oval 4"/>
            <p:cNvSpPr/>
            <p:nvPr/>
          </p:nvSpPr>
          <p:spPr>
            <a:xfrm>
              <a:off x="2371725" y="3527823"/>
              <a:ext cx="2705484" cy="1200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Challenge faced</a:t>
              </a:r>
              <a:endParaRPr lang="en-GB" dirty="0"/>
            </a:p>
          </p:txBody>
        </p:sp>
        <p:sp>
          <p:nvSpPr>
            <p:cNvPr id="6" name="Oval 5"/>
            <p:cNvSpPr/>
            <p:nvPr/>
          </p:nvSpPr>
          <p:spPr>
            <a:xfrm>
              <a:off x="6382485" y="2241948"/>
              <a:ext cx="2169134" cy="856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Storage space</a:t>
              </a:r>
              <a:endParaRPr lang="en-GB" dirty="0"/>
            </a:p>
          </p:txBody>
        </p:sp>
        <p:cxnSp>
          <p:nvCxnSpPr>
            <p:cNvPr id="9" name="Straight Connector 8"/>
            <p:cNvCxnSpPr>
              <a:endCxn id="15" idx="1"/>
            </p:cNvCxnSpPr>
            <p:nvPr/>
          </p:nvCxnSpPr>
          <p:spPr>
            <a:xfrm>
              <a:off x="4863618" y="4418411"/>
              <a:ext cx="3029077" cy="1470510"/>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7480105" y="3163353"/>
              <a:ext cx="2169134" cy="795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scalability</a:t>
              </a:r>
              <a:endParaRPr lang="en-GB" dirty="0"/>
            </a:p>
          </p:txBody>
        </p:sp>
        <p:sp>
          <p:nvSpPr>
            <p:cNvPr id="12" name="Oval 11"/>
            <p:cNvSpPr/>
            <p:nvPr/>
          </p:nvSpPr>
          <p:spPr>
            <a:xfrm>
              <a:off x="8333281" y="4132913"/>
              <a:ext cx="2143027" cy="690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Retrieve information</a:t>
              </a:r>
              <a:endParaRPr lang="en-GB" dirty="0"/>
            </a:p>
          </p:txBody>
        </p:sp>
        <p:sp>
          <p:nvSpPr>
            <p:cNvPr id="13" name="Oval 12"/>
            <p:cNvSpPr/>
            <p:nvPr/>
          </p:nvSpPr>
          <p:spPr>
            <a:xfrm>
              <a:off x="8659599" y="4987313"/>
              <a:ext cx="2169134" cy="711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security</a:t>
              </a:r>
              <a:endParaRPr lang="en-GB" dirty="0"/>
            </a:p>
          </p:txBody>
        </p:sp>
        <p:sp>
          <p:nvSpPr>
            <p:cNvPr id="15" name="Oval 14"/>
            <p:cNvSpPr/>
            <p:nvPr/>
          </p:nvSpPr>
          <p:spPr>
            <a:xfrm>
              <a:off x="7575033" y="5784652"/>
              <a:ext cx="2169134" cy="711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Update and delete</a:t>
              </a:r>
              <a:endParaRPr lang="en-GB" dirty="0"/>
            </a:p>
          </p:txBody>
        </p:sp>
        <p:sp>
          <p:nvSpPr>
            <p:cNvPr id="16" name="Oval 15"/>
            <p:cNvSpPr/>
            <p:nvPr/>
          </p:nvSpPr>
          <p:spPr>
            <a:xfrm>
              <a:off x="4843464" y="5942702"/>
              <a:ext cx="2581274" cy="711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Indexing and searching</a:t>
              </a:r>
              <a:endParaRPr lang="en-GB" dirty="0"/>
            </a:p>
          </p:txBody>
        </p:sp>
        <p:cxnSp>
          <p:nvCxnSpPr>
            <p:cNvPr id="18" name="Straight Connector 17"/>
            <p:cNvCxnSpPr>
              <a:endCxn id="13" idx="2"/>
            </p:cNvCxnSpPr>
            <p:nvPr/>
          </p:nvCxnSpPr>
          <p:spPr>
            <a:xfrm>
              <a:off x="5057775" y="4167005"/>
              <a:ext cx="3601824" cy="1176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2" idx="2"/>
            </p:cNvCxnSpPr>
            <p:nvPr/>
          </p:nvCxnSpPr>
          <p:spPr>
            <a:xfrm>
              <a:off x="4824060" y="3917159"/>
              <a:ext cx="3509221" cy="561037"/>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2708227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973668"/>
            <a:ext cx="10972800" cy="706964"/>
          </a:xfrm>
        </p:spPr>
        <p:txBody>
          <a:bodyPr/>
          <a:lstStyle/>
          <a:p>
            <a:r>
              <a:rPr lang="en-US" dirty="0" smtClean="0"/>
              <a:t>Possible solutions for storing unstructured data</a:t>
            </a:r>
            <a:endParaRPr lang="en-GB" dirty="0"/>
          </a:p>
        </p:txBody>
      </p:sp>
      <p:sp>
        <p:nvSpPr>
          <p:cNvPr id="3" name="Content Placeholder 2"/>
          <p:cNvSpPr>
            <a:spLocks noGrp="1"/>
          </p:cNvSpPr>
          <p:nvPr>
            <p:ph idx="1"/>
          </p:nvPr>
        </p:nvSpPr>
        <p:spPr>
          <a:xfrm>
            <a:off x="114300" y="2357439"/>
            <a:ext cx="11858625" cy="4357686"/>
          </a:xfrm>
        </p:spPr>
        <p:txBody>
          <a:bodyPr/>
          <a:lstStyle/>
          <a:p>
            <a:endParaRPr lang="en-GB" dirty="0"/>
          </a:p>
        </p:txBody>
      </p:sp>
      <p:grpSp>
        <p:nvGrpSpPr>
          <p:cNvPr id="4" name="Group 3"/>
          <p:cNvGrpSpPr/>
          <p:nvPr/>
        </p:nvGrpSpPr>
        <p:grpSpPr>
          <a:xfrm>
            <a:off x="2357438" y="2171700"/>
            <a:ext cx="6948487" cy="4386262"/>
            <a:chOff x="2357438" y="2171700"/>
            <a:chExt cx="6948487" cy="4386262"/>
          </a:xfrm>
        </p:grpSpPr>
        <p:sp>
          <p:nvSpPr>
            <p:cNvPr id="5" name="Oval 4"/>
            <p:cNvSpPr/>
            <p:nvPr/>
          </p:nvSpPr>
          <p:spPr>
            <a:xfrm>
              <a:off x="2357438" y="3457575"/>
              <a:ext cx="2714625" cy="1200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Possible solutions </a:t>
              </a:r>
              <a:endParaRPr lang="en-GB" dirty="0"/>
            </a:p>
          </p:txBody>
        </p:sp>
        <p:sp>
          <p:nvSpPr>
            <p:cNvPr id="6" name="Oval 5"/>
            <p:cNvSpPr/>
            <p:nvPr/>
          </p:nvSpPr>
          <p:spPr>
            <a:xfrm>
              <a:off x="6381750" y="2171700"/>
              <a:ext cx="2876550" cy="1028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Change formats</a:t>
              </a:r>
              <a:endParaRPr lang="en-GB" dirty="0"/>
            </a:p>
          </p:txBody>
        </p:sp>
        <p:cxnSp>
          <p:nvCxnSpPr>
            <p:cNvPr id="7" name="Straight Connector 6"/>
            <p:cNvCxnSpPr>
              <a:endCxn id="6" idx="2"/>
            </p:cNvCxnSpPr>
            <p:nvPr/>
          </p:nvCxnSpPr>
          <p:spPr>
            <a:xfrm flipV="1">
              <a:off x="4143375" y="2686050"/>
              <a:ext cx="2238375" cy="821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4629151" y="3800475"/>
              <a:ext cx="1752599" cy="26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857751" y="4348163"/>
              <a:ext cx="1523999" cy="5953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69594" y="4591051"/>
              <a:ext cx="2012156" cy="1452561"/>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6429375" y="3233739"/>
              <a:ext cx="2876550" cy="1028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 hardware</a:t>
              </a:r>
              <a:endParaRPr lang="en-GB" dirty="0"/>
            </a:p>
          </p:txBody>
        </p:sp>
        <p:sp>
          <p:nvSpPr>
            <p:cNvPr id="12" name="Oval 11"/>
            <p:cNvSpPr/>
            <p:nvPr/>
          </p:nvSpPr>
          <p:spPr>
            <a:xfrm>
              <a:off x="6407945" y="4467223"/>
              <a:ext cx="2876550" cy="1028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RDBMS/BLOBs</a:t>
              </a:r>
              <a:endParaRPr lang="en-GB" dirty="0"/>
            </a:p>
          </p:txBody>
        </p:sp>
        <p:sp>
          <p:nvSpPr>
            <p:cNvPr id="13" name="Oval 12"/>
            <p:cNvSpPr/>
            <p:nvPr/>
          </p:nvSpPr>
          <p:spPr>
            <a:xfrm>
              <a:off x="6381750" y="5529262"/>
              <a:ext cx="2876550" cy="1028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XML</a:t>
              </a:r>
              <a:endParaRPr lang="en-GB" dirty="0"/>
            </a:p>
          </p:txBody>
        </p:sp>
      </p:grpSp>
      <p:sp>
        <p:nvSpPr>
          <p:cNvPr id="14" name="Oval 13"/>
          <p:cNvSpPr/>
          <p:nvPr/>
        </p:nvSpPr>
        <p:spPr>
          <a:xfrm>
            <a:off x="2931319" y="5706665"/>
            <a:ext cx="2876550" cy="1028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CSS</a:t>
            </a:r>
            <a:endParaRPr lang="en-GB" dirty="0"/>
          </a:p>
        </p:txBody>
      </p:sp>
      <p:cxnSp>
        <p:nvCxnSpPr>
          <p:cNvPr id="15" name="Straight Connector 14"/>
          <p:cNvCxnSpPr>
            <a:endCxn id="14" idx="0"/>
          </p:cNvCxnSpPr>
          <p:nvPr/>
        </p:nvCxnSpPr>
        <p:spPr>
          <a:xfrm>
            <a:off x="3667125" y="4679159"/>
            <a:ext cx="702469" cy="102750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081845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73667"/>
            <a:ext cx="10844213" cy="897995"/>
          </a:xfrm>
        </p:spPr>
        <p:txBody>
          <a:bodyPr/>
          <a:lstStyle/>
          <a:p>
            <a:r>
              <a:rPr lang="en-US" b="1" dirty="0" smtClean="0"/>
              <a:t>Challenges faced while extracting information from stored unstructured data</a:t>
            </a:r>
            <a:endParaRPr lang="en-GB" b="1" dirty="0"/>
          </a:p>
        </p:txBody>
      </p:sp>
      <p:sp>
        <p:nvSpPr>
          <p:cNvPr id="3" name="Content Placeholder 2"/>
          <p:cNvSpPr>
            <a:spLocks noGrp="1"/>
          </p:cNvSpPr>
          <p:nvPr>
            <p:ph idx="1"/>
          </p:nvPr>
        </p:nvSpPr>
        <p:spPr>
          <a:xfrm>
            <a:off x="228600" y="2271713"/>
            <a:ext cx="11801475" cy="4414837"/>
          </a:xfrm>
        </p:spPr>
        <p:txBody>
          <a:bodyPr/>
          <a:lstStyle/>
          <a:p>
            <a:pPr marL="0" indent="0">
              <a:buNone/>
            </a:pPr>
            <a:endParaRPr lang="en-GB" dirty="0"/>
          </a:p>
        </p:txBody>
      </p:sp>
      <p:grpSp>
        <p:nvGrpSpPr>
          <p:cNvPr id="4" name="Group 3"/>
          <p:cNvGrpSpPr/>
          <p:nvPr/>
        </p:nvGrpSpPr>
        <p:grpSpPr>
          <a:xfrm>
            <a:off x="1900833" y="2271713"/>
            <a:ext cx="8457008" cy="4412750"/>
            <a:chOff x="2371725" y="2241948"/>
            <a:chExt cx="8457008" cy="4412750"/>
          </a:xfrm>
        </p:grpSpPr>
        <p:sp>
          <p:nvSpPr>
            <p:cNvPr id="5" name="Oval 4"/>
            <p:cNvSpPr/>
            <p:nvPr/>
          </p:nvSpPr>
          <p:spPr>
            <a:xfrm>
              <a:off x="2371725" y="3527823"/>
              <a:ext cx="2705484" cy="1200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Challenges faced</a:t>
              </a:r>
              <a:endParaRPr lang="en-GB" dirty="0"/>
            </a:p>
          </p:txBody>
        </p:sp>
        <p:sp>
          <p:nvSpPr>
            <p:cNvPr id="6" name="Oval 5"/>
            <p:cNvSpPr/>
            <p:nvPr/>
          </p:nvSpPr>
          <p:spPr>
            <a:xfrm>
              <a:off x="6382485" y="2241948"/>
              <a:ext cx="2403732" cy="856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interpretation</a:t>
              </a:r>
              <a:endParaRPr lang="en-GB" dirty="0"/>
            </a:p>
          </p:txBody>
        </p:sp>
        <p:cxnSp>
          <p:nvCxnSpPr>
            <p:cNvPr id="7" name="Straight Connector 6"/>
            <p:cNvCxnSpPr>
              <a:endCxn id="11" idx="1"/>
            </p:cNvCxnSpPr>
            <p:nvPr/>
          </p:nvCxnSpPr>
          <p:spPr>
            <a:xfrm>
              <a:off x="4863618" y="4418411"/>
              <a:ext cx="3029077" cy="1470510"/>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7480105" y="3163353"/>
              <a:ext cx="2169134" cy="795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Tags</a:t>
              </a:r>
              <a:endParaRPr lang="en-GB" dirty="0"/>
            </a:p>
          </p:txBody>
        </p:sp>
        <p:sp>
          <p:nvSpPr>
            <p:cNvPr id="9" name="Oval 8"/>
            <p:cNvSpPr/>
            <p:nvPr/>
          </p:nvSpPr>
          <p:spPr>
            <a:xfrm>
              <a:off x="8333281" y="4132913"/>
              <a:ext cx="2143027" cy="690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t>indexing</a:t>
              </a:r>
              <a:endParaRPr lang="en-GB" i="1" dirty="0"/>
            </a:p>
          </p:txBody>
        </p:sp>
        <p:sp>
          <p:nvSpPr>
            <p:cNvPr id="10" name="Oval 9"/>
            <p:cNvSpPr/>
            <p:nvPr/>
          </p:nvSpPr>
          <p:spPr>
            <a:xfrm>
              <a:off x="8659599" y="4987313"/>
              <a:ext cx="2169134" cy="711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Deriving meaning</a:t>
              </a:r>
              <a:endParaRPr lang="en-GB" dirty="0"/>
            </a:p>
          </p:txBody>
        </p:sp>
        <p:sp>
          <p:nvSpPr>
            <p:cNvPr id="11" name="Oval 10"/>
            <p:cNvSpPr/>
            <p:nvPr/>
          </p:nvSpPr>
          <p:spPr>
            <a:xfrm>
              <a:off x="7575033" y="5784652"/>
              <a:ext cx="2169134" cy="711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 Formats</a:t>
              </a:r>
              <a:endParaRPr lang="en-GB" dirty="0"/>
            </a:p>
          </p:txBody>
        </p:sp>
        <p:sp>
          <p:nvSpPr>
            <p:cNvPr id="12" name="Oval 11"/>
            <p:cNvSpPr/>
            <p:nvPr/>
          </p:nvSpPr>
          <p:spPr>
            <a:xfrm>
              <a:off x="4585692" y="5942702"/>
              <a:ext cx="2839046" cy="711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Classification/</a:t>
              </a:r>
            </a:p>
            <a:p>
              <a:pPr algn="ctr"/>
              <a:r>
                <a:rPr lang="en-US" dirty="0" smtClean="0"/>
                <a:t>taxonomy</a:t>
              </a:r>
              <a:endParaRPr lang="en-GB" dirty="0"/>
            </a:p>
          </p:txBody>
        </p:sp>
        <p:cxnSp>
          <p:nvCxnSpPr>
            <p:cNvPr id="13" name="Straight Connector 12"/>
            <p:cNvCxnSpPr>
              <a:endCxn id="10" idx="2"/>
            </p:cNvCxnSpPr>
            <p:nvPr/>
          </p:nvCxnSpPr>
          <p:spPr>
            <a:xfrm>
              <a:off x="5057775" y="4167005"/>
              <a:ext cx="3601824" cy="1176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9" idx="2"/>
            </p:cNvCxnSpPr>
            <p:nvPr/>
          </p:nvCxnSpPr>
          <p:spPr>
            <a:xfrm>
              <a:off x="4824060" y="3917159"/>
              <a:ext cx="3509221" cy="561037"/>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5" name="Straight Connector 14"/>
          <p:cNvCxnSpPr>
            <a:endCxn id="6" idx="2"/>
          </p:cNvCxnSpPr>
          <p:nvPr/>
        </p:nvCxnSpPr>
        <p:spPr>
          <a:xfrm flipV="1">
            <a:off x="3642488" y="2700072"/>
            <a:ext cx="2269105" cy="908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8" idx="2"/>
          </p:cNvCxnSpPr>
          <p:nvPr/>
        </p:nvCxnSpPr>
        <p:spPr>
          <a:xfrm flipV="1">
            <a:off x="3794888" y="3590787"/>
            <a:ext cx="3214325" cy="170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2" idx="0"/>
          </p:cNvCxnSpPr>
          <p:nvPr/>
        </p:nvCxnSpPr>
        <p:spPr>
          <a:xfrm>
            <a:off x="3691612" y="4642496"/>
            <a:ext cx="1842711" cy="132997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377320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to know semi-structured data</a:t>
            </a:r>
            <a:endParaRPr lang="en-GB" dirty="0"/>
          </a:p>
        </p:txBody>
      </p:sp>
      <p:sp>
        <p:nvSpPr>
          <p:cNvPr id="3" name="Content Placeholder 2"/>
          <p:cNvSpPr>
            <a:spLocks noGrp="1"/>
          </p:cNvSpPr>
          <p:nvPr>
            <p:ph idx="1"/>
          </p:nvPr>
        </p:nvSpPr>
        <p:spPr>
          <a:xfrm>
            <a:off x="100013" y="2457449"/>
            <a:ext cx="11944349" cy="4257675"/>
          </a:xfrm>
        </p:spPr>
        <p:txBody>
          <a:bodyPr>
            <a:normAutofit/>
          </a:bodyPr>
          <a:lstStyle/>
          <a:p>
            <a:pPr algn="just"/>
            <a:r>
              <a:rPr lang="en-US" sz="2000" b="1" dirty="0" smtClean="0"/>
              <a:t>Semi structured data does not conform to any data model,i.e.it is difficult to determine the meaning of this data.</a:t>
            </a:r>
          </a:p>
          <a:p>
            <a:pPr algn="just"/>
            <a:r>
              <a:rPr lang="en-US" sz="2000" b="1" dirty="0" smtClean="0"/>
              <a:t>Also this cannot be stored in rows and columns as in a database.</a:t>
            </a:r>
          </a:p>
          <a:p>
            <a:pPr algn="just"/>
            <a:r>
              <a:rPr lang="en-US" sz="2000" b="1" dirty="0" smtClean="0"/>
              <a:t>Semi-structured data,however,has tags and markers which help group the data and describe how the data is stored. But they are not sufficient for management and automation of data.</a:t>
            </a:r>
          </a:p>
          <a:p>
            <a:pPr algn="just"/>
            <a:r>
              <a:rPr lang="en-US" sz="2000" b="1" dirty="0" smtClean="0"/>
              <a:t>In semi-structured data, similar entities are grouped and organized in a hierarchy. The attributes or the properties within a group may or may not be the same.</a:t>
            </a:r>
            <a:endParaRPr lang="en-GB" sz="2000" b="1" dirty="0"/>
          </a:p>
        </p:txBody>
      </p:sp>
    </p:spTree>
    <p:extLst>
      <p:ext uri="{BB962C8B-B14F-4D97-AF65-F5344CB8AC3E}">
        <p14:creationId xmlns="" xmlns:p14="http://schemas.microsoft.com/office/powerpoint/2010/main" val="934181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73668"/>
            <a:ext cx="9230567" cy="706964"/>
          </a:xfrm>
        </p:spPr>
        <p:txBody>
          <a:bodyPr/>
          <a:lstStyle/>
          <a:p>
            <a:r>
              <a:rPr lang="en-US" dirty="0" smtClean="0"/>
              <a:t>Characteristics of semi-structured data</a:t>
            </a:r>
            <a:endParaRPr lang="en-GB" dirty="0"/>
          </a:p>
        </p:txBody>
      </p:sp>
      <p:sp>
        <p:nvSpPr>
          <p:cNvPr id="3" name="Content Placeholder 2"/>
          <p:cNvSpPr>
            <a:spLocks noGrp="1"/>
          </p:cNvSpPr>
          <p:nvPr>
            <p:ph idx="1"/>
          </p:nvPr>
        </p:nvSpPr>
        <p:spPr>
          <a:xfrm>
            <a:off x="114300" y="2214563"/>
            <a:ext cx="11858625" cy="4643437"/>
          </a:xfrm>
        </p:spPr>
        <p:txBody>
          <a:bodyPr/>
          <a:lstStyle/>
          <a:p>
            <a:endParaRPr lang="en-GB" dirty="0"/>
          </a:p>
        </p:txBody>
      </p:sp>
      <p:grpSp>
        <p:nvGrpSpPr>
          <p:cNvPr id="4" name="Group 3"/>
          <p:cNvGrpSpPr/>
          <p:nvPr/>
        </p:nvGrpSpPr>
        <p:grpSpPr>
          <a:xfrm>
            <a:off x="2238427" y="2224169"/>
            <a:ext cx="7337492" cy="4371497"/>
            <a:chOff x="2624189" y="2408359"/>
            <a:chExt cx="7337492" cy="4371497"/>
          </a:xfrm>
        </p:grpSpPr>
        <p:sp>
          <p:nvSpPr>
            <p:cNvPr id="5" name="Oval 4"/>
            <p:cNvSpPr/>
            <p:nvPr/>
          </p:nvSpPr>
          <p:spPr>
            <a:xfrm>
              <a:off x="5202792" y="4018452"/>
              <a:ext cx="1608236" cy="11577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Semi-structured data</a:t>
              </a:r>
              <a:endParaRPr lang="en-GB" sz="1600" dirty="0"/>
            </a:p>
          </p:txBody>
        </p:sp>
        <p:sp>
          <p:nvSpPr>
            <p:cNvPr id="6" name="Oval 5"/>
            <p:cNvSpPr/>
            <p:nvPr/>
          </p:nvSpPr>
          <p:spPr>
            <a:xfrm>
              <a:off x="7042550" y="4915165"/>
              <a:ext cx="2919131" cy="14172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tags and elements describe data is stored</a:t>
              </a:r>
              <a:endParaRPr lang="en-GB" dirty="0"/>
            </a:p>
          </p:txBody>
        </p:sp>
        <p:sp>
          <p:nvSpPr>
            <p:cNvPr id="7" name="Oval 6"/>
            <p:cNvSpPr/>
            <p:nvPr/>
          </p:nvSpPr>
          <p:spPr>
            <a:xfrm>
              <a:off x="4857750" y="5616841"/>
              <a:ext cx="2267549" cy="1163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 sufficient meta  data</a:t>
              </a:r>
              <a:endParaRPr lang="en-GB" dirty="0"/>
            </a:p>
          </p:txBody>
        </p:sp>
        <p:sp>
          <p:nvSpPr>
            <p:cNvPr id="8" name="Oval 7"/>
            <p:cNvSpPr/>
            <p:nvPr/>
          </p:nvSpPr>
          <p:spPr>
            <a:xfrm>
              <a:off x="2624190" y="4819852"/>
              <a:ext cx="2062710" cy="1305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Attributes in a group may not be the same</a:t>
              </a:r>
              <a:endParaRPr lang="en-GB" dirty="0"/>
            </a:p>
          </p:txBody>
        </p:sp>
        <p:sp>
          <p:nvSpPr>
            <p:cNvPr id="9" name="Oval 8"/>
            <p:cNvSpPr/>
            <p:nvPr/>
          </p:nvSpPr>
          <p:spPr>
            <a:xfrm>
              <a:off x="2624189" y="3210257"/>
              <a:ext cx="2041542" cy="1176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Similar entities are grouped</a:t>
              </a:r>
              <a:endParaRPr lang="en-GB" dirty="0"/>
            </a:p>
          </p:txBody>
        </p:sp>
        <p:sp>
          <p:nvSpPr>
            <p:cNvPr id="10" name="Oval 9"/>
            <p:cNvSpPr/>
            <p:nvPr/>
          </p:nvSpPr>
          <p:spPr>
            <a:xfrm>
              <a:off x="4298083" y="2408359"/>
              <a:ext cx="3316887" cy="1123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Does not conform to any data model but it contains the tags</a:t>
              </a:r>
              <a:endParaRPr lang="en-GB" dirty="0"/>
            </a:p>
          </p:txBody>
        </p:sp>
        <p:sp>
          <p:nvSpPr>
            <p:cNvPr id="11" name="Oval 10"/>
            <p:cNvSpPr/>
            <p:nvPr/>
          </p:nvSpPr>
          <p:spPr>
            <a:xfrm>
              <a:off x="7125298" y="3070266"/>
              <a:ext cx="2836383" cy="16310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Cannot be stored in the form of rows and columns as in a database</a:t>
              </a:r>
              <a:endParaRPr lang="en-GB" dirty="0"/>
            </a:p>
          </p:txBody>
        </p:sp>
        <p:sp>
          <p:nvSpPr>
            <p:cNvPr id="12" name="Down Arrow 11"/>
            <p:cNvSpPr/>
            <p:nvPr/>
          </p:nvSpPr>
          <p:spPr>
            <a:xfrm rot="17844133" flipV="1">
              <a:off x="4503001" y="3900347"/>
              <a:ext cx="650604" cy="5669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rot="10800000" flipV="1">
              <a:off x="5688075" y="5233033"/>
              <a:ext cx="720160" cy="4170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Down Arrow 13"/>
            <p:cNvSpPr/>
            <p:nvPr/>
          </p:nvSpPr>
          <p:spPr>
            <a:xfrm rot="4096374" flipV="1">
              <a:off x="6701278" y="4072900"/>
              <a:ext cx="578059" cy="4304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Down Arrow 14"/>
            <p:cNvSpPr/>
            <p:nvPr/>
          </p:nvSpPr>
          <p:spPr>
            <a:xfrm flipV="1">
              <a:off x="5563770" y="3545450"/>
              <a:ext cx="785514" cy="4458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Down Arrow 15"/>
            <p:cNvSpPr/>
            <p:nvPr/>
          </p:nvSpPr>
          <p:spPr>
            <a:xfrm rot="14566833" flipV="1">
              <a:off x="4674135" y="4869028"/>
              <a:ext cx="541423" cy="5233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Down Arrow 16"/>
            <p:cNvSpPr/>
            <p:nvPr/>
          </p:nvSpPr>
          <p:spPr>
            <a:xfrm rot="7520311" flipV="1">
              <a:off x="6625976" y="4905204"/>
              <a:ext cx="720160" cy="4996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 xmlns:p14="http://schemas.microsoft.com/office/powerpoint/2010/main" val="881061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semi-structured data</a:t>
            </a:r>
            <a:endParaRPr lang="en-GB" dirty="0"/>
          </a:p>
        </p:txBody>
      </p:sp>
      <p:sp>
        <p:nvSpPr>
          <p:cNvPr id="3" name="Content Placeholder 2"/>
          <p:cNvSpPr>
            <a:spLocks noGrp="1"/>
          </p:cNvSpPr>
          <p:nvPr>
            <p:ph idx="1"/>
          </p:nvPr>
        </p:nvSpPr>
        <p:spPr>
          <a:xfrm>
            <a:off x="228600" y="2300288"/>
            <a:ext cx="11795125" cy="4333875"/>
          </a:xfrm>
        </p:spPr>
        <p:txBody>
          <a:bodyPr/>
          <a:lstStyle/>
          <a:p>
            <a:endParaRPr lang="en-GB" dirty="0"/>
          </a:p>
        </p:txBody>
      </p:sp>
      <p:grpSp>
        <p:nvGrpSpPr>
          <p:cNvPr id="17" name="Group 16"/>
          <p:cNvGrpSpPr/>
          <p:nvPr/>
        </p:nvGrpSpPr>
        <p:grpSpPr>
          <a:xfrm>
            <a:off x="96185" y="2242236"/>
            <a:ext cx="11833878" cy="4015689"/>
            <a:chOff x="96185" y="2216630"/>
            <a:chExt cx="11833878" cy="2841145"/>
          </a:xfrm>
        </p:grpSpPr>
        <p:sp>
          <p:nvSpPr>
            <p:cNvPr id="18" name="Oval 17"/>
            <p:cNvSpPr/>
            <p:nvPr/>
          </p:nvSpPr>
          <p:spPr>
            <a:xfrm>
              <a:off x="96185" y="3857625"/>
              <a:ext cx="2714625" cy="1200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Semi-structured Data</a:t>
              </a:r>
              <a:endParaRPr lang="en-GB" dirty="0"/>
            </a:p>
          </p:txBody>
        </p:sp>
        <p:sp>
          <p:nvSpPr>
            <p:cNvPr id="23" name="Oval 22"/>
            <p:cNvSpPr/>
            <p:nvPr/>
          </p:nvSpPr>
          <p:spPr>
            <a:xfrm>
              <a:off x="8001000" y="4349495"/>
              <a:ext cx="3736791" cy="564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Integration of data from heterogeneous sources</a:t>
              </a:r>
              <a:endParaRPr lang="en-GB" dirty="0"/>
            </a:p>
          </p:txBody>
        </p:sp>
        <p:sp>
          <p:nvSpPr>
            <p:cNvPr id="24" name="Oval 23"/>
            <p:cNvSpPr/>
            <p:nvPr/>
          </p:nvSpPr>
          <p:spPr>
            <a:xfrm>
              <a:off x="9662365" y="3629468"/>
              <a:ext cx="2267698" cy="564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Mark-up languages</a:t>
              </a:r>
              <a:endParaRPr lang="en-GB" dirty="0"/>
            </a:p>
          </p:txBody>
        </p:sp>
        <p:sp>
          <p:nvSpPr>
            <p:cNvPr id="25" name="Oval 24"/>
            <p:cNvSpPr/>
            <p:nvPr/>
          </p:nvSpPr>
          <p:spPr>
            <a:xfrm>
              <a:off x="8419449" y="2216630"/>
              <a:ext cx="2267698" cy="564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Zipped files</a:t>
              </a:r>
              <a:endParaRPr lang="en-GB" dirty="0"/>
            </a:p>
          </p:txBody>
        </p:sp>
        <p:sp>
          <p:nvSpPr>
            <p:cNvPr id="26" name="Oval 25"/>
            <p:cNvSpPr/>
            <p:nvPr/>
          </p:nvSpPr>
          <p:spPr>
            <a:xfrm>
              <a:off x="6068546" y="2324814"/>
              <a:ext cx="2267698" cy="564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TCP/IP packets</a:t>
              </a:r>
              <a:endParaRPr lang="en-GB" dirty="0"/>
            </a:p>
          </p:txBody>
        </p:sp>
        <p:sp>
          <p:nvSpPr>
            <p:cNvPr id="27" name="Oval 26"/>
            <p:cNvSpPr/>
            <p:nvPr/>
          </p:nvSpPr>
          <p:spPr>
            <a:xfrm>
              <a:off x="8937207" y="2975185"/>
              <a:ext cx="2478506" cy="564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Binary executable</a:t>
              </a:r>
              <a:endParaRPr lang="en-GB" dirty="0"/>
            </a:p>
          </p:txBody>
        </p:sp>
        <p:sp>
          <p:nvSpPr>
            <p:cNvPr id="28" name="Oval 27"/>
            <p:cNvSpPr/>
            <p:nvPr/>
          </p:nvSpPr>
          <p:spPr>
            <a:xfrm>
              <a:off x="3717643" y="2324814"/>
              <a:ext cx="2267698" cy="564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XML</a:t>
              </a:r>
              <a:endParaRPr lang="en-GB" dirty="0"/>
            </a:p>
          </p:txBody>
        </p:sp>
        <p:sp>
          <p:nvSpPr>
            <p:cNvPr id="29" name="Oval 28"/>
            <p:cNvSpPr/>
            <p:nvPr/>
          </p:nvSpPr>
          <p:spPr>
            <a:xfrm>
              <a:off x="1366740" y="2324814"/>
              <a:ext cx="2267698" cy="564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Email</a:t>
              </a:r>
              <a:endParaRPr lang="en-GB" dirty="0"/>
            </a:p>
          </p:txBody>
        </p:sp>
        <p:cxnSp>
          <p:nvCxnSpPr>
            <p:cNvPr id="30" name="Straight Connector 29"/>
            <p:cNvCxnSpPr/>
            <p:nvPr/>
          </p:nvCxnSpPr>
          <p:spPr>
            <a:xfrm flipV="1">
              <a:off x="1757363" y="2889171"/>
              <a:ext cx="743226" cy="968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1952674" y="2870121"/>
              <a:ext cx="2209093" cy="11814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26" idx="3"/>
            </p:cNvCxnSpPr>
            <p:nvPr/>
          </p:nvCxnSpPr>
          <p:spPr>
            <a:xfrm flipV="1">
              <a:off x="2214563" y="2806523"/>
              <a:ext cx="4186080" cy="150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2366963" y="2717721"/>
              <a:ext cx="6570244" cy="1749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27" idx="2"/>
            </p:cNvCxnSpPr>
            <p:nvPr/>
          </p:nvCxnSpPr>
          <p:spPr>
            <a:xfrm flipV="1">
              <a:off x="2519363" y="3257364"/>
              <a:ext cx="6417844" cy="1362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24" idx="2"/>
            </p:cNvCxnSpPr>
            <p:nvPr/>
          </p:nvCxnSpPr>
          <p:spPr>
            <a:xfrm flipV="1">
              <a:off x="2612818" y="3911647"/>
              <a:ext cx="7049547" cy="728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23" idx="2"/>
            </p:cNvCxnSpPr>
            <p:nvPr/>
          </p:nvCxnSpPr>
          <p:spPr>
            <a:xfrm flipV="1">
              <a:off x="2612818" y="4631674"/>
              <a:ext cx="5388182" cy="92519"/>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560062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GB" dirty="0"/>
          </a:p>
        </p:txBody>
      </p:sp>
      <p:sp>
        <p:nvSpPr>
          <p:cNvPr id="3" name="Content Placeholder 2"/>
          <p:cNvSpPr>
            <a:spLocks noGrp="1"/>
          </p:cNvSpPr>
          <p:nvPr>
            <p:ph idx="1"/>
          </p:nvPr>
        </p:nvSpPr>
        <p:spPr>
          <a:xfrm>
            <a:off x="171450" y="2371725"/>
            <a:ext cx="11887200" cy="4486275"/>
          </a:xfrm>
        </p:spPr>
        <p:txBody>
          <a:bodyPr>
            <a:normAutofit/>
          </a:bodyPr>
          <a:lstStyle/>
          <a:p>
            <a:pPr algn="just"/>
            <a:r>
              <a:rPr lang="en-US" sz="2400" b="1" dirty="0" smtClean="0"/>
              <a:t>It is organized into semantic(relation) entities.</a:t>
            </a:r>
          </a:p>
          <a:p>
            <a:pPr algn="just"/>
            <a:r>
              <a:rPr lang="en-US" sz="2400" b="1" dirty="0" smtClean="0"/>
              <a:t>Similar entities are grouped together.</a:t>
            </a:r>
          </a:p>
          <a:p>
            <a:pPr algn="just"/>
            <a:r>
              <a:rPr lang="en-US" sz="2400" b="1" dirty="0" smtClean="0"/>
              <a:t>Entities in the same group may not have same attributes.</a:t>
            </a:r>
          </a:p>
          <a:p>
            <a:pPr algn="just"/>
            <a:r>
              <a:rPr lang="en-US" sz="2400" b="1" dirty="0" smtClean="0"/>
              <a:t>The order of  attributes is not necessarily important.</a:t>
            </a:r>
          </a:p>
          <a:p>
            <a:pPr algn="just"/>
            <a:r>
              <a:rPr lang="en-US" sz="2400" b="1" dirty="0" smtClean="0"/>
              <a:t>Not always all attributes in a group may differ.</a:t>
            </a:r>
          </a:p>
          <a:p>
            <a:pPr algn="just"/>
            <a:r>
              <a:rPr lang="en-US" sz="2400" b="1" dirty="0" smtClean="0"/>
              <a:t>Type of the same attributes in a group may differ.</a:t>
            </a:r>
            <a:endParaRPr lang="en-GB" sz="2400" b="1" dirty="0"/>
          </a:p>
        </p:txBody>
      </p:sp>
    </p:spTree>
    <p:extLst>
      <p:ext uri="{BB962C8B-B14F-4D97-AF65-F5344CB8AC3E}">
        <p14:creationId xmlns="" xmlns:p14="http://schemas.microsoft.com/office/powerpoint/2010/main" val="327719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926" y="971550"/>
            <a:ext cx="9373442" cy="709082"/>
          </a:xfrm>
        </p:spPr>
        <p:txBody>
          <a:bodyPr/>
          <a:lstStyle/>
          <a:p>
            <a:r>
              <a:rPr lang="en-US" dirty="0" smtClean="0"/>
              <a:t>How to manage semi-structured data?</a:t>
            </a:r>
            <a:endParaRPr lang="en-GB" dirty="0"/>
          </a:p>
        </p:txBody>
      </p:sp>
      <p:sp>
        <p:nvSpPr>
          <p:cNvPr id="3" name="Content Placeholder 2"/>
          <p:cNvSpPr>
            <a:spLocks noGrp="1"/>
          </p:cNvSpPr>
          <p:nvPr>
            <p:ph idx="1"/>
          </p:nvPr>
        </p:nvSpPr>
        <p:spPr>
          <a:xfrm>
            <a:off x="285750" y="2543175"/>
            <a:ext cx="11672888" cy="4143375"/>
          </a:xfrm>
        </p:spPr>
        <p:txBody>
          <a:bodyPr/>
          <a:lstStyle/>
          <a:p>
            <a:endParaRPr lang="en-US" dirty="0" smtClean="0"/>
          </a:p>
          <a:p>
            <a:r>
              <a:rPr lang="en-US" dirty="0" smtClean="0"/>
              <a:t>Schemas: these can be used to describe the structure of data by using schemas.</a:t>
            </a:r>
          </a:p>
          <a:p>
            <a:r>
              <a:rPr lang="en-US" dirty="0" smtClean="0"/>
              <a:t>Graph-based data models: these can be used to describe data.</a:t>
            </a:r>
          </a:p>
          <a:p>
            <a:r>
              <a:rPr lang="en-US" dirty="0" smtClean="0"/>
              <a:t>XML: This is widely used to store and exchange semi-structured data.</a:t>
            </a:r>
          </a:p>
          <a:p>
            <a:pPr marL="0" indent="0">
              <a:buNone/>
            </a:pPr>
            <a:endParaRPr lang="en-GB" dirty="0"/>
          </a:p>
        </p:txBody>
      </p:sp>
    </p:spTree>
    <p:extLst>
      <p:ext uri="{BB962C8B-B14F-4D97-AF65-F5344CB8AC3E}">
        <p14:creationId xmlns="" xmlns:p14="http://schemas.microsoft.com/office/powerpoint/2010/main" val="1432486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store semi-structured data?</a:t>
            </a:r>
            <a:endParaRPr lang="en-GB" dirty="0"/>
          </a:p>
        </p:txBody>
      </p:sp>
      <p:sp>
        <p:nvSpPr>
          <p:cNvPr id="3" name="Content Placeholder 2"/>
          <p:cNvSpPr>
            <a:spLocks noGrp="1"/>
          </p:cNvSpPr>
          <p:nvPr>
            <p:ph idx="1"/>
          </p:nvPr>
        </p:nvSpPr>
        <p:spPr>
          <a:xfrm>
            <a:off x="328614" y="2328863"/>
            <a:ext cx="11544300" cy="4286249"/>
          </a:xfrm>
        </p:spPr>
        <p:txBody>
          <a:bodyPr/>
          <a:lstStyle/>
          <a:p>
            <a:endParaRPr lang="en-GB" dirty="0"/>
          </a:p>
        </p:txBody>
      </p:sp>
      <p:grpSp>
        <p:nvGrpSpPr>
          <p:cNvPr id="4" name="Group 3"/>
          <p:cNvGrpSpPr/>
          <p:nvPr/>
        </p:nvGrpSpPr>
        <p:grpSpPr>
          <a:xfrm>
            <a:off x="1900833" y="2271713"/>
            <a:ext cx="8457008" cy="4412750"/>
            <a:chOff x="2371725" y="2241948"/>
            <a:chExt cx="8457008" cy="4412750"/>
          </a:xfrm>
        </p:grpSpPr>
        <p:sp>
          <p:nvSpPr>
            <p:cNvPr id="5" name="Oval 4"/>
            <p:cNvSpPr/>
            <p:nvPr/>
          </p:nvSpPr>
          <p:spPr>
            <a:xfrm>
              <a:off x="2371725" y="3527823"/>
              <a:ext cx="2705484" cy="1200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Challenges faced</a:t>
              </a:r>
              <a:endParaRPr lang="en-GB" dirty="0"/>
            </a:p>
          </p:txBody>
        </p:sp>
        <p:sp>
          <p:nvSpPr>
            <p:cNvPr id="6" name="Oval 5"/>
            <p:cNvSpPr/>
            <p:nvPr/>
          </p:nvSpPr>
          <p:spPr>
            <a:xfrm>
              <a:off x="6382485" y="2241948"/>
              <a:ext cx="2403732" cy="856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Storage Cost</a:t>
              </a:r>
              <a:endParaRPr lang="en-GB" dirty="0"/>
            </a:p>
          </p:txBody>
        </p:sp>
        <p:cxnSp>
          <p:nvCxnSpPr>
            <p:cNvPr id="7" name="Straight Connector 6"/>
            <p:cNvCxnSpPr>
              <a:endCxn id="11" idx="1"/>
            </p:cNvCxnSpPr>
            <p:nvPr/>
          </p:nvCxnSpPr>
          <p:spPr>
            <a:xfrm>
              <a:off x="4863618" y="4418411"/>
              <a:ext cx="3029077" cy="1470510"/>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7480105" y="3163353"/>
              <a:ext cx="2169134" cy="795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RDBMS</a:t>
              </a:r>
              <a:endParaRPr lang="en-GB" dirty="0"/>
            </a:p>
          </p:txBody>
        </p:sp>
        <p:sp>
          <p:nvSpPr>
            <p:cNvPr id="9" name="Oval 8"/>
            <p:cNvSpPr/>
            <p:nvPr/>
          </p:nvSpPr>
          <p:spPr>
            <a:xfrm>
              <a:off x="8086853" y="4127289"/>
              <a:ext cx="2741880" cy="696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t>Irregular and partial structure</a:t>
              </a:r>
              <a:endParaRPr lang="en-GB" i="1" dirty="0"/>
            </a:p>
          </p:txBody>
        </p:sp>
        <p:sp>
          <p:nvSpPr>
            <p:cNvPr id="10" name="Oval 9"/>
            <p:cNvSpPr/>
            <p:nvPr/>
          </p:nvSpPr>
          <p:spPr>
            <a:xfrm>
              <a:off x="8659599" y="4987313"/>
              <a:ext cx="2169134" cy="711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Implicit structure</a:t>
              </a:r>
              <a:endParaRPr lang="en-GB" dirty="0"/>
            </a:p>
          </p:txBody>
        </p:sp>
        <p:sp>
          <p:nvSpPr>
            <p:cNvPr id="11" name="Oval 10"/>
            <p:cNvSpPr/>
            <p:nvPr/>
          </p:nvSpPr>
          <p:spPr>
            <a:xfrm>
              <a:off x="7575033" y="5784652"/>
              <a:ext cx="2169134" cy="711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Evolving schemas</a:t>
              </a:r>
              <a:endParaRPr lang="en-GB" dirty="0"/>
            </a:p>
          </p:txBody>
        </p:sp>
        <p:sp>
          <p:nvSpPr>
            <p:cNvPr id="12" name="Oval 11"/>
            <p:cNvSpPr/>
            <p:nvPr/>
          </p:nvSpPr>
          <p:spPr>
            <a:xfrm>
              <a:off x="4096714" y="5888921"/>
              <a:ext cx="3328024" cy="765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Distinction between schema and data</a:t>
              </a:r>
              <a:endParaRPr lang="en-GB" dirty="0"/>
            </a:p>
          </p:txBody>
        </p:sp>
        <p:cxnSp>
          <p:nvCxnSpPr>
            <p:cNvPr id="13" name="Straight Connector 12"/>
            <p:cNvCxnSpPr>
              <a:endCxn id="10" idx="2"/>
            </p:cNvCxnSpPr>
            <p:nvPr/>
          </p:nvCxnSpPr>
          <p:spPr>
            <a:xfrm>
              <a:off x="5057775" y="4167005"/>
              <a:ext cx="3601824" cy="1176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9" idx="2"/>
            </p:cNvCxnSpPr>
            <p:nvPr/>
          </p:nvCxnSpPr>
          <p:spPr>
            <a:xfrm>
              <a:off x="4824060" y="3917159"/>
              <a:ext cx="3262793" cy="55822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7" name="Straight Connector 16"/>
          <p:cNvCxnSpPr>
            <a:endCxn id="12" idx="0"/>
          </p:cNvCxnSpPr>
          <p:nvPr/>
        </p:nvCxnSpPr>
        <p:spPr>
          <a:xfrm>
            <a:off x="3880906" y="4630018"/>
            <a:ext cx="1408928" cy="1288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104542" y="2841580"/>
            <a:ext cx="1851768" cy="962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8" idx="2"/>
          </p:cNvCxnSpPr>
          <p:nvPr/>
        </p:nvCxnSpPr>
        <p:spPr>
          <a:xfrm flipV="1">
            <a:off x="4248996" y="3590787"/>
            <a:ext cx="2760217" cy="34768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096773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593089" y="2346901"/>
            <a:ext cx="11322685" cy="4368224"/>
          </a:xfrm>
        </p:spPr>
        <p:txBody>
          <a:bodyPr/>
          <a:lstStyle/>
          <a:p>
            <a:endParaRPr lang="en-GB" dirty="0"/>
          </a:p>
        </p:txBody>
      </p:sp>
      <p:grpSp>
        <p:nvGrpSpPr>
          <p:cNvPr id="4" name="Group 3"/>
          <p:cNvGrpSpPr/>
          <p:nvPr/>
        </p:nvGrpSpPr>
        <p:grpSpPr>
          <a:xfrm>
            <a:off x="1414464" y="2443162"/>
            <a:ext cx="7870032" cy="4114799"/>
            <a:chOff x="2357438" y="2171700"/>
            <a:chExt cx="6927057" cy="4386262"/>
          </a:xfrm>
        </p:grpSpPr>
        <p:sp>
          <p:nvSpPr>
            <p:cNvPr id="5" name="Oval 4"/>
            <p:cNvSpPr/>
            <p:nvPr/>
          </p:nvSpPr>
          <p:spPr>
            <a:xfrm>
              <a:off x="2357438" y="3457575"/>
              <a:ext cx="2714625" cy="1200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Possuble</a:t>
              </a:r>
              <a:r>
                <a:rPr lang="en-US" dirty="0" smtClean="0"/>
                <a:t> Solutions</a:t>
              </a:r>
              <a:endParaRPr lang="en-GB" dirty="0"/>
            </a:p>
          </p:txBody>
        </p:sp>
        <p:sp>
          <p:nvSpPr>
            <p:cNvPr id="6" name="Oval 5"/>
            <p:cNvSpPr/>
            <p:nvPr/>
          </p:nvSpPr>
          <p:spPr>
            <a:xfrm>
              <a:off x="6381750" y="2171700"/>
              <a:ext cx="2876550" cy="1028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XML</a:t>
              </a:r>
              <a:endParaRPr lang="en-GB" dirty="0"/>
            </a:p>
          </p:txBody>
        </p:sp>
        <p:cxnSp>
          <p:nvCxnSpPr>
            <p:cNvPr id="7" name="Straight Connector 6"/>
            <p:cNvCxnSpPr>
              <a:endCxn id="6" idx="2"/>
            </p:cNvCxnSpPr>
            <p:nvPr/>
          </p:nvCxnSpPr>
          <p:spPr>
            <a:xfrm flipV="1">
              <a:off x="4143375" y="2686050"/>
              <a:ext cx="2238375" cy="821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4629151" y="3800475"/>
              <a:ext cx="1752599" cy="26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857751" y="4348163"/>
              <a:ext cx="1523999" cy="5953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69594" y="4591051"/>
              <a:ext cx="2012156" cy="1452561"/>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6381750" y="3224213"/>
              <a:ext cx="2876550" cy="1028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RDB</a:t>
              </a:r>
              <a:endParaRPr lang="en-GB" dirty="0"/>
            </a:p>
          </p:txBody>
        </p:sp>
        <p:sp>
          <p:nvSpPr>
            <p:cNvPr id="12" name="Oval 11"/>
            <p:cNvSpPr/>
            <p:nvPr/>
          </p:nvSpPr>
          <p:spPr>
            <a:xfrm>
              <a:off x="6407945" y="4467223"/>
              <a:ext cx="2876550" cy="1028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Special purpose</a:t>
              </a:r>
            </a:p>
            <a:p>
              <a:pPr algn="ctr"/>
              <a:r>
                <a:rPr lang="en-US" dirty="0" smtClean="0"/>
                <a:t>DBMS</a:t>
              </a:r>
              <a:endParaRPr lang="en-GB" dirty="0"/>
            </a:p>
          </p:txBody>
        </p:sp>
        <p:sp>
          <p:nvSpPr>
            <p:cNvPr id="13" name="Oval 12"/>
            <p:cNvSpPr/>
            <p:nvPr/>
          </p:nvSpPr>
          <p:spPr>
            <a:xfrm>
              <a:off x="6381750" y="5529262"/>
              <a:ext cx="2876550" cy="1028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Object Exchange model</a:t>
              </a:r>
              <a:endParaRPr lang="en-GB" dirty="0"/>
            </a:p>
          </p:txBody>
        </p:sp>
      </p:grpSp>
    </p:spTree>
    <p:extLst>
      <p:ext uri="{BB962C8B-B14F-4D97-AF65-F5344CB8AC3E}">
        <p14:creationId xmlns="" xmlns:p14="http://schemas.microsoft.com/office/powerpoint/2010/main" val="479526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Core Business Process</a:t>
            </a:r>
            <a:endParaRPr lang="en-US" dirty="0"/>
          </a:p>
        </p:txBody>
      </p:sp>
      <p:sp>
        <p:nvSpPr>
          <p:cNvPr id="3" name="Content Placeholder 2"/>
          <p:cNvSpPr>
            <a:spLocks noGrp="1"/>
          </p:cNvSpPr>
          <p:nvPr>
            <p:ph idx="1"/>
          </p:nvPr>
        </p:nvSpPr>
        <p:spPr>
          <a:xfrm>
            <a:off x="1154954" y="2603500"/>
            <a:ext cx="9241071" cy="3416300"/>
          </a:xfrm>
        </p:spPr>
        <p:txBody>
          <a:bodyPr>
            <a:normAutofit fontScale="85000" lnSpcReduction="20000"/>
          </a:bodyPr>
          <a:lstStyle/>
          <a:p>
            <a:r>
              <a:rPr lang="en-US" dirty="0" smtClean="0"/>
              <a:t>Sales and Marketing</a:t>
            </a:r>
          </a:p>
          <a:p>
            <a:r>
              <a:rPr lang="en-US" dirty="0" smtClean="0"/>
              <a:t>Product or Service delivery</a:t>
            </a:r>
          </a:p>
          <a:p>
            <a:r>
              <a:rPr lang="en-US" dirty="0" smtClean="0"/>
              <a:t>Quality</a:t>
            </a:r>
          </a:p>
          <a:p>
            <a:r>
              <a:rPr lang="en-US" dirty="0" smtClean="0"/>
              <a:t>Product Development</a:t>
            </a:r>
          </a:p>
          <a:p>
            <a:r>
              <a:rPr lang="en-US" dirty="0" smtClean="0"/>
              <a:t>Accounting</a:t>
            </a:r>
          </a:p>
          <a:p>
            <a:r>
              <a:rPr lang="en-US" dirty="0" smtClean="0"/>
              <a:t>Technology</a:t>
            </a:r>
          </a:p>
          <a:p>
            <a:r>
              <a:rPr lang="en-US" dirty="0" smtClean="0"/>
              <a:t>HR</a:t>
            </a:r>
          </a:p>
          <a:p>
            <a:r>
              <a:rPr lang="en-US" dirty="0" smtClean="0"/>
              <a:t>Supplier management</a:t>
            </a:r>
          </a:p>
          <a:p>
            <a:r>
              <a:rPr lang="en-US" dirty="0" smtClean="0"/>
              <a:t>Legal and Compliance </a:t>
            </a:r>
          </a:p>
          <a:p>
            <a:r>
              <a:rPr lang="en-US" dirty="0" smtClean="0"/>
              <a:t>Corporate planning</a:t>
            </a:r>
          </a:p>
          <a:p>
            <a:r>
              <a:rPr lang="en-US" dirty="0" smtClean="0"/>
              <a:t>Procurement (Purchases)</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1028700"/>
            <a:ext cx="11072813" cy="614363"/>
          </a:xfrm>
        </p:spPr>
        <p:txBody>
          <a:bodyPr/>
          <a:lstStyle/>
          <a:p>
            <a:r>
              <a:rPr lang="en-US" dirty="0" smtClean="0"/>
              <a:t>Difference between semi-structured and structured data</a:t>
            </a:r>
            <a:endParaRPr lang="en-GB" dirty="0"/>
          </a:p>
        </p:txBody>
      </p:sp>
      <p:sp>
        <p:nvSpPr>
          <p:cNvPr id="3" name="Content Placeholder 2"/>
          <p:cNvSpPr>
            <a:spLocks noGrp="1"/>
          </p:cNvSpPr>
          <p:nvPr>
            <p:ph idx="1"/>
          </p:nvPr>
        </p:nvSpPr>
        <p:spPr>
          <a:xfrm>
            <a:off x="285750" y="2343150"/>
            <a:ext cx="11906250" cy="4343400"/>
          </a:xfrm>
        </p:spPr>
        <p:txBody>
          <a:bodyPr>
            <a:normAutofit/>
          </a:bodyPr>
          <a:lstStyle/>
          <a:p>
            <a:pPr algn="just"/>
            <a:r>
              <a:rPr lang="en-US" sz="2400" b="1" dirty="0" smtClean="0"/>
              <a:t>Semi-structured data is the same as structured data with one minor exceptions.</a:t>
            </a:r>
          </a:p>
          <a:p>
            <a:pPr algn="just"/>
            <a:r>
              <a:rPr lang="en-US" sz="2400" b="1" dirty="0" smtClean="0"/>
              <a:t>Semi-structured data requires or examining the data element name.</a:t>
            </a:r>
          </a:p>
          <a:p>
            <a:pPr algn="just"/>
            <a:r>
              <a:rPr lang="en-US" sz="2400" b="1" dirty="0"/>
              <a:t>Semi-structured </a:t>
            </a:r>
            <a:r>
              <a:rPr lang="en-US" sz="2400" b="1" dirty="0" smtClean="0"/>
              <a:t>data is one processing step away from structured data.</a:t>
            </a:r>
          </a:p>
          <a:p>
            <a:pPr algn="just"/>
            <a:r>
              <a:rPr lang="en-US" sz="2400" b="1" dirty="0" smtClean="0"/>
              <a:t>From data point of view, there is no difference between </a:t>
            </a:r>
            <a:r>
              <a:rPr lang="en-US" sz="2400" b="1" dirty="0"/>
              <a:t>Semi-structured </a:t>
            </a:r>
            <a:r>
              <a:rPr lang="en-US" sz="2400" b="1" dirty="0" smtClean="0"/>
              <a:t>data and structured data.</a:t>
            </a:r>
          </a:p>
          <a:p>
            <a:pPr algn="just"/>
            <a:r>
              <a:rPr lang="en-US" sz="2400" b="1" dirty="0" smtClean="0"/>
              <a:t>An analyst’s point of view, there is a huge difference because the analyst needs to create the data elements source/target mapping.</a:t>
            </a:r>
            <a:endParaRPr lang="en-US" sz="2400" b="1" dirty="0"/>
          </a:p>
        </p:txBody>
      </p:sp>
    </p:spTree>
    <p:extLst>
      <p:ext uri="{BB962C8B-B14F-4D97-AF65-F5344CB8AC3E}">
        <p14:creationId xmlns="" xmlns:p14="http://schemas.microsoft.com/office/powerpoint/2010/main" val="2009683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877961980"/>
              </p:ext>
            </p:extLst>
          </p:nvPr>
        </p:nvGraphicFramePr>
        <p:xfrm>
          <a:off x="157159" y="2600325"/>
          <a:ext cx="4886328" cy="2054544"/>
        </p:xfrm>
        <a:graphic>
          <a:graphicData uri="http://schemas.openxmlformats.org/drawingml/2006/table">
            <a:tbl>
              <a:tblPr firstRow="1" bandRow="1">
                <a:tableStyleId>{5C22544A-7EE6-4342-B048-85BDC9FD1C3A}</a:tableStyleId>
              </a:tblPr>
              <a:tblGrid>
                <a:gridCol w="2443164"/>
                <a:gridCol w="2443164"/>
              </a:tblGrid>
              <a:tr h="471488">
                <a:tc>
                  <a:txBody>
                    <a:bodyPr/>
                    <a:lstStyle/>
                    <a:p>
                      <a:r>
                        <a:rPr lang="en-US" dirty="0" smtClean="0"/>
                        <a:t>Name</a:t>
                      </a:r>
                      <a:endParaRPr lang="en-GB" dirty="0"/>
                    </a:p>
                  </a:txBody>
                  <a:tcPr/>
                </a:tc>
                <a:tc>
                  <a:txBody>
                    <a:bodyPr/>
                    <a:lstStyle/>
                    <a:p>
                      <a:r>
                        <a:rPr lang="en-US" dirty="0" smtClean="0"/>
                        <a:t>Email</a:t>
                      </a:r>
                      <a:endParaRPr lang="en-GB" dirty="0"/>
                    </a:p>
                  </a:txBody>
                  <a:tcPr/>
                </a:tc>
              </a:tr>
              <a:tr h="471488">
                <a:tc>
                  <a:txBody>
                    <a:bodyPr/>
                    <a:lstStyle/>
                    <a:p>
                      <a:r>
                        <a:rPr lang="en-US" dirty="0" smtClean="0"/>
                        <a:t>Patrick wood</a:t>
                      </a:r>
                      <a:endParaRPr lang="en-GB" dirty="0"/>
                    </a:p>
                  </a:txBody>
                  <a:tcPr/>
                </a:tc>
                <a:tc>
                  <a:txBody>
                    <a:bodyPr/>
                    <a:lstStyle/>
                    <a:p>
                      <a:r>
                        <a:rPr lang="en-US" dirty="0" smtClean="0">
                          <a:hlinkClick r:id="rId2"/>
                        </a:rPr>
                        <a:t>ptw@dcs.abc.ac.uk</a:t>
                      </a:r>
                      <a:endParaRPr lang="en-GB" dirty="0"/>
                    </a:p>
                  </a:txBody>
                  <a:tcPr/>
                </a:tc>
              </a:tr>
              <a:tr h="471488">
                <a:tc>
                  <a:txBody>
                    <a:bodyPr/>
                    <a:lstStyle/>
                    <a:p>
                      <a:r>
                        <a:rPr lang="en-US" dirty="0" smtClean="0"/>
                        <a:t>First </a:t>
                      </a:r>
                      <a:r>
                        <a:rPr lang="en-US" dirty="0" err="1" smtClean="0"/>
                        <a:t>name:Mark</a:t>
                      </a:r>
                      <a:endParaRPr lang="en-US" dirty="0" smtClean="0"/>
                    </a:p>
                    <a:p>
                      <a:r>
                        <a:rPr lang="en-US" dirty="0" smtClean="0"/>
                        <a:t>Last </a:t>
                      </a:r>
                      <a:r>
                        <a:rPr lang="en-US" dirty="0" err="1" smtClean="0"/>
                        <a:t>name:tahlor</a:t>
                      </a:r>
                      <a:endParaRPr lang="en-GB" dirty="0"/>
                    </a:p>
                  </a:txBody>
                  <a:tcPr/>
                </a:tc>
                <a:tc>
                  <a:txBody>
                    <a:bodyPr/>
                    <a:lstStyle/>
                    <a:p>
                      <a:r>
                        <a:rPr lang="en-US" dirty="0" smtClean="0">
                          <a:hlinkClick r:id="rId3"/>
                        </a:rPr>
                        <a:t>markT@gmail.com</a:t>
                      </a:r>
                      <a:endParaRPr lang="en-GB" dirty="0"/>
                    </a:p>
                  </a:txBody>
                  <a:tcPr/>
                </a:tc>
              </a:tr>
              <a:tr h="471488">
                <a:tc>
                  <a:txBody>
                    <a:bodyPr/>
                    <a:lstStyle/>
                    <a:p>
                      <a:r>
                        <a:rPr lang="en-US" dirty="0" smtClean="0"/>
                        <a:t>Alex B</a:t>
                      </a:r>
                      <a:endParaRPr lang="en-GB" dirty="0"/>
                    </a:p>
                  </a:txBody>
                  <a:tcPr/>
                </a:tc>
                <a:tc>
                  <a:txBody>
                    <a:bodyPr/>
                    <a:lstStyle/>
                    <a:p>
                      <a:r>
                        <a:rPr lang="en-US" dirty="0" smtClean="0">
                          <a:hlinkClick r:id="rId4"/>
                        </a:rPr>
                        <a:t>AlexB@yahoo.com</a:t>
                      </a:r>
                      <a:endParaRPr lang="en-GB" dirty="0"/>
                    </a:p>
                  </a:txBody>
                  <a:tcPr/>
                </a:tc>
              </a:tr>
            </a:tbl>
          </a:graphicData>
        </a:graphic>
      </p:graphicFrame>
      <p:graphicFrame>
        <p:nvGraphicFramePr>
          <p:cNvPr id="6" name="Table 5"/>
          <p:cNvGraphicFramePr>
            <a:graphicFrameLocks noGrp="1"/>
          </p:cNvGraphicFramePr>
          <p:nvPr>
            <p:extLst>
              <p:ext uri="{D42A27DB-BD31-4B8C-83A1-F6EECF244321}">
                <p14:modId xmlns="" xmlns:p14="http://schemas.microsoft.com/office/powerpoint/2010/main" val="1082884157"/>
              </p:ext>
            </p:extLst>
          </p:nvPr>
        </p:nvGraphicFramePr>
        <p:xfrm>
          <a:off x="5357812" y="2614612"/>
          <a:ext cx="6500815" cy="2014540"/>
        </p:xfrm>
        <a:graphic>
          <a:graphicData uri="http://schemas.openxmlformats.org/drawingml/2006/table">
            <a:tbl>
              <a:tblPr firstRow="1" bandRow="1">
                <a:tableStyleId>{5C22544A-7EE6-4342-B048-85BDC9FD1C3A}</a:tableStyleId>
              </a:tblPr>
              <a:tblGrid>
                <a:gridCol w="1625203"/>
                <a:gridCol w="1403748"/>
                <a:gridCol w="1243012"/>
                <a:gridCol w="2228852"/>
              </a:tblGrid>
              <a:tr h="402908">
                <a:tc>
                  <a:txBody>
                    <a:bodyPr/>
                    <a:lstStyle/>
                    <a:p>
                      <a:r>
                        <a:rPr lang="en-US" dirty="0" smtClean="0"/>
                        <a:t>First name</a:t>
                      </a:r>
                      <a:endParaRPr lang="en-GB" dirty="0"/>
                    </a:p>
                  </a:txBody>
                  <a:tcPr/>
                </a:tc>
                <a:tc>
                  <a:txBody>
                    <a:bodyPr/>
                    <a:lstStyle/>
                    <a:p>
                      <a:r>
                        <a:rPr lang="en-US" dirty="0" smtClean="0"/>
                        <a:t>Last name</a:t>
                      </a:r>
                      <a:endParaRPr lang="en-GB" dirty="0"/>
                    </a:p>
                  </a:txBody>
                  <a:tcPr/>
                </a:tc>
                <a:tc>
                  <a:txBody>
                    <a:bodyPr/>
                    <a:lstStyle/>
                    <a:p>
                      <a:r>
                        <a:rPr lang="en-US" dirty="0" smtClean="0"/>
                        <a:t>Email-Id</a:t>
                      </a:r>
                      <a:endParaRPr lang="en-GB" dirty="0"/>
                    </a:p>
                  </a:txBody>
                  <a:tcPr/>
                </a:tc>
                <a:tc>
                  <a:txBody>
                    <a:bodyPr/>
                    <a:lstStyle/>
                    <a:p>
                      <a:r>
                        <a:rPr lang="en-US" dirty="0" smtClean="0"/>
                        <a:t>Alternate</a:t>
                      </a:r>
                      <a:r>
                        <a:rPr lang="en-US" baseline="0" dirty="0" smtClean="0"/>
                        <a:t> Email-id</a:t>
                      </a:r>
                      <a:endParaRPr lang="en-GB" dirty="0"/>
                    </a:p>
                  </a:txBody>
                  <a:tcPr/>
                </a:tc>
              </a:tr>
              <a:tr h="402908">
                <a:tc>
                  <a:txBody>
                    <a:bodyPr/>
                    <a:lstStyle/>
                    <a:p>
                      <a:r>
                        <a:rPr lang="en-US" dirty="0" err="1" smtClean="0"/>
                        <a:t>Patick</a:t>
                      </a:r>
                      <a:endParaRPr lang="en-GB" dirty="0"/>
                    </a:p>
                  </a:txBody>
                  <a:tcPr/>
                </a:tc>
                <a:tc>
                  <a:txBody>
                    <a:bodyPr/>
                    <a:lstStyle/>
                    <a:p>
                      <a:r>
                        <a:rPr lang="en-US" dirty="0" smtClean="0"/>
                        <a:t>Wood</a:t>
                      </a:r>
                      <a:endParaRPr lang="en-GB" dirty="0"/>
                    </a:p>
                  </a:txBody>
                  <a:tcPr/>
                </a:tc>
                <a:tc>
                  <a:txBody>
                    <a:bodyPr/>
                    <a:lstStyle/>
                    <a:p>
                      <a:r>
                        <a:rPr lang="en-US" dirty="0" err="1" smtClean="0"/>
                        <a:t>ptw@g</a:t>
                      </a:r>
                      <a:endParaRPr lang="en-GB" dirty="0"/>
                    </a:p>
                  </a:txBody>
                  <a:tcPr/>
                </a:tc>
                <a:tc>
                  <a:txBody>
                    <a:bodyPr/>
                    <a:lstStyle/>
                    <a:p>
                      <a:r>
                        <a:rPr lang="en-US" dirty="0" err="1" smtClean="0">
                          <a:hlinkClick r:id="rId5"/>
                        </a:rPr>
                        <a:t>p.wood@yahoo</a:t>
                      </a:r>
                      <a:endParaRPr lang="en-GB" dirty="0"/>
                    </a:p>
                  </a:txBody>
                  <a:tcPr/>
                </a:tc>
              </a:tr>
              <a:tr h="402908">
                <a:tc>
                  <a:txBody>
                    <a:bodyPr/>
                    <a:lstStyle/>
                    <a:p>
                      <a:r>
                        <a:rPr lang="en-US" dirty="0" smtClean="0"/>
                        <a:t>Mark</a:t>
                      </a:r>
                      <a:endParaRPr lang="en-GB" dirty="0"/>
                    </a:p>
                  </a:txBody>
                  <a:tcPr/>
                </a:tc>
                <a:tc>
                  <a:txBody>
                    <a:bodyPr/>
                    <a:lstStyle/>
                    <a:p>
                      <a:r>
                        <a:rPr lang="en-US" dirty="0" smtClean="0"/>
                        <a:t>Taylor</a:t>
                      </a:r>
                      <a:endParaRPr lang="en-GB" dirty="0"/>
                    </a:p>
                  </a:txBody>
                  <a:tcPr/>
                </a:tc>
                <a:tc>
                  <a:txBody>
                    <a:bodyPr/>
                    <a:lstStyle/>
                    <a:p>
                      <a:r>
                        <a:rPr lang="en-US" dirty="0" err="1" smtClean="0"/>
                        <a:t>MarkT@g</a:t>
                      </a:r>
                      <a:endParaRPr lang="en-GB" dirty="0"/>
                    </a:p>
                  </a:txBody>
                  <a:tcPr/>
                </a:tc>
                <a:tc>
                  <a:txBody>
                    <a:bodyPr/>
                    <a:lstStyle/>
                    <a:p>
                      <a:endParaRPr lang="en-GB" dirty="0"/>
                    </a:p>
                  </a:txBody>
                  <a:tcPr/>
                </a:tc>
              </a:tr>
              <a:tr h="402908">
                <a:tc>
                  <a:txBody>
                    <a:bodyPr/>
                    <a:lstStyle/>
                    <a:p>
                      <a:r>
                        <a:rPr lang="en-US" dirty="0" smtClean="0"/>
                        <a:t>Alex</a:t>
                      </a:r>
                      <a:endParaRPr lang="en-GB" dirty="0"/>
                    </a:p>
                  </a:txBody>
                  <a:tcPr/>
                </a:tc>
                <a:tc>
                  <a:txBody>
                    <a:bodyPr/>
                    <a:lstStyle/>
                    <a:p>
                      <a:r>
                        <a:rPr lang="en-US" dirty="0" err="1" smtClean="0"/>
                        <a:t>Bourdoo</a:t>
                      </a:r>
                      <a:endParaRPr lang="en-GB" dirty="0"/>
                    </a:p>
                  </a:txBody>
                  <a:tcPr/>
                </a:tc>
                <a:tc>
                  <a:txBody>
                    <a:bodyPr/>
                    <a:lstStyle/>
                    <a:p>
                      <a:r>
                        <a:rPr lang="en-US" dirty="0" err="1" smtClean="0"/>
                        <a:t>Alex@red</a:t>
                      </a:r>
                      <a:endParaRPr lang="en-GB" dirty="0"/>
                    </a:p>
                  </a:txBody>
                  <a:tcPr/>
                </a:tc>
                <a:tc>
                  <a:txBody>
                    <a:bodyPr/>
                    <a:lstStyle/>
                    <a:p>
                      <a:endParaRPr lang="en-GB" dirty="0"/>
                    </a:p>
                  </a:txBody>
                  <a:tcPr/>
                </a:tc>
              </a:tr>
              <a:tr h="402908">
                <a:tc gridSpan="4">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r>
            </a:tbl>
          </a:graphicData>
        </a:graphic>
      </p:graphicFrame>
    </p:spTree>
    <p:extLst>
      <p:ext uri="{BB962C8B-B14F-4D97-AF65-F5344CB8AC3E}">
        <p14:creationId xmlns="" xmlns:p14="http://schemas.microsoft.com/office/powerpoint/2010/main" val="4159814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KEY PURPOSE OF USING IT IN BUSINESS</a:t>
            </a:r>
            <a:endParaRPr lang="en-GB" dirty="0"/>
          </a:p>
        </p:txBody>
      </p:sp>
      <p:sp>
        <p:nvSpPr>
          <p:cNvPr id="3" name="Content Placeholder 2"/>
          <p:cNvSpPr>
            <a:spLocks noGrp="1"/>
          </p:cNvSpPr>
          <p:nvPr>
            <p:ph idx="1"/>
          </p:nvPr>
        </p:nvSpPr>
        <p:spPr>
          <a:xfrm>
            <a:off x="128588" y="2314575"/>
            <a:ext cx="11872912" cy="4371975"/>
          </a:xfrm>
        </p:spPr>
        <p:txBody>
          <a:bodyPr/>
          <a:lstStyle/>
          <a:p>
            <a:r>
              <a:rPr lang="en-US" dirty="0" smtClean="0"/>
              <a:t>All the outset we will start with the idea that IT is used to </a:t>
            </a:r>
            <a:r>
              <a:rPr lang="en-US" b="1" i="1" dirty="0">
                <a:solidFill>
                  <a:srgbClr val="FF0000"/>
                </a:solidFill>
              </a:rPr>
              <a:t>A</a:t>
            </a:r>
            <a:r>
              <a:rPr lang="en-US" b="1" i="1" dirty="0" smtClean="0">
                <a:solidFill>
                  <a:srgbClr val="FF0000"/>
                </a:solidFill>
              </a:rPr>
              <a:t>utomate business processes</a:t>
            </a:r>
            <a:r>
              <a:rPr lang="en-US" dirty="0" smtClean="0"/>
              <a:t>.</a:t>
            </a:r>
          </a:p>
          <a:p>
            <a:r>
              <a:rPr lang="en-US" dirty="0" smtClean="0"/>
              <a:t>The use of IT to innovate </a:t>
            </a:r>
            <a:r>
              <a:rPr lang="en-US" b="1" i="1" dirty="0" smtClean="0">
                <a:solidFill>
                  <a:srgbClr val="FF0000"/>
                </a:solidFill>
              </a:rPr>
              <a:t>new ways of doing business results</a:t>
            </a:r>
            <a:r>
              <a:rPr lang="en-US" dirty="0" smtClean="0"/>
              <a:t> in huge benefits for the enterprise and gives it leadership position in the market.</a:t>
            </a:r>
          </a:p>
          <a:p>
            <a:r>
              <a:rPr lang="en-US" dirty="0" smtClean="0"/>
              <a:t>All of us have used software like </a:t>
            </a:r>
            <a:r>
              <a:rPr lang="en-US" b="1" i="1" dirty="0" smtClean="0">
                <a:solidFill>
                  <a:srgbClr val="FF0000"/>
                </a:solidFill>
              </a:rPr>
              <a:t>email, Google search tool, word process, spreadsheet and presentation tools</a:t>
            </a:r>
            <a:r>
              <a:rPr lang="en-US" dirty="0" smtClean="0"/>
              <a:t> that enhance personal productivity.</a:t>
            </a:r>
          </a:p>
          <a:p>
            <a:r>
              <a:rPr lang="en-US" dirty="0" smtClean="0"/>
              <a:t>Consider an IT application like </a:t>
            </a:r>
            <a:r>
              <a:rPr lang="en-US" b="1" i="1" dirty="0" smtClean="0">
                <a:solidFill>
                  <a:srgbClr val="FF0000"/>
                </a:solidFill>
              </a:rPr>
              <a:t>“Payroll processing". </a:t>
            </a:r>
            <a:r>
              <a:rPr lang="en-US" i="1" dirty="0" smtClean="0">
                <a:solidFill>
                  <a:schemeClr val="tx1"/>
                </a:solidFill>
              </a:rPr>
              <a:t>Salary payable to the employees</a:t>
            </a:r>
            <a:r>
              <a:rPr lang="en-US" b="1" i="1" dirty="0" smtClean="0">
                <a:solidFill>
                  <a:schemeClr val="tx1"/>
                </a:solidFill>
              </a:rPr>
              <a:t>. </a:t>
            </a:r>
            <a:r>
              <a:rPr lang="en-US" dirty="0" smtClean="0">
                <a:solidFill>
                  <a:schemeClr val="tx1"/>
                </a:solidFill>
              </a:rPr>
              <a:t>To solved this problem </a:t>
            </a:r>
            <a:r>
              <a:rPr lang="en-US" b="1" dirty="0" smtClean="0">
                <a:solidFill>
                  <a:schemeClr val="tx1"/>
                </a:solidFill>
              </a:rPr>
              <a:t>Departmental IT Applications have developed.</a:t>
            </a:r>
          </a:p>
          <a:p>
            <a:r>
              <a:rPr lang="en-US" b="1" dirty="0" smtClean="0">
                <a:solidFill>
                  <a:schemeClr val="tx1"/>
                </a:solidFill>
              </a:rPr>
              <a:t>On-line Transaction Processing systems:-</a:t>
            </a:r>
            <a:r>
              <a:rPr lang="en-US" dirty="0" smtClean="0">
                <a:solidFill>
                  <a:schemeClr val="tx1"/>
                </a:solidFill>
              </a:rPr>
              <a:t>IT application like train/bus/airline ticket reservation system.speed,accurancy,search capability, status inquiry, easy update ability and so on.</a:t>
            </a:r>
          </a:p>
          <a:p>
            <a:r>
              <a:rPr lang="en-US" b="1" dirty="0" smtClean="0">
                <a:solidFill>
                  <a:schemeClr val="tx1"/>
                </a:solidFill>
              </a:rPr>
              <a:t>Business Process/Model Innovation:-</a:t>
            </a:r>
            <a:r>
              <a:rPr lang="en-US" dirty="0" smtClean="0">
                <a:solidFill>
                  <a:schemeClr val="tx1"/>
                </a:solidFill>
              </a:rPr>
              <a:t>book store. We can transfer the money across the globe to any bank account from home is a new innovation.</a:t>
            </a:r>
            <a:endParaRPr lang="en-GB" b="1" dirty="0">
              <a:solidFill>
                <a:schemeClr val="tx1"/>
              </a:solidFill>
            </a:endParaRPr>
          </a:p>
        </p:txBody>
      </p:sp>
    </p:spTree>
    <p:extLst>
      <p:ext uri="{BB962C8B-B14F-4D97-AF65-F5344CB8AC3E}">
        <p14:creationId xmlns="" xmlns:p14="http://schemas.microsoft.com/office/powerpoint/2010/main" val="8508201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 </a:t>
            </a:r>
            <a:endParaRPr lang="en-GB" dirty="0"/>
          </a:p>
        </p:txBody>
      </p:sp>
      <p:sp>
        <p:nvSpPr>
          <p:cNvPr id="3" name="Content Placeholder 2"/>
          <p:cNvSpPr>
            <a:spLocks noGrp="1"/>
          </p:cNvSpPr>
          <p:nvPr>
            <p:ph idx="1"/>
          </p:nvPr>
        </p:nvSpPr>
        <p:spPr>
          <a:xfrm>
            <a:off x="228600" y="2328863"/>
            <a:ext cx="11687175" cy="4386261"/>
          </a:xfrm>
        </p:spPr>
        <p:txBody>
          <a:bodyPr>
            <a:normAutofit/>
          </a:bodyPr>
          <a:lstStyle/>
          <a:p>
            <a:r>
              <a:rPr lang="en-US" b="1" i="1" dirty="0" smtClean="0"/>
              <a:t>Decision support: </a:t>
            </a:r>
            <a:r>
              <a:rPr lang="en-US" dirty="0" smtClean="0"/>
              <a:t>these application need to gather data from various sources, for them into the user preferences and present recommendations with ability to show more details when the user needs it.</a:t>
            </a:r>
          </a:p>
          <a:p>
            <a:endParaRPr lang="en-US" b="1" i="1" dirty="0"/>
          </a:p>
          <a:p>
            <a:r>
              <a:rPr lang="en-US" b="1" i="1" dirty="0" smtClean="0"/>
              <a:t>IT application are:- </a:t>
            </a:r>
            <a:r>
              <a:rPr lang="en-US" i="1" dirty="0" smtClean="0"/>
              <a:t>office productivity/office automation IT application, departmental IT applications, Enterprise level on-line transaction processing applications, business process or model Innovation applications, decision support applications.</a:t>
            </a:r>
            <a:endParaRPr lang="en-GB" i="1" dirty="0"/>
          </a:p>
        </p:txBody>
      </p:sp>
    </p:spTree>
    <p:extLst>
      <p:ext uri="{BB962C8B-B14F-4D97-AF65-F5344CB8AC3E}">
        <p14:creationId xmlns="" xmlns:p14="http://schemas.microsoft.com/office/powerpoint/2010/main" val="2633179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63" y="973668"/>
            <a:ext cx="10715625" cy="706964"/>
          </a:xfrm>
        </p:spPr>
        <p:txBody>
          <a:bodyPr/>
          <a:lstStyle/>
          <a:p>
            <a:r>
              <a:rPr lang="en-US" dirty="0" smtClean="0"/>
              <a:t>Characteristics of internet-ready IT applications</a:t>
            </a:r>
            <a:endParaRPr lang="en-GB" dirty="0"/>
          </a:p>
        </p:txBody>
      </p:sp>
      <p:sp>
        <p:nvSpPr>
          <p:cNvPr id="3" name="Content Placeholder 2"/>
          <p:cNvSpPr>
            <a:spLocks noGrp="1"/>
          </p:cNvSpPr>
          <p:nvPr>
            <p:ph idx="1"/>
          </p:nvPr>
        </p:nvSpPr>
        <p:spPr>
          <a:xfrm>
            <a:off x="328612" y="2603500"/>
            <a:ext cx="11644313" cy="4083050"/>
          </a:xfrm>
        </p:spPr>
        <p:txBody>
          <a:bodyPr>
            <a:normAutofit lnSpcReduction="10000"/>
          </a:bodyPr>
          <a:lstStyle/>
          <a:p>
            <a:r>
              <a:rPr lang="en-US" dirty="0" smtClean="0"/>
              <a:t>Computer networks are the basic foundation platform on </a:t>
            </a:r>
            <a:r>
              <a:rPr lang="en-US" dirty="0"/>
              <a:t>w</a:t>
            </a:r>
            <a:r>
              <a:rPr lang="en-US" dirty="0" smtClean="0"/>
              <a:t>hich the entire IT infrastructure is built.</a:t>
            </a:r>
          </a:p>
          <a:p>
            <a:r>
              <a:rPr lang="en-US" dirty="0" smtClean="0"/>
              <a:t>The majority of users access the enterprise and departmental applications either over LAN or Through Internet in a secure fashion.</a:t>
            </a:r>
          </a:p>
          <a:p>
            <a:r>
              <a:rPr lang="en-US" dirty="0" smtClean="0"/>
              <a:t>All  enterprise data that is critical to the business is invariable stored on server system spread across several locations with built-in mechanisms.</a:t>
            </a:r>
          </a:p>
          <a:p>
            <a:r>
              <a:rPr lang="en-US" dirty="0" smtClean="0"/>
              <a:t>The servers are secured with several hardware/software security solutions so that unauthorized access.</a:t>
            </a:r>
          </a:p>
          <a:p>
            <a:r>
              <a:rPr lang="en-US" dirty="0" smtClean="0"/>
              <a:t>Operating system, RDBMS software. Application server software, middleware soft and IT applications.</a:t>
            </a:r>
          </a:p>
          <a:p>
            <a:r>
              <a:rPr lang="en-US" dirty="0" smtClean="0"/>
              <a:t>Enterprises strive to provide “single sign-on”.</a:t>
            </a:r>
          </a:p>
          <a:p>
            <a:r>
              <a:rPr lang="en-US" dirty="0" smtClean="0"/>
              <a:t>It’s all about context sensitive menus, online help, navigation using touch screen/mouse ,high resolution graphical display.</a:t>
            </a:r>
            <a:endParaRPr lang="en-GB" dirty="0"/>
          </a:p>
        </p:txBody>
      </p:sp>
    </p:spTree>
    <p:extLst>
      <p:ext uri="{BB962C8B-B14F-4D97-AF65-F5344CB8AC3E}">
        <p14:creationId xmlns="" xmlns:p14="http://schemas.microsoft.com/office/powerpoint/2010/main" val="32173891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638" y="973668"/>
            <a:ext cx="11101387" cy="706964"/>
          </a:xfrm>
        </p:spPr>
        <p:txBody>
          <a:bodyPr/>
          <a:lstStyle/>
          <a:p>
            <a:r>
              <a:rPr lang="en-US" dirty="0" smtClean="0"/>
              <a:t>Technology centric Applications-from 1965-2000     to future.</a:t>
            </a:r>
            <a:endParaRPr lang="en-GB" dirty="0"/>
          </a:p>
        </p:txBody>
      </p:sp>
      <p:grpSp>
        <p:nvGrpSpPr>
          <p:cNvPr id="30" name="Group 29"/>
          <p:cNvGrpSpPr/>
          <p:nvPr/>
        </p:nvGrpSpPr>
        <p:grpSpPr>
          <a:xfrm>
            <a:off x="942535" y="1932549"/>
            <a:ext cx="1800225" cy="4200965"/>
            <a:chOff x="914400" y="2171700"/>
            <a:chExt cx="1800225" cy="4343400"/>
          </a:xfrm>
        </p:grpSpPr>
        <p:sp>
          <p:nvSpPr>
            <p:cNvPr id="5" name="Rectangle 4"/>
            <p:cNvSpPr/>
            <p:nvPr/>
          </p:nvSpPr>
          <p:spPr>
            <a:xfrm>
              <a:off x="914400" y="2171700"/>
              <a:ext cx="1771650" cy="434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smtClean="0"/>
            </a:p>
            <a:p>
              <a:pPr algn="ctr"/>
              <a:r>
                <a:rPr lang="en-US" dirty="0" smtClean="0"/>
                <a:t>Customer applications</a:t>
              </a:r>
            </a:p>
            <a:p>
              <a:pPr algn="ctr"/>
              <a:endParaRPr lang="en-US" dirty="0" smtClean="0"/>
            </a:p>
            <a:p>
              <a:pPr algn="ctr"/>
              <a:endParaRPr lang="en-US" dirty="0"/>
            </a:p>
            <a:p>
              <a:pPr algn="ctr"/>
              <a:endParaRPr lang="en-US" dirty="0" smtClean="0"/>
            </a:p>
            <a:p>
              <a:pPr algn="ctr"/>
              <a:endParaRPr lang="en-US" dirty="0"/>
            </a:p>
            <a:p>
              <a:pPr algn="ctr"/>
              <a:r>
                <a:rPr lang="en-US" dirty="0" smtClean="0"/>
                <a:t>OS</a:t>
              </a:r>
              <a:endParaRPr lang="en-GB" dirty="0"/>
            </a:p>
          </p:txBody>
        </p:sp>
        <p:cxnSp>
          <p:nvCxnSpPr>
            <p:cNvPr id="9" name="Straight Connector 8"/>
            <p:cNvCxnSpPr/>
            <p:nvPr/>
          </p:nvCxnSpPr>
          <p:spPr>
            <a:xfrm>
              <a:off x="928688" y="5286375"/>
              <a:ext cx="1785937" cy="142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3356917" y="1961122"/>
            <a:ext cx="1785938" cy="4343400"/>
            <a:chOff x="3114675" y="2171700"/>
            <a:chExt cx="1785938" cy="4343400"/>
          </a:xfrm>
        </p:grpSpPr>
        <p:sp>
          <p:nvSpPr>
            <p:cNvPr id="13" name="Rectangle 12"/>
            <p:cNvSpPr/>
            <p:nvPr/>
          </p:nvSpPr>
          <p:spPr>
            <a:xfrm>
              <a:off x="3128963" y="2171700"/>
              <a:ext cx="1771650" cy="434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smtClean="0"/>
            </a:p>
            <a:p>
              <a:pPr algn="ctr"/>
              <a:r>
                <a:rPr lang="en-US" dirty="0" smtClean="0"/>
                <a:t>Customer applications</a:t>
              </a:r>
            </a:p>
            <a:p>
              <a:pPr algn="ctr"/>
              <a:endParaRPr lang="en-US" dirty="0" smtClean="0"/>
            </a:p>
            <a:p>
              <a:pPr algn="ctr"/>
              <a:endParaRPr lang="en-US" dirty="0"/>
            </a:p>
            <a:p>
              <a:pPr algn="ctr"/>
              <a:endParaRPr lang="en-US" dirty="0" smtClean="0"/>
            </a:p>
            <a:p>
              <a:pPr algn="ctr"/>
              <a:endParaRPr lang="en-US" dirty="0" smtClean="0"/>
            </a:p>
            <a:p>
              <a:pPr algn="ctr"/>
              <a:r>
                <a:rPr lang="en-US" dirty="0" smtClean="0"/>
                <a:t>DB Server</a:t>
              </a:r>
              <a:endParaRPr lang="en-US" dirty="0"/>
            </a:p>
            <a:p>
              <a:pPr algn="ctr"/>
              <a:endParaRPr lang="en-US" dirty="0" smtClean="0"/>
            </a:p>
            <a:p>
              <a:pPr algn="ctr"/>
              <a:endParaRPr lang="en-US" dirty="0"/>
            </a:p>
            <a:p>
              <a:pPr algn="ctr"/>
              <a:endParaRPr lang="en-US" dirty="0"/>
            </a:p>
            <a:p>
              <a:pPr algn="ctr"/>
              <a:r>
                <a:rPr lang="en-US" dirty="0" smtClean="0"/>
                <a:t>OS</a:t>
              </a:r>
              <a:endParaRPr lang="en-GB" dirty="0"/>
            </a:p>
          </p:txBody>
        </p:sp>
        <p:cxnSp>
          <p:nvCxnSpPr>
            <p:cNvPr id="14" name="Straight Connector 13"/>
            <p:cNvCxnSpPr/>
            <p:nvPr/>
          </p:nvCxnSpPr>
          <p:spPr>
            <a:xfrm>
              <a:off x="3114676" y="4314825"/>
              <a:ext cx="1785937" cy="14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14675" y="5400674"/>
              <a:ext cx="1785937" cy="142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5779072" y="1989916"/>
            <a:ext cx="1785938" cy="4343400"/>
            <a:chOff x="5300662" y="2171700"/>
            <a:chExt cx="1785938" cy="4343400"/>
          </a:xfrm>
        </p:grpSpPr>
        <p:sp>
          <p:nvSpPr>
            <p:cNvPr id="16" name="Rectangle 15"/>
            <p:cNvSpPr/>
            <p:nvPr/>
          </p:nvSpPr>
          <p:spPr>
            <a:xfrm>
              <a:off x="5314950" y="2171700"/>
              <a:ext cx="1771650" cy="434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smtClean="0"/>
            </a:p>
            <a:p>
              <a:pPr algn="ctr"/>
              <a:r>
                <a:rPr lang="en-US" dirty="0" smtClean="0"/>
                <a:t>Customer applications</a:t>
              </a:r>
            </a:p>
            <a:p>
              <a:pPr algn="ctr"/>
              <a:endParaRPr lang="en-US" dirty="0"/>
            </a:p>
            <a:p>
              <a:pPr algn="ctr"/>
              <a:endParaRPr lang="en-US" dirty="0" smtClean="0"/>
            </a:p>
            <a:p>
              <a:pPr algn="ctr"/>
              <a:r>
                <a:rPr lang="en-US" dirty="0" smtClean="0"/>
                <a:t>Application server</a:t>
              </a:r>
              <a:endParaRPr lang="en-US" dirty="0"/>
            </a:p>
            <a:p>
              <a:pPr algn="ctr"/>
              <a:endParaRPr lang="en-US" dirty="0" smtClean="0"/>
            </a:p>
            <a:p>
              <a:pPr algn="ctr"/>
              <a:r>
                <a:rPr lang="en-US" dirty="0" smtClean="0"/>
                <a:t>DB Server</a:t>
              </a:r>
            </a:p>
            <a:p>
              <a:pPr algn="ctr"/>
              <a:endParaRPr lang="en-US" dirty="0"/>
            </a:p>
            <a:p>
              <a:pPr algn="ctr"/>
              <a:endParaRPr lang="en-US" dirty="0" smtClean="0"/>
            </a:p>
            <a:p>
              <a:pPr algn="ctr"/>
              <a:r>
                <a:rPr lang="en-US" dirty="0" smtClean="0"/>
                <a:t>OS</a:t>
              </a:r>
            </a:p>
            <a:p>
              <a:pPr algn="ctr"/>
              <a:endParaRPr lang="en-US" dirty="0" smtClean="0"/>
            </a:p>
            <a:p>
              <a:pPr algn="ctr"/>
              <a:r>
                <a:rPr lang="en-US" dirty="0" smtClean="0"/>
                <a:t>Network</a:t>
              </a:r>
              <a:endParaRPr lang="en-GB" dirty="0"/>
            </a:p>
          </p:txBody>
        </p:sp>
        <p:cxnSp>
          <p:nvCxnSpPr>
            <p:cNvPr id="17" name="Straight Connector 16"/>
            <p:cNvCxnSpPr/>
            <p:nvPr/>
          </p:nvCxnSpPr>
          <p:spPr>
            <a:xfrm>
              <a:off x="5300662" y="4530062"/>
              <a:ext cx="1785937" cy="14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300662" y="5190064"/>
              <a:ext cx="1785937" cy="14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00662" y="3673738"/>
              <a:ext cx="1785937" cy="14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329238" y="5850066"/>
              <a:ext cx="1713332" cy="142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8374179" y="2145761"/>
            <a:ext cx="2299665" cy="4343400"/>
            <a:chOff x="8088006" y="1990578"/>
            <a:chExt cx="2299665" cy="4343400"/>
          </a:xfrm>
        </p:grpSpPr>
        <p:sp>
          <p:nvSpPr>
            <p:cNvPr id="24" name="Rectangle 23"/>
            <p:cNvSpPr/>
            <p:nvPr/>
          </p:nvSpPr>
          <p:spPr>
            <a:xfrm>
              <a:off x="8088445" y="1990578"/>
              <a:ext cx="2270871" cy="434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smtClean="0"/>
            </a:p>
            <a:p>
              <a:pPr algn="ctr"/>
              <a:endParaRPr lang="en-US" dirty="0" smtClean="0"/>
            </a:p>
            <a:p>
              <a:pPr algn="ctr"/>
              <a:r>
                <a:rPr lang="en-US" dirty="0" smtClean="0"/>
                <a:t>Web services</a:t>
              </a:r>
            </a:p>
            <a:p>
              <a:pPr algn="ctr"/>
              <a:endParaRPr lang="en-US" dirty="0" smtClean="0"/>
            </a:p>
            <a:p>
              <a:pPr algn="ctr"/>
              <a:r>
                <a:rPr lang="en-US" dirty="0" smtClean="0"/>
                <a:t>Customer applications</a:t>
              </a:r>
            </a:p>
            <a:p>
              <a:pPr algn="ctr"/>
              <a:endParaRPr lang="en-US" dirty="0" smtClean="0"/>
            </a:p>
            <a:p>
              <a:pPr algn="ctr"/>
              <a:r>
                <a:rPr lang="en-US" dirty="0" smtClean="0"/>
                <a:t>Application Framework</a:t>
              </a:r>
              <a:endParaRPr lang="en-US" dirty="0"/>
            </a:p>
            <a:p>
              <a:pPr algn="ctr"/>
              <a:endParaRPr lang="en-US" dirty="0"/>
            </a:p>
            <a:p>
              <a:pPr algn="ctr"/>
              <a:r>
                <a:rPr lang="en-US" dirty="0" smtClean="0"/>
                <a:t>Application server</a:t>
              </a:r>
            </a:p>
            <a:p>
              <a:pPr algn="ctr"/>
              <a:endParaRPr lang="en-US" dirty="0"/>
            </a:p>
            <a:p>
              <a:pPr algn="ctr"/>
              <a:r>
                <a:rPr lang="en-US" dirty="0" smtClean="0"/>
                <a:t>DB Server</a:t>
              </a:r>
            </a:p>
            <a:p>
              <a:pPr algn="ctr"/>
              <a:r>
                <a:rPr lang="en-US" dirty="0" smtClean="0"/>
                <a:t>OS</a:t>
              </a:r>
            </a:p>
            <a:p>
              <a:pPr algn="ctr"/>
              <a:r>
                <a:rPr lang="en-US" dirty="0" smtClean="0"/>
                <a:t>OS</a:t>
              </a:r>
              <a:endParaRPr lang="en-GB" dirty="0"/>
            </a:p>
          </p:txBody>
        </p:sp>
        <p:cxnSp>
          <p:nvCxnSpPr>
            <p:cNvPr id="25" name="Straight Connector 24"/>
            <p:cNvCxnSpPr/>
            <p:nvPr/>
          </p:nvCxnSpPr>
          <p:spPr>
            <a:xfrm>
              <a:off x="8110461" y="5274251"/>
              <a:ext cx="2224474" cy="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8096392" y="5645101"/>
              <a:ext cx="2263143" cy="12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088226" y="4686217"/>
              <a:ext cx="2299445" cy="21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8096392" y="5947337"/>
              <a:ext cx="2263143" cy="32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088006" y="3813479"/>
              <a:ext cx="2299445" cy="21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088226" y="3041120"/>
              <a:ext cx="229944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1153551" y="6488668"/>
            <a:ext cx="1392701" cy="369332"/>
          </a:xfrm>
          <a:prstGeom prst="rect">
            <a:avLst/>
          </a:prstGeom>
          <a:noFill/>
        </p:spPr>
        <p:txBody>
          <a:bodyPr wrap="square" rtlCol="0">
            <a:spAutoFit/>
          </a:bodyPr>
          <a:lstStyle/>
          <a:p>
            <a:r>
              <a:rPr lang="en-US" dirty="0" smtClean="0"/>
              <a:t>1965-1980</a:t>
            </a:r>
            <a:endParaRPr lang="en-US" dirty="0"/>
          </a:p>
        </p:txBody>
      </p:sp>
      <p:sp>
        <p:nvSpPr>
          <p:cNvPr id="33" name="TextBox 32"/>
          <p:cNvSpPr txBox="1"/>
          <p:nvPr/>
        </p:nvSpPr>
        <p:spPr>
          <a:xfrm>
            <a:off x="3488788" y="6488668"/>
            <a:ext cx="1336431" cy="369332"/>
          </a:xfrm>
          <a:prstGeom prst="rect">
            <a:avLst/>
          </a:prstGeom>
          <a:noFill/>
        </p:spPr>
        <p:txBody>
          <a:bodyPr wrap="square" rtlCol="0">
            <a:spAutoFit/>
          </a:bodyPr>
          <a:lstStyle/>
          <a:p>
            <a:r>
              <a:rPr lang="en-US" dirty="0" smtClean="0"/>
              <a:t>1980-1995</a:t>
            </a:r>
            <a:endParaRPr lang="en-US" dirty="0"/>
          </a:p>
        </p:txBody>
      </p:sp>
      <p:sp>
        <p:nvSpPr>
          <p:cNvPr id="34" name="TextBox 33"/>
          <p:cNvSpPr txBox="1"/>
          <p:nvPr/>
        </p:nvSpPr>
        <p:spPr>
          <a:xfrm>
            <a:off x="6175718" y="6488668"/>
            <a:ext cx="1491175" cy="369332"/>
          </a:xfrm>
          <a:prstGeom prst="rect">
            <a:avLst/>
          </a:prstGeom>
          <a:noFill/>
        </p:spPr>
        <p:txBody>
          <a:bodyPr wrap="square" rtlCol="0">
            <a:spAutoFit/>
          </a:bodyPr>
          <a:lstStyle/>
          <a:p>
            <a:r>
              <a:rPr lang="en-US" dirty="0" smtClean="0"/>
              <a:t>1995-2000</a:t>
            </a:r>
            <a:endParaRPr lang="en-US" dirty="0"/>
          </a:p>
        </p:txBody>
      </p:sp>
      <p:sp>
        <p:nvSpPr>
          <p:cNvPr id="35" name="TextBox 34"/>
          <p:cNvSpPr txBox="1"/>
          <p:nvPr/>
        </p:nvSpPr>
        <p:spPr>
          <a:xfrm>
            <a:off x="8820443" y="6488668"/>
            <a:ext cx="1941342" cy="369332"/>
          </a:xfrm>
          <a:prstGeom prst="rect">
            <a:avLst/>
          </a:prstGeom>
          <a:noFill/>
        </p:spPr>
        <p:txBody>
          <a:bodyPr wrap="square" rtlCol="0">
            <a:spAutoFit/>
          </a:bodyPr>
          <a:lstStyle/>
          <a:p>
            <a:r>
              <a:rPr lang="en-US" dirty="0" smtClean="0"/>
              <a:t>2000 - Future</a:t>
            </a:r>
            <a:endParaRPr lang="en-US" dirty="0"/>
          </a:p>
        </p:txBody>
      </p:sp>
    </p:spTree>
    <p:extLst>
      <p:ext uri="{BB962C8B-B14F-4D97-AF65-F5344CB8AC3E}">
        <p14:creationId xmlns="" xmlns:p14="http://schemas.microsoft.com/office/powerpoint/2010/main" val="3302618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284" y="1002243"/>
            <a:ext cx="10628265" cy="706964"/>
          </a:xfrm>
        </p:spPr>
        <p:txBody>
          <a:bodyPr/>
          <a:lstStyle/>
          <a:p>
            <a:r>
              <a:rPr lang="en-US" sz="2800" dirty="0" smtClean="0"/>
              <a:t>Internet-ready applications do have several advanced common capabilities like</a:t>
            </a:r>
            <a:endParaRPr lang="en-GB" sz="2800" dirty="0"/>
          </a:p>
        </p:txBody>
      </p:sp>
      <p:sp>
        <p:nvSpPr>
          <p:cNvPr id="3" name="Content Placeholder 2"/>
          <p:cNvSpPr>
            <a:spLocks noGrp="1"/>
          </p:cNvSpPr>
          <p:nvPr>
            <p:ph idx="1"/>
          </p:nvPr>
        </p:nvSpPr>
        <p:spPr>
          <a:xfrm>
            <a:off x="100013" y="2300288"/>
            <a:ext cx="11915775" cy="4557712"/>
          </a:xfrm>
        </p:spPr>
        <p:txBody>
          <a:bodyPr/>
          <a:lstStyle/>
          <a:p>
            <a:endParaRPr lang="en-US" dirty="0" smtClean="0"/>
          </a:p>
          <a:p>
            <a:r>
              <a:rPr lang="en-US" dirty="0" smtClean="0"/>
              <a:t>Support </a:t>
            </a:r>
            <a:r>
              <a:rPr lang="en-US" b="1" dirty="0" smtClean="0">
                <a:solidFill>
                  <a:srgbClr val="7030A0"/>
                </a:solidFill>
              </a:rPr>
              <a:t>large number of users</a:t>
            </a:r>
            <a:r>
              <a:rPr lang="en-US" dirty="0" smtClean="0"/>
              <a:t> of different interests and abilities.</a:t>
            </a:r>
          </a:p>
          <a:p>
            <a:r>
              <a:rPr lang="en-US" dirty="0" smtClean="0"/>
              <a:t>Provides display on </a:t>
            </a:r>
            <a:r>
              <a:rPr lang="en-US" b="1" dirty="0" smtClean="0">
                <a:solidFill>
                  <a:srgbClr val="7030A0"/>
                </a:solidFill>
              </a:rPr>
              <a:t>multiple devices and formats</a:t>
            </a:r>
            <a:r>
              <a:rPr lang="en-US" dirty="0" smtClean="0"/>
              <a:t>.</a:t>
            </a:r>
          </a:p>
          <a:p>
            <a:r>
              <a:rPr lang="en-US" dirty="0" smtClean="0"/>
              <a:t>Deployed on large </a:t>
            </a:r>
            <a:r>
              <a:rPr lang="en-US" b="1" dirty="0" smtClean="0">
                <a:solidFill>
                  <a:srgbClr val="7030A0"/>
                </a:solidFill>
              </a:rPr>
              <a:t>secure servers </a:t>
            </a:r>
            <a:r>
              <a:rPr lang="en-US" dirty="0" smtClean="0"/>
              <a:t>through </a:t>
            </a:r>
            <a:r>
              <a:rPr lang="en-US" b="1" dirty="0" smtClean="0">
                <a:solidFill>
                  <a:srgbClr val="7030A0"/>
                </a:solidFill>
              </a:rPr>
              <a:t>license management software</a:t>
            </a:r>
            <a:r>
              <a:rPr lang="en-US" dirty="0" smtClean="0"/>
              <a:t>.</a:t>
            </a:r>
          </a:p>
          <a:p>
            <a:r>
              <a:rPr lang="en-US" dirty="0" smtClean="0"/>
              <a:t>Support </a:t>
            </a:r>
            <a:r>
              <a:rPr lang="en-US" b="1" dirty="0" smtClean="0">
                <a:solidFill>
                  <a:srgbClr val="7030A0"/>
                </a:solidFill>
              </a:rPr>
              <a:t>single sign-on </a:t>
            </a:r>
            <a:r>
              <a:rPr lang="en-US" dirty="0" smtClean="0"/>
              <a:t>and support special authentication and authorization requirements.</a:t>
            </a:r>
          </a:p>
          <a:p>
            <a:r>
              <a:rPr lang="en-US" dirty="0" smtClean="0"/>
              <a:t>Ability to  run on </a:t>
            </a:r>
            <a:r>
              <a:rPr lang="en-US" b="1" dirty="0" smtClean="0">
                <a:solidFill>
                  <a:srgbClr val="7030A0"/>
                </a:solidFill>
              </a:rPr>
              <a:t>any operating system</a:t>
            </a:r>
            <a:r>
              <a:rPr lang="en-US" dirty="0" smtClean="0"/>
              <a:t>.</a:t>
            </a:r>
          </a:p>
          <a:p>
            <a:r>
              <a:rPr lang="en-US" dirty="0" smtClean="0"/>
              <a:t>Could be implemented in </a:t>
            </a:r>
            <a:r>
              <a:rPr lang="en-US" b="1" dirty="0" smtClean="0">
                <a:solidFill>
                  <a:srgbClr val="7030A0"/>
                </a:solidFill>
              </a:rPr>
              <a:t>multiple programing languages </a:t>
            </a:r>
            <a:r>
              <a:rPr lang="en-US" dirty="0" smtClean="0"/>
              <a:t>or combination as well.</a:t>
            </a:r>
          </a:p>
          <a:p>
            <a:r>
              <a:rPr lang="en-US" dirty="0" smtClean="0"/>
              <a:t>Leverages enterprise </a:t>
            </a:r>
            <a:r>
              <a:rPr lang="en-US" b="1" dirty="0" smtClean="0">
                <a:solidFill>
                  <a:srgbClr val="7030A0"/>
                </a:solidFill>
              </a:rPr>
              <a:t>storage capabilities  </a:t>
            </a:r>
            <a:r>
              <a:rPr lang="en-US" dirty="0" smtClean="0"/>
              <a:t>and </a:t>
            </a:r>
            <a:r>
              <a:rPr lang="en-US" b="1" dirty="0" smtClean="0">
                <a:solidFill>
                  <a:srgbClr val="7030A0"/>
                </a:solidFill>
              </a:rPr>
              <a:t>back-up systems</a:t>
            </a:r>
            <a:r>
              <a:rPr lang="en-US" dirty="0" smtClean="0"/>
              <a:t>.</a:t>
            </a:r>
          </a:p>
          <a:p>
            <a:r>
              <a:rPr lang="en-US" dirty="0" smtClean="0"/>
              <a:t>Supports extensive connectivity to </a:t>
            </a:r>
            <a:r>
              <a:rPr lang="en-US" b="1" dirty="0" smtClean="0">
                <a:solidFill>
                  <a:srgbClr val="7030A0"/>
                </a:solidFill>
              </a:rPr>
              <a:t>different types of networks </a:t>
            </a:r>
            <a:r>
              <a:rPr lang="en-US" dirty="0" smtClean="0"/>
              <a:t>and </a:t>
            </a:r>
            <a:r>
              <a:rPr lang="en-US" b="1" dirty="0" smtClean="0">
                <a:solidFill>
                  <a:srgbClr val="7030A0"/>
                </a:solidFill>
              </a:rPr>
              <a:t>internet services</a:t>
            </a:r>
            <a:r>
              <a:rPr lang="en-US" dirty="0" smtClean="0"/>
              <a:t>.</a:t>
            </a:r>
            <a:endParaRPr lang="en-GB" dirty="0"/>
          </a:p>
        </p:txBody>
      </p:sp>
    </p:spTree>
    <p:extLst>
      <p:ext uri="{BB962C8B-B14F-4D97-AF65-F5344CB8AC3E}">
        <p14:creationId xmlns="" xmlns:p14="http://schemas.microsoft.com/office/powerpoint/2010/main" val="8999877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13" y="671513"/>
            <a:ext cx="11087099" cy="1009119"/>
          </a:xfrm>
        </p:spPr>
        <p:txBody>
          <a:bodyPr/>
          <a:lstStyle/>
          <a:p>
            <a:r>
              <a:rPr lang="en-US" dirty="0" smtClean="0"/>
              <a:t>Enterprise applications and bespoke IT applications</a:t>
            </a:r>
            <a:endParaRPr lang="en-GB" dirty="0"/>
          </a:p>
        </p:txBody>
      </p:sp>
      <p:sp>
        <p:nvSpPr>
          <p:cNvPr id="3" name="Content Placeholder 2"/>
          <p:cNvSpPr>
            <a:spLocks noGrp="1"/>
          </p:cNvSpPr>
          <p:nvPr>
            <p:ph idx="1"/>
          </p:nvPr>
        </p:nvSpPr>
        <p:spPr>
          <a:xfrm>
            <a:off x="100013" y="2357438"/>
            <a:ext cx="11944349" cy="4500562"/>
          </a:xfrm>
        </p:spPr>
        <p:txBody>
          <a:bodyPr/>
          <a:lstStyle/>
          <a:p>
            <a:r>
              <a:rPr lang="en-US" dirty="0" smtClean="0"/>
              <a:t>A classification based on function and purpose such as </a:t>
            </a:r>
            <a:r>
              <a:rPr lang="en-US" b="1" dirty="0" smtClean="0">
                <a:solidFill>
                  <a:schemeClr val="tx2"/>
                </a:solidFill>
              </a:rPr>
              <a:t>office automation business, </a:t>
            </a:r>
          </a:p>
          <a:p>
            <a:pPr marL="0" indent="0">
              <a:buNone/>
            </a:pPr>
            <a:r>
              <a:rPr lang="en-US" b="1" dirty="0">
                <a:solidFill>
                  <a:schemeClr val="tx2"/>
                </a:solidFill>
              </a:rPr>
              <a:t> </a:t>
            </a:r>
            <a:r>
              <a:rPr lang="en-US" b="1" dirty="0" smtClean="0">
                <a:solidFill>
                  <a:schemeClr val="tx2"/>
                </a:solidFill>
              </a:rPr>
              <a:t>     Business innovation, Decision support.</a:t>
            </a:r>
          </a:p>
          <a:p>
            <a:pPr>
              <a:buFont typeface="Wingdings" panose="05000000000000000000" pitchFamily="2" charset="2"/>
              <a:buChar char="Ø"/>
            </a:pPr>
            <a:r>
              <a:rPr lang="en-US" dirty="0" smtClean="0">
                <a:solidFill>
                  <a:schemeClr val="tx2"/>
                </a:solidFill>
              </a:rPr>
              <a:t>Another key classification based on parameter for IT applications is the users. Like </a:t>
            </a:r>
            <a:r>
              <a:rPr lang="en-US" b="1" dirty="0" smtClean="0">
                <a:solidFill>
                  <a:schemeClr val="tx2"/>
                </a:solidFill>
              </a:rPr>
              <a:t>customer facing</a:t>
            </a:r>
            <a:r>
              <a:rPr lang="en-US" dirty="0" smtClean="0">
                <a:solidFill>
                  <a:schemeClr val="tx2"/>
                </a:solidFill>
              </a:rPr>
              <a:t>, </a:t>
            </a:r>
            <a:r>
              <a:rPr lang="en-US" b="1" dirty="0" smtClean="0">
                <a:solidFill>
                  <a:schemeClr val="tx2"/>
                </a:solidFill>
              </a:rPr>
              <a:t>partner/supplier facing</a:t>
            </a:r>
            <a:r>
              <a:rPr lang="en-US" dirty="0" smtClean="0">
                <a:solidFill>
                  <a:schemeClr val="tx2"/>
                </a:solidFill>
              </a:rPr>
              <a:t> and </a:t>
            </a:r>
            <a:r>
              <a:rPr lang="en-US" b="1" dirty="0" smtClean="0">
                <a:solidFill>
                  <a:schemeClr val="tx2"/>
                </a:solidFill>
              </a:rPr>
              <a:t>employee facing applications</a:t>
            </a:r>
            <a:r>
              <a:rPr lang="en-US" dirty="0" smtClean="0">
                <a:solidFill>
                  <a:schemeClr val="tx2"/>
                </a:solidFill>
              </a:rPr>
              <a:t>, </a:t>
            </a:r>
            <a:r>
              <a:rPr lang="en-US" b="1" dirty="0" smtClean="0">
                <a:solidFill>
                  <a:schemeClr val="tx2"/>
                </a:solidFill>
              </a:rPr>
              <a:t>customer relationship management</a:t>
            </a:r>
            <a:r>
              <a:rPr lang="en-US" dirty="0" smtClean="0">
                <a:solidFill>
                  <a:schemeClr val="tx2"/>
                </a:solidFill>
              </a:rPr>
              <a:t>, </a:t>
            </a:r>
            <a:r>
              <a:rPr lang="en-US" b="1" dirty="0" smtClean="0">
                <a:solidFill>
                  <a:schemeClr val="tx2"/>
                </a:solidFill>
              </a:rPr>
              <a:t>supply chain management</a:t>
            </a:r>
            <a:r>
              <a:rPr lang="en-US" dirty="0" smtClean="0">
                <a:solidFill>
                  <a:schemeClr val="tx2"/>
                </a:solidFill>
              </a:rPr>
              <a:t>, </a:t>
            </a:r>
            <a:r>
              <a:rPr lang="en-US" b="1" dirty="0" smtClean="0">
                <a:solidFill>
                  <a:schemeClr val="tx2"/>
                </a:solidFill>
              </a:rPr>
              <a:t>human capital management</a:t>
            </a:r>
            <a:r>
              <a:rPr lang="en-US" dirty="0" smtClean="0">
                <a:solidFill>
                  <a:schemeClr val="tx2"/>
                </a:solidFill>
              </a:rPr>
              <a:t>, </a:t>
            </a:r>
            <a:r>
              <a:rPr lang="en-US" b="1" dirty="0" smtClean="0">
                <a:solidFill>
                  <a:schemeClr val="tx2"/>
                </a:solidFill>
              </a:rPr>
              <a:t>financial accounting ,customer order processing, customer order fulfillment, product distribution management, procurement management.</a:t>
            </a:r>
          </a:p>
          <a:p>
            <a:pPr>
              <a:buFont typeface="Wingdings" panose="05000000000000000000" pitchFamily="2" charset="2"/>
              <a:buChar char="Ø"/>
            </a:pPr>
            <a:r>
              <a:rPr lang="en-US" b="1" dirty="0" smtClean="0">
                <a:solidFill>
                  <a:schemeClr val="tx2"/>
                </a:solidFill>
              </a:rPr>
              <a:t>As they say are the ones who understand business process steps very well, such enterprises will invest in hardware software, development tools and testing tools, and own the entire soft lifecycle responsibility. This is termed as </a:t>
            </a:r>
            <a:r>
              <a:rPr lang="en-US" b="1" dirty="0" smtClean="0">
                <a:solidFill>
                  <a:srgbClr val="FF0000"/>
                </a:solidFill>
              </a:rPr>
              <a:t>bespoke application development.</a:t>
            </a:r>
            <a:endParaRPr lang="en-GB" dirty="0">
              <a:solidFill>
                <a:srgbClr val="FF0000"/>
              </a:solidFill>
            </a:endParaRPr>
          </a:p>
        </p:txBody>
      </p:sp>
    </p:spTree>
    <p:extLst>
      <p:ext uri="{BB962C8B-B14F-4D97-AF65-F5344CB8AC3E}">
        <p14:creationId xmlns="" xmlns:p14="http://schemas.microsoft.com/office/powerpoint/2010/main" val="29854156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899</TotalTime>
  <Words>1751</Words>
  <Application>Microsoft Office PowerPoint</Application>
  <PresentationFormat>Custom</PresentationFormat>
  <Paragraphs>297</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Ion Boardroom</vt:lpstr>
      <vt:lpstr>Business view of information technology Applications</vt:lpstr>
      <vt:lpstr>Business Enterprise Organization, Its Functions and Core Business Process</vt:lpstr>
      <vt:lpstr>Core Business Process</vt:lpstr>
      <vt:lpstr>KEY PURPOSE OF USING IT IN BUSINESS</vt:lpstr>
      <vt:lpstr>Continued… </vt:lpstr>
      <vt:lpstr>Characteristics of internet-ready IT applications</vt:lpstr>
      <vt:lpstr>Technology centric Applications-from 1965-2000     to future.</vt:lpstr>
      <vt:lpstr>Internet-ready applications do have several advanced common capabilities like</vt:lpstr>
      <vt:lpstr>Enterprise applications and bespoke IT applications</vt:lpstr>
      <vt:lpstr>Visualizing IT applications</vt:lpstr>
      <vt:lpstr>INFORMATION USER AND THEIR REQUIRMENTS</vt:lpstr>
      <vt:lpstr>TYPE OF DIGITAL DATA</vt:lpstr>
      <vt:lpstr>Getting into “goodlife” database</vt:lpstr>
      <vt:lpstr>Characteristics of structured Data</vt:lpstr>
      <vt:lpstr>Sources of structured Data</vt:lpstr>
      <vt:lpstr>Ease with structured data</vt:lpstr>
      <vt:lpstr>Ease of retrieval of structured data</vt:lpstr>
      <vt:lpstr>GETTING TO KNOW UNSTRUCTURED DATA</vt:lpstr>
      <vt:lpstr>Source of unstructured data</vt:lpstr>
      <vt:lpstr>Challenges faced while storing unstructured data</vt:lpstr>
      <vt:lpstr>Possible solutions for storing unstructured data</vt:lpstr>
      <vt:lpstr>Challenges faced while extracting information from stored unstructured data</vt:lpstr>
      <vt:lpstr>Getting to know semi-structured data</vt:lpstr>
      <vt:lpstr>Characteristics of semi-structured data</vt:lpstr>
      <vt:lpstr>Sources of semi-structured data</vt:lpstr>
      <vt:lpstr>Continued…</vt:lpstr>
      <vt:lpstr>How to manage semi-structured data?</vt:lpstr>
      <vt:lpstr>How to store semi-structured data?</vt:lpstr>
      <vt:lpstr>Slide 29</vt:lpstr>
      <vt:lpstr>Difference between semi-structured and structured data</vt:lpstr>
      <vt:lpstr>Slide 31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view of information technology Applications</dc:title>
  <dc:creator>Prithvi</dc:creator>
  <cp:lastModifiedBy>admin</cp:lastModifiedBy>
  <cp:revision>187</cp:revision>
  <dcterms:created xsi:type="dcterms:W3CDTF">2015-01-01T00:39:30Z</dcterms:created>
  <dcterms:modified xsi:type="dcterms:W3CDTF">2021-11-24T04:52:31Z</dcterms:modified>
</cp:coreProperties>
</file>