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EEE1F-E904-4C80-846A-6AF32515BD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08AD5-BA13-4605-99E8-44B05D40CB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08AD5-BA13-4605-99E8-44B05D40CB6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33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1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6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1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0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36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70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9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0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38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3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3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2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04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34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5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2C8852-ADF0-4C92-8113-2B90A3DB1CFA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EEC700-1F0C-4B5A-BF65-C2B1EA4725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90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UNIT 2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 to OLTP and OLAP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7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DIFFERENT OLAP ARCHITECTURES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314575"/>
            <a:ext cx="11930063" cy="4386263"/>
          </a:xfrm>
        </p:spPr>
        <p:txBody>
          <a:bodyPr/>
          <a:lstStyle/>
          <a:p>
            <a:r>
              <a:rPr lang="en-US" b="1" dirty="0" smtClean="0"/>
              <a:t>Multidimensional OLAP(MOLAP).</a:t>
            </a:r>
          </a:p>
          <a:p>
            <a:r>
              <a:rPr lang="en-US" b="1" dirty="0" smtClean="0"/>
              <a:t>Relational OLAP(ROLAP).</a:t>
            </a:r>
          </a:p>
          <a:p>
            <a:r>
              <a:rPr lang="en-US" b="1" dirty="0" smtClean="0"/>
              <a:t>Hybrid OLAP(HOLAP).</a:t>
            </a:r>
          </a:p>
          <a:p>
            <a:endParaRPr lang="en-US" b="1" dirty="0"/>
          </a:p>
          <a:p>
            <a:r>
              <a:rPr lang="en-US" b="1" dirty="0" smtClean="0"/>
              <a:t>Multidimensional </a:t>
            </a:r>
            <a:r>
              <a:rPr lang="en-US" b="1" dirty="0"/>
              <a:t>OLAP(MOLAP).</a:t>
            </a:r>
          </a:p>
          <a:p>
            <a:endParaRPr lang="en-GB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900238" y="4473596"/>
            <a:ext cx="3090565" cy="2397621"/>
            <a:chOff x="1900238" y="4473596"/>
            <a:chExt cx="3090565" cy="2397621"/>
          </a:xfrm>
        </p:grpSpPr>
        <p:sp>
          <p:nvSpPr>
            <p:cNvPr id="4" name="Cube 3"/>
            <p:cNvSpPr/>
            <p:nvPr/>
          </p:nvSpPr>
          <p:spPr>
            <a:xfrm>
              <a:off x="1900238" y="4886326"/>
              <a:ext cx="2628900" cy="1528762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29138" y="5038726"/>
              <a:ext cx="461665" cy="1035844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 smtClean="0"/>
                <a:t>section</a:t>
              </a:r>
              <a:endParaRPr lang="en-GB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501" y="6501885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Product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57489" y="4473596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7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1713"/>
            <a:ext cx="12192000" cy="4314825"/>
          </a:xfrm>
        </p:spPr>
        <p:txBody>
          <a:bodyPr/>
          <a:lstStyle/>
          <a:p>
            <a:r>
              <a:rPr lang="en-US" sz="2000" b="1" dirty="0" smtClean="0"/>
              <a:t>Fast data retrieval.</a:t>
            </a:r>
          </a:p>
          <a:p>
            <a:r>
              <a:rPr lang="en-US" sz="2000" b="1" dirty="0" smtClean="0"/>
              <a:t>Optimal for slicing(sharing  or type layer) and dicing(different types of views).</a:t>
            </a:r>
          </a:p>
          <a:p>
            <a:r>
              <a:rPr lang="en-US" sz="2000" b="1" dirty="0" smtClean="0"/>
              <a:t>Can perform complex calculations. All calculation are pre-generated when the cube is created.</a:t>
            </a:r>
          </a:p>
          <a:p>
            <a:endParaRPr lang="en-US" sz="2000" b="1" dirty="0"/>
          </a:p>
          <a:p>
            <a:r>
              <a:rPr lang="en-US" sz="2000" b="1" dirty="0"/>
              <a:t>D</a:t>
            </a:r>
            <a:r>
              <a:rPr lang="en-US" sz="2000" b="1" dirty="0" smtClean="0"/>
              <a:t>isadvantages </a:t>
            </a:r>
          </a:p>
          <a:p>
            <a:pPr lvl="1" algn="just"/>
            <a:r>
              <a:rPr lang="en-US" sz="2000" b="1" dirty="0" smtClean="0"/>
              <a:t>Limited in the amount of data that is can handle. The reason being as all calculations are pre-generated when the cube is created.it is not possible to include a large amount of data in the cube itself.</a:t>
            </a:r>
          </a:p>
          <a:p>
            <a:pPr lvl="1" algn="just"/>
            <a:r>
              <a:rPr lang="en-US" sz="2000" b="1" dirty="0" smtClean="0"/>
              <a:t>Additional investment in human and capital resources may be required.</a:t>
            </a:r>
          </a:p>
          <a:p>
            <a:endParaRPr lang="en-US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744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973668"/>
            <a:ext cx="11315699" cy="706964"/>
          </a:xfrm>
        </p:spPr>
        <p:txBody>
          <a:bodyPr/>
          <a:lstStyle/>
          <a:p>
            <a:r>
              <a:rPr lang="en-US" b="1" dirty="0" smtClean="0"/>
              <a:t>ROLAP(Relational On-Line Analytical Processing)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57450"/>
            <a:ext cx="12072938" cy="4243388"/>
          </a:xfrm>
        </p:spPr>
        <p:txBody>
          <a:bodyPr>
            <a:no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n ROLAP,data is stored in a relational database.</a:t>
            </a:r>
          </a:p>
          <a:p>
            <a:r>
              <a:rPr lang="en-US" sz="2800" dirty="0" smtClean="0"/>
              <a:t>Adding WHERE clause in the SQL statement.</a:t>
            </a:r>
          </a:p>
          <a:p>
            <a:r>
              <a:rPr lang="en-US" sz="2800" b="1" dirty="0" smtClean="0"/>
              <a:t>Advantages</a:t>
            </a:r>
          </a:p>
          <a:p>
            <a:pPr lvl="1"/>
            <a:r>
              <a:rPr lang="en-US" sz="2400" dirty="0" smtClean="0"/>
              <a:t>Can handle large amount of data</a:t>
            </a:r>
          </a:p>
          <a:p>
            <a:pPr lvl="1"/>
            <a:r>
              <a:rPr lang="en-US" sz="2400" dirty="0" smtClean="0"/>
              <a:t>Can leverage  functionalities inherent in the relational database.</a:t>
            </a:r>
            <a:endParaRPr lang="en-GB" sz="2400" dirty="0" smtClean="0"/>
          </a:p>
          <a:p>
            <a:pPr marL="0" lvl="1" indent="0"/>
            <a:r>
              <a:rPr lang="en-US" sz="2400" b="1" dirty="0" smtClean="0"/>
              <a:t>Disadvantages</a:t>
            </a:r>
          </a:p>
          <a:p>
            <a:pPr marL="400050" lvl="2" indent="0"/>
            <a:r>
              <a:rPr lang="en-US" sz="2000" dirty="0" smtClean="0"/>
              <a:t>Difficult to perform complex calculations using SQL.</a:t>
            </a:r>
          </a:p>
          <a:p>
            <a:pPr marL="400050" lvl="2" indent="0"/>
            <a:r>
              <a:rPr lang="en-US" sz="2000" dirty="0" smtClean="0"/>
              <a:t>Performance can be slow.</a:t>
            </a:r>
          </a:p>
        </p:txBody>
      </p:sp>
    </p:spTree>
    <p:extLst>
      <p:ext uri="{BB962C8B-B14F-4D97-AF65-F5344CB8AC3E}">
        <p14:creationId xmlns:p14="http://schemas.microsoft.com/office/powerpoint/2010/main" val="25415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GB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57263" y="2300287"/>
            <a:ext cx="10287000" cy="44291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796782"/>
              </p:ext>
            </p:extLst>
          </p:nvPr>
        </p:nvGraphicFramePr>
        <p:xfrm>
          <a:off x="1154954" y="3873341"/>
          <a:ext cx="5865764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6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Pcategory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UnitPrice</a:t>
                      </a:r>
                      <a:r>
                        <a:rPr lang="en-US" dirty="0" smtClean="0"/>
                        <a:t>($)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r>
                        <a:rPr lang="en-US" dirty="0" smtClean="0"/>
                        <a:t>P101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r>
                        <a:rPr lang="en-US" dirty="0" smtClean="0"/>
                        <a:t>P102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Bolts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075649"/>
              </p:ext>
            </p:extLst>
          </p:nvPr>
        </p:nvGraphicFramePr>
        <p:xfrm>
          <a:off x="6215062" y="5324475"/>
          <a:ext cx="4200525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r>
                        <a:rPr lang="en-US" dirty="0" smtClean="0"/>
                        <a:t>C101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belgavi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57738" y="2728913"/>
            <a:ext cx="270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RDBMS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296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66" y="973668"/>
            <a:ext cx="10103596" cy="655107"/>
          </a:xfrm>
        </p:spPr>
        <p:txBody>
          <a:bodyPr/>
          <a:lstStyle/>
          <a:p>
            <a:r>
              <a:rPr lang="en-US" b="1" dirty="0" smtClean="0"/>
              <a:t>HOLAP(Hybrid On-line Analytical Processing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4" y="2343150"/>
            <a:ext cx="11872912" cy="428625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2521" y="5685106"/>
            <a:ext cx="261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Relational database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264445" y="2343150"/>
            <a:ext cx="5339952" cy="4121170"/>
            <a:chOff x="1264445" y="2343150"/>
            <a:chExt cx="5339952" cy="4121170"/>
          </a:xfrm>
        </p:grpSpPr>
        <p:grpSp>
          <p:nvGrpSpPr>
            <p:cNvPr id="4" name="Group 3"/>
            <p:cNvGrpSpPr/>
            <p:nvPr/>
          </p:nvGrpSpPr>
          <p:grpSpPr>
            <a:xfrm>
              <a:off x="1543051" y="2343150"/>
              <a:ext cx="3090565" cy="2397621"/>
              <a:chOff x="1900238" y="4473596"/>
              <a:chExt cx="3090565" cy="2397621"/>
            </a:xfrm>
          </p:grpSpPr>
          <p:sp>
            <p:nvSpPr>
              <p:cNvPr id="5" name="Cube 4"/>
              <p:cNvSpPr/>
              <p:nvPr/>
            </p:nvSpPr>
            <p:spPr>
              <a:xfrm>
                <a:off x="1900238" y="4886326"/>
                <a:ext cx="2628900" cy="1528762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529138" y="5038726"/>
                <a:ext cx="461665" cy="1035844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b="1" dirty="0" smtClean="0"/>
                  <a:t>section</a:t>
                </a:r>
                <a:endParaRPr lang="en-GB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57501" y="6501885"/>
                <a:ext cx="120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Product</a:t>
                </a:r>
                <a:endParaRPr lang="en-GB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57489" y="4473596"/>
                <a:ext cx="120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GB" dirty="0"/>
              </a:p>
            </p:txBody>
          </p:sp>
        </p:grpSp>
        <p:sp>
          <p:nvSpPr>
            <p:cNvPr id="12" name="Flowchart: Magnetic Disk 11"/>
            <p:cNvSpPr/>
            <p:nvPr/>
          </p:nvSpPr>
          <p:spPr>
            <a:xfrm>
              <a:off x="1264445" y="4999017"/>
              <a:ext cx="2907506" cy="14653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6947" y="3686769"/>
              <a:ext cx="2457450" cy="1042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121944" y="4740771"/>
              <a:ext cx="2482453" cy="1060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845499" y="4544376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HOLAP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445391" y="2475914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Multidimensional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and OLAP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1371"/>
            <a:ext cx="11972926" cy="4956629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0" y="2456947"/>
            <a:ext cx="11972926" cy="3757612"/>
            <a:chOff x="-508000" y="2384943"/>
            <a:chExt cx="11972926" cy="3757612"/>
          </a:xfrm>
        </p:grpSpPr>
        <p:sp>
          <p:nvSpPr>
            <p:cNvPr id="4" name="Rectangle 3"/>
            <p:cNvSpPr/>
            <p:nvPr/>
          </p:nvSpPr>
          <p:spPr>
            <a:xfrm>
              <a:off x="4762979" y="2384943"/>
              <a:ext cx="3743325" cy="97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Process</a:t>
              </a:r>
              <a:endParaRPr lang="en-GB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4949882" y="4799530"/>
              <a:ext cx="3471863" cy="13430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Enterprise data warehouse</a:t>
              </a:r>
              <a:endParaRPr lang="en-GB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932886" y="2820712"/>
              <a:ext cx="2874121" cy="2628899"/>
              <a:chOff x="2075761" y="2870718"/>
              <a:chExt cx="2874121" cy="262889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075761" y="5471042"/>
                <a:ext cx="2874121" cy="2857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075761" y="2870718"/>
                <a:ext cx="0" cy="26003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075761" y="2870718"/>
                <a:ext cx="27312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8506304" y="2849286"/>
              <a:ext cx="2544342" cy="2619511"/>
              <a:chOff x="8506304" y="2849286"/>
              <a:chExt cx="2544342" cy="2619511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8506304" y="2870715"/>
                <a:ext cx="2515187" cy="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1050646" y="2849286"/>
                <a:ext cx="0" cy="26003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8535461" y="5468797"/>
                <a:ext cx="25151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V="1">
              <a:off x="-508000" y="4080215"/>
              <a:ext cx="11972926" cy="34228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-22743" y="3684060"/>
            <a:ext cx="986971" cy="37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OLTP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4341208"/>
            <a:ext cx="986971" cy="37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OLAP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873344" y="3753633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57918" y="4322955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2558643" y="2437156"/>
            <a:ext cx="22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strategy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708370" y="4529893"/>
            <a:ext cx="2270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Mining analytics decision making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9259220" y="2298656"/>
            <a:ext cx="227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data transactions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4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889284" cy="597957"/>
          </a:xfrm>
        </p:spPr>
        <p:txBody>
          <a:bodyPr/>
          <a:lstStyle/>
          <a:p>
            <a:r>
              <a:rPr lang="en-US" dirty="0" smtClean="0"/>
              <a:t>Comparison of features of OLTP and OLAP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719256"/>
              </p:ext>
            </p:extLst>
          </p:nvPr>
        </p:nvGraphicFramePr>
        <p:xfrm>
          <a:off x="171450" y="2184400"/>
          <a:ext cx="11744325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OLTP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OLAP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Focus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 in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 Out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Source of data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Operational</a:t>
                      </a:r>
                      <a:r>
                        <a:rPr lang="en-US" b="1" baseline="0" dirty="0" smtClean="0"/>
                        <a:t>/Transactional data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Data extracted from various operational data sources, transformed and loaded into the data warehouse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Purpose of data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Manages basic Business tasks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Assists in planning, budgeting forecasting and decision making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 contents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Current data, for too detailed not for suitable for decision making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Historical data has support</a:t>
                      </a:r>
                      <a:r>
                        <a:rPr lang="en-US" b="1" baseline="0" dirty="0" smtClean="0"/>
                        <a:t> for summarization and aggregation. Stores and manages data at various levels. Suitable for decision making.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 and updates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Very frequent updates and insert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Periodic updates to refresh the data aggregations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557513"/>
              </p:ext>
            </p:extLst>
          </p:nvPr>
        </p:nvGraphicFramePr>
        <p:xfrm>
          <a:off x="171450" y="447040"/>
          <a:ext cx="11744325" cy="624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OLTP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OLAP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Queries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Simple queries, often</a:t>
                      </a:r>
                      <a:r>
                        <a:rPr lang="en-US" b="1" baseline="0" dirty="0" smtClean="0"/>
                        <a:t> returning fewer record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Often complex query involving aggregations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Processing speed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Usually returns fast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Queries</a:t>
                      </a:r>
                      <a:r>
                        <a:rPr lang="en-US" b="1" baseline="0" dirty="0" smtClean="0"/>
                        <a:t> usually take a long tie to execute and return.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Space requirements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Relatively</a:t>
                      </a:r>
                      <a:r>
                        <a:rPr lang="en-US" b="1" baseline="0" dirty="0" smtClean="0"/>
                        <a:t> small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Comparatively huge because historical data.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Database design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Typically normalized tables OLTP system adopts 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Typically de-normalized tables.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Access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Field level access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Typically aggregated access to data of business interest.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Operations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Read/write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Mostly read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Backup</a:t>
                      </a:r>
                      <a:r>
                        <a:rPr lang="en-US" b="1" baseline="0" dirty="0" smtClean="0"/>
                        <a:t> and recovery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Regular backups of data. Requires concurrency control and recovery mechanisms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Instead of regular backups. Data</a:t>
                      </a:r>
                      <a:r>
                        <a:rPr lang="en-US" b="1" baseline="0" dirty="0" smtClean="0"/>
                        <a:t> warehouse is refreshed periodically using data from operational data sources.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Many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Joins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Many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Few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r>
                        <a:rPr lang="en-US" b="1" baseline="0" dirty="0" smtClean="0"/>
                        <a:t> structures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Complex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multidimensional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1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856343"/>
            <a:ext cx="9666514" cy="1001486"/>
          </a:xfrm>
        </p:spPr>
        <p:txBody>
          <a:bodyPr/>
          <a:lstStyle/>
          <a:p>
            <a:r>
              <a:rPr lang="en-US" dirty="0" smtClean="0"/>
              <a:t>Data models for OLTP and OLAP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268517"/>
              </p:ext>
            </p:extLst>
          </p:nvPr>
        </p:nvGraphicFramePr>
        <p:xfrm>
          <a:off x="696686" y="2380343"/>
          <a:ext cx="3846285" cy="292608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71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Employee</a:t>
                      </a:r>
                      <a:endParaRPr lang="en-GB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primarykey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EmployeeID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NationalDnumber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contactID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BirthDate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ModifiedDate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772579"/>
              </p:ext>
            </p:extLst>
          </p:nvPr>
        </p:nvGraphicFramePr>
        <p:xfrm>
          <a:off x="8461830" y="2438400"/>
          <a:ext cx="3526970" cy="1828800"/>
        </p:xfrm>
        <a:graphic>
          <a:graphicData uri="http://schemas.openxmlformats.org/drawingml/2006/table">
            <a:tbl>
              <a:tblPr/>
              <a:tblGrid>
                <a:gridCol w="146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71">
                <a:tc gridSpan="2">
                  <a:txBody>
                    <a:bodyPr/>
                    <a:lstStyle/>
                    <a:p>
                      <a:r>
                        <a:rPr lang="en-US" b="1" dirty="0" err="1" smtClean="0"/>
                        <a:t>EmployeeAddress</a:t>
                      </a:r>
                      <a:endParaRPr lang="en-GB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EmployeeID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AddressID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ModifiedDate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712769"/>
              </p:ext>
            </p:extLst>
          </p:nvPr>
        </p:nvGraphicFramePr>
        <p:xfrm>
          <a:off x="5152571" y="4542972"/>
          <a:ext cx="4034972" cy="219456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r>
                        <a:rPr lang="en-US" b="1" dirty="0" err="1" smtClean="0"/>
                        <a:t>EmployeePayHistory</a:t>
                      </a:r>
                      <a:endParaRPr lang="en-GB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EployeeID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RateChangeDate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PayFrequency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ModifiedDate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601029" y="2902857"/>
            <a:ext cx="3860800" cy="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01029" y="5094514"/>
            <a:ext cx="493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data model for OLAP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167293"/>
              </p:ext>
            </p:extLst>
          </p:nvPr>
        </p:nvGraphicFramePr>
        <p:xfrm>
          <a:off x="2460171" y="2220686"/>
          <a:ext cx="2351314" cy="1364343"/>
        </p:xfrm>
        <a:graphic>
          <a:graphicData uri="http://schemas.openxmlformats.org/drawingml/2006/table">
            <a:tbl>
              <a:tblPr/>
              <a:tblGrid>
                <a:gridCol w="2351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731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dimension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OrderDate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21252"/>
              </p:ext>
            </p:extLst>
          </p:nvPr>
        </p:nvGraphicFramePr>
        <p:xfrm>
          <a:off x="5363028" y="3955142"/>
          <a:ext cx="1778001" cy="1562451"/>
        </p:xfrm>
        <a:graphic>
          <a:graphicData uri="http://schemas.openxmlformats.org/drawingml/2006/table">
            <a:tbl>
              <a:tblPr/>
              <a:tblGrid>
                <a:gridCol w="177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731">
                <a:tc>
                  <a:txBody>
                    <a:bodyPr/>
                    <a:lstStyle/>
                    <a:p>
                      <a:r>
                        <a:rPr lang="en-US" dirty="0" smtClean="0"/>
                        <a:t>Fact</a:t>
                      </a:r>
                      <a:r>
                        <a:rPr lang="en-US" baseline="0" dirty="0" smtClean="0"/>
                        <a:t> Table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OrderID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CustomerD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Total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049242"/>
              </p:ext>
            </p:extLst>
          </p:nvPr>
        </p:nvGraphicFramePr>
        <p:xfrm>
          <a:off x="1662954" y="5558971"/>
          <a:ext cx="2734875" cy="1364343"/>
        </p:xfrm>
        <a:graphic>
          <a:graphicData uri="http://schemas.openxmlformats.org/drawingml/2006/table">
            <a:tbl>
              <a:tblPr/>
              <a:tblGrid>
                <a:gridCol w="273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731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Dimension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CustomerName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413046"/>
              </p:ext>
            </p:extLst>
          </p:nvPr>
        </p:nvGraphicFramePr>
        <p:xfrm>
          <a:off x="8157029" y="5558971"/>
          <a:ext cx="2852058" cy="1364343"/>
        </p:xfrm>
        <a:graphic>
          <a:graphicData uri="http://schemas.openxmlformats.org/drawingml/2006/table">
            <a:tbl>
              <a:tblPr/>
              <a:tblGrid>
                <a:gridCol w="285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731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Dimension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EmployeeName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Title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305587"/>
              </p:ext>
            </p:extLst>
          </p:nvPr>
        </p:nvGraphicFramePr>
        <p:xfrm>
          <a:off x="7939314" y="2220686"/>
          <a:ext cx="2327593" cy="1364343"/>
        </p:xfrm>
        <a:graphic>
          <a:graphicData uri="http://schemas.openxmlformats.org/drawingml/2006/table">
            <a:tbl>
              <a:tblPr/>
              <a:tblGrid>
                <a:gridCol w="2327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731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Dimension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ProductName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UnitPrice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4811485" y="3585029"/>
            <a:ext cx="573315" cy="34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397829" y="5326743"/>
            <a:ext cx="986971" cy="23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148285" y="3585029"/>
            <a:ext cx="791029" cy="34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48285" y="5326743"/>
            <a:ext cx="1008744" cy="23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OLTP (On-Line Transaction Processing)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8" y="2328863"/>
            <a:ext cx="11872912" cy="4414837"/>
          </a:xfrm>
        </p:spPr>
        <p:txBody>
          <a:bodyPr/>
          <a:lstStyle/>
          <a:p>
            <a:r>
              <a:rPr lang="en-US" b="1" dirty="0" smtClean="0"/>
              <a:t>There is example for supermarket store.(this was OLTP).</a:t>
            </a:r>
          </a:p>
          <a:p>
            <a:r>
              <a:rPr lang="en-US" b="1" dirty="0" smtClean="0"/>
              <a:t>Almost all industries today (including airline,mail-order,supermarket,banking,insurance,etc)use OLTP system to record transactional data.</a:t>
            </a:r>
          </a:p>
          <a:p>
            <a:r>
              <a:rPr lang="en-US" b="1" dirty="0" smtClean="0"/>
              <a:t>The data captured by OLTP system is usually stored in commercial relational databases.</a:t>
            </a:r>
            <a:r>
              <a:rPr lang="en-GB" b="1" dirty="0" smtClean="0"/>
              <a:t>for example</a:t>
            </a:r>
            <a:endParaRPr lang="en-US" b="1" dirty="0"/>
          </a:p>
          <a:p>
            <a:r>
              <a:rPr lang="en-US" b="1" dirty="0" smtClean="0"/>
              <a:t>Transactions.</a:t>
            </a:r>
          </a:p>
          <a:p>
            <a:r>
              <a:rPr lang="en-US" b="1" dirty="0" smtClean="0"/>
              <a:t>Product Master</a:t>
            </a:r>
          </a:p>
          <a:p>
            <a:r>
              <a:rPr lang="en-US" b="1" dirty="0" smtClean="0"/>
              <a:t>Employee Details</a:t>
            </a:r>
          </a:p>
          <a:p>
            <a:r>
              <a:rPr lang="en-US" b="1" dirty="0" smtClean="0"/>
              <a:t>Inventory Supplies</a:t>
            </a:r>
          </a:p>
          <a:p>
            <a:r>
              <a:rPr lang="en-US" b="1" dirty="0" smtClean="0"/>
              <a:t>Suppliers </a:t>
            </a:r>
            <a:r>
              <a:rPr lang="en-US" b="1" dirty="0" err="1" smtClean="0"/>
              <a:t>etc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02491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72" y="1045030"/>
            <a:ext cx="9234196" cy="635602"/>
          </a:xfrm>
        </p:spPr>
        <p:txBody>
          <a:bodyPr/>
          <a:lstStyle/>
          <a:p>
            <a:r>
              <a:rPr lang="en-US" dirty="0" smtClean="0"/>
              <a:t>Snowflake data model for OLAP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2162629"/>
            <a:ext cx="11756571" cy="4513941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676705"/>
              </p:ext>
            </p:extLst>
          </p:nvPr>
        </p:nvGraphicFramePr>
        <p:xfrm>
          <a:off x="2460171" y="2220686"/>
          <a:ext cx="2351314" cy="1364343"/>
        </p:xfrm>
        <a:graphic>
          <a:graphicData uri="http://schemas.openxmlformats.org/drawingml/2006/table">
            <a:tbl>
              <a:tblPr/>
              <a:tblGrid>
                <a:gridCol w="2351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731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dimension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OrderDate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17369"/>
              </p:ext>
            </p:extLst>
          </p:nvPr>
        </p:nvGraphicFramePr>
        <p:xfrm>
          <a:off x="5363028" y="3955142"/>
          <a:ext cx="1778001" cy="1562451"/>
        </p:xfrm>
        <a:graphic>
          <a:graphicData uri="http://schemas.openxmlformats.org/drawingml/2006/table">
            <a:tbl>
              <a:tblPr/>
              <a:tblGrid>
                <a:gridCol w="177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731">
                <a:tc>
                  <a:txBody>
                    <a:bodyPr/>
                    <a:lstStyle/>
                    <a:p>
                      <a:r>
                        <a:rPr lang="en-US" dirty="0" smtClean="0"/>
                        <a:t>Fact</a:t>
                      </a:r>
                      <a:r>
                        <a:rPr lang="en-US" baseline="0" dirty="0" smtClean="0"/>
                        <a:t> Table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OrderID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CustomerD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Total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253950"/>
              </p:ext>
            </p:extLst>
          </p:nvPr>
        </p:nvGraphicFramePr>
        <p:xfrm>
          <a:off x="1662954" y="5326743"/>
          <a:ext cx="2734875" cy="1364343"/>
        </p:xfrm>
        <a:graphic>
          <a:graphicData uri="http://schemas.openxmlformats.org/drawingml/2006/table">
            <a:tbl>
              <a:tblPr/>
              <a:tblGrid>
                <a:gridCol w="273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731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Dimension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CustomerName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717539"/>
              </p:ext>
            </p:extLst>
          </p:nvPr>
        </p:nvGraphicFramePr>
        <p:xfrm>
          <a:off x="8157029" y="5341257"/>
          <a:ext cx="2852058" cy="1364343"/>
        </p:xfrm>
        <a:graphic>
          <a:graphicData uri="http://schemas.openxmlformats.org/drawingml/2006/table">
            <a:tbl>
              <a:tblPr/>
              <a:tblGrid>
                <a:gridCol w="285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731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Dimension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EmployeeName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Title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788451"/>
              </p:ext>
            </p:extLst>
          </p:nvPr>
        </p:nvGraphicFramePr>
        <p:xfrm>
          <a:off x="7939314" y="2220686"/>
          <a:ext cx="2327593" cy="1364343"/>
        </p:xfrm>
        <a:graphic>
          <a:graphicData uri="http://schemas.openxmlformats.org/drawingml/2006/table">
            <a:tbl>
              <a:tblPr/>
              <a:tblGrid>
                <a:gridCol w="2327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731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Dimension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ProductName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UnitPrice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811485" y="3585029"/>
            <a:ext cx="573315" cy="34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97829" y="5326743"/>
            <a:ext cx="986971" cy="23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148285" y="3585029"/>
            <a:ext cx="791029" cy="34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48285" y="5326743"/>
            <a:ext cx="1008744" cy="23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415171"/>
              </p:ext>
            </p:extLst>
          </p:nvPr>
        </p:nvGraphicFramePr>
        <p:xfrm>
          <a:off x="188687" y="3933372"/>
          <a:ext cx="1654627" cy="1204685"/>
        </p:xfrm>
        <a:graphic>
          <a:graphicData uri="http://schemas.openxmlformats.org/drawingml/2006/table">
            <a:tbl>
              <a:tblPr/>
              <a:tblGrid>
                <a:gridCol w="165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534">
                <a:tc>
                  <a:txBody>
                    <a:bodyPr/>
                    <a:lstStyle/>
                    <a:p>
                      <a:r>
                        <a:rPr lang="en-US" dirty="0" smtClean="0"/>
                        <a:t>City </a:t>
                      </a:r>
                      <a:r>
                        <a:rPr lang="en-US" dirty="0" err="1" smtClean="0"/>
                        <a:t>Dimen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CityID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CityName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836058" y="4840514"/>
            <a:ext cx="370113" cy="48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641514"/>
              </p:ext>
            </p:extLst>
          </p:nvPr>
        </p:nvGraphicFramePr>
        <p:xfrm>
          <a:off x="10290630" y="3756174"/>
          <a:ext cx="1654627" cy="1204685"/>
        </p:xfrm>
        <a:graphic>
          <a:graphicData uri="http://schemas.openxmlformats.org/drawingml/2006/table">
            <a:tbl>
              <a:tblPr/>
              <a:tblGrid>
                <a:gridCol w="165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534">
                <a:tc>
                  <a:txBody>
                    <a:bodyPr/>
                    <a:lstStyle/>
                    <a:p>
                      <a:r>
                        <a:rPr lang="en-US" dirty="0" smtClean="0"/>
                        <a:t>City </a:t>
                      </a:r>
                      <a:r>
                        <a:rPr lang="en-US" dirty="0" err="1" smtClean="0"/>
                        <a:t>Dimen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CityID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CityName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10276114" y="3026228"/>
            <a:ext cx="841829" cy="7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4" y="973668"/>
            <a:ext cx="10769600" cy="706964"/>
          </a:xfrm>
        </p:spPr>
        <p:txBody>
          <a:bodyPr/>
          <a:lstStyle/>
          <a:p>
            <a:r>
              <a:rPr lang="en-US" dirty="0" smtClean="0"/>
              <a:t>ROLE OF OLAP TOOLS IN THE BI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374" y="2034923"/>
            <a:ext cx="11772900" cy="46577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087480" y="6318797"/>
            <a:ext cx="1" cy="24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30281" y="2162185"/>
            <a:ext cx="11507086" cy="4695815"/>
            <a:chOff x="430281" y="2162185"/>
            <a:chExt cx="11507086" cy="4695815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6183823" y="5338994"/>
              <a:ext cx="1" cy="245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30281" y="2162185"/>
              <a:ext cx="2700336" cy="1143000"/>
              <a:chOff x="328614" y="2314575"/>
              <a:chExt cx="2700336" cy="1143000"/>
            </a:xfrm>
          </p:grpSpPr>
          <p:sp>
            <p:nvSpPr>
              <p:cNvPr id="4" name="Flowchart: Magnetic Disk 3"/>
              <p:cNvSpPr/>
              <p:nvPr/>
            </p:nvSpPr>
            <p:spPr>
              <a:xfrm>
                <a:off x="328614" y="2314575"/>
                <a:ext cx="2700336" cy="1143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4398" y="2620744"/>
                <a:ext cx="22762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Operational/Transactional Database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299957" y="2205165"/>
              <a:ext cx="2700336" cy="1143000"/>
              <a:chOff x="328614" y="2314575"/>
              <a:chExt cx="2700336" cy="1143000"/>
            </a:xfrm>
          </p:grpSpPr>
          <p:sp>
            <p:nvSpPr>
              <p:cNvPr id="14" name="Flowchart: Magnetic Disk 13"/>
              <p:cNvSpPr/>
              <p:nvPr/>
            </p:nvSpPr>
            <p:spPr>
              <a:xfrm>
                <a:off x="328614" y="2314575"/>
                <a:ext cx="2700336" cy="1143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4398" y="2620744"/>
                <a:ext cx="22762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Operational/Transactional Database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237031" y="2233740"/>
              <a:ext cx="2700336" cy="1143000"/>
              <a:chOff x="328614" y="2314575"/>
              <a:chExt cx="2700336" cy="1143000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328614" y="2314575"/>
                <a:ext cx="2700336" cy="1143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4398" y="2620744"/>
                <a:ext cx="22762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Operational/Transactional Database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268494" y="2220019"/>
              <a:ext cx="2700336" cy="1143000"/>
              <a:chOff x="328614" y="2314575"/>
              <a:chExt cx="2700336" cy="1143000"/>
            </a:xfrm>
          </p:grpSpPr>
          <p:sp>
            <p:nvSpPr>
              <p:cNvPr id="20" name="Flowchart: Magnetic Disk 19"/>
              <p:cNvSpPr/>
              <p:nvPr/>
            </p:nvSpPr>
            <p:spPr>
              <a:xfrm>
                <a:off x="328614" y="2314575"/>
                <a:ext cx="2700336" cy="1143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64398" y="2620744"/>
                <a:ext cx="22762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Operational/Transactional Database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707783" y="3826660"/>
              <a:ext cx="316185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Extract, Transform,&amp; Load</a:t>
              </a:r>
              <a:endParaRPr lang="en-GB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297329" y="5612957"/>
              <a:ext cx="3556639" cy="726268"/>
              <a:chOff x="1900238" y="4886326"/>
              <a:chExt cx="5358245" cy="1528762"/>
            </a:xfrm>
          </p:grpSpPr>
          <p:sp>
            <p:nvSpPr>
              <p:cNvPr id="27" name="Cube 26"/>
              <p:cNvSpPr/>
              <p:nvPr/>
            </p:nvSpPr>
            <p:spPr>
              <a:xfrm>
                <a:off x="1900238" y="4886326"/>
                <a:ext cx="2628900" cy="1528762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53806" y="5195249"/>
                <a:ext cx="2704677" cy="609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OLAP Cube</a:t>
                </a:r>
                <a:endParaRPr lang="en-GB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954991" y="6488668"/>
              <a:ext cx="225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OLAP Access Tools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13298" y="5309238"/>
              <a:ext cx="1795282" cy="28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OLAP Cube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89558" y="4139113"/>
              <a:ext cx="1795282" cy="28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OLAP Cube</a:t>
              </a:r>
              <a:endParaRPr lang="en-GB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283229" y="3327244"/>
              <a:ext cx="2973787" cy="408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843940" y="3007807"/>
              <a:ext cx="2424554" cy="728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676693" y="3373510"/>
              <a:ext cx="683104" cy="42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7444982" y="3348165"/>
              <a:ext cx="2062847" cy="487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6268494" y="4292816"/>
              <a:ext cx="1" cy="245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6" idx="1"/>
            </p:cNvCxnSpPr>
            <p:nvPr/>
          </p:nvCxnSpPr>
          <p:spPr>
            <a:xfrm flipV="1">
              <a:off x="8094637" y="4439998"/>
              <a:ext cx="1594921" cy="537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6" idx="1"/>
              <a:endCxn id="33" idx="1"/>
            </p:cNvCxnSpPr>
            <p:nvPr/>
          </p:nvCxnSpPr>
          <p:spPr>
            <a:xfrm>
              <a:off x="8094637" y="4977924"/>
              <a:ext cx="1518661" cy="476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n 55"/>
            <p:cNvSpPr/>
            <p:nvPr/>
          </p:nvSpPr>
          <p:spPr>
            <a:xfrm rot="16200000" flipV="1">
              <a:off x="5944010" y="3284497"/>
              <a:ext cx="914400" cy="33868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Business Data Warehouse</a:t>
              </a:r>
              <a:endParaRPr lang="en-GB" dirty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69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971551"/>
            <a:ext cx="11649075" cy="885824"/>
          </a:xfrm>
        </p:spPr>
        <p:txBody>
          <a:bodyPr/>
          <a:lstStyle/>
          <a:p>
            <a:r>
              <a:rPr lang="en-US" dirty="0" smtClean="0"/>
              <a:t>Should OLAP be performed directly on operational databases?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4" y="2328863"/>
            <a:ext cx="11815762" cy="4300537"/>
          </a:xfrm>
        </p:spPr>
        <p:txBody>
          <a:bodyPr/>
          <a:lstStyle/>
          <a:p>
            <a:r>
              <a:rPr lang="en-US" b="1" dirty="0" smtClean="0"/>
              <a:t>If the question is “Can you perform OLAP directly on operational database?” the answer is “YES”.</a:t>
            </a:r>
          </a:p>
          <a:p>
            <a:r>
              <a:rPr lang="en-US" b="1" dirty="0" smtClean="0"/>
              <a:t>If the question is “should you perform OLAP directly on operational databases? "the answer is “NO”</a:t>
            </a:r>
          </a:p>
          <a:p>
            <a:r>
              <a:rPr lang="en-US" b="1" dirty="0" smtClean="0"/>
              <a:t>Means high performance of both the systems (OLTP and OLAP) are designed for different functionalities.</a:t>
            </a:r>
          </a:p>
          <a:p>
            <a:r>
              <a:rPr lang="en-US" b="1" dirty="0" smtClean="0"/>
              <a:t>We recommend separate databases for OLTP and OLAP system.</a:t>
            </a:r>
          </a:p>
          <a:p>
            <a:r>
              <a:rPr lang="en-US" b="1" dirty="0" smtClean="0"/>
              <a:t>OLTP queries can run on </a:t>
            </a:r>
            <a:r>
              <a:rPr lang="en-US" b="1" dirty="0" smtClean="0">
                <a:solidFill>
                  <a:srgbClr val="FF0000"/>
                </a:solidFill>
              </a:rPr>
              <a:t>operational databases. </a:t>
            </a:r>
            <a:r>
              <a:rPr lang="en-US" b="1" dirty="0" smtClean="0">
                <a:solidFill>
                  <a:schemeClr val="tx1"/>
                </a:solidFill>
              </a:rPr>
              <a:t>While the OLAP system will need a</a:t>
            </a:r>
            <a:r>
              <a:rPr lang="en-US" b="1" dirty="0" smtClean="0">
                <a:solidFill>
                  <a:srgbClr val="FF0000"/>
                </a:solidFill>
              </a:rPr>
              <a:t> separate data warehouse </a:t>
            </a:r>
            <a:r>
              <a:rPr lang="en-US" b="1" dirty="0" smtClean="0">
                <a:solidFill>
                  <a:schemeClr val="tx1"/>
                </a:solidFill>
              </a:rPr>
              <a:t>can  be built for then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OLTP is to help the running of the </a:t>
            </a:r>
            <a:r>
              <a:rPr lang="en-US" b="1" dirty="0" smtClean="0">
                <a:solidFill>
                  <a:srgbClr val="FF0000"/>
                </a:solidFill>
              </a:rPr>
              <a:t>day-to-day operations </a:t>
            </a:r>
            <a:r>
              <a:rPr lang="en-US" b="1" dirty="0" smtClean="0">
                <a:solidFill>
                  <a:schemeClr val="tx1"/>
                </a:solidFill>
              </a:rPr>
              <a:t>of an enterprise/organization.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It is designed to search for particular records using </a:t>
            </a:r>
            <a:r>
              <a:rPr lang="en-US" b="1" dirty="0" smtClean="0">
                <a:solidFill>
                  <a:srgbClr val="FF0000"/>
                </a:solidFill>
              </a:rPr>
              <a:t>indexing etc.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On the other hand, OLAP system deal with the computations of </a:t>
            </a:r>
            <a:r>
              <a:rPr lang="en-US" b="1" dirty="0" smtClean="0">
                <a:solidFill>
                  <a:srgbClr val="FF0000"/>
                </a:solidFill>
              </a:rPr>
              <a:t>large groups of data at the summarized level.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2386013"/>
            <a:ext cx="11844337" cy="4257675"/>
          </a:xfrm>
        </p:spPr>
        <p:txBody>
          <a:bodyPr/>
          <a:lstStyle/>
          <a:p>
            <a:r>
              <a:rPr lang="en-US" b="1" dirty="0" smtClean="0"/>
              <a:t>If you performed OLAP queries  on operational databases, it will </a:t>
            </a:r>
            <a:r>
              <a:rPr lang="en-US" b="1" dirty="0" smtClean="0">
                <a:solidFill>
                  <a:srgbClr val="FF0000"/>
                </a:solidFill>
              </a:rPr>
              <a:t>severely degrade the performance </a:t>
            </a:r>
            <a:r>
              <a:rPr lang="en-US" b="1" dirty="0" smtClean="0"/>
              <a:t>of operational tasks.</a:t>
            </a:r>
          </a:p>
          <a:p>
            <a:r>
              <a:rPr lang="en-US" b="1" dirty="0" smtClean="0"/>
              <a:t>OLTP system support multiple </a:t>
            </a:r>
            <a:r>
              <a:rPr lang="en-US" b="1" dirty="0" smtClean="0">
                <a:solidFill>
                  <a:srgbClr val="FF0000"/>
                </a:solidFill>
              </a:rPr>
              <a:t>concurrent transactions</a:t>
            </a:r>
            <a:r>
              <a:rPr lang="en-US" b="1" dirty="0" smtClean="0"/>
              <a:t>. Therefore OLTP system have support for concurrency control(locking)and </a:t>
            </a:r>
            <a:r>
              <a:rPr lang="en-US" b="1" dirty="0" smtClean="0">
                <a:solidFill>
                  <a:srgbClr val="FF0000"/>
                </a:solidFill>
              </a:rPr>
              <a:t>recovery mechanisms.(logging).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OLAP have mostly </a:t>
            </a:r>
            <a:r>
              <a:rPr lang="en-US" b="1" dirty="0" smtClean="0">
                <a:solidFill>
                  <a:srgbClr val="FF0000"/>
                </a:solidFill>
              </a:rPr>
              <a:t>read-only </a:t>
            </a:r>
            <a:r>
              <a:rPr lang="en-US" b="1" dirty="0" smtClean="0">
                <a:solidFill>
                  <a:schemeClr val="tx1"/>
                </a:solidFill>
              </a:rPr>
              <a:t>access to data records for summarization and aggregation.</a:t>
            </a:r>
          </a:p>
          <a:p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42925"/>
            <a:ext cx="11872912" cy="1685926"/>
          </a:xfrm>
        </p:spPr>
        <p:txBody>
          <a:bodyPr/>
          <a:lstStyle/>
          <a:p>
            <a:r>
              <a:rPr lang="en-GB" b="1" dirty="0"/>
              <a:t>Business </a:t>
            </a:r>
            <a:r>
              <a:rPr lang="en-GB" b="1" dirty="0" smtClean="0"/>
              <a:t>intelligence</a:t>
            </a:r>
            <a:br>
              <a:rPr lang="en-GB" b="1" dirty="0" smtClean="0"/>
            </a:br>
            <a:r>
              <a:rPr lang="en-US" dirty="0"/>
              <a:t>Using analytical information of </a:t>
            </a:r>
            <a:r>
              <a:rPr lang="en-US" dirty="0" smtClean="0"/>
              <a:t>decision </a:t>
            </a:r>
            <a:r>
              <a:rPr lang="en-GB" dirty="0" smtClean="0"/>
              <a:t>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4" y="2228851"/>
            <a:ext cx="11930062" cy="4443412"/>
          </a:xfrm>
        </p:spPr>
        <p:txBody>
          <a:bodyPr/>
          <a:lstStyle/>
          <a:p>
            <a:r>
              <a:rPr lang="en-US" b="1" dirty="0" smtClean="0"/>
              <a:t>It will help to provide answer  to the </a:t>
            </a:r>
            <a:r>
              <a:rPr lang="en-US" b="1" dirty="0" err="1" smtClean="0"/>
              <a:t>questions,like</a:t>
            </a:r>
            <a:endParaRPr lang="en-US" b="1" dirty="0" smtClean="0"/>
          </a:p>
          <a:p>
            <a:r>
              <a:rPr lang="en-US" b="1" dirty="0" smtClean="0"/>
              <a:t>Who are my most profitable customer?</a:t>
            </a:r>
          </a:p>
          <a:p>
            <a:r>
              <a:rPr lang="en-US" b="1" dirty="0" smtClean="0"/>
              <a:t>Which are our most profitable products?</a:t>
            </a:r>
          </a:p>
          <a:p>
            <a:r>
              <a:rPr lang="en-US" b="1" dirty="0" smtClean="0"/>
              <a:t>Which is the most profitable marketing channel?</a:t>
            </a:r>
          </a:p>
          <a:p>
            <a:r>
              <a:rPr lang="en-US" b="1" dirty="0" smtClean="0"/>
              <a:t>What are the various up-sell and cross-sell opportunities?</a:t>
            </a:r>
          </a:p>
          <a:p>
            <a:r>
              <a:rPr lang="en-US" b="1" dirty="0" smtClean="0"/>
              <a:t>Who are my best performing employee?</a:t>
            </a:r>
          </a:p>
          <a:p>
            <a:r>
              <a:rPr lang="en-US" b="1" dirty="0" smtClean="0"/>
              <a:t>How is my company performing in terms of the customer expectations?</a:t>
            </a:r>
          </a:p>
          <a:p>
            <a:endParaRPr lang="en-US" b="1" dirty="0"/>
          </a:p>
          <a:p>
            <a:r>
              <a:rPr lang="en-US" b="1" dirty="0" smtClean="0"/>
              <a:t>Evolution of BI made </a:t>
            </a:r>
            <a:r>
              <a:rPr lang="en-US" b="1" dirty="0" smtClean="0">
                <a:solidFill>
                  <a:srgbClr val="FF0000"/>
                </a:solidFill>
              </a:rPr>
              <a:t>decision making faster,reliable,consistent and highly team oriented.</a:t>
            </a:r>
          </a:p>
          <a:p>
            <a:endParaRPr lang="en-US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58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73668"/>
            <a:ext cx="9758363" cy="706964"/>
          </a:xfrm>
        </p:spPr>
        <p:txBody>
          <a:bodyPr/>
          <a:lstStyle/>
          <a:p>
            <a:r>
              <a:rPr lang="en-US" dirty="0"/>
              <a:t>Information sources before dawn of BI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2257425"/>
            <a:ext cx="11815763" cy="435768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Marketing research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this analysis helps to understand better the marketplace in which the enterprise in question is operating .</a:t>
            </a:r>
          </a:p>
          <a:p>
            <a:r>
              <a:rPr lang="en-US" b="1" dirty="0">
                <a:solidFill>
                  <a:srgbClr val="FF0000"/>
                </a:solidFill>
              </a:rPr>
              <a:t>Statistical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this is essentially about unravelling (Unknown) hidden patterns, spotting trends etc. For example variance in product rate, connection if sales with movements. Innovate products or services.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Management reporting : </a:t>
            </a:r>
            <a:r>
              <a:rPr lang="en-US" dirty="0" smtClean="0">
                <a:solidFill>
                  <a:schemeClr val="tx1"/>
                </a:solidFill>
              </a:rPr>
              <a:t>Most enterprises have their own IT teams dedicated to churn out ad hoc reports for the management.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Market survey : </a:t>
            </a:r>
            <a:r>
              <a:rPr lang="en-US" dirty="0" smtClean="0">
                <a:solidFill>
                  <a:schemeClr val="tx1"/>
                </a:solidFill>
              </a:rPr>
              <a:t>Enterprises also employ third-party agencies to conduct consumer surveys and competitive analysis, market share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89196" cy="797982"/>
          </a:xfrm>
        </p:spPr>
        <p:txBody>
          <a:bodyPr/>
          <a:lstStyle/>
          <a:p>
            <a:r>
              <a:rPr lang="en-GB" dirty="0" smtClean="0"/>
              <a:t>Business Intelligence(BI) </a:t>
            </a:r>
            <a:r>
              <a:rPr lang="en-GB" dirty="0"/>
              <a:t>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8" y="2286001"/>
            <a:ext cx="11901487" cy="4371974"/>
          </a:xfrm>
        </p:spPr>
        <p:txBody>
          <a:bodyPr/>
          <a:lstStyle/>
          <a:p>
            <a:r>
              <a:rPr lang="en-US" b="1" dirty="0" smtClean="0"/>
              <a:t>A set of concepts and methodologies to improve decision making in business through use of facts and fact-based systems.</a:t>
            </a:r>
          </a:p>
          <a:p>
            <a:endParaRPr lang="en-US" b="1" dirty="0"/>
          </a:p>
          <a:p>
            <a:r>
              <a:rPr lang="en-US" b="1" dirty="0" smtClean="0"/>
              <a:t>The goal of BI is improved decision making. Yes decisions were made earlier too the use of BI should lead to improved decision making.</a:t>
            </a:r>
          </a:p>
          <a:p>
            <a:r>
              <a:rPr lang="en-US" b="1" dirty="0" smtClean="0"/>
              <a:t>BI is more than just technology. It is a group of concepts and methodologies.</a:t>
            </a:r>
          </a:p>
          <a:p>
            <a:r>
              <a:rPr lang="en-US" b="1" dirty="0" smtClean="0"/>
              <a:t>If is fact-based .Decisions are no longer made on gut(good) feeling or purely on hunch(show). They have to be backed by facts.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180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4" y="973667"/>
            <a:ext cx="11029950" cy="726545"/>
          </a:xfrm>
        </p:spPr>
        <p:txBody>
          <a:bodyPr/>
          <a:lstStyle/>
          <a:p>
            <a:r>
              <a:rPr lang="en-US" dirty="0" smtClean="0"/>
              <a:t>The transformation of raw data to business benefits through BI may be depicted 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3" y="2371725"/>
            <a:ext cx="11844337" cy="4257675"/>
          </a:xfrm>
        </p:spPr>
        <p:txBody>
          <a:bodyPr/>
          <a:lstStyle/>
          <a:p>
            <a:r>
              <a:rPr lang="en-US" b="1" dirty="0" smtClean="0"/>
              <a:t>Raw Data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Meaningful</a:t>
            </a:r>
            <a:r>
              <a:rPr lang="en-US" b="1" dirty="0" smtClean="0">
                <a:sym typeface="Wingdings" panose="05000000000000000000" pitchFamily="2" charset="2"/>
              </a:rPr>
              <a:t> Information  Knowledge Discovery Beneficial Insights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       Impactful Decisions  Business Benefits.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ym typeface="Wingdings" panose="05000000000000000000" pitchFamily="2" charset="2"/>
              </a:rPr>
              <a:t>in short, Business Intelligence is about providing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 right information </a:t>
            </a:r>
            <a:r>
              <a:rPr lang="en-US" b="1" dirty="0" smtClean="0">
                <a:sym typeface="Wingdings" panose="05000000000000000000" pitchFamily="2" charset="2"/>
              </a:rPr>
              <a:t>in the right format to the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right decision makers </a:t>
            </a:r>
            <a:r>
              <a:rPr lang="en-US" b="1" dirty="0" smtClean="0">
                <a:sym typeface="Wingdings" panose="05000000000000000000" pitchFamily="2" charset="2"/>
              </a:rPr>
              <a:t>at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 right time</a:t>
            </a:r>
            <a:r>
              <a:rPr lang="en-US" b="1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>
                <a:sym typeface="Wingdings" panose="05000000000000000000" pitchFamily="2" charset="2"/>
              </a:rPr>
              <a:t>Some important features of Business Intelligence.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smtClean="0">
                <a:sym typeface="Wingdings" panose="05000000000000000000" pitchFamily="2" charset="2"/>
              </a:rPr>
              <a:t>Fact-base decision making: (</a:t>
            </a:r>
            <a:r>
              <a:rPr lang="en-US" sz="2000" b="1" dirty="0" err="1">
                <a:sym typeface="Wingdings" panose="05000000000000000000" pitchFamily="2" charset="2"/>
              </a:rPr>
              <a:t>G</a:t>
            </a:r>
            <a:r>
              <a:rPr lang="en-US" sz="2000" b="1" dirty="0" err="1" smtClean="0">
                <a:sym typeface="Wingdings" panose="05000000000000000000" pitchFamily="2" charset="2"/>
              </a:rPr>
              <a:t>oodFood</a:t>
            </a:r>
            <a:r>
              <a:rPr lang="en-US" sz="2000" b="1" dirty="0" smtClean="0">
                <a:sym typeface="Wingdings" panose="05000000000000000000" pitchFamily="2" charset="2"/>
              </a:rPr>
              <a:t> Restaurants Inc.)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smtClean="0">
                <a:sym typeface="Wingdings" panose="05000000000000000000" pitchFamily="2" charset="2"/>
              </a:rPr>
              <a:t>Single version of truth(share marketing).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smtClean="0">
                <a:sym typeface="Wingdings" panose="05000000000000000000" pitchFamily="2" charset="2"/>
              </a:rPr>
              <a:t>360 degree perspective on your business: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smtClean="0">
                <a:sym typeface="Wingdings" panose="05000000000000000000" pitchFamily="2" charset="2"/>
              </a:rPr>
              <a:t>Virtual tea members on the same page: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081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smtClean="0"/>
              <a:t>of Decision </a:t>
            </a:r>
            <a:r>
              <a:rPr lang="en-US" dirty="0" smtClean="0"/>
              <a:t>supported by BI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79031" y="2664619"/>
            <a:ext cx="4614862" cy="3500437"/>
            <a:chOff x="3436144" y="2393156"/>
            <a:chExt cx="4614862" cy="3500437"/>
          </a:xfrm>
        </p:grpSpPr>
        <p:sp>
          <p:nvSpPr>
            <p:cNvPr id="5" name="Isosceles Triangle 4"/>
            <p:cNvSpPr/>
            <p:nvPr/>
          </p:nvSpPr>
          <p:spPr>
            <a:xfrm>
              <a:off x="3436144" y="2393156"/>
              <a:ext cx="4614862" cy="3500437"/>
            </a:xfrm>
            <a:prstGeom prst="triangl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GB" dirty="0"/>
            </a:p>
          </p:txBody>
        </p:sp>
        <p:cxnSp>
          <p:nvCxnSpPr>
            <p:cNvPr id="9" name="Straight Connector 8"/>
            <p:cNvCxnSpPr>
              <a:stCxn id="5" idx="1"/>
              <a:endCxn id="5" idx="5"/>
            </p:cNvCxnSpPr>
            <p:nvPr/>
          </p:nvCxnSpPr>
          <p:spPr>
            <a:xfrm>
              <a:off x="4589860" y="4143375"/>
              <a:ext cx="230743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43362" y="5004197"/>
              <a:ext cx="3400425" cy="2857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4" y="2457450"/>
            <a:ext cx="11544300" cy="42291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3657600" lvl="8" indent="0">
              <a:buNone/>
            </a:pPr>
            <a:r>
              <a:rPr lang="en-US" sz="2000" dirty="0" smtClean="0"/>
              <a:t>                 </a:t>
            </a:r>
          </a:p>
          <a:p>
            <a:pPr marL="3657600" lvl="8" indent="0">
              <a:buNone/>
            </a:pPr>
            <a:r>
              <a:rPr lang="en-US" sz="2000" dirty="0" smtClean="0"/>
              <a:t>                  Strategic</a:t>
            </a:r>
          </a:p>
          <a:p>
            <a:pPr lvl="8"/>
            <a:endParaRPr lang="en-US" sz="2000" dirty="0"/>
          </a:p>
          <a:p>
            <a:pPr marL="3657600" lvl="8" indent="0">
              <a:buNone/>
            </a:pPr>
            <a:r>
              <a:rPr lang="en-US" sz="2000" dirty="0" smtClean="0"/>
              <a:t>                  Tactical</a:t>
            </a:r>
          </a:p>
          <a:p>
            <a:pPr marL="3657600" lvl="8" indent="0">
              <a:buNone/>
            </a:pPr>
            <a:endParaRPr lang="en-US" sz="2000" dirty="0"/>
          </a:p>
          <a:p>
            <a:pPr marL="3657600" lvl="8" indent="0">
              <a:buNone/>
            </a:pPr>
            <a:r>
              <a:rPr lang="en-US" sz="2000" dirty="0" smtClean="0"/>
              <a:t>		Operational</a:t>
            </a:r>
            <a:endParaRPr lang="en-GB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186113" y="2957513"/>
            <a:ext cx="14287" cy="32075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772524" y="2957513"/>
            <a:ext cx="0" cy="3057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9121986" y="2900363"/>
            <a:ext cx="1665659" cy="2910093"/>
            <a:chOff x="1281137" y="3113398"/>
            <a:chExt cx="1665659" cy="2910093"/>
          </a:xfrm>
        </p:grpSpPr>
        <p:sp>
          <p:nvSpPr>
            <p:cNvPr id="25" name="TextBox 24"/>
            <p:cNvSpPr txBox="1"/>
            <p:nvPr/>
          </p:nvSpPr>
          <p:spPr>
            <a:xfrm>
              <a:off x="1444275" y="3113398"/>
              <a:ext cx="150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1137" y="4508009"/>
              <a:ext cx="150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Frequency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2374" y="5654159"/>
              <a:ext cx="150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54954" y="3104945"/>
            <a:ext cx="1665659" cy="2910093"/>
            <a:chOff x="1281137" y="3113398"/>
            <a:chExt cx="1665659" cy="2910093"/>
          </a:xfrm>
        </p:grpSpPr>
        <p:sp>
          <p:nvSpPr>
            <p:cNvPr id="30" name="TextBox 29"/>
            <p:cNvSpPr txBox="1"/>
            <p:nvPr/>
          </p:nvSpPr>
          <p:spPr>
            <a:xfrm>
              <a:off x="1444275" y="3113398"/>
              <a:ext cx="150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81137" y="4508009"/>
              <a:ext cx="150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Impact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2374" y="5654159"/>
              <a:ext cx="150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28700"/>
            <a:ext cx="11215688" cy="800099"/>
          </a:xfrm>
        </p:spPr>
        <p:txBody>
          <a:bodyPr/>
          <a:lstStyle/>
          <a:p>
            <a:r>
              <a:rPr lang="en-US" dirty="0" smtClean="0"/>
              <a:t>EVOLUTION OF BI AND ROLE OF DSS,EIS,MIS AND DIGITAL DASHBOARDS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2328863"/>
            <a:ext cx="11858625" cy="4286249"/>
          </a:xfrm>
        </p:spPr>
        <p:txBody>
          <a:bodyPr/>
          <a:lstStyle/>
          <a:p>
            <a:r>
              <a:rPr lang="en-US" b="1" dirty="0" smtClean="0"/>
              <a:t>The IT function team members typically used to take responsibility for MIS(management information system).</a:t>
            </a:r>
          </a:p>
          <a:p>
            <a:r>
              <a:rPr lang="en-US" b="1" dirty="0" smtClean="0"/>
              <a:t>Requirements </a:t>
            </a:r>
            <a:r>
              <a:rPr lang="en-US" b="1" dirty="0" smtClean="0">
                <a:solidFill>
                  <a:srgbClr val="FF0000"/>
                </a:solidFill>
              </a:rPr>
              <a:t>gathering information ,analysis ,design or new schema to combine data from several IT application.</a:t>
            </a:r>
          </a:p>
          <a:p>
            <a:r>
              <a:rPr lang="en-US" b="1" dirty="0" smtClean="0"/>
              <a:t>Programming to read data from exiting IT applications ,populating </a:t>
            </a:r>
            <a:r>
              <a:rPr lang="en-US" b="1" dirty="0"/>
              <a:t>n</a:t>
            </a:r>
            <a:r>
              <a:rPr lang="en-US" b="1" dirty="0" smtClean="0"/>
              <a:t>ew schema and then generating the required report.</a:t>
            </a:r>
          </a:p>
          <a:p>
            <a:pPr algn="just"/>
            <a:r>
              <a:rPr lang="en-US" b="1" dirty="0" smtClean="0"/>
              <a:t>First , IT function within enterprises started looking at new tools to connect to heterogeneous databases and pull data from them quickly .</a:t>
            </a:r>
            <a:r>
              <a:rPr lang="en-US" b="1" dirty="0" smtClean="0">
                <a:solidFill>
                  <a:srgbClr val="FF0000"/>
                </a:solidFill>
              </a:rPr>
              <a:t>RDBMS vendors started offering adapters</a:t>
            </a:r>
            <a:r>
              <a:rPr lang="en-US" b="1" dirty="0" smtClean="0"/>
              <a:t> to connect to different vendor RDBMS products/versions but were expensive.</a:t>
            </a:r>
          </a:p>
          <a:p>
            <a:pPr algn="just"/>
            <a:r>
              <a:rPr lang="en-US" b="1" dirty="0" smtClean="0"/>
              <a:t>Second , the new software companies started developing and </a:t>
            </a:r>
            <a:r>
              <a:rPr lang="en-US" b="1" dirty="0" smtClean="0">
                <a:solidFill>
                  <a:srgbClr val="FF0000"/>
                </a:solidFill>
              </a:rPr>
              <a:t>marketing multidimensional databases , hardware solutions for handling queries faster</a:t>
            </a:r>
            <a:r>
              <a:rPr lang="en-US" b="1" dirty="0" smtClean="0"/>
              <a:t> and new reporting tools that could seamlessly combine data from multiple sources.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43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73668"/>
            <a:ext cx="10129838" cy="706964"/>
          </a:xfrm>
        </p:spPr>
        <p:txBody>
          <a:bodyPr/>
          <a:lstStyle/>
          <a:p>
            <a:r>
              <a:rPr lang="en-US" b="1" dirty="0" smtClean="0"/>
              <a:t>Queries that an OLTP system  can process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6" y="2457450"/>
            <a:ext cx="11815762" cy="4229100"/>
          </a:xfrm>
        </p:spPr>
        <p:txBody>
          <a:bodyPr/>
          <a:lstStyle/>
          <a:p>
            <a:pPr algn="just"/>
            <a:r>
              <a:rPr lang="en-US" sz="2000" b="1" dirty="0" smtClean="0"/>
              <a:t>Search for a particular customer’s record.</a:t>
            </a:r>
          </a:p>
          <a:p>
            <a:pPr algn="just"/>
            <a:r>
              <a:rPr lang="en-US" sz="2000" b="1" dirty="0" smtClean="0"/>
              <a:t>Retrieve the product description and unit price of particular product.</a:t>
            </a:r>
          </a:p>
          <a:p>
            <a:pPr algn="just"/>
            <a:r>
              <a:rPr lang="en-US" sz="2000" b="1" dirty="0" smtClean="0"/>
              <a:t>Filter all products with a unit price equal to or above.$25.</a:t>
            </a:r>
          </a:p>
          <a:p>
            <a:pPr algn="just"/>
            <a:r>
              <a:rPr lang="en-US" sz="2000" b="1" dirty="0" smtClean="0"/>
              <a:t>Filter all products supplied by a particular supplier.</a:t>
            </a:r>
          </a:p>
          <a:p>
            <a:pPr algn="just"/>
            <a:r>
              <a:rPr lang="en-US" sz="2000" b="1" dirty="0" smtClean="0"/>
              <a:t>Search and display the record of a particular supplier.</a:t>
            </a:r>
          </a:p>
          <a:p>
            <a:endParaRPr lang="en-US" b="1" dirty="0"/>
          </a:p>
          <a:p>
            <a:r>
              <a:rPr lang="en-US" b="1" dirty="0" smtClean="0"/>
              <a:t>Advantages of an OLTP system.</a:t>
            </a:r>
          </a:p>
          <a:p>
            <a:pPr lvl="1"/>
            <a:r>
              <a:rPr lang="en-US" sz="2000" b="1" dirty="0" smtClean="0"/>
              <a:t>simplicity</a:t>
            </a:r>
            <a:r>
              <a:rPr lang="en-US" sz="2000" b="1" dirty="0"/>
              <a:t>.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Efficiency.</a:t>
            </a:r>
          </a:p>
          <a:p>
            <a:pPr lvl="1"/>
            <a:r>
              <a:rPr lang="en-US" sz="2000" b="1" dirty="0" smtClean="0"/>
              <a:t>Fast query processing.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34768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2328863"/>
            <a:ext cx="11801475" cy="4343399"/>
          </a:xfrm>
        </p:spPr>
        <p:txBody>
          <a:bodyPr/>
          <a:lstStyle/>
          <a:p>
            <a:r>
              <a:rPr lang="en-US" b="1" dirty="0" smtClean="0"/>
              <a:t>Third , in </a:t>
            </a:r>
            <a:r>
              <a:rPr lang="en-US" b="1" dirty="0" smtClean="0">
                <a:solidFill>
                  <a:srgbClr val="FF0000"/>
                </a:solidFill>
              </a:rPr>
              <a:t>academia ,research demonstrated newer approaches to de-normalization, OLAP ,and data integration concepts with middleware </a:t>
            </a:r>
            <a:r>
              <a:rPr lang="en-US" b="1" dirty="0" smtClean="0"/>
              <a:t>. Business intelligence solutions are a product of all these three developments.</a:t>
            </a:r>
          </a:p>
          <a:p>
            <a:endParaRPr lang="en-US" b="1" dirty="0"/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Third generation of BI tools</a:t>
            </a: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Ad hoc reporting: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b="1" dirty="0"/>
              <a:t>Ad </a:t>
            </a:r>
            <a:r>
              <a:rPr lang="en-US" b="1" dirty="0" err="1"/>
              <a:t>hod</a:t>
            </a:r>
            <a:r>
              <a:rPr lang="en-US" b="1" dirty="0"/>
              <a:t> reporting system are used to meet the requirements of </a:t>
            </a:r>
            <a:r>
              <a:rPr lang="en-US" b="1" dirty="0">
                <a:solidFill>
                  <a:srgbClr val="FF0000"/>
                </a:solidFill>
              </a:rPr>
              <a:t>individual decision makers</a:t>
            </a:r>
            <a:r>
              <a:rPr lang="en-US" b="1" dirty="0"/>
              <a:t> in the </a:t>
            </a:r>
            <a:r>
              <a:rPr lang="en-US" b="1" dirty="0" smtClean="0"/>
              <a:t>form, data </a:t>
            </a:r>
            <a:r>
              <a:rPr lang="en-US" b="1" dirty="0"/>
              <a:t>set </a:t>
            </a:r>
            <a:r>
              <a:rPr lang="en-US" b="1" dirty="0" smtClean="0"/>
              <a:t>collection, and </a:t>
            </a:r>
            <a:r>
              <a:rPr lang="en-US" b="1" dirty="0"/>
              <a:t>frequency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They are different from the regular management information system as they are used to analyze the other information system that are employed in the </a:t>
            </a:r>
            <a:r>
              <a:rPr lang="en-US" b="1" dirty="0" smtClean="0">
                <a:solidFill>
                  <a:srgbClr val="FF0000"/>
                </a:solidFill>
              </a:rPr>
              <a:t>operational activities of the organization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The reporting tools have the ability to combine data from </a:t>
            </a:r>
            <a:r>
              <a:rPr lang="en-US" b="1" dirty="0" smtClean="0">
                <a:solidFill>
                  <a:srgbClr val="FF0000"/>
                </a:solidFill>
              </a:rPr>
              <a:t>multiple sources, store metadata, store report specifications for faster re-runs and deliver reports in multiple forms such as </a:t>
            </a:r>
            <a:r>
              <a:rPr lang="en-US" b="1" dirty="0" err="1" smtClean="0">
                <a:solidFill>
                  <a:srgbClr val="FF0000"/>
                </a:solidFill>
              </a:rPr>
              <a:t>PDF,Document,or</a:t>
            </a:r>
            <a:r>
              <a:rPr lang="en-US" b="1" dirty="0" smtClean="0">
                <a:solidFill>
                  <a:srgbClr val="FF0000"/>
                </a:solidFill>
              </a:rPr>
              <a:t> worksheet formats.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DSS(decision support System)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2286000"/>
            <a:ext cx="11815763" cy="4572000"/>
          </a:xfrm>
        </p:spPr>
        <p:txBody>
          <a:bodyPr/>
          <a:lstStyle/>
          <a:p>
            <a:r>
              <a:rPr lang="en-US" b="1" dirty="0" smtClean="0"/>
              <a:t>In the 1970’s ,DSS became an </a:t>
            </a:r>
            <a:r>
              <a:rPr lang="en-US" b="1" dirty="0" smtClean="0">
                <a:solidFill>
                  <a:srgbClr val="FF0000"/>
                </a:solidFill>
              </a:rPr>
              <a:t>area of research</a:t>
            </a:r>
            <a:r>
              <a:rPr lang="en-US" b="1" dirty="0" smtClean="0"/>
              <a:t>. It is an information system which supports business decision making activies.Also </a:t>
            </a:r>
            <a:r>
              <a:rPr lang="en-US" b="1" dirty="0" smtClean="0">
                <a:solidFill>
                  <a:srgbClr val="FF0000"/>
                </a:solidFill>
              </a:rPr>
              <a:t>knowledge-based system</a:t>
            </a:r>
            <a:r>
              <a:rPr lang="en-US" b="1" dirty="0" smtClean="0"/>
              <a:t>, DSS known  to support </a:t>
            </a:r>
            <a:r>
              <a:rPr lang="en-US" b="1" dirty="0" smtClean="0">
                <a:solidFill>
                  <a:srgbClr val="FF0000"/>
                </a:solidFill>
              </a:rPr>
              <a:t>decision making that is required to run day-to-day operations.</a:t>
            </a:r>
          </a:p>
          <a:p>
            <a:r>
              <a:rPr lang="en-US" b="1" dirty="0" smtClean="0"/>
              <a:t>DSS supports application such as </a:t>
            </a:r>
            <a:r>
              <a:rPr lang="en-US" b="1" dirty="0" smtClean="0">
                <a:solidFill>
                  <a:srgbClr val="FF0000"/>
                </a:solidFill>
              </a:rPr>
              <a:t>inventory, point of sales system,etc</a:t>
            </a:r>
            <a:r>
              <a:rPr lang="en-US" b="1" dirty="0" smtClean="0"/>
              <a:t>. it essentially supports operational decision making.</a:t>
            </a:r>
          </a:p>
          <a:p>
            <a:endParaRPr lang="en-US" b="1" dirty="0"/>
          </a:p>
          <a:p>
            <a:r>
              <a:rPr lang="en-US" b="1" u="sng" dirty="0" smtClean="0"/>
              <a:t>EIS(executive Information system):</a:t>
            </a:r>
          </a:p>
          <a:p>
            <a:pPr lvl="1"/>
            <a:r>
              <a:rPr lang="en-US" sz="1800" b="1" dirty="0" smtClean="0"/>
              <a:t>EIS comes with powerful reporting and analytical </a:t>
            </a:r>
            <a:r>
              <a:rPr lang="en-US" sz="1800" b="1" dirty="0" smtClean="0"/>
              <a:t>abilities. It </a:t>
            </a:r>
            <a:r>
              <a:rPr lang="en-US" sz="1800" b="1" dirty="0" smtClean="0"/>
              <a:t>supports decision making at the senior management level,i.e strategic  decisions.</a:t>
            </a:r>
          </a:p>
          <a:p>
            <a:pPr lvl="1"/>
            <a:r>
              <a:rPr lang="en-US" sz="1800" b="1" dirty="0" smtClean="0"/>
              <a:t>It will gives the internal data and external data for which are relevant in </a:t>
            </a:r>
            <a:r>
              <a:rPr lang="en-US" sz="1800" b="1" dirty="0" smtClean="0">
                <a:solidFill>
                  <a:srgbClr val="FF0000"/>
                </a:solidFill>
              </a:rPr>
              <a:t>realizing the strategic goals of the enterprise</a:t>
            </a:r>
            <a:r>
              <a:rPr lang="en-US" sz="1800" b="1" dirty="0" smtClean="0"/>
              <a:t>.</a:t>
            </a:r>
          </a:p>
          <a:p>
            <a:pPr lvl="1"/>
            <a:r>
              <a:rPr lang="en-US" sz="1800" b="1" dirty="0" smtClean="0"/>
              <a:t>It enables organization to </a:t>
            </a:r>
            <a:r>
              <a:rPr lang="en-US" sz="1800" b="1" dirty="0" smtClean="0">
                <a:solidFill>
                  <a:srgbClr val="FF0000"/>
                </a:solidFill>
              </a:rPr>
              <a:t>integrate and coordinate business process</a:t>
            </a:r>
            <a:r>
              <a:rPr lang="en-US" sz="1800" b="1" dirty="0" smtClean="0"/>
              <a:t> and has support for metric-based performance.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918681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973667"/>
            <a:ext cx="11244261" cy="797983"/>
          </a:xfrm>
        </p:spPr>
        <p:txBody>
          <a:bodyPr/>
          <a:lstStyle/>
          <a:p>
            <a:r>
              <a:rPr lang="en-US" sz="3200" dirty="0" smtClean="0"/>
              <a:t>Difference between ERP(Enterprise Resource Planning) and BI</a:t>
            </a:r>
            <a:endParaRPr lang="en-GB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907409"/>
              </p:ext>
            </p:extLst>
          </p:nvPr>
        </p:nvGraphicFramePr>
        <p:xfrm>
          <a:off x="200025" y="2343150"/>
          <a:ext cx="1174432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</a:t>
                      </a:r>
                      <a:r>
                        <a:rPr lang="en-US" baseline="0" dirty="0" smtClean="0"/>
                        <a:t> as an Enterprise Application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ERP is for data gathering,aggregation,search,update</a:t>
                      </a:r>
                      <a:r>
                        <a:rPr lang="en-US" b="1" baseline="0" dirty="0" smtClean="0"/>
                        <a:t> etc.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</a:t>
                      </a:r>
                      <a:r>
                        <a:rPr lang="en-US" b="1" baseline="0" dirty="0" smtClean="0"/>
                        <a:t> is for data retrieval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Essentially an operational/transactional/OLTP system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Essentially OLAP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Supports the capture,storage,and flow of data across multiple units of an organization.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Supports the integration of data from varied data sources, transforms the data as per</a:t>
                      </a:r>
                      <a:r>
                        <a:rPr lang="en-US" b="1" baseline="0" dirty="0" smtClean="0"/>
                        <a:t> business requirements and stores it in the business data warehouse.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Has support for a few pre-built reports which usually help meet the transactional needs of the organization.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Supports advance form of reporting and visualization. Has support for dynamic reports, drill down reports, drill across report etc.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Has little or</a:t>
                      </a:r>
                      <a:r>
                        <a:rPr lang="en-US" b="1" baseline="0" dirty="0" smtClean="0"/>
                        <a:t> no support for analytical needs of the organization.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 the analytical</a:t>
                      </a:r>
                      <a:r>
                        <a:rPr lang="en-US" b="1" baseline="0" dirty="0" smtClean="0"/>
                        <a:t> needs of the organization.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53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928688"/>
            <a:ext cx="11029950" cy="785812"/>
          </a:xfrm>
        </p:spPr>
        <p:txBody>
          <a:bodyPr/>
          <a:lstStyle/>
          <a:p>
            <a:r>
              <a:rPr lang="en-US" dirty="0" smtClean="0"/>
              <a:t>Need for BI virtually all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8" y="2414588"/>
            <a:ext cx="11601450" cy="4229100"/>
          </a:xfrm>
        </p:spPr>
        <p:txBody>
          <a:bodyPr/>
          <a:lstStyle/>
          <a:p>
            <a:r>
              <a:rPr lang="en-US" b="1" dirty="0" smtClean="0"/>
              <a:t>There is too much data , but too little insight(to understand business </a:t>
            </a:r>
            <a:r>
              <a:rPr lang="en-GB" b="1" dirty="0"/>
              <a:t> </a:t>
            </a:r>
            <a:r>
              <a:rPr lang="en-GB" b="1" dirty="0" smtClean="0"/>
              <a:t>gain and person /thinks).</a:t>
            </a:r>
          </a:p>
          <a:p>
            <a:r>
              <a:rPr lang="en-US" b="1" dirty="0" smtClean="0"/>
              <a:t>Business intelligence has been there in the boardroom for long . There is a need to expand business intelligence from the boardroom to the front lines.</a:t>
            </a:r>
          </a:p>
          <a:p>
            <a:r>
              <a:rPr lang="en-US" b="1" dirty="0" smtClean="0"/>
              <a:t>Structured and unstructured data need to converge.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12128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FOR PAST,PRESENT,AND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4" y="2357439"/>
            <a:ext cx="11715750" cy="4300536"/>
          </a:xfrm>
        </p:spPr>
        <p:txBody>
          <a:bodyPr/>
          <a:lstStyle/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43575" y="2457450"/>
            <a:ext cx="42863" cy="40433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54954" y="3929063"/>
            <a:ext cx="9232059" cy="1428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70408" y="5653088"/>
            <a:ext cx="9232059" cy="1428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00212" y="2853278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happened?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0213" y="3405994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it happen?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15113" y="3301896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Know the past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00211" y="4563016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happening?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00210" y="5115732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is it happening?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88831" y="4831054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Analyze the present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43088" y="6021138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will happen?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31709" y="5935411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 the future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4996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4" y="973668"/>
            <a:ext cx="9302004" cy="706964"/>
          </a:xfrm>
        </p:spPr>
        <p:txBody>
          <a:bodyPr/>
          <a:lstStyle/>
          <a:p>
            <a:r>
              <a:rPr lang="en-US" dirty="0" smtClean="0"/>
              <a:t>THE BI VALUE CHAIN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00301"/>
            <a:ext cx="11930063" cy="42576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r>
              <a:rPr lang="en-US" sz="2800" b="1" dirty="0" smtClean="0"/>
              <a:t>Transformation </a:t>
            </a:r>
            <a:r>
              <a:rPr lang="en-US" sz="2800" b="1" dirty="0" smtClean="0">
                <a:sym typeface="Wingdings" panose="05000000000000000000" pitchFamily="2" charset="2"/>
              </a:rPr>
              <a:t> storage  Delivery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78746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analysis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4" y="2471739"/>
            <a:ext cx="11758612" cy="4243386"/>
          </a:xfrm>
        </p:spPr>
        <p:txBody>
          <a:bodyPr/>
          <a:lstStyle/>
          <a:p>
            <a:r>
              <a:rPr lang="en-US" dirty="0" smtClean="0"/>
              <a:t>Business analysis heavily dependent on data.</a:t>
            </a:r>
          </a:p>
          <a:p>
            <a:r>
              <a:rPr lang="en-US" dirty="0" smtClean="0"/>
              <a:t>For successful implementation, business analytics requires a high volume of high quality data.</a:t>
            </a:r>
          </a:p>
          <a:p>
            <a:r>
              <a:rPr lang="en-US" dirty="0" smtClean="0"/>
              <a:t>Marketing analytics.</a:t>
            </a:r>
          </a:p>
          <a:p>
            <a:r>
              <a:rPr lang="en-US" dirty="0" smtClean="0"/>
              <a:t>Customer analytics.</a:t>
            </a:r>
          </a:p>
          <a:p>
            <a:r>
              <a:rPr lang="en-US" dirty="0" smtClean="0"/>
              <a:t>Retail sales analytics.</a:t>
            </a:r>
          </a:p>
          <a:p>
            <a:r>
              <a:rPr lang="en-US" dirty="0" smtClean="0"/>
              <a:t>Financial services analytics.</a:t>
            </a:r>
          </a:p>
          <a:p>
            <a:r>
              <a:rPr lang="en-US" dirty="0" smtClean="0"/>
              <a:t>Supply chain analytics.</a:t>
            </a:r>
          </a:p>
          <a:p>
            <a:r>
              <a:rPr lang="en-US" dirty="0" smtClean="0"/>
              <a:t>Transportation </a:t>
            </a:r>
            <a:r>
              <a:rPr lang="en-US" dirty="0" err="1" smtClean="0"/>
              <a:t>analytics,etc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34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of an OLTP system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2357438"/>
            <a:ext cx="11858624" cy="432911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Security</a:t>
            </a:r>
          </a:p>
          <a:p>
            <a:r>
              <a:rPr lang="en-US" sz="2400" b="1" dirty="0" smtClean="0"/>
              <a:t>OLTP system data content not suitable for decision marking</a:t>
            </a:r>
          </a:p>
        </p:txBody>
      </p:sp>
    </p:spTree>
    <p:extLst>
      <p:ext uri="{BB962C8B-B14F-4D97-AF65-F5344CB8AC3E}">
        <p14:creationId xmlns:p14="http://schemas.microsoft.com/office/powerpoint/2010/main" val="51624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queries that OLTP cannot answer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2457450"/>
            <a:ext cx="11830050" cy="4243388"/>
          </a:xfrm>
        </p:spPr>
        <p:txBody>
          <a:bodyPr/>
          <a:lstStyle/>
          <a:p>
            <a:r>
              <a:rPr lang="en-US" b="1" dirty="0" smtClean="0"/>
              <a:t>The supermarket store is deciding on introducing a new product. The key questions they are debating are: "Which product should they  introduce?” and “should it be specific to a few customer segments”.</a:t>
            </a:r>
          </a:p>
          <a:p>
            <a:r>
              <a:rPr lang="en-US" b="1" dirty="0" smtClean="0"/>
              <a:t>The supermarket store is looking at offering some discount on their year-end sale. The questions here are.”How much discount should they offer”? And “should different discount be given to different  customer segments”?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1376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973668"/>
            <a:ext cx="11058525" cy="706964"/>
          </a:xfrm>
        </p:spPr>
        <p:txBody>
          <a:bodyPr/>
          <a:lstStyle/>
          <a:p>
            <a:r>
              <a:rPr lang="en-US" dirty="0" smtClean="0"/>
              <a:t>OLAP(ON-LINE ANALYTICAL PROCESSING)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981852"/>
              </p:ext>
            </p:extLst>
          </p:nvPr>
        </p:nvGraphicFramePr>
        <p:xfrm>
          <a:off x="142875" y="2386013"/>
          <a:ext cx="1185862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4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PRODUCTCATEGORYNAME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YEARWUARTER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SALESAMOUNT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3000.50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2556.00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1400.00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Clothing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5005.00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Clothing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6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One-dimensional data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912901"/>
              </p:ext>
            </p:extLst>
          </p:nvPr>
        </p:nvGraphicFramePr>
        <p:xfrm>
          <a:off x="400051" y="2500314"/>
          <a:ext cx="5172076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Salesamount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r>
                        <a:rPr lang="en-US" dirty="0" smtClean="0"/>
                        <a:t>Infant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8000.00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r>
                        <a:rPr lang="en-US" dirty="0" smtClean="0"/>
                        <a:t>Kid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5005.00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3000.50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r>
                        <a:rPr lang="en-US" dirty="0" smtClean="0"/>
                        <a:t>Women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2000.00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084879"/>
              </p:ext>
            </p:extLst>
          </p:nvPr>
        </p:nvGraphicFramePr>
        <p:xfrm>
          <a:off x="6196014" y="2452689"/>
          <a:ext cx="5172077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PRODUCTCATEGORYNAME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salesamount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3500.00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r>
                        <a:rPr lang="en-US" dirty="0" smtClean="0"/>
                        <a:t>clothing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8000.00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306705"/>
              </p:ext>
            </p:extLst>
          </p:nvPr>
        </p:nvGraphicFramePr>
        <p:xfrm>
          <a:off x="3348039" y="4891089"/>
          <a:ext cx="51958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yearQuarter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salesamount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3500.00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1000.00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2000.00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r>
                        <a:rPr lang="en-US" dirty="0" smtClean="0"/>
                        <a:t>Q4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2556.00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69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6" y="973668"/>
            <a:ext cx="9430592" cy="706964"/>
          </a:xfrm>
        </p:spPr>
        <p:txBody>
          <a:bodyPr/>
          <a:lstStyle/>
          <a:p>
            <a:r>
              <a:rPr lang="en-US" dirty="0" smtClean="0"/>
              <a:t>Two-dimensional data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007922"/>
              </p:ext>
            </p:extLst>
          </p:nvPr>
        </p:nvGraphicFramePr>
        <p:xfrm>
          <a:off x="185738" y="2571750"/>
          <a:ext cx="118586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4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yearQuarter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Clothing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salesAmount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9,250.00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10,020.Oo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19,270.00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10,020.00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12,420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10,505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10,505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2,556.00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2556.00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24,711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20,040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44751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7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0"/>
            <a:ext cx="9287717" cy="823382"/>
          </a:xfrm>
        </p:spPr>
        <p:txBody>
          <a:bodyPr/>
          <a:lstStyle/>
          <a:p>
            <a:r>
              <a:rPr lang="en-US" dirty="0" smtClean="0"/>
              <a:t>Three dimensional data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57507"/>
              </p:ext>
            </p:extLst>
          </p:nvPr>
        </p:nvGraphicFramePr>
        <p:xfrm>
          <a:off x="242888" y="2443163"/>
          <a:ext cx="11787188" cy="398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3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3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3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3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Produccategory</a:t>
                      </a:r>
                      <a:r>
                        <a:rPr lang="en-US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Accessories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3000.50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1000.0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5000.00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9000.50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12,420.00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5005.00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10,505.00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2556.00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2556.00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Clothing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10,020.00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10,056.00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4,400.00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14,045.00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16,000.00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44,501.00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8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1496</TotalTime>
  <Words>2171</Words>
  <Application>Microsoft Office PowerPoint</Application>
  <PresentationFormat>Widescreen</PresentationFormat>
  <Paragraphs>520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Wingdings</vt:lpstr>
      <vt:lpstr>Wingdings 3</vt:lpstr>
      <vt:lpstr>Ion Boardroom</vt:lpstr>
      <vt:lpstr>UNIT 2</vt:lpstr>
      <vt:lpstr>OLTP (On-Line Transaction Processing)</vt:lpstr>
      <vt:lpstr>Queries that an OLTP system  can process</vt:lpstr>
      <vt:lpstr>Challenges of an OLTP system</vt:lpstr>
      <vt:lpstr>The queries that OLTP cannot answer</vt:lpstr>
      <vt:lpstr>OLAP(ON-LINE ANALYTICAL PROCESSING)</vt:lpstr>
      <vt:lpstr>One-dimensional data</vt:lpstr>
      <vt:lpstr>Two-dimensional data</vt:lpstr>
      <vt:lpstr>Three dimensional data</vt:lpstr>
      <vt:lpstr>DIFFERENT OLAP ARCHITECTURES</vt:lpstr>
      <vt:lpstr>Advantages </vt:lpstr>
      <vt:lpstr>ROLAP(Relational On-Line Analytical Processing)</vt:lpstr>
      <vt:lpstr>Continued…</vt:lpstr>
      <vt:lpstr>HOLAP(Hybrid On-line Analytical Processing</vt:lpstr>
      <vt:lpstr>OLTP and OLAP</vt:lpstr>
      <vt:lpstr>Comparison of features of OLTP and OLAP</vt:lpstr>
      <vt:lpstr>PowerPoint Presentation</vt:lpstr>
      <vt:lpstr>Data models for OLTP and OLAP</vt:lpstr>
      <vt:lpstr>Star data model for OLAP</vt:lpstr>
      <vt:lpstr>Snowflake data model for OLAP</vt:lpstr>
      <vt:lpstr>ROLE OF OLAP TOOLS IN THE BI ARCHITECTURE</vt:lpstr>
      <vt:lpstr>Should OLAP be performed directly on operational databases?</vt:lpstr>
      <vt:lpstr>Continued…</vt:lpstr>
      <vt:lpstr>Business intelligence Using analytical information of decision support</vt:lpstr>
      <vt:lpstr>Information sources before dawn of BI</vt:lpstr>
      <vt:lpstr>Business Intelligence(BI) defined</vt:lpstr>
      <vt:lpstr>The transformation of raw data to business benefits through BI may be depicted as</vt:lpstr>
      <vt:lpstr>Types of Decision supported by BI</vt:lpstr>
      <vt:lpstr>EVOLUTION OF BI AND ROLE OF DSS,EIS,MIS AND DIGITAL DASHBOARDS</vt:lpstr>
      <vt:lpstr>Continued…</vt:lpstr>
      <vt:lpstr>DSS(decision support System)</vt:lpstr>
      <vt:lpstr>Difference between ERP(Enterprise Resource Planning) and BI</vt:lpstr>
      <vt:lpstr>Need for BI virtually all levels</vt:lpstr>
      <vt:lpstr>BI FOR PAST,PRESENT,AND FUTURE</vt:lpstr>
      <vt:lpstr>THE BI VALUE CHAIN</vt:lpstr>
      <vt:lpstr>Business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Prithvi</dc:creator>
  <cp:lastModifiedBy>admin</cp:lastModifiedBy>
  <cp:revision>229</cp:revision>
  <dcterms:created xsi:type="dcterms:W3CDTF">2015-01-13T15:14:51Z</dcterms:created>
  <dcterms:modified xsi:type="dcterms:W3CDTF">2021-12-01T10:22:00Z</dcterms:modified>
</cp:coreProperties>
</file>