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1" r:id="rId7"/>
    <p:sldId id="262" r:id="rId8"/>
    <p:sldId id="265" r:id="rId9"/>
    <p:sldId id="264" r:id="rId10"/>
    <p:sldId id="266" r:id="rId11"/>
    <p:sldId id="267" r:id="rId12"/>
    <p:sldId id="268" r:id="rId13"/>
    <p:sldId id="269" r:id="rId14"/>
    <p:sldId id="270" r:id="rId15"/>
    <p:sldId id="271" r:id="rId16"/>
    <p:sldId id="272" r:id="rId17"/>
    <p:sldId id="277" r:id="rId18"/>
    <p:sldId id="273" r:id="rId19"/>
    <p:sldId id="274" r:id="rId20"/>
    <p:sldId id="275" r:id="rId21"/>
    <p:sldId id="276"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7" r:id="rId37"/>
    <p:sldId id="292" r:id="rId38"/>
    <p:sldId id="293" r:id="rId39"/>
    <p:sldId id="294" r:id="rId40"/>
    <p:sldId id="295" r:id="rId41"/>
    <p:sldId id="296" r:id="rId42"/>
    <p:sldId id="301" r:id="rId43"/>
    <p:sldId id="298" r:id="rId44"/>
    <p:sldId id="299" r:id="rId45"/>
    <p:sldId id="300" r:id="rId46"/>
    <p:sldId id="302" r:id="rId47"/>
    <p:sldId id="30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8CA4DE7-5F72-4BA1-AF51-E4361FAA2DD0}" type="datetimeFigureOut">
              <a:rPr lang="en-GB" smtClean="0"/>
              <a:pPr/>
              <a:t>14/11/2019</a:t>
            </a:fld>
            <a:endParaRPr lang="en-GB"/>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GB"/>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32DA0D2-0827-44F6-89DA-D565BB974423}" type="slidenum">
              <a:rPr lang="en-GB" smtClean="0"/>
              <a:pPr/>
              <a:t>‹#›</a:t>
            </a:fld>
            <a:endParaRPr lang="en-GB"/>
          </a:p>
        </p:txBody>
      </p:sp>
    </p:spTree>
    <p:extLst>
      <p:ext uri="{BB962C8B-B14F-4D97-AF65-F5344CB8AC3E}">
        <p14:creationId xmlns:p14="http://schemas.microsoft.com/office/powerpoint/2010/main" xmlns="" val="742261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CA4DE7-5F72-4BA1-AF51-E4361FAA2DD0}" type="datetimeFigureOut">
              <a:rPr lang="en-GB" smtClean="0"/>
              <a:pPr/>
              <a:t>14/11/2019</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32DA0D2-0827-44F6-89DA-D565BB974423}" type="slidenum">
              <a:rPr lang="en-GB" smtClean="0"/>
              <a:pPr/>
              <a:t>‹#›</a:t>
            </a:fld>
            <a:endParaRPr lang="en-GB"/>
          </a:p>
        </p:txBody>
      </p:sp>
    </p:spTree>
    <p:extLst>
      <p:ext uri="{BB962C8B-B14F-4D97-AF65-F5344CB8AC3E}">
        <p14:creationId xmlns:p14="http://schemas.microsoft.com/office/powerpoint/2010/main" xmlns="" val="3226081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CA4DE7-5F72-4BA1-AF51-E4361FAA2DD0}" type="datetimeFigureOut">
              <a:rPr lang="en-GB" smtClean="0"/>
              <a:pPr/>
              <a:t>14/11/2019</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32DA0D2-0827-44F6-89DA-D565BB974423}" type="slidenum">
              <a:rPr lang="en-GB" smtClean="0"/>
              <a:pPr/>
              <a:t>‹#›</a:t>
            </a:fld>
            <a:endParaRPr lang="en-GB"/>
          </a:p>
        </p:txBody>
      </p:sp>
    </p:spTree>
    <p:extLst>
      <p:ext uri="{BB962C8B-B14F-4D97-AF65-F5344CB8AC3E}">
        <p14:creationId xmlns:p14="http://schemas.microsoft.com/office/powerpoint/2010/main" xmlns="" val="194269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CA4DE7-5F72-4BA1-AF51-E4361FAA2DD0}" type="datetimeFigureOut">
              <a:rPr lang="en-GB" smtClean="0"/>
              <a:pPr/>
              <a:t>14/11/2019</a:t>
            </a:fld>
            <a:endParaRPr lang="en-GB"/>
          </a:p>
        </p:txBody>
      </p:sp>
      <p:sp>
        <p:nvSpPr>
          <p:cNvPr id="5" name="Footer Placeholder 4"/>
          <p:cNvSpPr>
            <a:spLocks noGrp="1"/>
          </p:cNvSpPr>
          <p:nvPr>
            <p:ph type="ftr" sz="quarter" idx="11"/>
          </p:nvPr>
        </p:nvSpPr>
        <p:spPr/>
        <p:txBody>
          <a:bodyPr/>
          <a:lstStyle/>
          <a:p>
            <a:endParaRPr lang="en-GB"/>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32DA0D2-0827-44F6-89DA-D565BB974423}" type="slidenum">
              <a:rPr lang="en-GB" smtClean="0"/>
              <a:pPr/>
              <a:t>‹#›</a:t>
            </a:fld>
            <a:endParaRPr lang="en-GB"/>
          </a:p>
        </p:txBody>
      </p:sp>
    </p:spTree>
    <p:extLst>
      <p:ext uri="{BB962C8B-B14F-4D97-AF65-F5344CB8AC3E}">
        <p14:creationId xmlns:p14="http://schemas.microsoft.com/office/powerpoint/2010/main" xmlns="" val="3554380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CA4DE7-5F72-4BA1-AF51-E4361FAA2DD0}" type="datetimeFigureOut">
              <a:rPr lang="en-GB" smtClean="0"/>
              <a:pPr/>
              <a:t>14/11/2019</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32DA0D2-0827-44F6-89DA-D565BB974423}" type="slidenum">
              <a:rPr lang="en-GB" smtClean="0"/>
              <a:pPr/>
              <a:t>‹#›</a:t>
            </a:fld>
            <a:endParaRPr lang="en-GB"/>
          </a:p>
        </p:txBody>
      </p:sp>
    </p:spTree>
    <p:extLst>
      <p:ext uri="{BB962C8B-B14F-4D97-AF65-F5344CB8AC3E}">
        <p14:creationId xmlns:p14="http://schemas.microsoft.com/office/powerpoint/2010/main" xmlns="" val="2673753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8CA4DE7-5F72-4BA1-AF51-E4361FAA2DD0}" type="datetimeFigureOut">
              <a:rPr lang="en-GB" smtClean="0"/>
              <a:pPr/>
              <a:t>14/11/2019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32DA0D2-0827-44F6-89DA-D565BB974423}" type="slidenum">
              <a:rPr lang="en-GB" smtClean="0"/>
              <a:pPr/>
              <a:t>‹#›</a:t>
            </a:fld>
            <a:endParaRPr lang="en-GB"/>
          </a:p>
        </p:txBody>
      </p:sp>
    </p:spTree>
    <p:extLst>
      <p:ext uri="{BB962C8B-B14F-4D97-AF65-F5344CB8AC3E}">
        <p14:creationId xmlns:p14="http://schemas.microsoft.com/office/powerpoint/2010/main" xmlns="" val="4106473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8CA4DE7-5F72-4BA1-AF51-E4361FAA2DD0}" type="datetimeFigureOut">
              <a:rPr lang="en-GB" smtClean="0"/>
              <a:pPr/>
              <a:t>14/11/2019</a:t>
            </a:fld>
            <a:endParaRPr lang="en-GB"/>
          </a:p>
        </p:txBody>
      </p:sp>
      <p:sp>
        <p:nvSpPr>
          <p:cNvPr id="8" name="Footer Placeholder 7"/>
          <p:cNvSpPr>
            <a:spLocks noGrp="1"/>
          </p:cNvSpPr>
          <p:nvPr>
            <p:ph type="ftr" sz="quarter" idx="11"/>
          </p:nvPr>
        </p:nvSpPr>
        <p:spPr>
          <a:xfrm>
            <a:off x="561111" y="6391838"/>
            <a:ext cx="3644282" cy="304801"/>
          </a:xfrm>
        </p:spPr>
        <p:txBody>
          <a:bodyPr/>
          <a:lstStyle/>
          <a:p>
            <a:endParaRPr lang="en-GB"/>
          </a:p>
        </p:txBody>
      </p:sp>
      <p:sp>
        <p:nvSpPr>
          <p:cNvPr id="9" name="Slide Number Placeholder 8"/>
          <p:cNvSpPr>
            <a:spLocks noGrp="1"/>
          </p:cNvSpPr>
          <p:nvPr>
            <p:ph type="sldNum" sz="quarter" idx="12"/>
          </p:nvPr>
        </p:nvSpPr>
        <p:spPr/>
        <p:txBody>
          <a:bodyPr/>
          <a:lstStyle/>
          <a:p>
            <a:fld id="{132DA0D2-0827-44F6-89DA-D565BB974423}" type="slidenum">
              <a:rPr lang="en-GB" smtClean="0"/>
              <a:pPr/>
              <a:t>‹#›</a:t>
            </a:fld>
            <a:endParaRPr lang="en-GB"/>
          </a:p>
        </p:txBody>
      </p:sp>
    </p:spTree>
    <p:extLst>
      <p:ext uri="{BB962C8B-B14F-4D97-AF65-F5344CB8AC3E}">
        <p14:creationId xmlns:p14="http://schemas.microsoft.com/office/powerpoint/2010/main" xmlns="" val="17087516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8CA4DE7-5F72-4BA1-AF51-E4361FAA2DD0}" type="datetimeFigureOut">
              <a:rPr lang="en-GB" smtClean="0"/>
              <a:pPr/>
              <a:t>14/11/2019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32DA0D2-0827-44F6-89DA-D565BB974423}" type="slidenum">
              <a:rPr lang="en-GB" smtClean="0"/>
              <a:pPr/>
              <a:t>‹#›</a:t>
            </a:fld>
            <a:endParaRPr lang="en-GB"/>
          </a:p>
        </p:txBody>
      </p:sp>
    </p:spTree>
    <p:extLst>
      <p:ext uri="{BB962C8B-B14F-4D97-AF65-F5344CB8AC3E}">
        <p14:creationId xmlns:p14="http://schemas.microsoft.com/office/powerpoint/2010/main" xmlns="" val="1906699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8CA4DE7-5F72-4BA1-AF51-E4361FAA2DD0}" type="datetimeFigureOut">
              <a:rPr lang="en-GB" smtClean="0"/>
              <a:pPr/>
              <a:t>14/11/2019</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32DA0D2-0827-44F6-89DA-D565BB974423}" type="slidenum">
              <a:rPr lang="en-GB" smtClean="0"/>
              <a:pPr/>
              <a:t>‹#›</a:t>
            </a:fld>
            <a:endParaRPr lang="en-GB"/>
          </a:p>
        </p:txBody>
      </p:sp>
    </p:spTree>
    <p:extLst>
      <p:ext uri="{BB962C8B-B14F-4D97-AF65-F5344CB8AC3E}">
        <p14:creationId xmlns:p14="http://schemas.microsoft.com/office/powerpoint/2010/main" xmlns="" val="3419557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CA4DE7-5F72-4BA1-AF51-E4361FAA2DD0}" type="datetimeFigureOut">
              <a:rPr lang="en-GB" smtClean="0"/>
              <a:pPr/>
              <a:t>14/11/2019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32DA0D2-0827-44F6-89DA-D565BB974423}" type="slidenum">
              <a:rPr lang="en-GB" smtClean="0"/>
              <a:pPr/>
              <a:t>‹#›</a:t>
            </a:fld>
            <a:endParaRPr lang="en-GB"/>
          </a:p>
        </p:txBody>
      </p:sp>
    </p:spTree>
    <p:extLst>
      <p:ext uri="{BB962C8B-B14F-4D97-AF65-F5344CB8AC3E}">
        <p14:creationId xmlns:p14="http://schemas.microsoft.com/office/powerpoint/2010/main" xmlns="" val="3116470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CA4DE7-5F72-4BA1-AF51-E4361FAA2DD0}" type="datetimeFigureOut">
              <a:rPr lang="en-GB" smtClean="0"/>
              <a:pPr/>
              <a:t>14/11/2019</a:t>
            </a:fld>
            <a:endParaRPr lang="en-GB"/>
          </a:p>
        </p:txBody>
      </p:sp>
      <p:sp>
        <p:nvSpPr>
          <p:cNvPr id="5" name="Footer Placeholder 4"/>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32DA0D2-0827-44F6-89DA-D565BB974423}" type="slidenum">
              <a:rPr lang="en-GB" smtClean="0"/>
              <a:pPr/>
              <a:t>‹#›</a:t>
            </a:fld>
            <a:endParaRPr lang="en-GB"/>
          </a:p>
        </p:txBody>
      </p:sp>
    </p:spTree>
    <p:extLst>
      <p:ext uri="{BB962C8B-B14F-4D97-AF65-F5344CB8AC3E}">
        <p14:creationId xmlns:p14="http://schemas.microsoft.com/office/powerpoint/2010/main" xmlns="" val="2978820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8CA4DE7-5F72-4BA1-AF51-E4361FAA2DD0}" type="datetimeFigureOut">
              <a:rPr lang="en-GB" smtClean="0"/>
              <a:pPr/>
              <a:t>14/11/2019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32DA0D2-0827-44F6-89DA-D565BB974423}" type="slidenum">
              <a:rPr lang="en-GB" smtClean="0"/>
              <a:pPr/>
              <a:t>‹#›</a:t>
            </a:fld>
            <a:endParaRPr lang="en-GB"/>
          </a:p>
        </p:txBody>
      </p:sp>
    </p:spTree>
    <p:extLst>
      <p:ext uri="{BB962C8B-B14F-4D97-AF65-F5344CB8AC3E}">
        <p14:creationId xmlns:p14="http://schemas.microsoft.com/office/powerpoint/2010/main" xmlns="" val="2259654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CA4DE7-5F72-4BA1-AF51-E4361FAA2DD0}" type="datetimeFigureOut">
              <a:rPr lang="en-GB" smtClean="0"/>
              <a:pPr/>
              <a:t>14/11/2019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32DA0D2-0827-44F6-89DA-D565BB974423}" type="slidenum">
              <a:rPr lang="en-GB" smtClean="0"/>
              <a:pPr/>
              <a:t>‹#›</a:t>
            </a:fld>
            <a:endParaRPr lang="en-GB"/>
          </a:p>
        </p:txBody>
      </p:sp>
    </p:spTree>
    <p:extLst>
      <p:ext uri="{BB962C8B-B14F-4D97-AF65-F5344CB8AC3E}">
        <p14:creationId xmlns:p14="http://schemas.microsoft.com/office/powerpoint/2010/main" xmlns="" val="732796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8CA4DE7-5F72-4BA1-AF51-E4361FAA2DD0}" type="datetimeFigureOut">
              <a:rPr lang="en-GB" smtClean="0"/>
              <a:pPr/>
              <a:t>14/11/2019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32DA0D2-0827-44F6-89DA-D565BB974423}" type="slidenum">
              <a:rPr lang="en-GB" smtClean="0"/>
              <a:pPr/>
              <a:t>‹#›</a:t>
            </a:fld>
            <a:endParaRPr lang="en-GB"/>
          </a:p>
        </p:txBody>
      </p:sp>
    </p:spTree>
    <p:extLst>
      <p:ext uri="{BB962C8B-B14F-4D97-AF65-F5344CB8AC3E}">
        <p14:creationId xmlns:p14="http://schemas.microsoft.com/office/powerpoint/2010/main" xmlns="" val="3874194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CA4DE7-5F72-4BA1-AF51-E4361FAA2DD0}" type="datetimeFigureOut">
              <a:rPr lang="en-GB" smtClean="0"/>
              <a:pPr/>
              <a:t>14/11/2019</a:t>
            </a:fld>
            <a:endParaRPr lang="en-GB"/>
          </a:p>
        </p:txBody>
      </p:sp>
      <p:sp>
        <p:nvSpPr>
          <p:cNvPr id="3" name="Footer Placeholder 2"/>
          <p:cNvSpPr>
            <a:spLocks noGrp="1"/>
          </p:cNvSpPr>
          <p:nvPr>
            <p:ph type="ftr" sz="quarter" idx="11"/>
          </p:nvPr>
        </p:nvSpPr>
        <p:spPr/>
        <p:txBody>
          <a:bodyPr/>
          <a:lstStyle/>
          <a:p>
            <a:endParaRPr lang="en-GB"/>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32DA0D2-0827-44F6-89DA-D565BB974423}" type="slidenum">
              <a:rPr lang="en-GB" smtClean="0"/>
              <a:pPr/>
              <a:t>‹#›</a:t>
            </a:fld>
            <a:endParaRPr lang="en-GB"/>
          </a:p>
        </p:txBody>
      </p:sp>
    </p:spTree>
    <p:extLst>
      <p:ext uri="{BB962C8B-B14F-4D97-AF65-F5344CB8AC3E}">
        <p14:creationId xmlns:p14="http://schemas.microsoft.com/office/powerpoint/2010/main" xmlns="" val="1077850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CA4DE7-5F72-4BA1-AF51-E4361FAA2DD0}" type="datetimeFigureOut">
              <a:rPr lang="en-GB" smtClean="0"/>
              <a:pPr/>
              <a:t>14/11/2019</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32DA0D2-0827-44F6-89DA-D565BB974423}" type="slidenum">
              <a:rPr lang="en-GB" smtClean="0"/>
              <a:pPr/>
              <a:t>‹#›</a:t>
            </a:fld>
            <a:endParaRPr lang="en-GB"/>
          </a:p>
        </p:txBody>
      </p:sp>
    </p:spTree>
    <p:extLst>
      <p:ext uri="{BB962C8B-B14F-4D97-AF65-F5344CB8AC3E}">
        <p14:creationId xmlns:p14="http://schemas.microsoft.com/office/powerpoint/2010/main" xmlns="" val="1900153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CA4DE7-5F72-4BA1-AF51-E4361FAA2DD0}" type="datetimeFigureOut">
              <a:rPr lang="en-GB" smtClean="0"/>
              <a:pPr/>
              <a:t>14/11/2019</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32DA0D2-0827-44F6-89DA-D565BB974423}" type="slidenum">
              <a:rPr lang="en-GB" smtClean="0"/>
              <a:pPr/>
              <a:t>‹#›</a:t>
            </a:fld>
            <a:endParaRPr lang="en-GB"/>
          </a:p>
        </p:txBody>
      </p:sp>
    </p:spTree>
    <p:extLst>
      <p:ext uri="{BB962C8B-B14F-4D97-AF65-F5344CB8AC3E}">
        <p14:creationId xmlns:p14="http://schemas.microsoft.com/office/powerpoint/2010/main" xmlns="" val="174643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8CA4DE7-5F72-4BA1-AF51-E4361FAA2DD0}" type="datetimeFigureOut">
              <a:rPr lang="en-GB" smtClean="0"/>
              <a:pPr/>
              <a:t>14/11/2019</a:t>
            </a:fld>
            <a:endParaRPr lang="en-GB"/>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32DA0D2-0827-44F6-89DA-D565BB974423}" type="slidenum">
              <a:rPr lang="en-GB" smtClean="0"/>
              <a:pPr/>
              <a:t>‹#›</a:t>
            </a:fld>
            <a:endParaRPr lang="en-GB"/>
          </a:p>
        </p:txBody>
      </p:sp>
    </p:spTree>
    <p:extLst>
      <p:ext uri="{BB962C8B-B14F-4D97-AF65-F5344CB8AC3E}">
        <p14:creationId xmlns:p14="http://schemas.microsoft.com/office/powerpoint/2010/main" xmlns="" val="23665480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en-US" dirty="0" smtClean="0"/>
              <a:t>UNIT 3</a:t>
            </a:r>
            <a:endParaRPr lang="en-GB" dirty="0"/>
          </a:p>
        </p:txBody>
      </p:sp>
      <p:sp>
        <p:nvSpPr>
          <p:cNvPr id="3" name="Subtitle 2"/>
          <p:cNvSpPr>
            <a:spLocks noGrp="1"/>
          </p:cNvSpPr>
          <p:nvPr>
            <p:ph type="subTitle" idx="1"/>
          </p:nvPr>
        </p:nvSpPr>
        <p:spPr/>
        <p:txBody>
          <a:bodyPr/>
          <a:lstStyle/>
          <a:p>
            <a:pPr algn="r"/>
            <a:r>
              <a:rPr lang="en-GB" b="1" dirty="0"/>
              <a:t>BI definitions and concepts</a:t>
            </a:r>
            <a:endParaRPr lang="en-GB" dirty="0"/>
          </a:p>
        </p:txBody>
      </p:sp>
    </p:spTree>
    <p:extLst>
      <p:ext uri="{BB962C8B-B14F-4D97-AF65-F5344CB8AC3E}">
        <p14:creationId xmlns:p14="http://schemas.microsoft.com/office/powerpoint/2010/main" xmlns="" val="121405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Continued…</a:t>
            </a:r>
            <a:endParaRPr lang="en-GB" dirty="0"/>
          </a:p>
        </p:txBody>
      </p:sp>
      <p:sp>
        <p:nvSpPr>
          <p:cNvPr id="3" name="Content Placeholder 2"/>
          <p:cNvSpPr>
            <a:spLocks noGrp="1"/>
          </p:cNvSpPr>
          <p:nvPr>
            <p:ph idx="1"/>
          </p:nvPr>
        </p:nvSpPr>
        <p:spPr>
          <a:xfrm>
            <a:off x="214313" y="2343151"/>
            <a:ext cx="11730037" cy="4329112"/>
          </a:xfrm>
        </p:spPr>
        <p:txBody>
          <a:bodyPr/>
          <a:lstStyle/>
          <a:p>
            <a:pPr marL="342900" lvl="3" indent="-342900"/>
            <a:r>
              <a:rPr lang="en-US" sz="1800" b="1" dirty="0"/>
              <a:t>Meta data management</a:t>
            </a:r>
          </a:p>
          <a:p>
            <a:pPr lvl="1"/>
            <a:r>
              <a:rPr lang="en-GB" dirty="0" smtClean="0"/>
              <a:t>Business metadata(such business definition)</a:t>
            </a:r>
          </a:p>
          <a:p>
            <a:pPr lvl="1"/>
            <a:r>
              <a:rPr lang="en-GB" dirty="0" smtClean="0"/>
              <a:t>Process  metadata(source/target , extract audit trail , camera)</a:t>
            </a:r>
          </a:p>
          <a:p>
            <a:pPr lvl="1"/>
            <a:r>
              <a:rPr lang="en-GB" dirty="0" smtClean="0"/>
              <a:t>Technical metadata(Data Base rows and columns)</a:t>
            </a:r>
          </a:p>
          <a:p>
            <a:pPr lvl="1"/>
            <a:r>
              <a:rPr lang="en-GB" dirty="0" smtClean="0"/>
              <a:t>Application metadata(DSS,OLAP,OLTP)</a:t>
            </a:r>
            <a:endParaRPr lang="en-GB" dirty="0"/>
          </a:p>
        </p:txBody>
      </p:sp>
    </p:spTree>
    <p:extLst>
      <p:ext uri="{BB962C8B-B14F-4D97-AF65-F5344CB8AC3E}">
        <p14:creationId xmlns:p14="http://schemas.microsoft.com/office/powerpoint/2010/main" xmlns="" val="36986478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364" y="973668"/>
            <a:ext cx="9302004" cy="706964"/>
          </a:xfrm>
        </p:spPr>
        <p:txBody>
          <a:bodyPr/>
          <a:lstStyle/>
          <a:p>
            <a:r>
              <a:rPr lang="en-GB" dirty="0" smtClean="0"/>
              <a:t>Implementation Layer</a:t>
            </a:r>
            <a:endParaRPr lang="en-GB" dirty="0"/>
          </a:p>
        </p:txBody>
      </p:sp>
      <p:sp>
        <p:nvSpPr>
          <p:cNvPr id="3" name="Content Placeholder 2"/>
          <p:cNvSpPr>
            <a:spLocks noGrp="1"/>
          </p:cNvSpPr>
          <p:nvPr>
            <p:ph idx="1"/>
          </p:nvPr>
        </p:nvSpPr>
        <p:spPr>
          <a:xfrm>
            <a:off x="142875" y="2386013"/>
            <a:ext cx="11815763" cy="4243387"/>
          </a:xfrm>
        </p:spPr>
        <p:txBody>
          <a:bodyPr/>
          <a:lstStyle/>
          <a:p>
            <a:r>
              <a:rPr lang="en-GB" b="1" dirty="0" smtClean="0"/>
              <a:t>This layer consist of technical components that are required for data capture, transformation and clearing, converting data into information that are required for data capture.</a:t>
            </a:r>
            <a:endParaRPr lang="en-GB" b="1" dirty="0"/>
          </a:p>
        </p:txBody>
      </p:sp>
      <p:grpSp>
        <p:nvGrpSpPr>
          <p:cNvPr id="12" name="Group 11"/>
          <p:cNvGrpSpPr/>
          <p:nvPr/>
        </p:nvGrpSpPr>
        <p:grpSpPr>
          <a:xfrm>
            <a:off x="400623" y="3638942"/>
            <a:ext cx="11300266" cy="2172389"/>
            <a:chOff x="142875" y="4153292"/>
            <a:chExt cx="11300266" cy="2172389"/>
          </a:xfrm>
        </p:grpSpPr>
        <p:sp>
          <p:nvSpPr>
            <p:cNvPr id="4" name="Rounded Rectangle 3"/>
            <p:cNvSpPr/>
            <p:nvPr/>
          </p:nvSpPr>
          <p:spPr>
            <a:xfrm>
              <a:off x="227455" y="4153292"/>
              <a:ext cx="614477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smtClean="0">
                  <a:solidFill>
                    <a:schemeClr val="tx1"/>
                  </a:solidFill>
                </a:rPr>
                <a:t>Data warehousing</a:t>
              </a:r>
              <a:endParaRPr lang="en-GB" sz="2400" b="1" dirty="0">
                <a:solidFill>
                  <a:schemeClr val="tx1"/>
                </a:solidFill>
              </a:endParaRPr>
            </a:p>
          </p:txBody>
        </p:sp>
        <p:sp>
          <p:nvSpPr>
            <p:cNvPr id="5" name="Rounded Rectangle 4"/>
            <p:cNvSpPr/>
            <p:nvPr/>
          </p:nvSpPr>
          <p:spPr>
            <a:xfrm>
              <a:off x="7586657" y="4155142"/>
              <a:ext cx="381714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smtClean="0">
                  <a:solidFill>
                    <a:schemeClr val="tx1"/>
                  </a:solidFill>
                </a:rPr>
                <a:t>Information services</a:t>
              </a:r>
              <a:endParaRPr lang="en-GB" sz="2400" b="1" dirty="0">
                <a:solidFill>
                  <a:schemeClr val="tx1"/>
                </a:solidFill>
              </a:endParaRPr>
            </a:p>
          </p:txBody>
        </p:sp>
        <p:sp>
          <p:nvSpPr>
            <p:cNvPr id="6" name="Chevron 5"/>
            <p:cNvSpPr/>
            <p:nvPr/>
          </p:nvSpPr>
          <p:spPr>
            <a:xfrm>
              <a:off x="142875" y="5184177"/>
              <a:ext cx="2057400" cy="87153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solidFill>
                    <a:schemeClr val="tx1"/>
                  </a:solidFill>
                </a:rPr>
                <a:t>Data sources</a:t>
              </a:r>
              <a:endParaRPr lang="en-GB" sz="2000" b="1" dirty="0">
                <a:solidFill>
                  <a:schemeClr val="tx1"/>
                </a:solidFill>
              </a:endParaRPr>
            </a:p>
          </p:txBody>
        </p:sp>
        <p:sp>
          <p:nvSpPr>
            <p:cNvPr id="7" name="Chevron 6"/>
            <p:cNvSpPr/>
            <p:nvPr/>
          </p:nvSpPr>
          <p:spPr>
            <a:xfrm>
              <a:off x="1962816" y="5184177"/>
              <a:ext cx="3328988" cy="87153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solidFill>
                    <a:schemeClr val="tx1"/>
                  </a:solidFill>
                </a:rPr>
                <a:t>Data acquisition, clearing and integration</a:t>
              </a:r>
              <a:endParaRPr lang="en-GB" sz="2000" b="1" dirty="0">
                <a:solidFill>
                  <a:schemeClr val="tx1"/>
                </a:solidFill>
              </a:endParaRPr>
            </a:p>
          </p:txBody>
        </p:sp>
        <p:sp>
          <p:nvSpPr>
            <p:cNvPr id="8" name="Chevron 7"/>
            <p:cNvSpPr/>
            <p:nvPr/>
          </p:nvSpPr>
          <p:spPr>
            <a:xfrm>
              <a:off x="5077493" y="5173000"/>
              <a:ext cx="1885949" cy="87153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rPr>
                <a:t>Data stores</a:t>
              </a:r>
              <a:endParaRPr lang="en-GB" b="1" dirty="0">
                <a:solidFill>
                  <a:schemeClr val="tx1"/>
                </a:solidFill>
              </a:endParaRPr>
            </a:p>
          </p:txBody>
        </p:sp>
        <p:sp>
          <p:nvSpPr>
            <p:cNvPr id="9" name="Notched Right Arrow 8"/>
            <p:cNvSpPr/>
            <p:nvPr/>
          </p:nvSpPr>
          <p:spPr>
            <a:xfrm>
              <a:off x="7111744" y="5150644"/>
              <a:ext cx="978408" cy="97869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hevron 9"/>
            <p:cNvSpPr/>
            <p:nvPr/>
          </p:nvSpPr>
          <p:spPr>
            <a:xfrm>
              <a:off x="8286747" y="5052699"/>
              <a:ext cx="3156394"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rPr>
                <a:t>Information delivery</a:t>
              </a:r>
              <a:endParaRPr lang="en-GB" b="1" dirty="0">
                <a:solidFill>
                  <a:schemeClr val="tx1"/>
                </a:solidFill>
              </a:endParaRPr>
            </a:p>
          </p:txBody>
        </p:sp>
        <p:sp>
          <p:nvSpPr>
            <p:cNvPr id="11" name="Chevron 10"/>
            <p:cNvSpPr/>
            <p:nvPr/>
          </p:nvSpPr>
          <p:spPr>
            <a:xfrm>
              <a:off x="8286747" y="5841049"/>
              <a:ext cx="3156394"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rPr>
                <a:t>Business analytics</a:t>
              </a:r>
              <a:endParaRPr lang="en-GB" b="1" dirty="0">
                <a:solidFill>
                  <a:schemeClr val="tx1"/>
                </a:solidFill>
              </a:endParaRPr>
            </a:p>
          </p:txBody>
        </p:sp>
      </p:grpSp>
    </p:spTree>
    <p:extLst>
      <p:ext uri="{BB962C8B-B14F-4D97-AF65-F5344CB8AC3E}">
        <p14:creationId xmlns:p14="http://schemas.microsoft.com/office/powerpoint/2010/main" xmlns="" val="13463230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364" y="973668"/>
            <a:ext cx="9302004" cy="706964"/>
          </a:xfrm>
        </p:spPr>
        <p:txBody>
          <a:bodyPr/>
          <a:lstStyle/>
          <a:p>
            <a:r>
              <a:rPr lang="en-GB" dirty="0" smtClean="0"/>
              <a:t>Information services</a:t>
            </a:r>
            <a:endParaRPr lang="en-GB" dirty="0"/>
          </a:p>
        </p:txBody>
      </p:sp>
      <p:sp>
        <p:nvSpPr>
          <p:cNvPr id="3" name="Content Placeholder 2"/>
          <p:cNvSpPr>
            <a:spLocks noGrp="1"/>
          </p:cNvSpPr>
          <p:nvPr>
            <p:ph idx="1"/>
          </p:nvPr>
        </p:nvSpPr>
        <p:spPr>
          <a:xfrm>
            <a:off x="142875" y="2386013"/>
            <a:ext cx="11815763" cy="4471987"/>
          </a:xfrm>
        </p:spPr>
        <p:txBody>
          <a:bodyPr/>
          <a:lstStyle/>
          <a:p>
            <a:endParaRPr lang="en-GB" dirty="0"/>
          </a:p>
        </p:txBody>
      </p:sp>
      <p:grpSp>
        <p:nvGrpSpPr>
          <p:cNvPr id="16" name="Group 15"/>
          <p:cNvGrpSpPr/>
          <p:nvPr/>
        </p:nvGrpSpPr>
        <p:grpSpPr>
          <a:xfrm>
            <a:off x="1083970" y="2246760"/>
            <a:ext cx="10529894" cy="4341417"/>
            <a:chOff x="1428744" y="2392824"/>
            <a:chExt cx="10529894" cy="4341417"/>
          </a:xfrm>
        </p:grpSpPr>
        <p:sp>
          <p:nvSpPr>
            <p:cNvPr id="4" name="Flowchart: Magnetic Disk 3"/>
            <p:cNvSpPr/>
            <p:nvPr/>
          </p:nvSpPr>
          <p:spPr>
            <a:xfrm>
              <a:off x="1428746" y="2392824"/>
              <a:ext cx="2043115" cy="1012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rPr>
                <a:t>Data sources in New York</a:t>
              </a:r>
              <a:endParaRPr lang="en-GB" b="1" dirty="0">
                <a:solidFill>
                  <a:schemeClr val="tx1"/>
                </a:solidFill>
              </a:endParaRPr>
            </a:p>
          </p:txBody>
        </p:sp>
        <p:sp>
          <p:nvSpPr>
            <p:cNvPr id="8" name="Flowchart: Magnetic Disk 7"/>
            <p:cNvSpPr/>
            <p:nvPr/>
          </p:nvSpPr>
          <p:spPr>
            <a:xfrm>
              <a:off x="1428744" y="3450621"/>
              <a:ext cx="2043115" cy="1012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rPr>
                <a:t>Data sources in Washington</a:t>
              </a:r>
              <a:endParaRPr lang="en-GB" b="1" dirty="0">
                <a:solidFill>
                  <a:schemeClr val="tx1"/>
                </a:solidFill>
              </a:endParaRPr>
            </a:p>
          </p:txBody>
        </p:sp>
        <p:sp>
          <p:nvSpPr>
            <p:cNvPr id="9" name="Flowchart: Magnetic Disk 8"/>
            <p:cNvSpPr/>
            <p:nvPr/>
          </p:nvSpPr>
          <p:spPr>
            <a:xfrm>
              <a:off x="1428744" y="4586414"/>
              <a:ext cx="2043115" cy="1012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rPr>
                <a:t>Data sources in Philadelphia</a:t>
              </a:r>
              <a:endParaRPr lang="en-GB" b="1" dirty="0">
                <a:solidFill>
                  <a:schemeClr val="tx1"/>
                </a:solidFill>
              </a:endParaRPr>
            </a:p>
          </p:txBody>
        </p:sp>
        <p:sp>
          <p:nvSpPr>
            <p:cNvPr id="10" name="Flowchart: Magnetic Disk 9"/>
            <p:cNvSpPr/>
            <p:nvPr/>
          </p:nvSpPr>
          <p:spPr>
            <a:xfrm>
              <a:off x="1428744" y="5722207"/>
              <a:ext cx="2043115" cy="1012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rPr>
                <a:t>Data sources in Chicago</a:t>
              </a:r>
              <a:endParaRPr lang="en-GB" b="1" dirty="0">
                <a:solidFill>
                  <a:schemeClr val="tx1"/>
                </a:solidFill>
              </a:endParaRPr>
            </a:p>
          </p:txBody>
        </p:sp>
        <p:sp>
          <p:nvSpPr>
            <p:cNvPr id="11" name="Right Arrow 10"/>
            <p:cNvSpPr/>
            <p:nvPr/>
          </p:nvSpPr>
          <p:spPr>
            <a:xfrm>
              <a:off x="4371965" y="3211436"/>
              <a:ext cx="2543185" cy="2502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rPr>
                <a:t>Extract clean transform Load refresh</a:t>
              </a:r>
              <a:endParaRPr lang="en-GB" b="1" dirty="0">
                <a:solidFill>
                  <a:schemeClr val="tx1"/>
                </a:solidFill>
              </a:endParaRPr>
            </a:p>
          </p:txBody>
        </p:sp>
        <p:sp>
          <p:nvSpPr>
            <p:cNvPr id="12" name="Can 11"/>
            <p:cNvSpPr/>
            <p:nvPr/>
          </p:nvSpPr>
          <p:spPr>
            <a:xfrm>
              <a:off x="7229466" y="3265946"/>
              <a:ext cx="1714509" cy="264093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b="1" dirty="0" smtClean="0">
                  <a:solidFill>
                    <a:schemeClr val="tx1"/>
                  </a:solidFill>
                </a:rPr>
                <a:t>Data warehouse</a:t>
              </a:r>
              <a:endParaRPr lang="en-GB" b="1" dirty="0">
                <a:solidFill>
                  <a:schemeClr val="tx1"/>
                </a:solidFill>
              </a:endParaRPr>
            </a:p>
          </p:txBody>
        </p:sp>
        <p:cxnSp>
          <p:nvCxnSpPr>
            <p:cNvPr id="14" name="Straight Arrow Connector 13"/>
            <p:cNvCxnSpPr/>
            <p:nvPr/>
          </p:nvCxnSpPr>
          <p:spPr>
            <a:xfrm>
              <a:off x="9043988" y="4462655"/>
              <a:ext cx="62865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9672638" y="4018516"/>
              <a:ext cx="2286000" cy="1135793"/>
            </a:xfrm>
            <a:prstGeom prst="rect">
              <a:avLst/>
            </a:prstGeom>
            <a:ln>
              <a:solidFill>
                <a:schemeClr val="accent6">
                  <a:alpha val="1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b="1" dirty="0" smtClean="0">
                  <a:solidFill>
                    <a:schemeClr val="tx1"/>
                  </a:solidFill>
                </a:rPr>
                <a:t>Query/</a:t>
              </a:r>
            </a:p>
            <a:p>
              <a:pPr algn="ctr"/>
              <a:r>
                <a:rPr lang="en-GB" b="1" dirty="0" smtClean="0">
                  <a:solidFill>
                    <a:schemeClr val="tx1"/>
                  </a:solidFill>
                </a:rPr>
                <a:t>report/</a:t>
              </a:r>
            </a:p>
            <a:p>
              <a:pPr algn="ctr"/>
              <a:r>
                <a:rPr lang="en-GB" b="1" dirty="0" smtClean="0">
                  <a:solidFill>
                    <a:schemeClr val="tx1"/>
                  </a:solidFill>
                </a:rPr>
                <a:t>analysis</a:t>
              </a:r>
              <a:endParaRPr lang="en-GB" b="1" dirty="0">
                <a:solidFill>
                  <a:schemeClr val="tx1"/>
                </a:solidFill>
              </a:endParaRPr>
            </a:p>
          </p:txBody>
        </p:sp>
      </p:grpSp>
    </p:spTree>
    <p:extLst>
      <p:ext uri="{BB962C8B-B14F-4D97-AF65-F5344CB8AC3E}">
        <p14:creationId xmlns:p14="http://schemas.microsoft.com/office/powerpoint/2010/main" xmlns="" val="10425686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364" y="973668"/>
            <a:ext cx="9302004" cy="706964"/>
          </a:xfrm>
        </p:spPr>
        <p:txBody>
          <a:bodyPr/>
          <a:lstStyle/>
          <a:p>
            <a:r>
              <a:rPr lang="en-GB" dirty="0" smtClean="0"/>
              <a:t>BI Users</a:t>
            </a:r>
            <a:endParaRPr lang="en-GB" dirty="0"/>
          </a:p>
        </p:txBody>
      </p:sp>
      <p:sp>
        <p:nvSpPr>
          <p:cNvPr id="3" name="Content Placeholder 2"/>
          <p:cNvSpPr>
            <a:spLocks noGrp="1"/>
          </p:cNvSpPr>
          <p:nvPr>
            <p:ph idx="1"/>
          </p:nvPr>
        </p:nvSpPr>
        <p:spPr>
          <a:xfrm>
            <a:off x="142875" y="2286001"/>
            <a:ext cx="11815763" cy="4343400"/>
          </a:xfrm>
        </p:spPr>
        <p:txBody>
          <a:bodyPr/>
          <a:lstStyle/>
          <a:p>
            <a:r>
              <a:rPr lang="en-GB" b="1" dirty="0" smtClean="0"/>
              <a:t>Casual users : These users are the consumers of information in pre-existing reports . they are usually executives , managers , field/operations works , customers or suppliers.</a:t>
            </a:r>
          </a:p>
          <a:p>
            <a:r>
              <a:rPr lang="en-GB" b="1" dirty="0" smtClean="0"/>
              <a:t>Power users : These users are the producers of information .they produce information either for their own needs or to satisfy the information needs of others . developers ,administrators ,business analysts , analytical </a:t>
            </a:r>
            <a:r>
              <a:rPr lang="en-GB" b="1" dirty="0" err="1" smtClean="0"/>
              <a:t>modelers</a:t>
            </a:r>
            <a:r>
              <a:rPr lang="en-GB" b="1" dirty="0" smtClean="0"/>
              <a:t> ,IT professionals , etc.</a:t>
            </a:r>
          </a:p>
          <a:p>
            <a:endParaRPr lang="en-GB" b="1" dirty="0"/>
          </a:p>
        </p:txBody>
      </p:sp>
      <p:graphicFrame>
        <p:nvGraphicFramePr>
          <p:cNvPr id="4" name="Table 3"/>
          <p:cNvGraphicFramePr>
            <a:graphicFrameLocks noGrp="1"/>
          </p:cNvGraphicFramePr>
          <p:nvPr>
            <p:extLst>
              <p:ext uri="{D42A27DB-BD31-4B8C-83A1-F6EECF244321}">
                <p14:modId xmlns:p14="http://schemas.microsoft.com/office/powerpoint/2010/main" xmlns="" val="2700357056"/>
              </p:ext>
            </p:extLst>
          </p:nvPr>
        </p:nvGraphicFramePr>
        <p:xfrm>
          <a:off x="142872" y="4005791"/>
          <a:ext cx="11815765" cy="2743200"/>
        </p:xfrm>
        <a:graphic>
          <a:graphicData uri="http://schemas.openxmlformats.org/drawingml/2006/table">
            <a:tbl>
              <a:tblPr firstRow="1" bandRow="1">
                <a:tableStyleId>{5C22544A-7EE6-4342-B048-85BDC9FD1C3A}</a:tableStyleId>
              </a:tblPr>
              <a:tblGrid>
                <a:gridCol w="1714503"/>
                <a:gridCol w="3257550"/>
                <a:gridCol w="2117406"/>
                <a:gridCol w="2363153"/>
                <a:gridCol w="2363153"/>
              </a:tblGrid>
              <a:tr h="251884">
                <a:tc>
                  <a:txBody>
                    <a:bodyPr/>
                    <a:lstStyle/>
                    <a:p>
                      <a:r>
                        <a:rPr lang="en-GB" dirty="0" smtClean="0"/>
                        <a:t>Type</a:t>
                      </a:r>
                      <a:r>
                        <a:rPr lang="en-GB" baseline="0" dirty="0" smtClean="0"/>
                        <a:t> of user</a:t>
                      </a:r>
                      <a:endParaRPr lang="en-GB" dirty="0"/>
                    </a:p>
                  </a:txBody>
                  <a:tcPr/>
                </a:tc>
                <a:tc>
                  <a:txBody>
                    <a:bodyPr/>
                    <a:lstStyle/>
                    <a:p>
                      <a:r>
                        <a:rPr lang="en-GB" dirty="0" smtClean="0"/>
                        <a:t>Example of such</a:t>
                      </a:r>
                      <a:endParaRPr lang="en-GB" dirty="0"/>
                    </a:p>
                  </a:txBody>
                  <a:tcPr/>
                </a:tc>
                <a:tc>
                  <a:txBody>
                    <a:bodyPr/>
                    <a:lstStyle/>
                    <a:p>
                      <a:r>
                        <a:rPr lang="en-GB" dirty="0" smtClean="0"/>
                        <a:t>Data access </a:t>
                      </a:r>
                      <a:endParaRPr lang="en-GB" dirty="0"/>
                    </a:p>
                  </a:txBody>
                  <a:tcPr/>
                </a:tc>
                <a:tc>
                  <a:txBody>
                    <a:bodyPr/>
                    <a:lstStyle/>
                    <a:p>
                      <a:r>
                        <a:rPr lang="en-GB" dirty="0" smtClean="0"/>
                        <a:t>Tools</a:t>
                      </a:r>
                      <a:endParaRPr lang="en-GB" dirty="0"/>
                    </a:p>
                  </a:txBody>
                  <a:tcPr/>
                </a:tc>
                <a:tc>
                  <a:txBody>
                    <a:bodyPr/>
                    <a:lstStyle/>
                    <a:p>
                      <a:r>
                        <a:rPr lang="en-GB" dirty="0" smtClean="0"/>
                        <a:t>Sources</a:t>
                      </a:r>
                      <a:endParaRPr lang="en-GB" dirty="0"/>
                    </a:p>
                  </a:txBody>
                  <a:tcPr/>
                </a:tc>
              </a:tr>
              <a:tr h="251884">
                <a:tc>
                  <a:txBody>
                    <a:bodyPr/>
                    <a:lstStyle/>
                    <a:p>
                      <a:r>
                        <a:rPr lang="en-GB" b="1" dirty="0" smtClean="0"/>
                        <a:t>Casual/</a:t>
                      </a:r>
                    </a:p>
                    <a:p>
                      <a:r>
                        <a:rPr lang="en-GB" b="1" dirty="0" smtClean="0"/>
                        <a:t>information</a:t>
                      </a:r>
                      <a:r>
                        <a:rPr lang="en-GB" b="1" baseline="0" dirty="0" smtClean="0"/>
                        <a:t> consumers</a:t>
                      </a:r>
                      <a:endParaRPr lang="en-GB" b="1"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b="1" dirty="0" smtClean="0"/>
                        <a:t>executives , managers , field/operations works , customers or suppliers.</a:t>
                      </a:r>
                    </a:p>
                    <a:p>
                      <a:endParaRPr lang="en-GB" b="1" dirty="0"/>
                    </a:p>
                  </a:txBody>
                  <a:tcPr/>
                </a:tc>
                <a:tc>
                  <a:txBody>
                    <a:bodyPr/>
                    <a:lstStyle/>
                    <a:p>
                      <a:r>
                        <a:rPr lang="en-GB" b="1" dirty="0" smtClean="0"/>
                        <a:t>Tailor-made to suit the need of their</a:t>
                      </a:r>
                      <a:r>
                        <a:rPr lang="en-GB" b="1" baseline="0" dirty="0" smtClean="0"/>
                        <a:t> respective roles</a:t>
                      </a:r>
                      <a:endParaRPr lang="en-GB" b="1" dirty="0"/>
                    </a:p>
                  </a:txBody>
                  <a:tcPr/>
                </a:tc>
                <a:tc>
                  <a:txBody>
                    <a:bodyPr/>
                    <a:lstStyle/>
                    <a:p>
                      <a:r>
                        <a:rPr lang="en-GB" b="1" dirty="0" smtClean="0"/>
                        <a:t>Pre-defined reports/dashboard</a:t>
                      </a:r>
                      <a:endParaRPr lang="en-GB" b="1" dirty="0"/>
                    </a:p>
                  </a:txBody>
                  <a:tcPr/>
                </a:tc>
                <a:tc>
                  <a:txBody>
                    <a:bodyPr/>
                    <a:lstStyle/>
                    <a:p>
                      <a:r>
                        <a:rPr lang="en-GB" b="1" dirty="0" smtClean="0"/>
                        <a:t>Data warehouse/data marts</a:t>
                      </a:r>
                      <a:endParaRPr lang="en-GB" b="1" dirty="0"/>
                    </a:p>
                  </a:txBody>
                  <a:tcPr/>
                </a:tc>
              </a:tr>
              <a:tr h="251884">
                <a:tc>
                  <a:txBody>
                    <a:bodyPr/>
                    <a:lstStyle/>
                    <a:p>
                      <a:r>
                        <a:rPr lang="en-GB" b="1" dirty="0" smtClean="0"/>
                        <a:t>Power users</a:t>
                      </a:r>
                      <a:r>
                        <a:rPr lang="en-GB" b="1" baseline="0" dirty="0" smtClean="0"/>
                        <a:t> /Information producers</a:t>
                      </a:r>
                      <a:endParaRPr lang="en-GB" b="1" dirty="0"/>
                    </a:p>
                  </a:txBody>
                  <a:tcPr/>
                </a:tc>
                <a:tc>
                  <a:txBody>
                    <a:bodyPr/>
                    <a:lstStyle/>
                    <a:p>
                      <a:r>
                        <a:rPr lang="en-GB" b="1" dirty="0" smtClean="0"/>
                        <a:t>developers ,administrators ,business analysts , analytical </a:t>
                      </a:r>
                      <a:r>
                        <a:rPr lang="en-GB" b="1" dirty="0" err="1" smtClean="0"/>
                        <a:t>modelers</a:t>
                      </a:r>
                      <a:r>
                        <a:rPr lang="en-GB" b="1" dirty="0" smtClean="0"/>
                        <a:t> ,IT professionals</a:t>
                      </a:r>
                      <a:endParaRPr lang="en-GB" b="1" dirty="0"/>
                    </a:p>
                  </a:txBody>
                  <a:tcPr/>
                </a:tc>
                <a:tc>
                  <a:txBody>
                    <a:bodyPr/>
                    <a:lstStyle/>
                    <a:p>
                      <a:r>
                        <a:rPr lang="en-GB" b="1" dirty="0" smtClean="0"/>
                        <a:t> Ad hoc /exploratory</a:t>
                      </a:r>
                      <a:endParaRPr lang="en-GB" b="1" dirty="0"/>
                    </a:p>
                  </a:txBody>
                  <a:tcPr/>
                </a:tc>
                <a:tc>
                  <a:txBody>
                    <a:bodyPr/>
                    <a:lstStyle/>
                    <a:p>
                      <a:r>
                        <a:rPr lang="en-GB" b="1" dirty="0" smtClean="0"/>
                        <a:t>Advanced analytical/authoring tools</a:t>
                      </a:r>
                      <a:endParaRPr lang="en-GB" b="1" dirty="0"/>
                    </a:p>
                  </a:txBody>
                  <a:tcPr/>
                </a:tc>
                <a:tc>
                  <a:txBody>
                    <a:bodyPr/>
                    <a:lstStyle/>
                    <a:p>
                      <a:r>
                        <a:rPr lang="en-GB" b="1" dirty="0" smtClean="0"/>
                        <a:t>Data warehouse/data</a:t>
                      </a:r>
                      <a:r>
                        <a:rPr lang="en-GB" b="1" baseline="0" dirty="0" smtClean="0"/>
                        <a:t> marts(Internal and external)</a:t>
                      </a:r>
                      <a:endParaRPr lang="en-GB" b="1" dirty="0"/>
                    </a:p>
                  </a:txBody>
                  <a:tcPr/>
                </a:tc>
              </a:tr>
            </a:tbl>
          </a:graphicData>
        </a:graphic>
      </p:graphicFrame>
    </p:spTree>
    <p:extLst>
      <p:ext uri="{BB962C8B-B14F-4D97-AF65-F5344CB8AC3E}">
        <p14:creationId xmlns:p14="http://schemas.microsoft.com/office/powerpoint/2010/main" xmlns="" val="13598087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364" y="973668"/>
            <a:ext cx="9302004" cy="706964"/>
          </a:xfrm>
        </p:spPr>
        <p:txBody>
          <a:bodyPr/>
          <a:lstStyle/>
          <a:p>
            <a:r>
              <a:rPr lang="en-GB" dirty="0" smtClean="0"/>
              <a:t>Business intelligence application</a:t>
            </a:r>
            <a:endParaRPr lang="en-GB" dirty="0"/>
          </a:p>
        </p:txBody>
      </p:sp>
      <p:sp>
        <p:nvSpPr>
          <p:cNvPr id="3" name="Content Placeholder 2"/>
          <p:cNvSpPr>
            <a:spLocks noGrp="1"/>
          </p:cNvSpPr>
          <p:nvPr>
            <p:ph idx="1"/>
          </p:nvPr>
        </p:nvSpPr>
        <p:spPr>
          <a:xfrm>
            <a:off x="142875" y="2386013"/>
            <a:ext cx="11815763" cy="4243387"/>
          </a:xfrm>
        </p:spPr>
        <p:txBody>
          <a:bodyPr/>
          <a:lstStyle/>
          <a:p>
            <a:r>
              <a:rPr lang="en-GB" b="1" dirty="0" smtClean="0"/>
              <a:t>BI application can be divided into two categories-</a:t>
            </a:r>
            <a:r>
              <a:rPr lang="en-GB" b="1" dirty="0" smtClean="0">
                <a:solidFill>
                  <a:srgbClr val="FF0000"/>
                </a:solidFill>
              </a:rPr>
              <a:t>Technology solution </a:t>
            </a:r>
            <a:r>
              <a:rPr lang="en-GB" b="1" dirty="0" smtClean="0">
                <a:solidFill>
                  <a:schemeClr val="tx1"/>
                </a:solidFill>
              </a:rPr>
              <a:t>and</a:t>
            </a:r>
            <a:r>
              <a:rPr lang="en-GB" b="1" dirty="0" smtClean="0">
                <a:solidFill>
                  <a:srgbClr val="FF0000"/>
                </a:solidFill>
              </a:rPr>
              <a:t> business solutions</a:t>
            </a:r>
          </a:p>
          <a:p>
            <a:r>
              <a:rPr lang="en-GB" b="1" dirty="0" smtClean="0">
                <a:solidFill>
                  <a:srgbClr val="FF0000"/>
                </a:solidFill>
              </a:rPr>
              <a:t>Technology solutions</a:t>
            </a:r>
          </a:p>
          <a:p>
            <a:pPr lvl="1"/>
            <a:r>
              <a:rPr lang="en-GB" sz="1800" b="1" dirty="0" smtClean="0">
                <a:solidFill>
                  <a:srgbClr val="FF0000"/>
                </a:solidFill>
              </a:rPr>
              <a:t>DSS</a:t>
            </a:r>
          </a:p>
          <a:p>
            <a:pPr lvl="1"/>
            <a:r>
              <a:rPr lang="en-GB" sz="1800" b="1" dirty="0" smtClean="0">
                <a:solidFill>
                  <a:srgbClr val="FF0000"/>
                </a:solidFill>
              </a:rPr>
              <a:t>EIS:</a:t>
            </a:r>
            <a:r>
              <a:rPr lang="en-GB" sz="1800" b="1" dirty="0" smtClean="0">
                <a:solidFill>
                  <a:schemeClr val="tx1"/>
                </a:solidFill>
              </a:rPr>
              <a:t>(Executive Information system) it provides the internal and external information to senior executives in this evaluate , analyse , compare.</a:t>
            </a:r>
          </a:p>
          <a:p>
            <a:pPr lvl="1"/>
            <a:r>
              <a:rPr lang="en-GB" sz="1800" b="1" dirty="0" smtClean="0">
                <a:solidFill>
                  <a:srgbClr val="FF0000"/>
                </a:solidFill>
              </a:rPr>
              <a:t>OLAP:</a:t>
            </a:r>
          </a:p>
          <a:p>
            <a:pPr lvl="1"/>
            <a:r>
              <a:rPr lang="en-GB" sz="1800" b="1" dirty="0" smtClean="0">
                <a:solidFill>
                  <a:srgbClr val="FF0000"/>
                </a:solidFill>
              </a:rPr>
              <a:t>Managed query and reporting:</a:t>
            </a:r>
            <a:r>
              <a:rPr lang="en-GB" sz="1800" b="1" dirty="0" smtClean="0">
                <a:solidFill>
                  <a:schemeClr val="tx1"/>
                </a:solidFill>
              </a:rPr>
              <a:t>(its just report wizards and report designer which are essentially used by essentially used </a:t>
            </a:r>
            <a:r>
              <a:rPr lang="en-GB" sz="1800" b="1" dirty="0">
                <a:solidFill>
                  <a:schemeClr val="tx1"/>
                </a:solidFill>
              </a:rPr>
              <a:t>b</a:t>
            </a:r>
            <a:r>
              <a:rPr lang="en-GB" sz="1800" b="1" dirty="0" smtClean="0">
                <a:solidFill>
                  <a:schemeClr val="tx1"/>
                </a:solidFill>
              </a:rPr>
              <a:t>y developers to create reports.</a:t>
            </a:r>
          </a:p>
          <a:p>
            <a:pPr lvl="1"/>
            <a:r>
              <a:rPr lang="en-GB" sz="1800" b="1" dirty="0" smtClean="0">
                <a:solidFill>
                  <a:srgbClr val="FF0000"/>
                </a:solidFill>
              </a:rPr>
              <a:t>Data mining :</a:t>
            </a:r>
            <a:r>
              <a:rPr lang="en-GB" sz="1800" b="1" dirty="0" smtClean="0">
                <a:solidFill>
                  <a:schemeClr val="tx1"/>
                </a:solidFill>
              </a:rPr>
              <a:t>Data mining is about unravelling hidden patterns , spotting trends </a:t>
            </a:r>
            <a:r>
              <a:rPr lang="en-GB" sz="1800" b="1" dirty="0" err="1" smtClean="0">
                <a:solidFill>
                  <a:schemeClr val="tx1"/>
                </a:solidFill>
              </a:rPr>
              <a:t>etc</a:t>
            </a:r>
            <a:endParaRPr lang="en-GB" sz="1800" b="1" dirty="0">
              <a:solidFill>
                <a:schemeClr val="tx1"/>
              </a:solidFill>
            </a:endParaRPr>
          </a:p>
        </p:txBody>
      </p:sp>
    </p:spTree>
    <p:extLst>
      <p:ext uri="{BB962C8B-B14F-4D97-AF65-F5344CB8AC3E}">
        <p14:creationId xmlns:p14="http://schemas.microsoft.com/office/powerpoint/2010/main" xmlns="" val="23138152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364" y="973668"/>
            <a:ext cx="9302004" cy="706964"/>
          </a:xfrm>
        </p:spPr>
        <p:txBody>
          <a:bodyPr/>
          <a:lstStyle/>
          <a:p>
            <a:r>
              <a:rPr lang="en-GB" sz="4400" b="1" dirty="0" smtClean="0"/>
              <a:t>Continued…</a:t>
            </a:r>
            <a:endParaRPr lang="en-GB" sz="4400" b="1" dirty="0"/>
          </a:p>
        </p:txBody>
      </p:sp>
      <p:sp>
        <p:nvSpPr>
          <p:cNvPr id="3" name="Content Placeholder 2"/>
          <p:cNvSpPr>
            <a:spLocks noGrp="1"/>
          </p:cNvSpPr>
          <p:nvPr>
            <p:ph idx="1"/>
          </p:nvPr>
        </p:nvSpPr>
        <p:spPr>
          <a:xfrm>
            <a:off x="142875" y="2386013"/>
            <a:ext cx="11815763" cy="4243387"/>
          </a:xfrm>
        </p:spPr>
        <p:txBody>
          <a:bodyPr>
            <a:normAutofit/>
          </a:bodyPr>
          <a:lstStyle/>
          <a:p>
            <a:r>
              <a:rPr lang="en-GB" sz="2400" b="1" dirty="0" smtClean="0"/>
              <a:t>Business solutions</a:t>
            </a:r>
          </a:p>
          <a:p>
            <a:pPr lvl="1"/>
            <a:r>
              <a:rPr lang="en-GB" sz="2000" b="1" dirty="0" smtClean="0"/>
              <a:t>Performance analysis</a:t>
            </a:r>
          </a:p>
          <a:p>
            <a:pPr lvl="1"/>
            <a:r>
              <a:rPr lang="en-GB" sz="2000" b="1" dirty="0" smtClean="0"/>
              <a:t>Customer analytics</a:t>
            </a:r>
          </a:p>
          <a:p>
            <a:pPr lvl="1"/>
            <a:r>
              <a:rPr lang="en-GB" sz="2000" b="1" dirty="0" smtClean="0"/>
              <a:t>Marketplace analysis</a:t>
            </a:r>
          </a:p>
          <a:p>
            <a:pPr lvl="1"/>
            <a:r>
              <a:rPr lang="en-GB" sz="2000" b="1" dirty="0" smtClean="0"/>
              <a:t>Productivity analysis</a:t>
            </a:r>
          </a:p>
          <a:p>
            <a:pPr lvl="1"/>
            <a:r>
              <a:rPr lang="en-GB" sz="2000" b="1" dirty="0" smtClean="0"/>
              <a:t>Sales channel analysis</a:t>
            </a:r>
          </a:p>
          <a:p>
            <a:pPr lvl="1"/>
            <a:r>
              <a:rPr lang="en-GB" sz="2000" b="1" dirty="0" smtClean="0"/>
              <a:t>Behaviour analysis</a:t>
            </a:r>
          </a:p>
          <a:p>
            <a:pPr lvl="1"/>
            <a:r>
              <a:rPr lang="en-GB" sz="2000" b="1" dirty="0" smtClean="0"/>
              <a:t>Supply chain analytics</a:t>
            </a:r>
            <a:endParaRPr lang="en-GB" sz="2000" b="1" dirty="0"/>
          </a:p>
        </p:txBody>
      </p:sp>
    </p:spTree>
    <p:extLst>
      <p:ext uri="{BB962C8B-B14F-4D97-AF65-F5344CB8AC3E}">
        <p14:creationId xmlns:p14="http://schemas.microsoft.com/office/powerpoint/2010/main" xmlns="" val="3350430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364" y="973668"/>
            <a:ext cx="9302004" cy="706964"/>
          </a:xfrm>
        </p:spPr>
        <p:txBody>
          <a:bodyPr/>
          <a:lstStyle/>
          <a:p>
            <a:r>
              <a:rPr lang="en-GB"/>
              <a:t>BI roles and responsibilities</a:t>
            </a:r>
            <a:endParaRPr lang="en-GB" dirty="0"/>
          </a:p>
        </p:txBody>
      </p:sp>
      <p:sp>
        <p:nvSpPr>
          <p:cNvPr id="3" name="Content Placeholder 2"/>
          <p:cNvSpPr>
            <a:spLocks noGrp="1"/>
          </p:cNvSpPr>
          <p:nvPr>
            <p:ph idx="1"/>
          </p:nvPr>
        </p:nvSpPr>
        <p:spPr>
          <a:xfrm>
            <a:off x="142875" y="2386013"/>
            <a:ext cx="11815763" cy="4243387"/>
          </a:xfrm>
        </p:spPr>
        <p:txBody>
          <a:bodyPr/>
          <a:lstStyle/>
          <a:p>
            <a:r>
              <a:rPr lang="en-GB" dirty="0" smtClean="0"/>
              <a:t>BI roles can be broadly classified into two categories –</a:t>
            </a:r>
            <a:r>
              <a:rPr lang="en-GB" sz="2000" b="1" dirty="0" smtClean="0"/>
              <a:t>program roles and project roles .</a:t>
            </a:r>
          </a:p>
          <a:p>
            <a:pPr marL="0" indent="0">
              <a:buNone/>
            </a:pPr>
            <a:endParaRPr lang="en-GB" b="1" dirty="0"/>
          </a:p>
        </p:txBody>
      </p:sp>
      <p:graphicFrame>
        <p:nvGraphicFramePr>
          <p:cNvPr id="4" name="Table 3"/>
          <p:cNvGraphicFramePr>
            <a:graphicFrameLocks noGrp="1"/>
          </p:cNvGraphicFramePr>
          <p:nvPr>
            <p:extLst>
              <p:ext uri="{D42A27DB-BD31-4B8C-83A1-F6EECF244321}">
                <p14:modId xmlns:p14="http://schemas.microsoft.com/office/powerpoint/2010/main" xmlns="" val="1664762014"/>
              </p:ext>
            </p:extLst>
          </p:nvPr>
        </p:nvGraphicFramePr>
        <p:xfrm>
          <a:off x="357185" y="2747971"/>
          <a:ext cx="11834814" cy="4110029"/>
        </p:xfrm>
        <a:graphic>
          <a:graphicData uri="http://schemas.openxmlformats.org/drawingml/2006/table">
            <a:tbl>
              <a:tblPr firstRow="1" bandRow="1">
                <a:tableStyleId>{5C22544A-7EE6-4342-B048-85BDC9FD1C3A}</a:tableStyleId>
              </a:tblPr>
              <a:tblGrid>
                <a:gridCol w="5917407"/>
                <a:gridCol w="5917407"/>
              </a:tblGrid>
              <a:tr h="351847">
                <a:tc>
                  <a:txBody>
                    <a:bodyPr/>
                    <a:lstStyle/>
                    <a:p>
                      <a:r>
                        <a:rPr lang="en-GB" dirty="0" smtClean="0"/>
                        <a:t>Program roles</a:t>
                      </a:r>
                      <a:endParaRPr lang="en-GB" dirty="0"/>
                    </a:p>
                  </a:txBody>
                  <a:tcPr/>
                </a:tc>
                <a:tc>
                  <a:txBody>
                    <a:bodyPr/>
                    <a:lstStyle/>
                    <a:p>
                      <a:r>
                        <a:rPr lang="en-GB" dirty="0" smtClean="0"/>
                        <a:t>Project roles</a:t>
                      </a:r>
                      <a:endParaRPr lang="en-GB" dirty="0"/>
                    </a:p>
                  </a:txBody>
                  <a:tcPr/>
                </a:tc>
              </a:tr>
              <a:tr h="439808">
                <a:tc>
                  <a:txBody>
                    <a:bodyPr/>
                    <a:lstStyle/>
                    <a:p>
                      <a:endParaRPr lang="en-GB" sz="2400" b="1" dirty="0"/>
                    </a:p>
                  </a:txBody>
                  <a:tcPr/>
                </a:tc>
                <a:tc>
                  <a:txBody>
                    <a:bodyPr/>
                    <a:lstStyle/>
                    <a:p>
                      <a:r>
                        <a:rPr lang="en-GB" sz="2400" b="1" dirty="0" smtClean="0"/>
                        <a:t>Business Manager</a:t>
                      </a:r>
                      <a:endParaRPr lang="en-GB" sz="2400" b="1" dirty="0"/>
                    </a:p>
                  </a:txBody>
                  <a:tcPr/>
                </a:tc>
              </a:tr>
              <a:tr h="43980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400" b="1" dirty="0" smtClean="0"/>
                        <a:t>BI program Manager</a:t>
                      </a:r>
                      <a:endParaRPr lang="en-GB" sz="2400" b="1" dirty="0"/>
                    </a:p>
                  </a:txBody>
                  <a:tcPr/>
                </a:tc>
                <a:tc>
                  <a:txBody>
                    <a:bodyPr/>
                    <a:lstStyle/>
                    <a:p>
                      <a:r>
                        <a:rPr lang="en-GB" sz="2400" b="1" dirty="0" smtClean="0"/>
                        <a:t>BI</a:t>
                      </a:r>
                      <a:r>
                        <a:rPr lang="en-GB" sz="2400" b="1" baseline="0" dirty="0" smtClean="0"/>
                        <a:t> Business specialist</a:t>
                      </a:r>
                      <a:endParaRPr lang="en-GB" sz="2400" b="1" dirty="0"/>
                    </a:p>
                  </a:txBody>
                  <a:tcPr/>
                </a:tc>
              </a:tr>
              <a:tr h="439808">
                <a:tc>
                  <a:txBody>
                    <a:bodyPr/>
                    <a:lstStyle/>
                    <a:p>
                      <a:r>
                        <a:rPr lang="en-GB" sz="2400" b="1" dirty="0" smtClean="0"/>
                        <a:t>BI data architect</a:t>
                      </a:r>
                      <a:endParaRPr lang="en-GB" sz="2400" b="1" dirty="0"/>
                    </a:p>
                  </a:txBody>
                  <a:tcPr/>
                </a:tc>
                <a:tc>
                  <a:txBody>
                    <a:bodyPr/>
                    <a:lstStyle/>
                    <a:p>
                      <a:r>
                        <a:rPr lang="en-GB" sz="2400" b="1" dirty="0" smtClean="0"/>
                        <a:t>BI  Project Manager</a:t>
                      </a:r>
                      <a:endParaRPr lang="en-GB" sz="2400" b="1" dirty="0"/>
                    </a:p>
                  </a:txBody>
                  <a:tcPr/>
                </a:tc>
              </a:tr>
              <a:tr h="543869">
                <a:tc>
                  <a:txBody>
                    <a:bodyPr/>
                    <a:lstStyle/>
                    <a:p>
                      <a:r>
                        <a:rPr lang="en-GB" sz="2400" b="1" dirty="0" smtClean="0"/>
                        <a:t>BI ETL architect</a:t>
                      </a:r>
                      <a:endParaRPr lang="en-GB" sz="2400" b="1" dirty="0"/>
                    </a:p>
                  </a:txBody>
                  <a:tcPr/>
                </a:tc>
                <a:tc>
                  <a:txBody>
                    <a:bodyPr/>
                    <a:lstStyle/>
                    <a:p>
                      <a:r>
                        <a:rPr lang="en-GB" sz="2400" b="1" dirty="0" smtClean="0"/>
                        <a:t>Business Requirements analyst</a:t>
                      </a:r>
                      <a:endParaRPr lang="en-GB" sz="2400" b="1" dirty="0"/>
                    </a:p>
                  </a:txBody>
                  <a:tcPr/>
                </a:tc>
              </a:tr>
              <a:tr h="439808">
                <a:tc>
                  <a:txBody>
                    <a:bodyPr/>
                    <a:lstStyle/>
                    <a:p>
                      <a:r>
                        <a:rPr lang="en-GB" sz="2400" b="1" dirty="0" smtClean="0"/>
                        <a:t>BI Technical</a:t>
                      </a:r>
                      <a:r>
                        <a:rPr lang="en-GB" sz="2400" b="1" baseline="0" dirty="0" smtClean="0"/>
                        <a:t> Architect</a:t>
                      </a:r>
                      <a:endParaRPr lang="en-GB" sz="2400" b="1" dirty="0"/>
                    </a:p>
                  </a:txBody>
                  <a:tcPr/>
                </a:tc>
                <a:tc>
                  <a:txBody>
                    <a:bodyPr/>
                    <a:lstStyle/>
                    <a:p>
                      <a:r>
                        <a:rPr lang="en-GB" sz="2400" b="1" dirty="0" smtClean="0"/>
                        <a:t>Decision</a:t>
                      </a:r>
                      <a:r>
                        <a:rPr lang="en-GB" sz="2400" b="1" baseline="0" dirty="0" smtClean="0"/>
                        <a:t> Support Analyst</a:t>
                      </a:r>
                      <a:endParaRPr lang="en-GB" sz="2400" b="1" dirty="0"/>
                    </a:p>
                  </a:txBody>
                  <a:tcPr/>
                </a:tc>
              </a:tr>
              <a:tr h="439808">
                <a:tc>
                  <a:txBody>
                    <a:bodyPr/>
                    <a:lstStyle/>
                    <a:p>
                      <a:r>
                        <a:rPr lang="en-GB" sz="2400" b="1" dirty="0" smtClean="0"/>
                        <a:t>Metadata Manager</a:t>
                      </a:r>
                      <a:endParaRPr lang="en-GB" sz="2400" b="1" dirty="0"/>
                    </a:p>
                  </a:txBody>
                  <a:tcPr/>
                </a:tc>
                <a:tc>
                  <a:txBody>
                    <a:bodyPr/>
                    <a:lstStyle/>
                    <a:p>
                      <a:r>
                        <a:rPr lang="en-GB" sz="2400" b="1" dirty="0" smtClean="0"/>
                        <a:t>BI Designer</a:t>
                      </a:r>
                      <a:endParaRPr lang="en-GB" sz="2400" b="1" dirty="0"/>
                    </a:p>
                  </a:txBody>
                  <a:tcPr/>
                </a:tc>
              </a:tr>
              <a:tr h="439808">
                <a:tc>
                  <a:txBody>
                    <a:bodyPr/>
                    <a:lstStyle/>
                    <a:p>
                      <a:r>
                        <a:rPr lang="en-GB" sz="2400" b="1" dirty="0" smtClean="0"/>
                        <a:t>BI Administrator</a:t>
                      </a:r>
                      <a:endParaRPr lang="en-GB" sz="2400" b="1" dirty="0"/>
                    </a:p>
                  </a:txBody>
                  <a:tcPr/>
                </a:tc>
                <a:tc>
                  <a:txBody>
                    <a:bodyPr/>
                    <a:lstStyle/>
                    <a:p>
                      <a:r>
                        <a:rPr lang="en-GB" sz="2400" b="1" dirty="0" smtClean="0"/>
                        <a:t>ETL specialist(extract ,transform ,load)</a:t>
                      </a:r>
                      <a:endParaRPr lang="en-GB" sz="2400" b="1" dirty="0"/>
                    </a:p>
                  </a:txBody>
                  <a:tcPr/>
                </a:tc>
              </a:tr>
              <a:tr h="439808">
                <a:tc>
                  <a:txBody>
                    <a:bodyPr/>
                    <a:lstStyle/>
                    <a:p>
                      <a:endParaRPr lang="en-GB" sz="2400" b="1" dirty="0"/>
                    </a:p>
                  </a:txBody>
                  <a:tcPr/>
                </a:tc>
                <a:tc>
                  <a:txBody>
                    <a:bodyPr/>
                    <a:lstStyle/>
                    <a:p>
                      <a:r>
                        <a:rPr lang="en-GB" sz="2400" b="1" dirty="0" smtClean="0"/>
                        <a:t>Data Administrator</a:t>
                      </a:r>
                      <a:endParaRPr lang="en-GB" sz="2400" b="1" dirty="0"/>
                    </a:p>
                  </a:txBody>
                  <a:tcPr/>
                </a:tc>
              </a:tr>
            </a:tbl>
          </a:graphicData>
        </a:graphic>
      </p:graphicFrame>
    </p:spTree>
    <p:extLst>
      <p:ext uri="{BB962C8B-B14F-4D97-AF65-F5344CB8AC3E}">
        <p14:creationId xmlns:p14="http://schemas.microsoft.com/office/powerpoint/2010/main" xmlns="" val="3423092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364" y="973668"/>
            <a:ext cx="9302004" cy="706964"/>
          </a:xfrm>
        </p:spPr>
        <p:txBody>
          <a:bodyPr/>
          <a:lstStyle/>
          <a:p>
            <a:r>
              <a:rPr lang="en-GB" dirty="0" smtClean="0"/>
              <a:t>NEED FOR DATA WAREHOUSE</a:t>
            </a:r>
            <a:endParaRPr lang="en-GB" dirty="0"/>
          </a:p>
        </p:txBody>
      </p:sp>
      <p:sp>
        <p:nvSpPr>
          <p:cNvPr id="3" name="Content Placeholder 2"/>
          <p:cNvSpPr>
            <a:spLocks noGrp="1"/>
          </p:cNvSpPr>
          <p:nvPr>
            <p:ph idx="1"/>
          </p:nvPr>
        </p:nvSpPr>
        <p:spPr>
          <a:xfrm>
            <a:off x="142875" y="2386013"/>
            <a:ext cx="11815763" cy="4243387"/>
          </a:xfrm>
        </p:spPr>
        <p:txBody>
          <a:bodyPr>
            <a:noAutofit/>
          </a:bodyPr>
          <a:lstStyle/>
          <a:p>
            <a:r>
              <a:rPr lang="en-GB" sz="2000" b="1" dirty="0" smtClean="0"/>
              <a:t>Data from several heterogeneous data sources can extracted and brought together in a data warehouse.</a:t>
            </a:r>
          </a:p>
          <a:p>
            <a:r>
              <a:rPr lang="en-GB" sz="2000" b="1" dirty="0" smtClean="0"/>
              <a:t>Even when DIIT expand into several branch on multiple cities, it still can have one data warehouse to support the information needs of the institution.</a:t>
            </a:r>
          </a:p>
          <a:p>
            <a:r>
              <a:rPr lang="en-GB" sz="2000" b="1" dirty="0" smtClean="0"/>
              <a:t>Data anomalies can be corrected through an ETL package.</a:t>
            </a:r>
          </a:p>
          <a:p>
            <a:r>
              <a:rPr lang="en-GB" sz="2000" b="1" dirty="0" smtClean="0"/>
              <a:t>Missing or incomplete records can be detected and duly corrected.</a:t>
            </a:r>
          </a:p>
          <a:p>
            <a:r>
              <a:rPr lang="en-GB" sz="2000" b="1" dirty="0" smtClean="0"/>
              <a:t>Uniformity can be maintained over each attribute if a table.</a:t>
            </a:r>
          </a:p>
          <a:p>
            <a:r>
              <a:rPr lang="en-GB" sz="2000" b="1" dirty="0" smtClean="0"/>
              <a:t>Data can be maintained over each attribute of a table.</a:t>
            </a:r>
          </a:p>
          <a:p>
            <a:r>
              <a:rPr lang="en-GB" sz="2000" b="1" dirty="0" smtClean="0"/>
              <a:t>Data can be </a:t>
            </a:r>
            <a:r>
              <a:rPr lang="en-GB" sz="2000" b="1" dirty="0"/>
              <a:t>c</a:t>
            </a:r>
            <a:r>
              <a:rPr lang="en-GB" sz="2000" b="1" dirty="0" smtClean="0"/>
              <a:t>onveniently retrieved for analysis and generating reports</a:t>
            </a:r>
          </a:p>
          <a:p>
            <a:r>
              <a:rPr lang="en-GB" sz="2000" b="1" dirty="0" smtClean="0"/>
              <a:t>Fact-base decision making can be easily supported by a data warehouse.</a:t>
            </a:r>
          </a:p>
          <a:p>
            <a:r>
              <a:rPr lang="en-GB" sz="2000" b="1" dirty="0" smtClean="0"/>
              <a:t>Ad hoc queries can be easily supported.</a:t>
            </a:r>
            <a:endParaRPr lang="en-GB" sz="2000" b="1" dirty="0"/>
          </a:p>
        </p:txBody>
      </p:sp>
    </p:spTree>
    <p:extLst>
      <p:ext uri="{BB962C8B-B14F-4D97-AF65-F5344CB8AC3E}">
        <p14:creationId xmlns:p14="http://schemas.microsoft.com/office/powerpoint/2010/main" xmlns="" val="34464409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638" y="600075"/>
            <a:ext cx="10744200" cy="1080557"/>
          </a:xfrm>
        </p:spPr>
        <p:txBody>
          <a:bodyPr/>
          <a:lstStyle/>
          <a:p>
            <a:pPr algn="ctr"/>
            <a:r>
              <a:rPr lang="en-GB" dirty="0"/>
              <a:t>Basics of </a:t>
            </a:r>
            <a:r>
              <a:rPr lang="en-GB" dirty="0" smtClean="0"/>
              <a:t>Data Integration</a:t>
            </a:r>
            <a:r>
              <a:rPr lang="en-GB" dirty="0"/>
              <a:t/>
            </a:r>
            <a:br>
              <a:rPr lang="en-GB" dirty="0"/>
            </a:br>
            <a:r>
              <a:rPr lang="en-GB" dirty="0" smtClean="0"/>
              <a:t>Need for data warehouse</a:t>
            </a:r>
            <a:endParaRPr lang="en-GB" dirty="0"/>
          </a:p>
        </p:txBody>
      </p:sp>
      <p:sp>
        <p:nvSpPr>
          <p:cNvPr id="3" name="Content Placeholder 2"/>
          <p:cNvSpPr>
            <a:spLocks noGrp="1"/>
          </p:cNvSpPr>
          <p:nvPr>
            <p:ph idx="1"/>
          </p:nvPr>
        </p:nvSpPr>
        <p:spPr>
          <a:xfrm>
            <a:off x="142875" y="2386013"/>
            <a:ext cx="11815763" cy="4243387"/>
          </a:xfrm>
        </p:spPr>
        <p:txBody>
          <a:bodyPr/>
          <a:lstStyle/>
          <a:p>
            <a:endParaRPr lang="en-GB" dirty="0"/>
          </a:p>
        </p:txBody>
      </p:sp>
      <p:grpSp>
        <p:nvGrpSpPr>
          <p:cNvPr id="11" name="Group 10"/>
          <p:cNvGrpSpPr/>
          <p:nvPr/>
        </p:nvGrpSpPr>
        <p:grpSpPr>
          <a:xfrm>
            <a:off x="757239" y="2610273"/>
            <a:ext cx="10515599" cy="3695107"/>
            <a:chOff x="757239" y="2624561"/>
            <a:chExt cx="10515599" cy="3695107"/>
          </a:xfrm>
        </p:grpSpPr>
        <p:sp>
          <p:nvSpPr>
            <p:cNvPr id="4" name="Rectangle 3"/>
            <p:cNvSpPr/>
            <p:nvPr/>
          </p:nvSpPr>
          <p:spPr>
            <a:xfrm>
              <a:off x="757239" y="2790657"/>
              <a:ext cx="1528763" cy="1357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Can 4"/>
            <p:cNvSpPr/>
            <p:nvPr/>
          </p:nvSpPr>
          <p:spPr>
            <a:xfrm>
              <a:off x="3228976" y="2790657"/>
              <a:ext cx="1400176"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an 5"/>
            <p:cNvSpPr/>
            <p:nvPr/>
          </p:nvSpPr>
          <p:spPr>
            <a:xfrm>
              <a:off x="757239" y="4853350"/>
              <a:ext cx="1400176"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an 6"/>
            <p:cNvSpPr/>
            <p:nvPr/>
          </p:nvSpPr>
          <p:spPr>
            <a:xfrm>
              <a:off x="3514726" y="4993229"/>
              <a:ext cx="1400176"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5843589" y="2624561"/>
              <a:ext cx="2057400" cy="3695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E</a:t>
              </a:r>
            </a:p>
            <a:p>
              <a:pPr algn="ctr"/>
              <a:r>
                <a:rPr lang="en-GB" dirty="0" smtClean="0"/>
                <a:t>(Extraction)</a:t>
              </a:r>
            </a:p>
            <a:p>
              <a:pPr algn="ctr"/>
              <a:r>
                <a:rPr lang="en-GB" dirty="0" smtClean="0"/>
                <a:t>T</a:t>
              </a:r>
            </a:p>
            <a:p>
              <a:pPr algn="ctr"/>
              <a:r>
                <a:rPr lang="en-GB" dirty="0" smtClean="0"/>
                <a:t>(Transformation)</a:t>
              </a:r>
            </a:p>
            <a:p>
              <a:pPr algn="ctr"/>
              <a:r>
                <a:rPr lang="en-GB" dirty="0" smtClean="0"/>
                <a:t>L</a:t>
              </a:r>
            </a:p>
            <a:p>
              <a:pPr algn="ctr"/>
              <a:r>
                <a:rPr lang="en-GB" dirty="0" smtClean="0"/>
                <a:t>(Load)</a:t>
              </a:r>
              <a:endParaRPr lang="en-GB" dirty="0"/>
            </a:p>
          </p:txBody>
        </p:sp>
        <p:sp>
          <p:nvSpPr>
            <p:cNvPr id="9" name="Can 8"/>
            <p:cNvSpPr/>
            <p:nvPr/>
          </p:nvSpPr>
          <p:spPr>
            <a:xfrm>
              <a:off x="8729663" y="3184420"/>
              <a:ext cx="2543175" cy="2682009"/>
            </a:xfrm>
            <a:prstGeom prst="ca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an 9"/>
            <p:cNvSpPr/>
            <p:nvPr/>
          </p:nvSpPr>
          <p:spPr>
            <a:xfrm>
              <a:off x="8908256" y="3342599"/>
              <a:ext cx="2185987" cy="2154174"/>
            </a:xfrm>
            <a:prstGeom prst="can">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Data warehouse</a:t>
              </a:r>
              <a:endParaRPr lang="en-GB" dirty="0"/>
            </a:p>
          </p:txBody>
        </p:sp>
        <p:cxnSp>
          <p:nvCxnSpPr>
            <p:cNvPr id="13" name="Straight Arrow Connector 12"/>
            <p:cNvCxnSpPr/>
            <p:nvPr/>
          </p:nvCxnSpPr>
          <p:spPr>
            <a:xfrm>
              <a:off x="4629152" y="3184420"/>
              <a:ext cx="121443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547000" y="3580965"/>
              <a:ext cx="1235868" cy="21431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993108" y="4147969"/>
              <a:ext cx="3871912" cy="13488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772028" y="5542364"/>
              <a:ext cx="1010840" cy="13361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286002" y="3435361"/>
              <a:ext cx="942974" cy="623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515226" y="4853350"/>
              <a:ext cx="121443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935832" y="2293144"/>
            <a:ext cx="4586287" cy="461665"/>
          </a:xfrm>
          <a:prstGeom prst="rect">
            <a:avLst/>
          </a:prstGeom>
          <a:noFill/>
        </p:spPr>
        <p:txBody>
          <a:bodyPr wrap="square" rtlCol="0">
            <a:spAutoFit/>
          </a:bodyPr>
          <a:lstStyle/>
          <a:p>
            <a:r>
              <a:rPr lang="en-GB" sz="2400" b="1" dirty="0" smtClean="0"/>
              <a:t>Operational data source</a:t>
            </a:r>
            <a:endParaRPr lang="en-GB" sz="2400" b="1" dirty="0"/>
          </a:p>
        </p:txBody>
      </p:sp>
    </p:spTree>
    <p:extLst>
      <p:ext uri="{BB962C8B-B14F-4D97-AF65-F5344CB8AC3E}">
        <p14:creationId xmlns:p14="http://schemas.microsoft.com/office/powerpoint/2010/main" xmlns="" val="34700603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364" y="973668"/>
            <a:ext cx="9302004" cy="706964"/>
          </a:xfrm>
        </p:spPr>
        <p:txBody>
          <a:bodyPr/>
          <a:lstStyle/>
          <a:p>
            <a:r>
              <a:rPr lang="en-GB" dirty="0" smtClean="0"/>
              <a:t>Some of issues/concerns of data usage</a:t>
            </a:r>
            <a:endParaRPr lang="en-GB" dirty="0"/>
          </a:p>
        </p:txBody>
      </p:sp>
      <p:sp>
        <p:nvSpPr>
          <p:cNvPr id="3" name="Content Placeholder 2"/>
          <p:cNvSpPr>
            <a:spLocks noGrp="1"/>
          </p:cNvSpPr>
          <p:nvPr>
            <p:ph idx="1"/>
          </p:nvPr>
        </p:nvSpPr>
        <p:spPr>
          <a:xfrm>
            <a:off x="142875" y="2386013"/>
            <a:ext cx="11815763" cy="4243387"/>
          </a:xfrm>
        </p:spPr>
        <p:txBody>
          <a:bodyPr/>
          <a:lstStyle/>
          <a:p>
            <a:r>
              <a:rPr lang="en-GB" dirty="0" smtClean="0"/>
              <a:t>Lack of information sharing:</a:t>
            </a:r>
          </a:p>
          <a:p>
            <a:r>
              <a:rPr lang="en-GB" dirty="0" smtClean="0"/>
              <a:t>Lack if information credibility( believe ) :</a:t>
            </a:r>
          </a:p>
          <a:p>
            <a:r>
              <a:rPr lang="en-GB" dirty="0" smtClean="0"/>
              <a:t>Report take a longer time to be prepared:</a:t>
            </a:r>
          </a:p>
          <a:p>
            <a:r>
              <a:rPr lang="en-GB" dirty="0" smtClean="0"/>
              <a:t>Little or no scope for ad hoc querying or queries that require historical data:</a:t>
            </a:r>
          </a:p>
          <a:p>
            <a:endParaRPr lang="en-GB" dirty="0"/>
          </a:p>
        </p:txBody>
      </p:sp>
    </p:spTree>
    <p:extLst>
      <p:ext uri="{BB962C8B-B14F-4D97-AF65-F5344CB8AC3E}">
        <p14:creationId xmlns:p14="http://schemas.microsoft.com/office/powerpoint/2010/main" xmlns="" val="22281910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BI component Framework</a:t>
            </a:r>
          </a:p>
        </p:txBody>
      </p:sp>
      <p:sp>
        <p:nvSpPr>
          <p:cNvPr id="3" name="Content Placeholder 2"/>
          <p:cNvSpPr>
            <a:spLocks noGrp="1"/>
          </p:cNvSpPr>
          <p:nvPr>
            <p:ph idx="1"/>
          </p:nvPr>
        </p:nvSpPr>
        <p:spPr>
          <a:xfrm>
            <a:off x="228600" y="2357438"/>
            <a:ext cx="11687175" cy="4271962"/>
          </a:xfrm>
        </p:spPr>
        <p:txBody>
          <a:bodyPr/>
          <a:lstStyle/>
          <a:p>
            <a:r>
              <a:rPr lang="en-US" b="1" dirty="0" smtClean="0"/>
              <a:t>Business layer</a:t>
            </a:r>
          </a:p>
          <a:p>
            <a:r>
              <a:rPr lang="en-US" b="1" dirty="0" smtClean="0"/>
              <a:t>Administrator and operation layer</a:t>
            </a:r>
          </a:p>
          <a:p>
            <a:r>
              <a:rPr lang="en-US" b="1" dirty="0" smtClean="0"/>
              <a:t>Implementation layer</a:t>
            </a:r>
          </a:p>
          <a:p>
            <a:endParaRPr lang="en-GB" dirty="0"/>
          </a:p>
        </p:txBody>
      </p:sp>
    </p:spTree>
    <p:extLst>
      <p:ext uri="{BB962C8B-B14F-4D97-AF65-F5344CB8AC3E}">
        <p14:creationId xmlns:p14="http://schemas.microsoft.com/office/powerpoint/2010/main" xmlns="" val="35547004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364" y="973668"/>
            <a:ext cx="9302004" cy="706964"/>
          </a:xfrm>
        </p:spPr>
        <p:txBody>
          <a:bodyPr/>
          <a:lstStyle/>
          <a:p>
            <a:r>
              <a:rPr lang="en-GB" dirty="0" smtClean="0"/>
              <a:t>DIFINITION OF DATA WAREHOUSE</a:t>
            </a:r>
            <a:endParaRPr lang="en-GB" dirty="0"/>
          </a:p>
        </p:txBody>
      </p:sp>
      <p:sp>
        <p:nvSpPr>
          <p:cNvPr id="3" name="Content Placeholder 2"/>
          <p:cNvSpPr>
            <a:spLocks noGrp="1"/>
          </p:cNvSpPr>
          <p:nvPr>
            <p:ph idx="1"/>
          </p:nvPr>
        </p:nvSpPr>
        <p:spPr>
          <a:xfrm>
            <a:off x="142875" y="2386013"/>
            <a:ext cx="11815763" cy="4243387"/>
          </a:xfrm>
        </p:spPr>
        <p:txBody>
          <a:bodyPr/>
          <a:lstStyle/>
          <a:p>
            <a:r>
              <a:rPr lang="en-GB" b="1" dirty="0" smtClean="0"/>
              <a:t>“</a:t>
            </a:r>
            <a:r>
              <a:rPr lang="en-GB" b="1" dirty="0"/>
              <a:t>a</a:t>
            </a:r>
            <a:r>
              <a:rPr lang="en-GB" b="1" dirty="0" smtClean="0"/>
              <a:t> data warehouse is a </a:t>
            </a:r>
            <a:r>
              <a:rPr lang="en-GB" sz="2000" b="1" dirty="0" smtClean="0">
                <a:solidFill>
                  <a:srgbClr val="FF0000"/>
                </a:solidFill>
              </a:rPr>
              <a:t>subject-oriented , integrated , time variant and non-volatile</a:t>
            </a:r>
            <a:r>
              <a:rPr lang="en-GB" b="1" dirty="0" smtClean="0"/>
              <a:t> collection of data in support of management’s decision making process”</a:t>
            </a:r>
          </a:p>
          <a:p>
            <a:r>
              <a:rPr lang="en-GB" b="1" dirty="0" smtClean="0">
                <a:solidFill>
                  <a:srgbClr val="FF0000"/>
                </a:solidFill>
              </a:rPr>
              <a:t>Subject-oriented</a:t>
            </a:r>
            <a:r>
              <a:rPr lang="en-GB" b="1" dirty="0" smtClean="0"/>
              <a:t>: about the customers,suppliers,partners,sales product ,etc…</a:t>
            </a:r>
          </a:p>
          <a:p>
            <a:r>
              <a:rPr lang="en-GB" b="1" dirty="0" smtClean="0">
                <a:solidFill>
                  <a:srgbClr val="FF0000"/>
                </a:solidFill>
              </a:rPr>
              <a:t>Integrated</a:t>
            </a:r>
            <a:r>
              <a:rPr lang="en-GB" b="1" dirty="0" smtClean="0"/>
              <a:t> : a typical enterprise will have a multitude of enterprise application  some of the data can share and some of the data can’t share.</a:t>
            </a:r>
          </a:p>
          <a:p>
            <a:r>
              <a:rPr lang="en-GB" b="1" dirty="0" smtClean="0">
                <a:solidFill>
                  <a:srgbClr val="FF0000"/>
                </a:solidFill>
              </a:rPr>
              <a:t>Time variant </a:t>
            </a:r>
            <a:r>
              <a:rPr lang="en-GB" b="1" dirty="0" smtClean="0"/>
              <a:t>:</a:t>
            </a:r>
            <a:r>
              <a:rPr lang="en-GB" b="1" dirty="0"/>
              <a:t>A</a:t>
            </a:r>
            <a:r>
              <a:rPr lang="en-GB" b="1" dirty="0" smtClean="0"/>
              <a:t> data  warehouse keeps historical data while an OLTP system will usually have the most up-to-data data. Like 1 month,3month,12 month etc..</a:t>
            </a:r>
          </a:p>
          <a:p>
            <a:r>
              <a:rPr lang="en-GB" b="1" dirty="0" smtClean="0">
                <a:solidFill>
                  <a:srgbClr val="FF0000"/>
                </a:solidFill>
              </a:rPr>
              <a:t>Non-volatile(instable)</a:t>
            </a:r>
            <a:r>
              <a:rPr lang="en-GB" b="1" dirty="0" smtClean="0"/>
              <a:t> : transaction processing, recovery and concurrency control mechanisms are usually associated with OLTP . Physical store of data transformed from the applications.</a:t>
            </a:r>
            <a:endParaRPr lang="en-GB" b="1" dirty="0"/>
          </a:p>
        </p:txBody>
      </p:sp>
    </p:spTree>
    <p:extLst>
      <p:ext uri="{BB962C8B-B14F-4D97-AF65-F5344CB8AC3E}">
        <p14:creationId xmlns:p14="http://schemas.microsoft.com/office/powerpoint/2010/main" xmlns="" val="20892084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364" y="973668"/>
            <a:ext cx="9302004" cy="706964"/>
          </a:xfrm>
        </p:spPr>
        <p:txBody>
          <a:bodyPr/>
          <a:lstStyle/>
          <a:p>
            <a:r>
              <a:rPr lang="en-GB" dirty="0" smtClean="0"/>
              <a:t>WHAT IS THEN AN ODS?</a:t>
            </a:r>
            <a:endParaRPr lang="en-GB" dirty="0"/>
          </a:p>
        </p:txBody>
      </p:sp>
      <p:sp>
        <p:nvSpPr>
          <p:cNvPr id="3" name="Content Placeholder 2"/>
          <p:cNvSpPr>
            <a:spLocks noGrp="1"/>
          </p:cNvSpPr>
          <p:nvPr>
            <p:ph idx="1"/>
          </p:nvPr>
        </p:nvSpPr>
        <p:spPr>
          <a:xfrm>
            <a:off x="142875" y="2386013"/>
            <a:ext cx="11815763" cy="4243387"/>
          </a:xfrm>
        </p:spPr>
        <p:txBody>
          <a:bodyPr>
            <a:normAutofit/>
          </a:bodyPr>
          <a:lstStyle/>
          <a:p>
            <a:r>
              <a:rPr lang="en-GB" sz="2400" b="1" dirty="0" smtClean="0"/>
              <a:t>An “operational data store”(ODS) is similar to a data warehouse in that several system around the enterprise feed operational information to it.</a:t>
            </a:r>
          </a:p>
          <a:p>
            <a:r>
              <a:rPr lang="en-GB" sz="2400" b="1" dirty="0" smtClean="0"/>
              <a:t>The ODS processes this operational data to provide a homogeneous, unified view which can then be unified view which can then be utilized by analysts and report-writers alike for analysis and reporting.</a:t>
            </a:r>
          </a:p>
          <a:p>
            <a:r>
              <a:rPr lang="en-GB" sz="2400" b="1" dirty="0" smtClean="0"/>
              <a:t>The integration logic and processes are built into the ODS.</a:t>
            </a:r>
          </a:p>
          <a:p>
            <a:r>
              <a:rPr lang="en-GB" sz="2400" b="1" dirty="0" smtClean="0"/>
              <a:t>ODS is meant to hold current or very recent operational data.</a:t>
            </a:r>
          </a:p>
          <a:p>
            <a:r>
              <a:rPr lang="en-GB" sz="2400" b="1" dirty="0" smtClean="0"/>
              <a:t>An ODS differs from an enterprise data warehouse in that it is not meant to store and maintain huge amount of historical information</a:t>
            </a:r>
            <a:endParaRPr lang="en-GB" sz="2400" b="1" dirty="0"/>
          </a:p>
        </p:txBody>
      </p:sp>
    </p:spTree>
    <p:extLst>
      <p:ext uri="{BB962C8B-B14F-4D97-AF65-F5344CB8AC3E}">
        <p14:creationId xmlns:p14="http://schemas.microsoft.com/office/powerpoint/2010/main" xmlns="" val="10645768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638" y="557213"/>
            <a:ext cx="9901237" cy="1123419"/>
          </a:xfrm>
        </p:spPr>
        <p:txBody>
          <a:bodyPr/>
          <a:lstStyle/>
          <a:p>
            <a:r>
              <a:rPr lang="en-GB" b="1" dirty="0" smtClean="0"/>
              <a:t>RALPH KIMBALL’S APPROACH VS. W.H.INMON’S APPROACH</a:t>
            </a:r>
            <a:endParaRPr lang="en-GB" b="1" dirty="0"/>
          </a:p>
        </p:txBody>
      </p:sp>
      <p:sp>
        <p:nvSpPr>
          <p:cNvPr id="3" name="Content Placeholder 2"/>
          <p:cNvSpPr>
            <a:spLocks noGrp="1"/>
          </p:cNvSpPr>
          <p:nvPr>
            <p:ph idx="1"/>
          </p:nvPr>
        </p:nvSpPr>
        <p:spPr>
          <a:xfrm>
            <a:off x="171450" y="2314575"/>
            <a:ext cx="11815763" cy="4357687"/>
          </a:xfrm>
        </p:spPr>
        <p:txBody>
          <a:bodyPr>
            <a:normAutofit/>
          </a:bodyPr>
          <a:lstStyle/>
          <a:p>
            <a:pPr>
              <a:buFont typeface="Wingdings" panose="05000000000000000000" pitchFamily="2" charset="2"/>
              <a:buChar char="Ø"/>
            </a:pPr>
            <a:r>
              <a:rPr lang="en-GB" sz="2000" b="1" dirty="0" smtClean="0"/>
              <a:t>There are two schools of thought when it comes to building a data warehouse.</a:t>
            </a:r>
          </a:p>
          <a:p>
            <a:pPr marL="0" indent="0">
              <a:buNone/>
            </a:pPr>
            <a:endParaRPr lang="en-GB" sz="2000" b="1" dirty="0"/>
          </a:p>
        </p:txBody>
      </p:sp>
      <p:graphicFrame>
        <p:nvGraphicFramePr>
          <p:cNvPr id="4" name="Table 3"/>
          <p:cNvGraphicFramePr>
            <a:graphicFrameLocks noGrp="1"/>
          </p:cNvGraphicFramePr>
          <p:nvPr>
            <p:extLst>
              <p:ext uri="{D42A27DB-BD31-4B8C-83A1-F6EECF244321}">
                <p14:modId xmlns:p14="http://schemas.microsoft.com/office/powerpoint/2010/main" xmlns="" val="242576895"/>
              </p:ext>
            </p:extLst>
          </p:nvPr>
        </p:nvGraphicFramePr>
        <p:xfrm>
          <a:off x="171450" y="2756058"/>
          <a:ext cx="11815764" cy="4114800"/>
        </p:xfrm>
        <a:graphic>
          <a:graphicData uri="http://schemas.openxmlformats.org/drawingml/2006/table">
            <a:tbl>
              <a:tblPr firstRow="1" bandRow="1">
                <a:tableStyleId>{5C22544A-7EE6-4342-B048-85BDC9FD1C3A}</a:tableStyleId>
              </a:tblPr>
              <a:tblGrid>
                <a:gridCol w="5907882"/>
                <a:gridCol w="5907882"/>
              </a:tblGrid>
              <a:tr h="337609">
                <a:tc>
                  <a:txBody>
                    <a:bodyPr/>
                    <a:lstStyle/>
                    <a:p>
                      <a:r>
                        <a:rPr lang="en-GB" b="1" dirty="0" smtClean="0"/>
                        <a:t>RALPH KIMBALL’S </a:t>
                      </a:r>
                      <a:endParaRPr lang="en-GB" dirty="0"/>
                    </a:p>
                  </a:txBody>
                  <a:tcPr/>
                </a:tc>
                <a:tc>
                  <a:txBody>
                    <a:bodyPr/>
                    <a:lstStyle/>
                    <a:p>
                      <a:r>
                        <a:rPr lang="en-GB" b="1" dirty="0" smtClean="0"/>
                        <a:t>W.H.INMON’S </a:t>
                      </a:r>
                      <a:endParaRPr lang="en-GB" dirty="0"/>
                    </a:p>
                  </a:txBody>
                  <a:tcPr/>
                </a:tc>
              </a:tr>
              <a:tr h="337609">
                <a:tc>
                  <a:txBody>
                    <a:bodyPr/>
                    <a:lstStyle/>
                    <a:p>
                      <a:r>
                        <a:rPr lang="en-GB" b="1" dirty="0" smtClean="0"/>
                        <a:t>A data warehouse is made up of all the data marts in an enterprise</a:t>
                      </a:r>
                      <a:endParaRPr lang="en-GB" b="1" dirty="0"/>
                    </a:p>
                  </a:txBody>
                  <a:tcPr/>
                </a:tc>
                <a:tc>
                  <a:txBody>
                    <a:bodyPr/>
                    <a:lstStyle/>
                    <a:p>
                      <a:r>
                        <a:rPr lang="en-GB" b="1" dirty="0" smtClean="0"/>
                        <a:t>A data warehouse is made a subject-oriented , integrated, on-  volatile , time-variants</a:t>
                      </a:r>
                      <a:r>
                        <a:rPr lang="en-GB" b="1" baseline="0" dirty="0" smtClean="0"/>
                        <a:t> collection of data in support of management’s decisions</a:t>
                      </a:r>
                      <a:endParaRPr lang="en-GB" b="1" dirty="0"/>
                    </a:p>
                  </a:txBody>
                  <a:tcPr/>
                </a:tc>
              </a:tr>
              <a:tr h="337609">
                <a:tc>
                  <a:txBody>
                    <a:bodyPr/>
                    <a:lstStyle/>
                    <a:p>
                      <a:r>
                        <a:rPr lang="en-GB" b="1" dirty="0" smtClean="0"/>
                        <a:t>This bottom-up approach </a:t>
                      </a:r>
                      <a:endParaRPr lang="en-GB" b="1"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b="1" dirty="0" smtClean="0"/>
                        <a:t>Top-down</a:t>
                      </a:r>
                      <a:r>
                        <a:rPr lang="en-GB" b="1" baseline="0" dirty="0" smtClean="0"/>
                        <a:t> approach </a:t>
                      </a:r>
                      <a:endParaRPr lang="en-GB" b="1" dirty="0" smtClean="0"/>
                    </a:p>
                  </a:txBody>
                  <a:tcPr/>
                </a:tc>
              </a:tr>
              <a:tr h="337609">
                <a:tc>
                  <a:txBody>
                    <a:bodyPr/>
                    <a:lstStyle/>
                    <a:p>
                      <a:r>
                        <a:rPr lang="en-GB" b="1" dirty="0" smtClean="0"/>
                        <a:t>It has been found that small organizations will benefit</a:t>
                      </a:r>
                      <a:r>
                        <a:rPr lang="en-GB" b="1" baseline="0" dirty="0" smtClean="0"/>
                        <a:t> by building the D.W</a:t>
                      </a:r>
                      <a:endParaRPr lang="en-GB" b="1" dirty="0"/>
                    </a:p>
                  </a:txBody>
                  <a:tcPr/>
                </a:tc>
                <a:tc>
                  <a:txBody>
                    <a:bodyPr/>
                    <a:lstStyle/>
                    <a:p>
                      <a:r>
                        <a:rPr lang="en-GB" b="1" dirty="0" smtClean="0"/>
                        <a:t>Its is able to “achieve single version</a:t>
                      </a:r>
                      <a:r>
                        <a:rPr lang="en-GB" b="1" baseline="0" dirty="0" smtClean="0"/>
                        <a:t> of truth” larger organizations.</a:t>
                      </a:r>
                      <a:endParaRPr lang="en-GB" b="1" dirty="0"/>
                    </a:p>
                  </a:txBody>
                  <a:tcPr/>
                </a:tc>
              </a:tr>
              <a:tr h="337609">
                <a:tc>
                  <a:txBody>
                    <a:bodyPr/>
                    <a:lstStyle/>
                    <a:p>
                      <a:r>
                        <a:rPr lang="en-GB" b="1" dirty="0" err="1" smtClean="0"/>
                        <a:t>kimball’s</a:t>
                      </a:r>
                      <a:r>
                        <a:rPr lang="en-GB" b="1" dirty="0" smtClean="0"/>
                        <a:t> approach is faster ,cheaper ,and</a:t>
                      </a:r>
                      <a:r>
                        <a:rPr lang="en-GB" b="1" baseline="0" dirty="0" smtClean="0"/>
                        <a:t> less complex.</a:t>
                      </a:r>
                      <a:endParaRPr lang="en-GB" b="1"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b="1" dirty="0" smtClean="0"/>
                        <a:t>W.H.INMON’S  approach more expensive and is a time-consuming slower process involving several complexities.</a:t>
                      </a:r>
                      <a:endParaRPr lang="en-GB" dirty="0" smtClean="0"/>
                    </a:p>
                    <a:p>
                      <a:endParaRPr lang="en-GB" b="1" dirty="0"/>
                    </a:p>
                  </a:txBody>
                  <a:tcPr/>
                </a:tc>
              </a:tr>
              <a:tr h="337609">
                <a:tc>
                  <a:txBody>
                    <a:bodyPr/>
                    <a:lstStyle/>
                    <a:p>
                      <a:r>
                        <a:rPr lang="en-GB" b="1" dirty="0" smtClean="0"/>
                        <a:t>The single version of</a:t>
                      </a:r>
                      <a:r>
                        <a:rPr lang="en-GB" b="1" baseline="0" dirty="0" smtClean="0"/>
                        <a:t> truth might be compromised in </a:t>
                      </a:r>
                      <a:r>
                        <a:rPr lang="en-GB" b="1" baseline="0" dirty="0" err="1" smtClean="0"/>
                        <a:t>kemball’s</a:t>
                      </a:r>
                      <a:r>
                        <a:rPr lang="en-GB" b="1" baseline="0" dirty="0" smtClean="0"/>
                        <a:t> approach</a:t>
                      </a:r>
                      <a:endParaRPr lang="en-GB" b="1" dirty="0"/>
                    </a:p>
                  </a:txBody>
                  <a:tcPr/>
                </a:tc>
                <a:tc>
                  <a:txBody>
                    <a:bodyPr/>
                    <a:lstStyle/>
                    <a:p>
                      <a:r>
                        <a:rPr lang="en-GB" b="1" dirty="0" smtClean="0"/>
                        <a:t>It is worth investment of time and efforts.</a:t>
                      </a:r>
                      <a:endParaRPr lang="en-GB" b="1" dirty="0"/>
                    </a:p>
                  </a:txBody>
                  <a:tcPr/>
                </a:tc>
              </a:tr>
            </a:tbl>
          </a:graphicData>
        </a:graphic>
      </p:graphicFrame>
    </p:spTree>
    <p:extLst>
      <p:ext uri="{BB962C8B-B14F-4D97-AF65-F5344CB8AC3E}">
        <p14:creationId xmlns:p14="http://schemas.microsoft.com/office/powerpoint/2010/main" xmlns="" val="37909929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475" y="973668"/>
            <a:ext cx="11387138" cy="706964"/>
          </a:xfrm>
        </p:spPr>
        <p:txBody>
          <a:bodyPr/>
          <a:lstStyle/>
          <a:p>
            <a:r>
              <a:rPr lang="en-GB" b="1" dirty="0"/>
              <a:t>RALPH KIMBALL’S </a:t>
            </a:r>
            <a:r>
              <a:rPr lang="en-GB" b="1" dirty="0" smtClean="0"/>
              <a:t>APPROACH</a:t>
            </a:r>
            <a:r>
              <a:rPr lang="en-GB" dirty="0" smtClean="0"/>
              <a:t> (</a:t>
            </a:r>
            <a:r>
              <a:rPr lang="en-GB" b="1" dirty="0" smtClean="0"/>
              <a:t>small organizations</a:t>
            </a:r>
            <a:r>
              <a:rPr lang="en-GB" dirty="0" smtClean="0"/>
              <a:t>)</a:t>
            </a:r>
            <a:endParaRPr lang="en-GB" dirty="0"/>
          </a:p>
        </p:txBody>
      </p:sp>
      <p:sp>
        <p:nvSpPr>
          <p:cNvPr id="3" name="Content Placeholder 2"/>
          <p:cNvSpPr>
            <a:spLocks noGrp="1"/>
          </p:cNvSpPr>
          <p:nvPr>
            <p:ph idx="1"/>
          </p:nvPr>
        </p:nvSpPr>
        <p:spPr>
          <a:xfrm>
            <a:off x="171450" y="2314575"/>
            <a:ext cx="11815763" cy="4357687"/>
          </a:xfrm>
        </p:spPr>
        <p:txBody>
          <a:bodyPr/>
          <a:lstStyle/>
          <a:p>
            <a:endParaRPr lang="en-GB" dirty="0"/>
          </a:p>
        </p:txBody>
      </p:sp>
      <p:grpSp>
        <p:nvGrpSpPr>
          <p:cNvPr id="20" name="Group 19"/>
          <p:cNvGrpSpPr/>
          <p:nvPr/>
        </p:nvGrpSpPr>
        <p:grpSpPr>
          <a:xfrm>
            <a:off x="2028825" y="2609850"/>
            <a:ext cx="8120062" cy="3705225"/>
            <a:chOff x="2028825" y="2609850"/>
            <a:chExt cx="8120062" cy="3705225"/>
          </a:xfrm>
        </p:grpSpPr>
        <p:sp>
          <p:nvSpPr>
            <p:cNvPr id="4" name="Rectangle 3"/>
            <p:cNvSpPr/>
            <p:nvPr/>
          </p:nvSpPr>
          <p:spPr>
            <a:xfrm>
              <a:off x="2028825" y="2628900"/>
              <a:ext cx="1971675"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Data Mart 1</a:t>
              </a:r>
              <a:endParaRPr lang="en-GB" dirty="0"/>
            </a:p>
          </p:txBody>
        </p:sp>
        <p:sp>
          <p:nvSpPr>
            <p:cNvPr id="7" name="Rectangle 6"/>
            <p:cNvSpPr/>
            <p:nvPr/>
          </p:nvSpPr>
          <p:spPr>
            <a:xfrm>
              <a:off x="5036344" y="2609850"/>
              <a:ext cx="1971675"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Data Mart 2</a:t>
              </a:r>
              <a:endParaRPr lang="en-GB" dirty="0"/>
            </a:p>
          </p:txBody>
        </p:sp>
        <p:sp>
          <p:nvSpPr>
            <p:cNvPr id="8" name="Rectangle 7"/>
            <p:cNvSpPr/>
            <p:nvPr/>
          </p:nvSpPr>
          <p:spPr>
            <a:xfrm>
              <a:off x="8177212" y="2628899"/>
              <a:ext cx="1971675"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Data Mart n</a:t>
              </a:r>
              <a:endParaRPr lang="en-GB" dirty="0"/>
            </a:p>
          </p:txBody>
        </p:sp>
        <p:cxnSp>
          <p:nvCxnSpPr>
            <p:cNvPr id="10" name="Straight Connector 9"/>
            <p:cNvCxnSpPr>
              <a:endCxn id="8" idx="1"/>
            </p:cNvCxnSpPr>
            <p:nvPr/>
          </p:nvCxnSpPr>
          <p:spPr>
            <a:xfrm>
              <a:off x="7008019" y="2852737"/>
              <a:ext cx="1169193" cy="19050"/>
            </a:xfrm>
            <a:prstGeom prst="line">
              <a:avLst/>
            </a:prstGeom>
            <a:ln w="57150">
              <a:prstDash val="sysDash"/>
            </a:ln>
          </p:spPr>
          <p:style>
            <a:lnRef idx="1">
              <a:schemeClr val="accent1"/>
            </a:lnRef>
            <a:fillRef idx="0">
              <a:schemeClr val="accent1"/>
            </a:fillRef>
            <a:effectRef idx="0">
              <a:schemeClr val="accent1"/>
            </a:effectRef>
            <a:fontRef idx="minor">
              <a:schemeClr val="tx1"/>
            </a:fontRef>
          </p:style>
        </p:cxnSp>
        <p:sp>
          <p:nvSpPr>
            <p:cNvPr id="11" name="Flowchart: Magnetic Disk 10"/>
            <p:cNvSpPr/>
            <p:nvPr/>
          </p:nvSpPr>
          <p:spPr>
            <a:xfrm>
              <a:off x="3586163" y="4743450"/>
              <a:ext cx="5700712" cy="15716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Enterprise Data warehouse</a:t>
              </a:r>
              <a:endParaRPr lang="en-GB" b="1" dirty="0"/>
            </a:p>
          </p:txBody>
        </p:sp>
        <p:cxnSp>
          <p:nvCxnSpPr>
            <p:cNvPr id="13" name="Straight Arrow Connector 12"/>
            <p:cNvCxnSpPr/>
            <p:nvPr/>
          </p:nvCxnSpPr>
          <p:spPr>
            <a:xfrm>
              <a:off x="3228975" y="3114674"/>
              <a:ext cx="2977753" cy="160972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448424" y="3105150"/>
              <a:ext cx="2674143" cy="161925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079331" y="3143250"/>
              <a:ext cx="254794" cy="158115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689851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13" y="973668"/>
            <a:ext cx="10329862" cy="706964"/>
          </a:xfrm>
        </p:spPr>
        <p:txBody>
          <a:bodyPr/>
          <a:lstStyle/>
          <a:p>
            <a:r>
              <a:rPr lang="en-GB" b="1" dirty="0"/>
              <a:t>W.H.INMON’S </a:t>
            </a:r>
            <a:r>
              <a:rPr lang="en-GB" b="1" dirty="0" smtClean="0"/>
              <a:t>APPROACH (Big organizations) </a:t>
            </a:r>
            <a:endParaRPr lang="en-GB" dirty="0"/>
          </a:p>
        </p:txBody>
      </p:sp>
      <p:sp>
        <p:nvSpPr>
          <p:cNvPr id="3" name="Content Placeholder 2"/>
          <p:cNvSpPr>
            <a:spLocks noGrp="1"/>
          </p:cNvSpPr>
          <p:nvPr>
            <p:ph idx="1"/>
          </p:nvPr>
        </p:nvSpPr>
        <p:spPr>
          <a:xfrm>
            <a:off x="171450" y="2314575"/>
            <a:ext cx="11815763" cy="4357687"/>
          </a:xfrm>
        </p:spPr>
        <p:txBody>
          <a:bodyPr/>
          <a:lstStyle/>
          <a:p>
            <a:endParaRPr lang="en-GB" dirty="0"/>
          </a:p>
        </p:txBody>
      </p:sp>
      <p:grpSp>
        <p:nvGrpSpPr>
          <p:cNvPr id="26" name="Group 25"/>
          <p:cNvGrpSpPr/>
          <p:nvPr/>
        </p:nvGrpSpPr>
        <p:grpSpPr>
          <a:xfrm>
            <a:off x="2028825" y="2609850"/>
            <a:ext cx="8298655" cy="3719512"/>
            <a:chOff x="2028825" y="2609850"/>
            <a:chExt cx="8298655" cy="3719512"/>
          </a:xfrm>
        </p:grpSpPr>
        <p:sp>
          <p:nvSpPr>
            <p:cNvPr id="7" name="Rectangle 6"/>
            <p:cNvSpPr/>
            <p:nvPr/>
          </p:nvSpPr>
          <p:spPr>
            <a:xfrm>
              <a:off x="2028825" y="5810251"/>
              <a:ext cx="1971675"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Data Mart 1</a:t>
              </a:r>
              <a:endParaRPr lang="en-GB" dirty="0"/>
            </a:p>
          </p:txBody>
        </p:sp>
        <p:cxnSp>
          <p:nvCxnSpPr>
            <p:cNvPr id="8" name="Straight Connector 7"/>
            <p:cNvCxnSpPr/>
            <p:nvPr/>
          </p:nvCxnSpPr>
          <p:spPr>
            <a:xfrm rot="10800000">
              <a:off x="7074694" y="6067424"/>
              <a:ext cx="1169193" cy="19050"/>
            </a:xfrm>
            <a:prstGeom prst="line">
              <a:avLst/>
            </a:prstGeom>
            <a:ln w="57150">
              <a:prstDash val="sysDash"/>
            </a:ln>
          </p:spPr>
          <p:style>
            <a:lnRef idx="1">
              <a:schemeClr val="accent1"/>
            </a:lnRef>
            <a:fillRef idx="0">
              <a:schemeClr val="accent1"/>
            </a:fillRef>
            <a:effectRef idx="0">
              <a:schemeClr val="accent1"/>
            </a:effectRef>
            <a:fontRef idx="minor">
              <a:schemeClr val="tx1"/>
            </a:fontRef>
          </p:style>
        </p:cxnSp>
        <p:sp>
          <p:nvSpPr>
            <p:cNvPr id="9" name="Flowchart: Magnetic Disk 8"/>
            <p:cNvSpPr/>
            <p:nvPr/>
          </p:nvSpPr>
          <p:spPr>
            <a:xfrm>
              <a:off x="2890837" y="2609850"/>
              <a:ext cx="5700712" cy="15716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Enterprise Data warehouse</a:t>
              </a:r>
              <a:endParaRPr lang="en-GB" b="1" dirty="0"/>
            </a:p>
          </p:txBody>
        </p:sp>
        <p:cxnSp>
          <p:nvCxnSpPr>
            <p:cNvPr id="10" name="Straight Arrow Connector 9"/>
            <p:cNvCxnSpPr/>
            <p:nvPr/>
          </p:nvCxnSpPr>
          <p:spPr>
            <a:xfrm>
              <a:off x="6657975" y="4200524"/>
              <a:ext cx="2457450" cy="158115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890838" y="4200524"/>
              <a:ext cx="1509712" cy="158115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815013" y="4200524"/>
              <a:ext cx="155971" cy="160972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355805" y="5843587"/>
              <a:ext cx="1971675"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Data Mart n</a:t>
              </a:r>
              <a:endParaRPr lang="en-GB" dirty="0"/>
            </a:p>
          </p:txBody>
        </p:sp>
        <p:sp>
          <p:nvSpPr>
            <p:cNvPr id="25" name="Rectangle 24"/>
            <p:cNvSpPr/>
            <p:nvPr/>
          </p:nvSpPr>
          <p:spPr>
            <a:xfrm>
              <a:off x="4922044" y="5843587"/>
              <a:ext cx="1971675"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Data Mart 2</a:t>
              </a:r>
              <a:endParaRPr lang="en-GB" dirty="0"/>
            </a:p>
          </p:txBody>
        </p:sp>
      </p:grpSp>
    </p:spTree>
    <p:extLst>
      <p:ext uri="{BB962C8B-B14F-4D97-AF65-F5344CB8AC3E}">
        <p14:creationId xmlns:p14="http://schemas.microsoft.com/office/powerpoint/2010/main" xmlns="" val="3547264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13" y="973668"/>
            <a:ext cx="9815511" cy="706964"/>
          </a:xfrm>
        </p:spPr>
        <p:txBody>
          <a:bodyPr/>
          <a:lstStyle/>
          <a:p>
            <a:r>
              <a:rPr lang="en-GB" b="1" dirty="0" smtClean="0"/>
              <a:t>GOALS OF A DATA WAREHOUSE</a:t>
            </a:r>
            <a:endParaRPr lang="en-GB" b="1" dirty="0"/>
          </a:p>
        </p:txBody>
      </p:sp>
      <p:sp>
        <p:nvSpPr>
          <p:cNvPr id="3" name="Content Placeholder 2"/>
          <p:cNvSpPr>
            <a:spLocks noGrp="1"/>
          </p:cNvSpPr>
          <p:nvPr>
            <p:ph idx="1"/>
          </p:nvPr>
        </p:nvSpPr>
        <p:spPr>
          <a:xfrm>
            <a:off x="171450" y="2314575"/>
            <a:ext cx="11815763" cy="4357687"/>
          </a:xfrm>
        </p:spPr>
        <p:txBody>
          <a:bodyPr>
            <a:normAutofit/>
          </a:bodyPr>
          <a:lstStyle/>
          <a:p>
            <a:r>
              <a:rPr lang="en-GB" sz="2400" b="1" dirty="0" smtClean="0"/>
              <a:t>Information accessibility: Business users and developers.</a:t>
            </a:r>
          </a:p>
          <a:p>
            <a:r>
              <a:rPr lang="en-GB" sz="2400" b="1" dirty="0" smtClean="0"/>
              <a:t>Information credibility</a:t>
            </a:r>
            <a:r>
              <a:rPr lang="en-GB" sz="2400" b="1" dirty="0" smtClean="0">
                <a:sym typeface="Wingdings" panose="05000000000000000000" pitchFamily="2" charset="2"/>
              </a:rPr>
              <a:t>: complete and of desired quality.</a:t>
            </a:r>
            <a:endParaRPr lang="en-GB" sz="2400" b="1" dirty="0" smtClean="0"/>
          </a:p>
          <a:p>
            <a:r>
              <a:rPr lang="en-GB" sz="2400" b="1" dirty="0" smtClean="0"/>
              <a:t>Flexible to change</a:t>
            </a:r>
            <a:r>
              <a:rPr lang="en-GB" sz="2400" b="1" dirty="0" smtClean="0">
                <a:sym typeface="Wingdings" panose="05000000000000000000" pitchFamily="2" charset="2"/>
              </a:rPr>
              <a:t>: (changing the technology ,tools,data may also change)</a:t>
            </a:r>
            <a:endParaRPr lang="en-GB" sz="2400" b="1" dirty="0" smtClean="0"/>
          </a:p>
          <a:p>
            <a:r>
              <a:rPr lang="en-GB" sz="2400" b="1" dirty="0" smtClean="0"/>
              <a:t>Support for the data security:</a:t>
            </a:r>
          </a:p>
          <a:p>
            <a:r>
              <a:rPr lang="en-GB" sz="2400" b="1" dirty="0" smtClean="0"/>
              <a:t>Information consistency: single/consistent version of truth</a:t>
            </a:r>
          </a:p>
        </p:txBody>
      </p:sp>
    </p:spTree>
    <p:extLst>
      <p:ext uri="{BB962C8B-B14F-4D97-AF65-F5344CB8AC3E}">
        <p14:creationId xmlns:p14="http://schemas.microsoft.com/office/powerpoint/2010/main" xmlns="" val="661578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14" y="973668"/>
            <a:ext cx="9359154" cy="706964"/>
          </a:xfrm>
        </p:spPr>
        <p:txBody>
          <a:bodyPr/>
          <a:lstStyle/>
          <a:p>
            <a:r>
              <a:rPr lang="en-GB" b="1" dirty="0"/>
              <a:t>Constituents of data Warehouse</a:t>
            </a:r>
          </a:p>
        </p:txBody>
      </p:sp>
      <p:sp>
        <p:nvSpPr>
          <p:cNvPr id="3" name="Content Placeholder 2"/>
          <p:cNvSpPr>
            <a:spLocks noGrp="1"/>
          </p:cNvSpPr>
          <p:nvPr>
            <p:ph idx="1"/>
          </p:nvPr>
        </p:nvSpPr>
        <p:spPr>
          <a:xfrm>
            <a:off x="257176" y="2300288"/>
            <a:ext cx="11672888" cy="4343400"/>
          </a:xfrm>
        </p:spPr>
        <p:txBody>
          <a:bodyPr/>
          <a:lstStyle/>
          <a:p>
            <a:pPr marL="914400" lvl="2" indent="0" algn="ctr">
              <a:buNone/>
            </a:pPr>
            <a:r>
              <a:rPr lang="en-GB" dirty="0" smtClean="0"/>
              <a:t>                                                           </a:t>
            </a:r>
          </a:p>
          <a:p>
            <a:endParaRPr lang="en-GB" sz="2000" b="1" dirty="0" smtClean="0"/>
          </a:p>
          <a:p>
            <a:r>
              <a:rPr lang="en-GB" sz="2000" b="1" dirty="0" smtClean="0"/>
              <a:t>Operational Source Systems 			Data staging Area			Data Presentation Area</a:t>
            </a:r>
          </a:p>
          <a:p>
            <a:pPr marL="0" indent="0">
              <a:buNone/>
            </a:pPr>
            <a:r>
              <a:rPr lang="en-GB" sz="2000" b="1" dirty="0" smtClean="0"/>
              <a:t>			data access Tools </a:t>
            </a:r>
          </a:p>
          <a:p>
            <a:pPr>
              <a:buFont typeface="Wingdings" panose="05000000000000000000" pitchFamily="2" charset="2"/>
              <a:buChar char="v"/>
            </a:pPr>
            <a:r>
              <a:rPr lang="en-GB" sz="2000" b="1" dirty="0" smtClean="0"/>
              <a:t>Operational Source system.(outside the data warehouse)</a:t>
            </a:r>
          </a:p>
          <a:p>
            <a:pPr>
              <a:buFont typeface="Wingdings" panose="05000000000000000000" pitchFamily="2" charset="2"/>
              <a:buChar char="v"/>
            </a:pPr>
            <a:r>
              <a:rPr lang="en-GB" b="1" dirty="0" smtClean="0"/>
              <a:t>Data staging area.(comprise storage space for the data that has been extracted from source)</a:t>
            </a:r>
          </a:p>
          <a:p>
            <a:pPr>
              <a:buFont typeface="Wingdings" panose="05000000000000000000" pitchFamily="2" charset="2"/>
              <a:buChar char="v"/>
            </a:pPr>
            <a:r>
              <a:rPr lang="en-GB" sz="2000" b="1" dirty="0" smtClean="0"/>
              <a:t>Data presentation Area.(interface or front of the D.W that is tools.)</a:t>
            </a:r>
          </a:p>
          <a:p>
            <a:pPr>
              <a:buFont typeface="Wingdings" panose="05000000000000000000" pitchFamily="2" charset="2"/>
              <a:buChar char="v"/>
            </a:pPr>
            <a:r>
              <a:rPr lang="en-GB" sz="2000" b="1" dirty="0" smtClean="0"/>
              <a:t>Data access tools. (can be ad hoc tools used to query the data presentation area).</a:t>
            </a:r>
            <a:endParaRPr lang="en-GB" sz="2000" b="1" dirty="0"/>
          </a:p>
        </p:txBody>
      </p:sp>
      <p:cxnSp>
        <p:nvCxnSpPr>
          <p:cNvPr id="5" name="Straight Arrow Connector 4"/>
          <p:cNvCxnSpPr/>
          <p:nvPr/>
        </p:nvCxnSpPr>
        <p:spPr>
          <a:xfrm>
            <a:off x="4286250" y="3252788"/>
            <a:ext cx="101441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667625" y="3252788"/>
            <a:ext cx="89058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814388" y="3752851"/>
            <a:ext cx="77152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86250" y="2814638"/>
            <a:ext cx="1143000" cy="369332"/>
          </a:xfrm>
          <a:prstGeom prst="rect">
            <a:avLst/>
          </a:prstGeom>
          <a:noFill/>
        </p:spPr>
        <p:txBody>
          <a:bodyPr wrap="square" rtlCol="0">
            <a:spAutoFit/>
          </a:bodyPr>
          <a:lstStyle/>
          <a:p>
            <a:r>
              <a:rPr lang="en-GB" b="1" dirty="0" smtClean="0"/>
              <a:t>Extract</a:t>
            </a:r>
            <a:endParaRPr lang="en-GB" b="1" dirty="0"/>
          </a:p>
        </p:txBody>
      </p:sp>
      <p:sp>
        <p:nvSpPr>
          <p:cNvPr id="11" name="TextBox 10"/>
          <p:cNvSpPr txBox="1"/>
          <p:nvPr/>
        </p:nvSpPr>
        <p:spPr>
          <a:xfrm>
            <a:off x="7667625" y="2758294"/>
            <a:ext cx="1143000" cy="369332"/>
          </a:xfrm>
          <a:prstGeom prst="rect">
            <a:avLst/>
          </a:prstGeom>
          <a:noFill/>
        </p:spPr>
        <p:txBody>
          <a:bodyPr wrap="square" rtlCol="0">
            <a:spAutoFit/>
          </a:bodyPr>
          <a:lstStyle/>
          <a:p>
            <a:r>
              <a:rPr lang="en-GB" b="1" dirty="0" smtClean="0"/>
              <a:t>Load</a:t>
            </a:r>
            <a:endParaRPr lang="en-GB" b="1" dirty="0"/>
          </a:p>
        </p:txBody>
      </p:sp>
    </p:spTree>
    <p:extLst>
      <p:ext uri="{BB962C8B-B14F-4D97-AF65-F5344CB8AC3E}">
        <p14:creationId xmlns:p14="http://schemas.microsoft.com/office/powerpoint/2010/main" xmlns="" val="651294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114300" y="2314575"/>
            <a:ext cx="11844338" cy="4386263"/>
          </a:xfrm>
        </p:spPr>
        <p:txBody>
          <a:bodyPr/>
          <a:lstStyle/>
          <a:p>
            <a:endParaRPr lang="en-GB" dirty="0"/>
          </a:p>
        </p:txBody>
      </p:sp>
      <p:sp>
        <p:nvSpPr>
          <p:cNvPr id="8" name="TextBox 7"/>
          <p:cNvSpPr txBox="1"/>
          <p:nvPr/>
        </p:nvSpPr>
        <p:spPr>
          <a:xfrm>
            <a:off x="581930" y="2252840"/>
            <a:ext cx="1885498" cy="646331"/>
          </a:xfrm>
          <a:prstGeom prst="rect">
            <a:avLst/>
          </a:prstGeom>
          <a:noFill/>
        </p:spPr>
        <p:txBody>
          <a:bodyPr wrap="square" rtlCol="0">
            <a:spAutoFit/>
          </a:bodyPr>
          <a:lstStyle/>
          <a:p>
            <a:r>
              <a:rPr lang="en-GB" b="1" dirty="0" smtClean="0"/>
              <a:t>Operational Application</a:t>
            </a:r>
            <a:endParaRPr lang="en-GB" b="1" dirty="0"/>
          </a:p>
        </p:txBody>
      </p:sp>
      <p:grpSp>
        <p:nvGrpSpPr>
          <p:cNvPr id="22" name="Group 21"/>
          <p:cNvGrpSpPr/>
          <p:nvPr/>
        </p:nvGrpSpPr>
        <p:grpSpPr>
          <a:xfrm>
            <a:off x="472394" y="2041865"/>
            <a:ext cx="11590895" cy="4658973"/>
            <a:chOff x="414337" y="1927565"/>
            <a:chExt cx="11590895" cy="4658973"/>
          </a:xfrm>
        </p:grpSpPr>
        <p:sp>
          <p:nvSpPr>
            <p:cNvPr id="4" name="Flowchart: Magnetic Disk 3"/>
            <p:cNvSpPr/>
            <p:nvPr/>
          </p:nvSpPr>
          <p:spPr>
            <a:xfrm>
              <a:off x="770618" y="3013471"/>
              <a:ext cx="1464581" cy="112514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Customer data Base</a:t>
              </a:r>
              <a:endParaRPr lang="en-GB" b="1" dirty="0"/>
            </a:p>
          </p:txBody>
        </p:sp>
        <p:sp>
          <p:nvSpPr>
            <p:cNvPr id="5" name="Flowchart: Magnetic Disk 4"/>
            <p:cNvSpPr/>
            <p:nvPr/>
          </p:nvSpPr>
          <p:spPr>
            <a:xfrm>
              <a:off x="770617" y="5398208"/>
              <a:ext cx="1464582" cy="10751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Products data Base</a:t>
              </a:r>
              <a:endParaRPr lang="en-GB" b="1" dirty="0"/>
            </a:p>
          </p:txBody>
        </p:sp>
        <p:sp>
          <p:nvSpPr>
            <p:cNvPr id="6" name="Flowchart: Magnetic Disk 5"/>
            <p:cNvSpPr/>
            <p:nvPr/>
          </p:nvSpPr>
          <p:spPr>
            <a:xfrm>
              <a:off x="770616" y="4210920"/>
              <a:ext cx="1464583" cy="112327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Sales Data Base</a:t>
              </a:r>
              <a:endParaRPr lang="en-GB" b="1" dirty="0"/>
            </a:p>
          </p:txBody>
        </p:sp>
        <p:sp>
          <p:nvSpPr>
            <p:cNvPr id="7" name="Rectangle 6"/>
            <p:cNvSpPr/>
            <p:nvPr/>
          </p:nvSpPr>
          <p:spPr>
            <a:xfrm>
              <a:off x="414337" y="2061029"/>
              <a:ext cx="2053091" cy="4525509"/>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ight Arrow 8"/>
            <p:cNvSpPr/>
            <p:nvPr/>
          </p:nvSpPr>
          <p:spPr>
            <a:xfrm>
              <a:off x="2767463" y="3317989"/>
              <a:ext cx="1190171" cy="6241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ETL</a:t>
              </a:r>
              <a:endParaRPr lang="en-GB" dirty="0"/>
            </a:p>
          </p:txBody>
        </p:sp>
        <p:sp>
          <p:nvSpPr>
            <p:cNvPr id="10" name="Right Arrow 9"/>
            <p:cNvSpPr/>
            <p:nvPr/>
          </p:nvSpPr>
          <p:spPr>
            <a:xfrm>
              <a:off x="2767465" y="5623732"/>
              <a:ext cx="1190171" cy="6241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ETL</a:t>
              </a:r>
              <a:endParaRPr lang="en-GB" dirty="0"/>
            </a:p>
          </p:txBody>
        </p:sp>
        <p:sp>
          <p:nvSpPr>
            <p:cNvPr id="11" name="Right Arrow 10"/>
            <p:cNvSpPr/>
            <p:nvPr/>
          </p:nvSpPr>
          <p:spPr>
            <a:xfrm>
              <a:off x="2767464" y="4380933"/>
              <a:ext cx="1190171" cy="6241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ETL</a:t>
              </a:r>
              <a:endParaRPr lang="en-GB" dirty="0"/>
            </a:p>
          </p:txBody>
        </p:sp>
        <p:sp>
          <p:nvSpPr>
            <p:cNvPr id="12" name="Can 11"/>
            <p:cNvSpPr/>
            <p:nvPr/>
          </p:nvSpPr>
          <p:spPr>
            <a:xfrm>
              <a:off x="4447947" y="3209181"/>
              <a:ext cx="1246755" cy="296761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DW staging area</a:t>
              </a:r>
              <a:endParaRPr lang="en-GB" dirty="0"/>
            </a:p>
          </p:txBody>
        </p:sp>
        <p:sp>
          <p:nvSpPr>
            <p:cNvPr id="13" name="Right Arrow 12"/>
            <p:cNvSpPr/>
            <p:nvPr/>
          </p:nvSpPr>
          <p:spPr>
            <a:xfrm>
              <a:off x="5797831" y="4380933"/>
              <a:ext cx="1190171" cy="6241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ETL</a:t>
              </a:r>
              <a:endParaRPr lang="en-GB" dirty="0"/>
            </a:p>
          </p:txBody>
        </p:sp>
        <p:sp>
          <p:nvSpPr>
            <p:cNvPr id="14" name="Flowchart: Magnetic Disk 13"/>
            <p:cNvSpPr/>
            <p:nvPr/>
          </p:nvSpPr>
          <p:spPr>
            <a:xfrm>
              <a:off x="7091131" y="4130418"/>
              <a:ext cx="1464581" cy="112514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Data Warehouse</a:t>
              </a:r>
              <a:endParaRPr lang="en-GB" b="1" dirty="0"/>
            </a:p>
          </p:txBody>
        </p:sp>
        <p:sp>
          <p:nvSpPr>
            <p:cNvPr id="15" name="Right Arrow 14"/>
            <p:cNvSpPr/>
            <p:nvPr/>
          </p:nvSpPr>
          <p:spPr>
            <a:xfrm>
              <a:off x="8674317" y="4380933"/>
              <a:ext cx="1190171" cy="6241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ETL</a:t>
              </a:r>
              <a:endParaRPr lang="en-GB" dirty="0"/>
            </a:p>
          </p:txBody>
        </p:sp>
        <p:sp>
          <p:nvSpPr>
            <p:cNvPr id="16" name="Rectangle 15"/>
            <p:cNvSpPr/>
            <p:nvPr/>
          </p:nvSpPr>
          <p:spPr>
            <a:xfrm>
              <a:off x="9952141" y="1927565"/>
              <a:ext cx="2053091" cy="4525509"/>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5-Point Star 16"/>
            <p:cNvSpPr/>
            <p:nvPr/>
          </p:nvSpPr>
          <p:spPr>
            <a:xfrm>
              <a:off x="10462244" y="2770913"/>
              <a:ext cx="928914" cy="95244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5-Point Star 17"/>
            <p:cNvSpPr/>
            <p:nvPr/>
          </p:nvSpPr>
          <p:spPr>
            <a:xfrm>
              <a:off x="10373756" y="4605938"/>
              <a:ext cx="1105890" cy="73563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5-Point Star 18"/>
            <p:cNvSpPr/>
            <p:nvPr/>
          </p:nvSpPr>
          <p:spPr>
            <a:xfrm>
              <a:off x="10462244" y="3721353"/>
              <a:ext cx="928914" cy="81813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lowchart: Magnetic Disk 19"/>
            <p:cNvSpPr/>
            <p:nvPr/>
          </p:nvSpPr>
          <p:spPr>
            <a:xfrm>
              <a:off x="10373756" y="5492917"/>
              <a:ext cx="1209860" cy="8426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sp>
          <p:nvSpPr>
            <p:cNvPr id="21" name="TextBox 20"/>
            <p:cNvSpPr txBox="1"/>
            <p:nvPr/>
          </p:nvSpPr>
          <p:spPr>
            <a:xfrm>
              <a:off x="10145486" y="2197026"/>
              <a:ext cx="1625600" cy="369332"/>
            </a:xfrm>
            <a:prstGeom prst="rect">
              <a:avLst/>
            </a:prstGeom>
            <a:noFill/>
          </p:spPr>
          <p:txBody>
            <a:bodyPr wrap="square" rtlCol="0">
              <a:spAutoFit/>
            </a:bodyPr>
            <a:lstStyle/>
            <a:p>
              <a:r>
                <a:rPr lang="en-GB" b="1" dirty="0" smtClean="0"/>
                <a:t>Data Marts</a:t>
              </a:r>
              <a:endParaRPr lang="en-GB" b="1" dirty="0"/>
            </a:p>
          </p:txBody>
        </p:sp>
      </p:grpSp>
    </p:spTree>
    <p:extLst>
      <p:ext uri="{BB962C8B-B14F-4D97-AF65-F5344CB8AC3E}">
        <p14:creationId xmlns:p14="http://schemas.microsoft.com/office/powerpoint/2010/main" xmlns="" val="17859036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058" y="973668"/>
            <a:ext cx="9350310" cy="706964"/>
          </a:xfrm>
        </p:spPr>
        <p:txBody>
          <a:bodyPr/>
          <a:lstStyle/>
          <a:p>
            <a:r>
              <a:rPr lang="en-GB" dirty="0" smtClean="0"/>
              <a:t>Extract ,Transform ,Load</a:t>
            </a:r>
            <a:endParaRPr lang="en-GB" dirty="0"/>
          </a:p>
        </p:txBody>
      </p:sp>
      <p:sp>
        <p:nvSpPr>
          <p:cNvPr id="3" name="Content Placeholder 2"/>
          <p:cNvSpPr>
            <a:spLocks noGrp="1"/>
          </p:cNvSpPr>
          <p:nvPr>
            <p:ph idx="1"/>
          </p:nvPr>
        </p:nvSpPr>
        <p:spPr>
          <a:xfrm>
            <a:off x="275772" y="2336800"/>
            <a:ext cx="11756572" cy="4354286"/>
          </a:xfrm>
        </p:spPr>
        <p:txBody>
          <a:bodyPr>
            <a:normAutofit lnSpcReduction="10000"/>
          </a:bodyPr>
          <a:lstStyle/>
          <a:p>
            <a:r>
              <a:rPr lang="en-GB" b="1" dirty="0" smtClean="0"/>
              <a:t>Extracting data from </a:t>
            </a:r>
            <a:r>
              <a:rPr lang="en-GB" b="1" dirty="0"/>
              <a:t>d</a:t>
            </a:r>
            <a:r>
              <a:rPr lang="en-GB" b="1" dirty="0" smtClean="0"/>
              <a:t>ifferent data sources.</a:t>
            </a:r>
          </a:p>
          <a:p>
            <a:r>
              <a:rPr lang="en-GB" b="1" dirty="0" smtClean="0"/>
              <a:t>Transforming the extracted data into a relevant format to fit information needs.</a:t>
            </a:r>
          </a:p>
          <a:p>
            <a:r>
              <a:rPr lang="en-GB" b="1" dirty="0" smtClean="0"/>
              <a:t>Loading data into the final target database , usually a data warehouse.</a:t>
            </a:r>
          </a:p>
          <a:p>
            <a:endParaRPr lang="en-GB" b="1" dirty="0"/>
          </a:p>
          <a:p>
            <a:r>
              <a:rPr lang="en-GB" b="1" dirty="0" smtClean="0">
                <a:solidFill>
                  <a:srgbClr val="FF0000"/>
                </a:solidFill>
              </a:rPr>
              <a:t>Data Mapping</a:t>
            </a:r>
            <a:r>
              <a:rPr lang="en-GB" b="1" dirty="0" smtClean="0"/>
              <a:t> </a:t>
            </a:r>
          </a:p>
          <a:p>
            <a:pPr lvl="1" algn="just"/>
            <a:r>
              <a:rPr lang="en-GB" sz="1800" b="1" dirty="0" smtClean="0"/>
              <a:t>It is a process of generating data element mapping between two distinct data models.</a:t>
            </a:r>
          </a:p>
          <a:p>
            <a:pPr lvl="1" algn="just"/>
            <a:r>
              <a:rPr lang="en-GB" sz="1800" b="1" dirty="0" smtClean="0"/>
              <a:t>It is the first process that is performed for a variety of data integration tasks which include.</a:t>
            </a:r>
          </a:p>
          <a:p>
            <a:pPr lvl="2"/>
            <a:r>
              <a:rPr lang="en-GB" sz="1800" b="1" dirty="0" smtClean="0"/>
              <a:t>Data transformation between data source and data destination.</a:t>
            </a:r>
          </a:p>
          <a:p>
            <a:pPr lvl="2"/>
            <a:r>
              <a:rPr lang="en-GB" sz="1800" b="1" dirty="0" smtClean="0"/>
              <a:t>Identification of data relationships.</a:t>
            </a:r>
          </a:p>
          <a:p>
            <a:pPr lvl="2"/>
            <a:r>
              <a:rPr lang="en-GB" sz="1800" b="1" dirty="0" smtClean="0"/>
              <a:t>Discovery of hidden sensitive data.</a:t>
            </a:r>
          </a:p>
          <a:p>
            <a:pPr lvl="2"/>
            <a:r>
              <a:rPr lang="en-GB" sz="1800" b="1" dirty="0" smtClean="0"/>
              <a:t>Consolidation of multiple databases into a single database.</a:t>
            </a:r>
            <a:endParaRPr lang="en-GB" sz="1800" b="1" dirty="0"/>
          </a:p>
        </p:txBody>
      </p:sp>
    </p:spTree>
    <p:extLst>
      <p:ext uri="{BB962C8B-B14F-4D97-AF65-F5344CB8AC3E}">
        <p14:creationId xmlns:p14="http://schemas.microsoft.com/office/powerpoint/2010/main" xmlns="" val="7560843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076" y="973668"/>
            <a:ext cx="9316292" cy="706964"/>
          </a:xfrm>
        </p:spPr>
        <p:txBody>
          <a:bodyPr/>
          <a:lstStyle/>
          <a:p>
            <a:r>
              <a:rPr lang="en-GB" dirty="0" smtClean="0"/>
              <a:t>Data staging </a:t>
            </a:r>
            <a:endParaRPr lang="en-GB" dirty="0"/>
          </a:p>
        </p:txBody>
      </p:sp>
      <p:sp>
        <p:nvSpPr>
          <p:cNvPr id="3" name="Content Placeholder 2"/>
          <p:cNvSpPr>
            <a:spLocks noGrp="1"/>
          </p:cNvSpPr>
          <p:nvPr>
            <p:ph idx="1"/>
          </p:nvPr>
        </p:nvSpPr>
        <p:spPr>
          <a:xfrm>
            <a:off x="257175" y="2471738"/>
            <a:ext cx="11772900" cy="4214812"/>
          </a:xfrm>
        </p:spPr>
        <p:txBody>
          <a:bodyPr>
            <a:normAutofit/>
          </a:bodyPr>
          <a:lstStyle/>
          <a:p>
            <a:pPr algn="just"/>
            <a:r>
              <a:rPr lang="en-GB" sz="2000" b="1" dirty="0" smtClean="0"/>
              <a:t>A data staging area can be defined as an intermediate storage area that falls between the operational/transactional source of data and the data warehouse(DW) or Data </a:t>
            </a:r>
            <a:r>
              <a:rPr lang="en-GB" sz="2000" b="1" dirty="0"/>
              <a:t>M</a:t>
            </a:r>
            <a:r>
              <a:rPr lang="en-GB" sz="2000" b="1" dirty="0" smtClean="0"/>
              <a:t>art(DM).</a:t>
            </a:r>
          </a:p>
          <a:p>
            <a:pPr algn="just"/>
            <a:endParaRPr lang="en-GB" sz="2000" b="1" dirty="0"/>
          </a:p>
          <a:p>
            <a:pPr algn="just"/>
            <a:r>
              <a:rPr lang="en-GB" sz="2000" b="1" dirty="0" smtClean="0"/>
              <a:t>A staging area can be used , among others ,for the following purposes:</a:t>
            </a:r>
          </a:p>
          <a:p>
            <a:pPr lvl="1" algn="just"/>
            <a:r>
              <a:rPr lang="en-GB" sz="2000" b="1" dirty="0" smtClean="0"/>
              <a:t>To gather data from different sources ready to be processed at different times.</a:t>
            </a:r>
          </a:p>
          <a:p>
            <a:pPr lvl="1" algn="just"/>
            <a:r>
              <a:rPr lang="en-GB" sz="2000" b="1" dirty="0" smtClean="0"/>
              <a:t>To quickly load information from the operational database.</a:t>
            </a:r>
          </a:p>
          <a:p>
            <a:pPr lvl="1" algn="just"/>
            <a:r>
              <a:rPr lang="en-GB" sz="2000" b="1" dirty="0" smtClean="0"/>
              <a:t>To find changes against current DW/DM values.</a:t>
            </a:r>
          </a:p>
          <a:p>
            <a:pPr lvl="1" algn="just"/>
            <a:r>
              <a:rPr lang="en-GB" sz="2000" b="1" dirty="0" smtClean="0"/>
              <a:t>To cleanse data.</a:t>
            </a:r>
          </a:p>
          <a:p>
            <a:pPr lvl="1" algn="just"/>
            <a:r>
              <a:rPr lang="en-GB" sz="2000" b="1" dirty="0" smtClean="0"/>
              <a:t>To pre-calculate aggregates.</a:t>
            </a:r>
          </a:p>
        </p:txBody>
      </p:sp>
    </p:spTree>
    <p:extLst>
      <p:ext uri="{BB962C8B-B14F-4D97-AF65-F5344CB8AC3E}">
        <p14:creationId xmlns:p14="http://schemas.microsoft.com/office/powerpoint/2010/main" xmlns="" val="1766395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416843" y="186365"/>
            <a:ext cx="9486901" cy="6560079"/>
            <a:chOff x="1457324" y="485775"/>
            <a:chExt cx="9486901" cy="6560079"/>
          </a:xfrm>
        </p:grpSpPr>
        <p:sp>
          <p:nvSpPr>
            <p:cNvPr id="4" name="Oval 3"/>
            <p:cNvSpPr/>
            <p:nvPr/>
          </p:nvSpPr>
          <p:spPr>
            <a:xfrm>
              <a:off x="1457324" y="485775"/>
              <a:ext cx="9486901" cy="65600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5" name="Oval 4"/>
            <p:cNvSpPr/>
            <p:nvPr/>
          </p:nvSpPr>
          <p:spPr>
            <a:xfrm>
              <a:off x="3123081" y="1322651"/>
              <a:ext cx="6542834" cy="4886325"/>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6" name="Oval 5"/>
            <p:cNvSpPr/>
            <p:nvPr/>
          </p:nvSpPr>
          <p:spPr>
            <a:xfrm>
              <a:off x="4919313" y="2520155"/>
              <a:ext cx="2950370" cy="250031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7" name="TextBox 6"/>
            <p:cNvSpPr txBox="1"/>
            <p:nvPr/>
          </p:nvSpPr>
          <p:spPr>
            <a:xfrm>
              <a:off x="4800600" y="680818"/>
              <a:ext cx="2857500" cy="369332"/>
            </a:xfrm>
            <a:prstGeom prst="rect">
              <a:avLst/>
            </a:prstGeom>
            <a:noFill/>
          </p:spPr>
          <p:txBody>
            <a:bodyPr wrap="square" rtlCol="0">
              <a:spAutoFit/>
            </a:bodyPr>
            <a:lstStyle/>
            <a:p>
              <a:r>
                <a:rPr lang="en-US" b="1" dirty="0" smtClean="0">
                  <a:solidFill>
                    <a:schemeClr val="bg1"/>
                  </a:solidFill>
                </a:rPr>
                <a:t>Business Requirement</a:t>
              </a:r>
              <a:endParaRPr lang="en-GB" b="1" dirty="0">
                <a:solidFill>
                  <a:schemeClr val="bg1"/>
                </a:solidFill>
              </a:endParaRPr>
            </a:p>
          </p:txBody>
        </p:sp>
        <p:sp>
          <p:nvSpPr>
            <p:cNvPr id="8" name="TextBox 7"/>
            <p:cNvSpPr txBox="1"/>
            <p:nvPr/>
          </p:nvSpPr>
          <p:spPr>
            <a:xfrm rot="5400000" flipH="1" flipV="1">
              <a:off x="130966" y="3226848"/>
              <a:ext cx="4736287" cy="461665"/>
            </a:xfrm>
            <a:prstGeom prst="rect">
              <a:avLst/>
            </a:prstGeom>
            <a:noFill/>
          </p:spPr>
          <p:txBody>
            <a:bodyPr wrap="square" rtlCol="0">
              <a:spAutoFit/>
            </a:bodyPr>
            <a:lstStyle/>
            <a:p>
              <a:pPr lvl="1"/>
              <a:r>
                <a:rPr lang="en-US" sz="2400" b="1" dirty="0" smtClean="0">
                  <a:solidFill>
                    <a:schemeClr val="bg1"/>
                  </a:solidFill>
                </a:rPr>
                <a:t>Program management</a:t>
              </a:r>
              <a:endParaRPr lang="en-GB" sz="2400" b="1" dirty="0">
                <a:solidFill>
                  <a:schemeClr val="bg1"/>
                </a:solidFill>
              </a:endParaRPr>
            </a:p>
          </p:txBody>
        </p:sp>
        <p:sp>
          <p:nvSpPr>
            <p:cNvPr id="9" name="TextBox 8"/>
            <p:cNvSpPr txBox="1"/>
            <p:nvPr/>
          </p:nvSpPr>
          <p:spPr>
            <a:xfrm>
              <a:off x="4886325" y="6440646"/>
              <a:ext cx="2857500" cy="461665"/>
            </a:xfrm>
            <a:prstGeom prst="rect">
              <a:avLst/>
            </a:prstGeom>
            <a:noFill/>
          </p:spPr>
          <p:txBody>
            <a:bodyPr wrap="square" rtlCol="0">
              <a:spAutoFit/>
            </a:bodyPr>
            <a:lstStyle/>
            <a:p>
              <a:pPr algn="ctr"/>
              <a:r>
                <a:rPr lang="en-US" sz="2400" b="1" dirty="0" smtClean="0">
                  <a:solidFill>
                    <a:schemeClr val="bg1"/>
                  </a:solidFill>
                </a:rPr>
                <a:t>Business Value</a:t>
              </a:r>
              <a:endParaRPr lang="en-GB" sz="2400" b="1" dirty="0">
                <a:solidFill>
                  <a:schemeClr val="bg1"/>
                </a:solidFill>
              </a:endParaRPr>
            </a:p>
          </p:txBody>
        </p:sp>
        <p:sp>
          <p:nvSpPr>
            <p:cNvPr id="11" name="TextBox 10"/>
            <p:cNvSpPr txBox="1"/>
            <p:nvPr/>
          </p:nvSpPr>
          <p:spPr>
            <a:xfrm rot="5400000" flipH="1" flipV="1">
              <a:off x="6557088" y="3592133"/>
              <a:ext cx="3959755" cy="461665"/>
            </a:xfrm>
            <a:prstGeom prst="rect">
              <a:avLst/>
            </a:prstGeom>
            <a:noFill/>
          </p:spPr>
          <p:txBody>
            <a:bodyPr wrap="square" rtlCol="0">
              <a:spAutoFit/>
            </a:bodyPr>
            <a:lstStyle/>
            <a:p>
              <a:pPr lvl="1"/>
              <a:r>
                <a:rPr lang="en-US" sz="2400" b="1" dirty="0" smtClean="0">
                  <a:solidFill>
                    <a:schemeClr val="bg1"/>
                  </a:solidFill>
                </a:rPr>
                <a:t>BI AND DW operations</a:t>
              </a:r>
              <a:endParaRPr lang="en-GB" sz="2400" b="1" dirty="0">
                <a:solidFill>
                  <a:schemeClr val="bg1"/>
                </a:solidFill>
              </a:endParaRPr>
            </a:p>
          </p:txBody>
        </p:sp>
        <p:sp>
          <p:nvSpPr>
            <p:cNvPr id="12" name="TextBox 11"/>
            <p:cNvSpPr txBox="1"/>
            <p:nvPr/>
          </p:nvSpPr>
          <p:spPr>
            <a:xfrm rot="5400000" flipH="1" flipV="1">
              <a:off x="1675414" y="2626273"/>
              <a:ext cx="4736287" cy="830997"/>
            </a:xfrm>
            <a:prstGeom prst="rect">
              <a:avLst/>
            </a:prstGeom>
            <a:noFill/>
          </p:spPr>
          <p:txBody>
            <a:bodyPr wrap="square" rtlCol="0">
              <a:spAutoFit/>
            </a:bodyPr>
            <a:lstStyle/>
            <a:p>
              <a:pPr lvl="1"/>
              <a:r>
                <a:rPr lang="en-US" sz="2400" b="1" dirty="0" smtClean="0">
                  <a:solidFill>
                    <a:schemeClr val="bg1"/>
                  </a:solidFill>
                </a:rPr>
                <a:t>Data resource administration</a:t>
              </a:r>
              <a:endParaRPr lang="en-GB" sz="2400" b="1" dirty="0">
                <a:solidFill>
                  <a:schemeClr val="bg1"/>
                </a:solidFill>
              </a:endParaRPr>
            </a:p>
          </p:txBody>
        </p:sp>
        <p:sp>
          <p:nvSpPr>
            <p:cNvPr id="21" name="TextBox 20"/>
            <p:cNvSpPr txBox="1"/>
            <p:nvPr/>
          </p:nvSpPr>
          <p:spPr>
            <a:xfrm>
              <a:off x="4753959" y="1719956"/>
              <a:ext cx="3281078" cy="461665"/>
            </a:xfrm>
            <a:prstGeom prst="rect">
              <a:avLst/>
            </a:prstGeom>
            <a:noFill/>
          </p:spPr>
          <p:txBody>
            <a:bodyPr wrap="square" rtlCol="0">
              <a:spAutoFit/>
            </a:bodyPr>
            <a:lstStyle/>
            <a:p>
              <a:pPr algn="ctr"/>
              <a:r>
                <a:rPr lang="en-US" sz="2400" b="1" dirty="0" smtClean="0">
                  <a:solidFill>
                    <a:schemeClr val="bg1"/>
                  </a:solidFill>
                </a:rPr>
                <a:t>BI Architecture</a:t>
              </a:r>
              <a:endParaRPr lang="en-GB" sz="2400" b="1" dirty="0">
                <a:solidFill>
                  <a:schemeClr val="bg1"/>
                </a:solidFill>
              </a:endParaRPr>
            </a:p>
          </p:txBody>
        </p:sp>
        <p:sp>
          <p:nvSpPr>
            <p:cNvPr id="22" name="TextBox 21"/>
            <p:cNvSpPr txBox="1"/>
            <p:nvPr/>
          </p:nvSpPr>
          <p:spPr>
            <a:xfrm>
              <a:off x="4775337" y="5364159"/>
              <a:ext cx="3281078" cy="461665"/>
            </a:xfrm>
            <a:prstGeom prst="rect">
              <a:avLst/>
            </a:prstGeom>
            <a:noFill/>
          </p:spPr>
          <p:txBody>
            <a:bodyPr wrap="square" rtlCol="0">
              <a:spAutoFit/>
            </a:bodyPr>
            <a:lstStyle/>
            <a:p>
              <a:r>
                <a:rPr lang="en-US" sz="2400" b="1" dirty="0" smtClean="0">
                  <a:solidFill>
                    <a:schemeClr val="bg1"/>
                  </a:solidFill>
                </a:rPr>
                <a:t>Business application</a:t>
              </a:r>
              <a:endParaRPr lang="en-GB" sz="2400" b="1" dirty="0">
                <a:solidFill>
                  <a:schemeClr val="bg1"/>
                </a:solidFill>
              </a:endParaRPr>
            </a:p>
          </p:txBody>
        </p:sp>
        <p:sp>
          <p:nvSpPr>
            <p:cNvPr id="23" name="TextBox 22"/>
            <p:cNvSpPr txBox="1"/>
            <p:nvPr/>
          </p:nvSpPr>
          <p:spPr>
            <a:xfrm>
              <a:off x="4919313" y="2707937"/>
              <a:ext cx="2824512" cy="830997"/>
            </a:xfrm>
            <a:prstGeom prst="rect">
              <a:avLst/>
            </a:prstGeom>
            <a:noFill/>
          </p:spPr>
          <p:txBody>
            <a:bodyPr wrap="square" rtlCol="0">
              <a:spAutoFit/>
            </a:bodyPr>
            <a:lstStyle/>
            <a:p>
              <a:pPr algn="ctr"/>
              <a:r>
                <a:rPr lang="en-US" sz="2400" b="1" dirty="0" smtClean="0">
                  <a:solidFill>
                    <a:srgbClr val="FF0000"/>
                  </a:solidFill>
                </a:rPr>
                <a:t>Data warehousing</a:t>
              </a:r>
              <a:endParaRPr lang="en-GB" sz="2400" b="1" dirty="0">
                <a:solidFill>
                  <a:srgbClr val="FF0000"/>
                </a:solidFill>
              </a:endParaRPr>
            </a:p>
          </p:txBody>
        </p:sp>
        <p:sp>
          <p:nvSpPr>
            <p:cNvPr id="24" name="TextBox 23"/>
            <p:cNvSpPr txBox="1"/>
            <p:nvPr/>
          </p:nvSpPr>
          <p:spPr>
            <a:xfrm>
              <a:off x="5003620" y="3822965"/>
              <a:ext cx="2824512" cy="830997"/>
            </a:xfrm>
            <a:prstGeom prst="rect">
              <a:avLst/>
            </a:prstGeom>
            <a:noFill/>
          </p:spPr>
          <p:txBody>
            <a:bodyPr wrap="square" rtlCol="0">
              <a:spAutoFit/>
            </a:bodyPr>
            <a:lstStyle/>
            <a:p>
              <a:pPr algn="ctr"/>
              <a:r>
                <a:rPr lang="en-US" sz="2400" b="1" dirty="0" smtClean="0">
                  <a:solidFill>
                    <a:srgbClr val="FF0000"/>
                  </a:solidFill>
                </a:rPr>
                <a:t>Information services</a:t>
              </a:r>
              <a:endParaRPr lang="en-GB" sz="2400" b="1" dirty="0">
                <a:solidFill>
                  <a:srgbClr val="FF0000"/>
                </a:solidFill>
              </a:endParaRPr>
            </a:p>
          </p:txBody>
        </p:sp>
        <p:sp>
          <p:nvSpPr>
            <p:cNvPr id="25" name="Down Arrow 24"/>
            <p:cNvSpPr/>
            <p:nvPr/>
          </p:nvSpPr>
          <p:spPr>
            <a:xfrm>
              <a:off x="6157912" y="4841744"/>
              <a:ext cx="571501" cy="5681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Down Arrow 25"/>
            <p:cNvSpPr/>
            <p:nvPr/>
          </p:nvSpPr>
          <p:spPr>
            <a:xfrm>
              <a:off x="6108747" y="5947047"/>
              <a:ext cx="571501" cy="5681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rot="5400000" flipH="1" flipV="1">
              <a:off x="7949305" y="3511968"/>
              <a:ext cx="3959755" cy="461665"/>
            </a:xfrm>
            <a:prstGeom prst="rect">
              <a:avLst/>
            </a:prstGeom>
            <a:noFill/>
          </p:spPr>
          <p:txBody>
            <a:bodyPr wrap="square" rtlCol="0">
              <a:spAutoFit/>
            </a:bodyPr>
            <a:lstStyle/>
            <a:p>
              <a:pPr lvl="1" algn="ctr"/>
              <a:r>
                <a:rPr lang="en-US" sz="2400" b="1" dirty="0" smtClean="0">
                  <a:solidFill>
                    <a:schemeClr val="bg1"/>
                  </a:solidFill>
                </a:rPr>
                <a:t>Development</a:t>
              </a:r>
              <a:endParaRPr lang="en-GB" sz="2400" b="1" dirty="0">
                <a:solidFill>
                  <a:schemeClr val="bg1"/>
                </a:solidFill>
              </a:endParaRPr>
            </a:p>
          </p:txBody>
        </p:sp>
      </p:grpSp>
    </p:spTree>
    <p:extLst>
      <p:ext uri="{BB962C8B-B14F-4D97-AF65-F5344CB8AC3E}">
        <p14:creationId xmlns:p14="http://schemas.microsoft.com/office/powerpoint/2010/main" xmlns="" val="10811169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38" y="973668"/>
            <a:ext cx="9273429" cy="706964"/>
          </a:xfrm>
        </p:spPr>
        <p:txBody>
          <a:bodyPr/>
          <a:lstStyle/>
          <a:p>
            <a:r>
              <a:rPr lang="en-GB" b="1" dirty="0" smtClean="0">
                <a:solidFill>
                  <a:srgbClr val="FF0000"/>
                </a:solidFill>
              </a:rPr>
              <a:t>Data Extraction</a:t>
            </a:r>
            <a:endParaRPr lang="en-GB" b="1" dirty="0">
              <a:solidFill>
                <a:srgbClr val="FF0000"/>
              </a:solidFill>
            </a:endParaRPr>
          </a:p>
        </p:txBody>
      </p:sp>
      <p:sp>
        <p:nvSpPr>
          <p:cNvPr id="3" name="Content Placeholder 2"/>
          <p:cNvSpPr>
            <a:spLocks noGrp="1"/>
          </p:cNvSpPr>
          <p:nvPr>
            <p:ph idx="1"/>
          </p:nvPr>
        </p:nvSpPr>
        <p:spPr>
          <a:xfrm>
            <a:off x="271464" y="2328863"/>
            <a:ext cx="11701462" cy="4414837"/>
          </a:xfrm>
        </p:spPr>
        <p:txBody>
          <a:bodyPr>
            <a:normAutofit lnSpcReduction="10000"/>
          </a:bodyPr>
          <a:lstStyle/>
          <a:p>
            <a:pPr algn="just"/>
            <a:r>
              <a:rPr lang="en-GB" sz="2000" b="1" dirty="0" smtClean="0"/>
              <a:t>It is a process of collecting data from different data source.</a:t>
            </a:r>
          </a:p>
          <a:p>
            <a:pPr algn="just"/>
            <a:r>
              <a:rPr lang="en-GB" sz="2000" b="1" dirty="0" smtClean="0"/>
              <a:t>In other words, it is the consolidation of data from different sources having different formats.</a:t>
            </a:r>
          </a:p>
          <a:p>
            <a:pPr algn="just"/>
            <a:r>
              <a:rPr lang="en-GB" sz="2000" b="1" dirty="0" smtClean="0"/>
              <a:t>Flat files and relational databases are most common data sources.</a:t>
            </a:r>
          </a:p>
          <a:p>
            <a:pPr algn="just"/>
            <a:endParaRPr lang="en-GB" sz="2000" b="1" dirty="0"/>
          </a:p>
          <a:p>
            <a:pPr algn="just"/>
            <a:r>
              <a:rPr lang="en-GB" sz="2000" b="1" dirty="0" smtClean="0">
                <a:solidFill>
                  <a:srgbClr val="FF0000"/>
                </a:solidFill>
              </a:rPr>
              <a:t>Data Transformation</a:t>
            </a:r>
          </a:p>
          <a:p>
            <a:pPr lvl="1" algn="just"/>
            <a:r>
              <a:rPr lang="en-GB" sz="2400" b="1" dirty="0" smtClean="0"/>
              <a:t>Selecting only certain columns to load.</a:t>
            </a:r>
          </a:p>
          <a:p>
            <a:pPr lvl="1" algn="just"/>
            <a:r>
              <a:rPr lang="en-GB" sz="2400" b="1" dirty="0" smtClean="0"/>
              <a:t>Translation a few coded values.</a:t>
            </a:r>
          </a:p>
          <a:p>
            <a:pPr lvl="1" algn="just"/>
            <a:r>
              <a:rPr lang="en-GB" sz="2400" b="1" dirty="0" smtClean="0"/>
              <a:t>Encoding some free-form values.</a:t>
            </a:r>
          </a:p>
          <a:p>
            <a:pPr lvl="1" algn="just"/>
            <a:r>
              <a:rPr lang="en-GB" sz="2400" b="1" dirty="0" smtClean="0"/>
              <a:t>Deriving a new calculated value.</a:t>
            </a:r>
          </a:p>
          <a:p>
            <a:pPr lvl="1" algn="just"/>
            <a:r>
              <a:rPr lang="en-GB" sz="2400" b="1" dirty="0" smtClean="0"/>
              <a:t>Summarizing multiple rows of data </a:t>
            </a:r>
            <a:endParaRPr lang="en-GB" sz="2400" b="1" dirty="0"/>
          </a:p>
        </p:txBody>
      </p:sp>
    </p:spTree>
    <p:extLst>
      <p:ext uri="{BB962C8B-B14F-4D97-AF65-F5344CB8AC3E}">
        <p14:creationId xmlns:p14="http://schemas.microsoft.com/office/powerpoint/2010/main" xmlns="" val="881500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73668"/>
            <a:ext cx="9287717" cy="706964"/>
          </a:xfrm>
        </p:spPr>
        <p:txBody>
          <a:bodyPr/>
          <a:lstStyle/>
          <a:p>
            <a:r>
              <a:rPr lang="en-GB" b="1" dirty="0" smtClean="0"/>
              <a:t>Data Loading</a:t>
            </a:r>
            <a:endParaRPr lang="en-GB" b="1" dirty="0"/>
          </a:p>
        </p:txBody>
      </p:sp>
      <p:sp>
        <p:nvSpPr>
          <p:cNvPr id="3" name="Content Placeholder 2"/>
          <p:cNvSpPr>
            <a:spLocks noGrp="1"/>
          </p:cNvSpPr>
          <p:nvPr>
            <p:ph idx="1"/>
          </p:nvPr>
        </p:nvSpPr>
        <p:spPr>
          <a:xfrm>
            <a:off x="214314" y="2603500"/>
            <a:ext cx="11787186" cy="4083050"/>
          </a:xfrm>
        </p:spPr>
        <p:txBody>
          <a:bodyPr>
            <a:normAutofit/>
          </a:bodyPr>
          <a:lstStyle/>
          <a:p>
            <a:pPr algn="just"/>
            <a:r>
              <a:rPr lang="en-GB" sz="2000" b="1" dirty="0" smtClean="0"/>
              <a:t>The last stage of the ETL process is loading which loads the extracted and transformed data into the end target, usually the data warehouse.</a:t>
            </a:r>
          </a:p>
          <a:p>
            <a:pPr algn="just"/>
            <a:r>
              <a:rPr lang="en-GB" sz="2000" b="1" dirty="0" smtClean="0"/>
              <a:t>Data can also be loaded by using SQL queries</a:t>
            </a:r>
          </a:p>
          <a:p>
            <a:pPr lvl="1" algn="just"/>
            <a:r>
              <a:rPr lang="en-GB" sz="2800" b="1" dirty="0" smtClean="0"/>
              <a:t>Book(Excel)</a:t>
            </a:r>
          </a:p>
          <a:p>
            <a:pPr lvl="1" algn="just"/>
            <a:r>
              <a:rPr lang="en-GB" sz="2800" b="1" dirty="0" smtClean="0"/>
              <a:t>Magazine(excel)</a:t>
            </a:r>
          </a:p>
          <a:p>
            <a:pPr lvl="1" algn="just"/>
            <a:r>
              <a:rPr lang="en-GB" sz="2800" b="1" dirty="0" smtClean="0"/>
              <a:t>CD(Excel)</a:t>
            </a:r>
          </a:p>
          <a:p>
            <a:pPr lvl="1" algn="just"/>
            <a:r>
              <a:rPr lang="en-GB" sz="2800" b="1" dirty="0" smtClean="0"/>
              <a:t>Student (Excel)</a:t>
            </a:r>
          </a:p>
          <a:p>
            <a:pPr lvl="1" algn="just"/>
            <a:r>
              <a:rPr lang="en-GB" sz="2800" b="1" dirty="0" smtClean="0"/>
              <a:t>Issue Return (access)</a:t>
            </a:r>
            <a:endParaRPr lang="en-GB" sz="2800" b="1" dirty="0"/>
          </a:p>
        </p:txBody>
      </p:sp>
    </p:spTree>
    <p:extLst>
      <p:ext uri="{BB962C8B-B14F-4D97-AF65-F5344CB8AC3E}">
        <p14:creationId xmlns:p14="http://schemas.microsoft.com/office/powerpoint/2010/main" xmlns="" val="1447428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638" y="973668"/>
            <a:ext cx="9387729" cy="706964"/>
          </a:xfrm>
        </p:spPr>
        <p:txBody>
          <a:bodyPr/>
          <a:lstStyle/>
          <a:p>
            <a:r>
              <a:rPr lang="en-GB" b="1" dirty="0" smtClean="0"/>
              <a:t>DATA INTEGRATION</a:t>
            </a:r>
            <a:endParaRPr lang="en-GB" b="1" dirty="0"/>
          </a:p>
        </p:txBody>
      </p:sp>
      <p:sp>
        <p:nvSpPr>
          <p:cNvPr id="3" name="Content Placeholder 2"/>
          <p:cNvSpPr>
            <a:spLocks noGrp="1"/>
          </p:cNvSpPr>
          <p:nvPr>
            <p:ph idx="1"/>
          </p:nvPr>
        </p:nvSpPr>
        <p:spPr>
          <a:xfrm>
            <a:off x="271463" y="2328863"/>
            <a:ext cx="11672887" cy="4300537"/>
          </a:xfrm>
        </p:spPr>
        <p:txBody>
          <a:bodyPr/>
          <a:lstStyle/>
          <a:p>
            <a:r>
              <a:rPr lang="en-GB" b="1" dirty="0" smtClean="0"/>
              <a:t>It is the integration of data present in different sources for providing a unified view of the data.</a:t>
            </a:r>
          </a:p>
          <a:p>
            <a:r>
              <a:rPr lang="en-GB" b="1" dirty="0" smtClean="0"/>
              <a:t>It is ability to consolidate data from several different sources while maintain the </a:t>
            </a:r>
            <a:r>
              <a:rPr lang="en-GB" b="1" dirty="0" smtClean="0"/>
              <a:t>integrity </a:t>
            </a:r>
            <a:r>
              <a:rPr lang="en-GB" b="1" dirty="0" smtClean="0"/>
              <a:t>and reliability of the data.</a:t>
            </a:r>
          </a:p>
          <a:p>
            <a:r>
              <a:rPr lang="en-GB" b="1" dirty="0" smtClean="0"/>
              <a:t>For example.</a:t>
            </a:r>
          </a:p>
          <a:p>
            <a:pPr lvl="1" algn="just"/>
            <a:r>
              <a:rPr lang="en-GB" sz="2000" b="1" dirty="0" smtClean="0"/>
              <a:t>The item and student data is maintained in Excel files whereas the transactional data(</a:t>
            </a:r>
            <a:r>
              <a:rPr lang="en-GB" sz="2000" b="1" dirty="0" err="1" smtClean="0"/>
              <a:t>Issue_return</a:t>
            </a:r>
            <a:r>
              <a:rPr lang="en-GB" sz="2000" b="1" dirty="0" smtClean="0"/>
              <a:t>) is stored in the Access database.</a:t>
            </a:r>
          </a:p>
          <a:p>
            <a:pPr lvl="1" algn="just"/>
            <a:r>
              <a:rPr lang="en-GB" sz="2000" b="1" dirty="0" smtClean="0"/>
              <a:t>The library application would need to integrate all this data and present it in a unified manner to the end-user while maintain the integrity and reliability of data.</a:t>
            </a:r>
          </a:p>
          <a:p>
            <a:pPr lvl="1" algn="just"/>
            <a:r>
              <a:rPr lang="en-GB" sz="2000" b="1" dirty="0" smtClean="0"/>
              <a:t>Data integration would play a vital role in this scenario.</a:t>
            </a:r>
            <a:endParaRPr lang="en-GB" sz="2000" b="1" dirty="0"/>
          </a:p>
        </p:txBody>
      </p:sp>
    </p:spTree>
    <p:extLst>
      <p:ext uri="{BB962C8B-B14F-4D97-AF65-F5344CB8AC3E}">
        <p14:creationId xmlns:p14="http://schemas.microsoft.com/office/powerpoint/2010/main" xmlns="" val="41973734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38" y="973668"/>
            <a:ext cx="10344150" cy="706964"/>
          </a:xfrm>
        </p:spPr>
        <p:txBody>
          <a:bodyPr/>
          <a:lstStyle/>
          <a:p>
            <a:r>
              <a:rPr lang="en-GB" b="1" dirty="0" smtClean="0"/>
              <a:t>Two main Approaches to data integration </a:t>
            </a:r>
            <a:endParaRPr lang="en-GB" b="1" dirty="0"/>
          </a:p>
        </p:txBody>
      </p:sp>
      <p:sp>
        <p:nvSpPr>
          <p:cNvPr id="3" name="Content Placeholder 2"/>
          <p:cNvSpPr>
            <a:spLocks noGrp="1"/>
          </p:cNvSpPr>
          <p:nvPr>
            <p:ph idx="1"/>
          </p:nvPr>
        </p:nvSpPr>
        <p:spPr>
          <a:xfrm>
            <a:off x="214313" y="2371725"/>
            <a:ext cx="11787187" cy="4286249"/>
          </a:xfrm>
        </p:spPr>
        <p:txBody>
          <a:bodyPr>
            <a:normAutofit/>
          </a:bodyPr>
          <a:lstStyle/>
          <a:p>
            <a:r>
              <a:rPr lang="en-GB" sz="2000" b="1" dirty="0" smtClean="0"/>
              <a:t>Two main approach to data integration are </a:t>
            </a:r>
            <a:r>
              <a:rPr lang="en-GB" sz="2000" b="1" dirty="0" smtClean="0">
                <a:sym typeface="Wingdings" panose="05000000000000000000" pitchFamily="2" charset="2"/>
              </a:rPr>
              <a:t> </a:t>
            </a:r>
            <a:r>
              <a:rPr lang="en-GB" sz="2000" b="1" dirty="0" smtClean="0"/>
              <a:t>Schema Integration and Instance integration.</a:t>
            </a:r>
          </a:p>
          <a:p>
            <a:endParaRPr lang="en-GB" sz="2000" b="1" dirty="0"/>
          </a:p>
          <a:p>
            <a:r>
              <a:rPr lang="en-GB" sz="2000" b="1" dirty="0" smtClean="0">
                <a:solidFill>
                  <a:srgbClr val="FF0000"/>
                </a:solidFill>
              </a:rPr>
              <a:t>schema integration:</a:t>
            </a:r>
            <a:r>
              <a:rPr lang="en-GB" sz="2000" b="1" dirty="0" smtClean="0"/>
              <a:t> </a:t>
            </a:r>
            <a:r>
              <a:rPr lang="en-GB" sz="2000" b="1" dirty="0"/>
              <a:t>is developing a unified representation of </a:t>
            </a:r>
            <a:r>
              <a:rPr lang="en-GB" sz="2000" b="1" dirty="0" smtClean="0"/>
              <a:t>semantically </a:t>
            </a:r>
            <a:r>
              <a:rPr lang="en-GB" sz="2000" b="1" dirty="0"/>
              <a:t>similar information structured and stored differently in the individual databases.</a:t>
            </a:r>
          </a:p>
          <a:p>
            <a:endParaRPr lang="en-GB" sz="2000" b="1" dirty="0"/>
          </a:p>
        </p:txBody>
      </p:sp>
      <p:grpSp>
        <p:nvGrpSpPr>
          <p:cNvPr id="25" name="Group 24"/>
          <p:cNvGrpSpPr/>
          <p:nvPr/>
        </p:nvGrpSpPr>
        <p:grpSpPr>
          <a:xfrm>
            <a:off x="2105620" y="4140373"/>
            <a:ext cx="8004571" cy="2517601"/>
            <a:chOff x="1707358" y="4211507"/>
            <a:chExt cx="8004571" cy="2517601"/>
          </a:xfrm>
        </p:grpSpPr>
        <p:sp>
          <p:nvSpPr>
            <p:cNvPr id="4" name="Flowchart: Magnetic Disk 3"/>
            <p:cNvSpPr/>
            <p:nvPr/>
          </p:nvSpPr>
          <p:spPr>
            <a:xfrm>
              <a:off x="1739503" y="4211507"/>
              <a:ext cx="1389459" cy="76253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Data source  A</a:t>
              </a:r>
              <a:endParaRPr lang="en-GB" b="1" dirty="0"/>
            </a:p>
          </p:txBody>
        </p:sp>
        <p:cxnSp>
          <p:nvCxnSpPr>
            <p:cNvPr id="8" name="Straight Connector 7"/>
            <p:cNvCxnSpPr>
              <a:stCxn id="4" idx="4"/>
            </p:cNvCxnSpPr>
            <p:nvPr/>
          </p:nvCxnSpPr>
          <p:spPr>
            <a:xfrm>
              <a:off x="3128962" y="4592772"/>
              <a:ext cx="900113" cy="1653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128963" y="5415492"/>
              <a:ext cx="900112" cy="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3128963" y="6293642"/>
              <a:ext cx="900112" cy="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029075" y="4650581"/>
              <a:ext cx="0" cy="164306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029075" y="5413111"/>
              <a:ext cx="115728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Cube 16"/>
            <p:cNvSpPr/>
            <p:nvPr/>
          </p:nvSpPr>
          <p:spPr>
            <a:xfrm>
              <a:off x="5250656" y="4913049"/>
              <a:ext cx="1457325" cy="100012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ETL</a:t>
              </a:r>
              <a:endParaRPr lang="en-GB" b="1" dirty="0"/>
            </a:p>
          </p:txBody>
        </p:sp>
        <p:cxnSp>
          <p:nvCxnSpPr>
            <p:cNvPr id="18" name="Straight Arrow Connector 17"/>
            <p:cNvCxnSpPr/>
            <p:nvPr/>
          </p:nvCxnSpPr>
          <p:spPr>
            <a:xfrm>
              <a:off x="6707981" y="5404116"/>
              <a:ext cx="115728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Flowchart: Magnetic Disk 18"/>
            <p:cNvSpPr/>
            <p:nvPr/>
          </p:nvSpPr>
          <p:spPr>
            <a:xfrm>
              <a:off x="7929561" y="4691461"/>
              <a:ext cx="1782368" cy="142530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Data Warehouse</a:t>
              </a:r>
              <a:endParaRPr lang="en-GB" b="1" dirty="0"/>
            </a:p>
          </p:txBody>
        </p:sp>
        <p:sp>
          <p:nvSpPr>
            <p:cNvPr id="21" name="Flowchart: Magnetic Disk 20"/>
            <p:cNvSpPr/>
            <p:nvPr/>
          </p:nvSpPr>
          <p:spPr>
            <a:xfrm>
              <a:off x="1739503" y="5116305"/>
              <a:ext cx="1389459" cy="76253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Data source  B</a:t>
              </a:r>
              <a:endParaRPr lang="en-GB" b="1" dirty="0"/>
            </a:p>
          </p:txBody>
        </p:sp>
        <p:sp>
          <p:nvSpPr>
            <p:cNvPr id="22" name="Flowchart: Magnetic Disk 21"/>
            <p:cNvSpPr/>
            <p:nvPr/>
          </p:nvSpPr>
          <p:spPr>
            <a:xfrm>
              <a:off x="1707358" y="5966578"/>
              <a:ext cx="1389459" cy="76253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Data source  C</a:t>
              </a:r>
              <a:endParaRPr lang="en-GB" b="1" dirty="0"/>
            </a:p>
          </p:txBody>
        </p:sp>
      </p:grpSp>
    </p:spTree>
    <p:extLst>
      <p:ext uri="{BB962C8B-B14F-4D97-AF65-F5344CB8AC3E}">
        <p14:creationId xmlns:p14="http://schemas.microsoft.com/office/powerpoint/2010/main" xmlns="" val="29063935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Continued…</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214207740"/>
              </p:ext>
            </p:extLst>
          </p:nvPr>
        </p:nvGraphicFramePr>
        <p:xfrm>
          <a:off x="328613" y="2600325"/>
          <a:ext cx="11630025" cy="741680"/>
        </p:xfrm>
        <a:graphic>
          <a:graphicData uri="http://schemas.openxmlformats.org/drawingml/2006/table">
            <a:tbl>
              <a:tblPr firstRow="1" bandRow="1">
                <a:tableStyleId>{5C22544A-7EE6-4342-B048-85BDC9FD1C3A}</a:tableStyleId>
              </a:tblPr>
              <a:tblGrid>
                <a:gridCol w="2326005"/>
                <a:gridCol w="2326005"/>
                <a:gridCol w="2326005"/>
                <a:gridCol w="2326005"/>
                <a:gridCol w="2326005"/>
              </a:tblGrid>
              <a:tr h="370840">
                <a:tc>
                  <a:txBody>
                    <a:bodyPr/>
                    <a:lstStyle/>
                    <a:p>
                      <a:r>
                        <a:rPr lang="en-GB" dirty="0" err="1" smtClean="0"/>
                        <a:t>CustID</a:t>
                      </a:r>
                      <a:endParaRPr lang="en-GB" dirty="0"/>
                    </a:p>
                  </a:txBody>
                  <a:tcPr/>
                </a:tc>
                <a:tc>
                  <a:txBody>
                    <a:bodyPr/>
                    <a:lstStyle/>
                    <a:p>
                      <a:r>
                        <a:rPr lang="en-GB" dirty="0" err="1" smtClean="0"/>
                        <a:t>TransactionID</a:t>
                      </a:r>
                      <a:endParaRPr lang="en-GB" dirty="0"/>
                    </a:p>
                  </a:txBody>
                  <a:tcPr/>
                </a:tc>
                <a:tc>
                  <a:txBody>
                    <a:bodyPr/>
                    <a:lstStyle/>
                    <a:p>
                      <a:r>
                        <a:rPr lang="en-GB" dirty="0" err="1" smtClean="0"/>
                        <a:t>ProductID</a:t>
                      </a:r>
                      <a:endParaRPr lang="en-GB" dirty="0"/>
                    </a:p>
                  </a:txBody>
                  <a:tcPr/>
                </a:tc>
                <a:tc>
                  <a:txBody>
                    <a:bodyPr/>
                    <a:lstStyle/>
                    <a:p>
                      <a:r>
                        <a:rPr lang="en-GB" dirty="0" err="1" smtClean="0"/>
                        <a:t>UnitQuality</a:t>
                      </a:r>
                      <a:endParaRPr lang="en-GB" dirty="0"/>
                    </a:p>
                  </a:txBody>
                  <a:tcPr/>
                </a:tc>
                <a:tc>
                  <a:txBody>
                    <a:bodyPr/>
                    <a:lstStyle/>
                    <a:p>
                      <a:r>
                        <a:rPr lang="en-GB" dirty="0" smtClean="0"/>
                        <a:t>---------------------</a:t>
                      </a:r>
                      <a:endParaRPr lang="en-GB" dirty="0"/>
                    </a:p>
                  </a:txBody>
                  <a:tcPr/>
                </a:tc>
              </a:tr>
              <a:tr h="370840">
                <a:tc>
                  <a:txBody>
                    <a:bodyPr/>
                    <a:lstStyle/>
                    <a:p>
                      <a:r>
                        <a:rPr lang="en-GB" b="1" dirty="0" smtClean="0"/>
                        <a:t>C101</a:t>
                      </a:r>
                      <a:endParaRPr lang="en-GB" b="1" dirty="0"/>
                    </a:p>
                  </a:txBody>
                  <a:tcPr/>
                </a:tc>
                <a:tc>
                  <a:txBody>
                    <a:bodyPr/>
                    <a:lstStyle/>
                    <a:p>
                      <a:r>
                        <a:rPr lang="en-GB" b="1" dirty="0" smtClean="0"/>
                        <a:t>T1001</a:t>
                      </a:r>
                      <a:endParaRPr lang="en-GB" b="1" dirty="0"/>
                    </a:p>
                  </a:txBody>
                  <a:tcPr/>
                </a:tc>
                <a:tc>
                  <a:txBody>
                    <a:bodyPr/>
                    <a:lstStyle/>
                    <a:p>
                      <a:r>
                        <a:rPr lang="en-GB" b="1" dirty="0" smtClean="0"/>
                        <a:t>P1010</a:t>
                      </a:r>
                      <a:endParaRPr lang="en-GB" b="1" dirty="0"/>
                    </a:p>
                  </a:txBody>
                  <a:tcPr/>
                </a:tc>
                <a:tc>
                  <a:txBody>
                    <a:bodyPr/>
                    <a:lstStyle/>
                    <a:p>
                      <a:r>
                        <a:rPr lang="en-GB" b="1" dirty="0" smtClean="0"/>
                        <a:t>10</a:t>
                      </a:r>
                      <a:endParaRPr lang="en-GB" b="1" dirty="0"/>
                    </a:p>
                  </a:txBody>
                  <a:tcPr/>
                </a:tc>
                <a:tc>
                  <a:txBody>
                    <a:bodyPr/>
                    <a:lstStyle/>
                    <a:p>
                      <a:endParaRPr lang="en-GB" b="1"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xmlns="" val="967546059"/>
              </p:ext>
            </p:extLst>
          </p:nvPr>
        </p:nvGraphicFramePr>
        <p:xfrm>
          <a:off x="385763" y="4063049"/>
          <a:ext cx="11630025" cy="741680"/>
        </p:xfrm>
        <a:graphic>
          <a:graphicData uri="http://schemas.openxmlformats.org/drawingml/2006/table">
            <a:tbl>
              <a:tblPr firstRow="1" bandRow="1">
                <a:tableStyleId>{5C22544A-7EE6-4342-B048-85BDC9FD1C3A}</a:tableStyleId>
              </a:tblPr>
              <a:tblGrid>
                <a:gridCol w="2326005"/>
                <a:gridCol w="2326005"/>
                <a:gridCol w="2326005"/>
                <a:gridCol w="2326005"/>
                <a:gridCol w="2326005"/>
              </a:tblGrid>
              <a:tr h="370840">
                <a:tc>
                  <a:txBody>
                    <a:bodyPr/>
                    <a:lstStyle/>
                    <a:p>
                      <a:r>
                        <a:rPr lang="en-GB" dirty="0" err="1" smtClean="0"/>
                        <a:t>CustomerNumber</a:t>
                      </a:r>
                      <a:endParaRPr lang="en-GB" dirty="0"/>
                    </a:p>
                  </a:txBody>
                  <a:tcPr/>
                </a:tc>
                <a:tc>
                  <a:txBody>
                    <a:bodyPr/>
                    <a:lstStyle/>
                    <a:p>
                      <a:r>
                        <a:rPr lang="en-GB" dirty="0" err="1" smtClean="0"/>
                        <a:t>transactionID</a:t>
                      </a:r>
                      <a:endParaRPr lang="en-GB" dirty="0"/>
                    </a:p>
                  </a:txBody>
                  <a:tcPr/>
                </a:tc>
                <a:tc>
                  <a:txBody>
                    <a:bodyPr/>
                    <a:lstStyle/>
                    <a:p>
                      <a:r>
                        <a:rPr lang="en-GB" dirty="0" err="1" smtClean="0"/>
                        <a:t>ProductID</a:t>
                      </a:r>
                      <a:endParaRPr lang="en-GB" dirty="0"/>
                    </a:p>
                  </a:txBody>
                  <a:tcPr/>
                </a:tc>
                <a:tc>
                  <a:txBody>
                    <a:bodyPr/>
                    <a:lstStyle/>
                    <a:p>
                      <a:r>
                        <a:rPr lang="en-GB" dirty="0" err="1" smtClean="0"/>
                        <a:t>UnitQuality</a:t>
                      </a:r>
                      <a:endParaRPr lang="en-GB" dirty="0"/>
                    </a:p>
                  </a:txBody>
                  <a:tcPr/>
                </a:tc>
                <a:tc>
                  <a:txBody>
                    <a:bodyPr/>
                    <a:lstStyle/>
                    <a:p>
                      <a:r>
                        <a:rPr lang="en-GB" dirty="0" smtClean="0"/>
                        <a:t>---------------------</a:t>
                      </a:r>
                      <a:endParaRPr lang="en-GB" dirty="0"/>
                    </a:p>
                  </a:txBody>
                  <a:tcPr/>
                </a:tc>
              </a:tr>
              <a:tr h="370840">
                <a:tc>
                  <a:txBody>
                    <a:bodyPr/>
                    <a:lstStyle/>
                    <a:p>
                      <a:r>
                        <a:rPr lang="en-GB" b="1" dirty="0" smtClean="0"/>
                        <a:t>C201</a:t>
                      </a:r>
                      <a:endParaRPr lang="en-GB" b="1" dirty="0"/>
                    </a:p>
                  </a:txBody>
                  <a:tcPr/>
                </a:tc>
                <a:tc>
                  <a:txBody>
                    <a:bodyPr/>
                    <a:lstStyle/>
                    <a:p>
                      <a:r>
                        <a:rPr lang="en-GB" b="1" dirty="0" smtClean="0"/>
                        <a:t>T1007</a:t>
                      </a:r>
                      <a:endParaRPr lang="en-GB" b="1" dirty="0"/>
                    </a:p>
                  </a:txBody>
                  <a:tcPr/>
                </a:tc>
                <a:tc>
                  <a:txBody>
                    <a:bodyPr/>
                    <a:lstStyle/>
                    <a:p>
                      <a:r>
                        <a:rPr lang="en-GB" b="1" dirty="0" smtClean="0"/>
                        <a:t>P1111</a:t>
                      </a:r>
                      <a:endParaRPr lang="en-GB" b="1" dirty="0"/>
                    </a:p>
                  </a:txBody>
                  <a:tcPr/>
                </a:tc>
                <a:tc>
                  <a:txBody>
                    <a:bodyPr/>
                    <a:lstStyle/>
                    <a:p>
                      <a:r>
                        <a:rPr lang="en-GB" b="1" dirty="0" smtClean="0"/>
                        <a:t>22</a:t>
                      </a:r>
                      <a:endParaRPr lang="en-GB" b="1" dirty="0"/>
                    </a:p>
                  </a:txBody>
                  <a:tcPr/>
                </a:tc>
                <a:tc>
                  <a:txBody>
                    <a:bodyPr/>
                    <a:lstStyle/>
                    <a:p>
                      <a:endParaRPr lang="en-GB" b="1" dirty="0"/>
                    </a:p>
                  </a:txBody>
                  <a:tcP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xmlns="" val="553524937"/>
              </p:ext>
            </p:extLst>
          </p:nvPr>
        </p:nvGraphicFramePr>
        <p:xfrm>
          <a:off x="385763" y="5476875"/>
          <a:ext cx="11630025" cy="1112520"/>
        </p:xfrm>
        <a:graphic>
          <a:graphicData uri="http://schemas.openxmlformats.org/drawingml/2006/table">
            <a:tbl>
              <a:tblPr firstRow="1" bandRow="1">
                <a:tableStyleId>{5C22544A-7EE6-4342-B048-85BDC9FD1C3A}</a:tableStyleId>
              </a:tblPr>
              <a:tblGrid>
                <a:gridCol w="2326005"/>
                <a:gridCol w="2326005"/>
                <a:gridCol w="2326005"/>
                <a:gridCol w="2326005"/>
                <a:gridCol w="2326005"/>
              </a:tblGrid>
              <a:tr h="370840">
                <a:tc>
                  <a:txBody>
                    <a:bodyPr/>
                    <a:lstStyle/>
                    <a:p>
                      <a:r>
                        <a:rPr lang="en-GB" dirty="0" err="1" smtClean="0"/>
                        <a:t>CustID</a:t>
                      </a:r>
                      <a:endParaRPr lang="en-GB" dirty="0"/>
                    </a:p>
                  </a:txBody>
                  <a:tcPr/>
                </a:tc>
                <a:tc>
                  <a:txBody>
                    <a:bodyPr/>
                    <a:lstStyle/>
                    <a:p>
                      <a:r>
                        <a:rPr lang="en-GB" dirty="0" err="1" smtClean="0"/>
                        <a:t>TransactionID</a:t>
                      </a:r>
                      <a:endParaRPr lang="en-GB" dirty="0"/>
                    </a:p>
                  </a:txBody>
                  <a:tcPr/>
                </a:tc>
                <a:tc>
                  <a:txBody>
                    <a:bodyPr/>
                    <a:lstStyle/>
                    <a:p>
                      <a:r>
                        <a:rPr lang="en-GB" dirty="0" err="1" smtClean="0"/>
                        <a:t>ProductID</a:t>
                      </a:r>
                      <a:endParaRPr lang="en-GB" dirty="0"/>
                    </a:p>
                  </a:txBody>
                  <a:tcPr/>
                </a:tc>
                <a:tc>
                  <a:txBody>
                    <a:bodyPr/>
                    <a:lstStyle/>
                    <a:p>
                      <a:r>
                        <a:rPr lang="en-GB" dirty="0" err="1" smtClean="0"/>
                        <a:t>UnitQuality</a:t>
                      </a:r>
                      <a:endParaRPr lang="en-GB" dirty="0"/>
                    </a:p>
                  </a:txBody>
                  <a:tcPr/>
                </a:tc>
                <a:tc>
                  <a:txBody>
                    <a:bodyPr/>
                    <a:lstStyle/>
                    <a:p>
                      <a:r>
                        <a:rPr lang="en-GB" dirty="0" smtClean="0"/>
                        <a:t>---------------------</a:t>
                      </a:r>
                      <a:endParaRPr lang="en-GB" dirty="0"/>
                    </a:p>
                  </a:txBody>
                  <a:tcPr/>
                </a:tc>
              </a:tr>
              <a:tr h="370840">
                <a:tc>
                  <a:txBody>
                    <a:bodyPr/>
                    <a:lstStyle/>
                    <a:p>
                      <a:r>
                        <a:rPr lang="en-GB" b="1" dirty="0" smtClean="0"/>
                        <a:t>C101</a:t>
                      </a:r>
                      <a:endParaRPr lang="en-GB" b="1" dirty="0"/>
                    </a:p>
                  </a:txBody>
                  <a:tcPr/>
                </a:tc>
                <a:tc>
                  <a:txBody>
                    <a:bodyPr/>
                    <a:lstStyle/>
                    <a:p>
                      <a:r>
                        <a:rPr lang="en-GB" b="1" dirty="0" smtClean="0"/>
                        <a:t>T1001</a:t>
                      </a:r>
                      <a:endParaRPr lang="en-GB" b="1" dirty="0"/>
                    </a:p>
                  </a:txBody>
                  <a:tcPr/>
                </a:tc>
                <a:tc>
                  <a:txBody>
                    <a:bodyPr/>
                    <a:lstStyle/>
                    <a:p>
                      <a:r>
                        <a:rPr lang="en-GB" b="1" dirty="0" smtClean="0"/>
                        <a:t>P1010</a:t>
                      </a:r>
                      <a:endParaRPr lang="en-GB" b="1" dirty="0"/>
                    </a:p>
                  </a:txBody>
                  <a:tcPr/>
                </a:tc>
                <a:tc>
                  <a:txBody>
                    <a:bodyPr/>
                    <a:lstStyle/>
                    <a:p>
                      <a:r>
                        <a:rPr lang="en-GB" b="1" dirty="0" smtClean="0"/>
                        <a:t>10</a:t>
                      </a:r>
                      <a:endParaRPr lang="en-GB" b="1" dirty="0"/>
                    </a:p>
                  </a:txBody>
                  <a:tcPr/>
                </a:tc>
                <a:tc>
                  <a:txBody>
                    <a:bodyPr/>
                    <a:lstStyle/>
                    <a:p>
                      <a:endParaRPr lang="en-GB" b="1" dirty="0"/>
                    </a:p>
                  </a:txBody>
                  <a:tcPr/>
                </a:tc>
              </a:tr>
              <a:tr h="370840">
                <a:tc>
                  <a:txBody>
                    <a:bodyPr/>
                    <a:lstStyle/>
                    <a:p>
                      <a:r>
                        <a:rPr lang="en-GB" b="1" dirty="0" smtClean="0"/>
                        <a:t>C201</a:t>
                      </a:r>
                      <a:endParaRPr lang="en-GB" b="1" dirty="0"/>
                    </a:p>
                  </a:txBody>
                  <a:tcPr/>
                </a:tc>
                <a:tc>
                  <a:txBody>
                    <a:bodyPr/>
                    <a:lstStyle/>
                    <a:p>
                      <a:r>
                        <a:rPr lang="en-GB" b="1" dirty="0" smtClean="0"/>
                        <a:t>T1007</a:t>
                      </a:r>
                      <a:endParaRPr lang="en-GB" b="1" dirty="0"/>
                    </a:p>
                  </a:txBody>
                  <a:tcPr/>
                </a:tc>
                <a:tc>
                  <a:txBody>
                    <a:bodyPr/>
                    <a:lstStyle/>
                    <a:p>
                      <a:r>
                        <a:rPr lang="en-GB" b="1" dirty="0" smtClean="0"/>
                        <a:t>P1111</a:t>
                      </a:r>
                      <a:endParaRPr lang="en-GB" b="1" dirty="0"/>
                    </a:p>
                  </a:txBody>
                  <a:tcPr/>
                </a:tc>
                <a:tc>
                  <a:txBody>
                    <a:bodyPr/>
                    <a:lstStyle/>
                    <a:p>
                      <a:r>
                        <a:rPr lang="en-GB" b="1" dirty="0" smtClean="0"/>
                        <a:t>22</a:t>
                      </a:r>
                      <a:endParaRPr lang="en-GB" b="1" dirty="0"/>
                    </a:p>
                  </a:txBody>
                  <a:tcPr/>
                </a:tc>
                <a:tc>
                  <a:txBody>
                    <a:bodyPr/>
                    <a:lstStyle/>
                    <a:p>
                      <a:endParaRPr lang="en-GB" b="1" dirty="0"/>
                    </a:p>
                  </a:txBody>
                  <a:tcPr/>
                </a:tc>
              </a:tr>
            </a:tbl>
          </a:graphicData>
        </a:graphic>
      </p:graphicFrame>
      <p:sp>
        <p:nvSpPr>
          <p:cNvPr id="7" name="TextBox 6"/>
          <p:cNvSpPr txBox="1"/>
          <p:nvPr/>
        </p:nvSpPr>
        <p:spPr>
          <a:xfrm>
            <a:off x="385763" y="2214563"/>
            <a:ext cx="2943225" cy="369332"/>
          </a:xfrm>
          <a:prstGeom prst="rect">
            <a:avLst/>
          </a:prstGeom>
          <a:noFill/>
        </p:spPr>
        <p:txBody>
          <a:bodyPr wrap="square" rtlCol="0">
            <a:spAutoFit/>
          </a:bodyPr>
          <a:lstStyle/>
          <a:p>
            <a:r>
              <a:rPr lang="en-GB" b="1" dirty="0" smtClean="0"/>
              <a:t>Collingwood Branch</a:t>
            </a:r>
            <a:endParaRPr lang="en-GB" b="1" dirty="0"/>
          </a:p>
        </p:txBody>
      </p:sp>
      <p:sp>
        <p:nvSpPr>
          <p:cNvPr id="8" name="TextBox 7"/>
          <p:cNvSpPr txBox="1"/>
          <p:nvPr/>
        </p:nvSpPr>
        <p:spPr>
          <a:xfrm>
            <a:off x="385763" y="3595688"/>
            <a:ext cx="2943225" cy="369332"/>
          </a:xfrm>
          <a:prstGeom prst="rect">
            <a:avLst/>
          </a:prstGeom>
          <a:noFill/>
        </p:spPr>
        <p:txBody>
          <a:bodyPr wrap="square" rtlCol="0">
            <a:spAutoFit/>
          </a:bodyPr>
          <a:lstStyle/>
          <a:p>
            <a:r>
              <a:rPr lang="en-GB" b="1" dirty="0" err="1" smtClean="0"/>
              <a:t>Trenbly</a:t>
            </a:r>
            <a:r>
              <a:rPr lang="en-GB" b="1" dirty="0" smtClean="0"/>
              <a:t> Park Branch</a:t>
            </a:r>
            <a:endParaRPr lang="en-GB" b="1" dirty="0"/>
          </a:p>
        </p:txBody>
      </p:sp>
      <p:sp>
        <p:nvSpPr>
          <p:cNvPr id="9" name="TextBox 8"/>
          <p:cNvSpPr txBox="1"/>
          <p:nvPr/>
        </p:nvSpPr>
        <p:spPr>
          <a:xfrm>
            <a:off x="385762" y="4976813"/>
            <a:ext cx="2943225" cy="369332"/>
          </a:xfrm>
          <a:prstGeom prst="rect">
            <a:avLst/>
          </a:prstGeom>
          <a:noFill/>
        </p:spPr>
        <p:txBody>
          <a:bodyPr wrap="square" rtlCol="0">
            <a:spAutoFit/>
          </a:bodyPr>
          <a:lstStyle/>
          <a:p>
            <a:r>
              <a:rPr lang="en-GB" b="1" dirty="0" smtClean="0"/>
              <a:t>Target Schema:</a:t>
            </a:r>
            <a:endParaRPr lang="en-GB" b="1" dirty="0"/>
          </a:p>
        </p:txBody>
      </p:sp>
    </p:spTree>
    <p:extLst>
      <p:ext uri="{BB962C8B-B14F-4D97-AF65-F5344CB8AC3E}">
        <p14:creationId xmlns:p14="http://schemas.microsoft.com/office/powerpoint/2010/main" xmlns="" val="4473461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73668"/>
            <a:ext cx="9287717" cy="697970"/>
          </a:xfrm>
        </p:spPr>
        <p:txBody>
          <a:bodyPr/>
          <a:lstStyle/>
          <a:p>
            <a:r>
              <a:rPr lang="en-GB" b="1" dirty="0" smtClean="0"/>
              <a:t>Instance Integration</a:t>
            </a:r>
            <a:endParaRPr lang="en-GB" b="1" dirty="0"/>
          </a:p>
        </p:txBody>
      </p:sp>
      <p:sp>
        <p:nvSpPr>
          <p:cNvPr id="3" name="Content Placeholder 2"/>
          <p:cNvSpPr>
            <a:spLocks noGrp="1"/>
          </p:cNvSpPr>
          <p:nvPr>
            <p:ph idx="1"/>
          </p:nvPr>
        </p:nvSpPr>
        <p:spPr>
          <a:xfrm>
            <a:off x="257175" y="2343150"/>
            <a:ext cx="11701463" cy="4343400"/>
          </a:xfrm>
        </p:spPr>
        <p:txBody>
          <a:bodyPr/>
          <a:lstStyle/>
          <a:p>
            <a:r>
              <a:rPr lang="en-GB" b="1" dirty="0" smtClean="0"/>
              <a:t>Data integration from multiple heterogeneous data source has become a high-priority task in many large </a:t>
            </a:r>
            <a:r>
              <a:rPr lang="en-GB" b="1" dirty="0" err="1" smtClean="0"/>
              <a:t>enterprises.Hence</a:t>
            </a:r>
            <a:r>
              <a:rPr lang="en-GB" b="1" dirty="0" smtClean="0"/>
              <a:t> to obtain the accurate semantic information on the data content, the information is being retrieved.</a:t>
            </a:r>
          </a:p>
          <a:p>
            <a:endParaRPr lang="en-GB" b="1" dirty="0"/>
          </a:p>
        </p:txBody>
      </p:sp>
      <p:graphicFrame>
        <p:nvGraphicFramePr>
          <p:cNvPr id="4" name="Content Placeholder 3"/>
          <p:cNvGraphicFramePr>
            <a:graphicFrameLocks/>
          </p:cNvGraphicFramePr>
          <p:nvPr>
            <p:extLst>
              <p:ext uri="{D42A27DB-BD31-4B8C-83A1-F6EECF244321}">
                <p14:modId xmlns:p14="http://schemas.microsoft.com/office/powerpoint/2010/main" xmlns="" val="2229026258"/>
              </p:ext>
            </p:extLst>
          </p:nvPr>
        </p:nvGraphicFramePr>
        <p:xfrm>
          <a:off x="2654618" y="3258185"/>
          <a:ext cx="9304020" cy="741680"/>
        </p:xfrm>
        <a:graphic>
          <a:graphicData uri="http://schemas.openxmlformats.org/drawingml/2006/table">
            <a:tbl>
              <a:tblPr firstRow="1" bandRow="1">
                <a:tableStyleId>{5C22544A-7EE6-4342-B048-85BDC9FD1C3A}</a:tableStyleId>
              </a:tblPr>
              <a:tblGrid>
                <a:gridCol w="2326005"/>
                <a:gridCol w="2326005"/>
                <a:gridCol w="2326005"/>
                <a:gridCol w="2326005"/>
              </a:tblGrid>
              <a:tr h="370840">
                <a:tc>
                  <a:txBody>
                    <a:bodyPr/>
                    <a:lstStyle/>
                    <a:p>
                      <a:r>
                        <a:rPr lang="en-GB" dirty="0" err="1" smtClean="0"/>
                        <a:t>EmployeeNo</a:t>
                      </a:r>
                      <a:endParaRPr lang="en-GB" dirty="0"/>
                    </a:p>
                  </a:txBody>
                  <a:tcPr/>
                </a:tc>
                <a:tc>
                  <a:txBody>
                    <a:bodyPr/>
                    <a:lstStyle/>
                    <a:p>
                      <a:r>
                        <a:rPr lang="en-GB" dirty="0" err="1" smtClean="0"/>
                        <a:t>EmployeeName</a:t>
                      </a:r>
                      <a:endParaRPr lang="en-GB" dirty="0"/>
                    </a:p>
                  </a:txBody>
                  <a:tcPr/>
                </a:tc>
                <a:tc>
                  <a:txBody>
                    <a:bodyPr/>
                    <a:lstStyle/>
                    <a:p>
                      <a:r>
                        <a:rPr lang="en-GB" dirty="0" err="1" smtClean="0"/>
                        <a:t>SocialSecurityNo</a:t>
                      </a:r>
                      <a:endParaRPr lang="en-GB" dirty="0"/>
                    </a:p>
                  </a:txBody>
                  <a:tcPr/>
                </a:tc>
                <a:tc>
                  <a:txBody>
                    <a:bodyPr/>
                    <a:lstStyle/>
                    <a:p>
                      <a:r>
                        <a:rPr lang="en-GB" dirty="0" smtClean="0"/>
                        <a:t>----------------</a:t>
                      </a:r>
                      <a:endParaRPr lang="en-GB" dirty="0"/>
                    </a:p>
                  </a:txBody>
                  <a:tcPr/>
                </a:tc>
              </a:tr>
              <a:tr h="370840">
                <a:tc>
                  <a:txBody>
                    <a:bodyPr/>
                    <a:lstStyle/>
                    <a:p>
                      <a:r>
                        <a:rPr lang="en-GB" b="1" dirty="0" smtClean="0"/>
                        <a:t>10014</a:t>
                      </a:r>
                      <a:endParaRPr lang="en-GB" b="1" dirty="0"/>
                    </a:p>
                  </a:txBody>
                  <a:tcPr/>
                </a:tc>
                <a:tc>
                  <a:txBody>
                    <a:bodyPr/>
                    <a:lstStyle/>
                    <a:p>
                      <a:r>
                        <a:rPr lang="en-GB" b="1" dirty="0" smtClean="0"/>
                        <a:t>Fred Aleck</a:t>
                      </a:r>
                      <a:endParaRPr lang="en-GB" b="1" dirty="0"/>
                    </a:p>
                  </a:txBody>
                  <a:tcPr/>
                </a:tc>
                <a:tc>
                  <a:txBody>
                    <a:bodyPr/>
                    <a:lstStyle/>
                    <a:p>
                      <a:r>
                        <a:rPr lang="en-GB" b="1" dirty="0" smtClean="0"/>
                        <a:t>ADWPP10017</a:t>
                      </a:r>
                      <a:endParaRPr lang="en-GB" b="1" dirty="0"/>
                    </a:p>
                  </a:txBody>
                  <a:tcPr/>
                </a:tc>
                <a:tc>
                  <a:txBody>
                    <a:bodyPr/>
                    <a:lstStyle/>
                    <a:p>
                      <a:r>
                        <a:rPr lang="en-GB" b="1" dirty="0" smtClean="0"/>
                        <a:t>----------------</a:t>
                      </a:r>
                      <a:endParaRPr lang="en-GB" b="1"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xmlns="" val="1301154455"/>
              </p:ext>
            </p:extLst>
          </p:nvPr>
        </p:nvGraphicFramePr>
        <p:xfrm>
          <a:off x="2654618" y="4144010"/>
          <a:ext cx="9304020" cy="741680"/>
        </p:xfrm>
        <a:graphic>
          <a:graphicData uri="http://schemas.openxmlformats.org/drawingml/2006/table">
            <a:tbl>
              <a:tblPr firstRow="1" bandRow="1">
                <a:tableStyleId>{5C22544A-7EE6-4342-B048-85BDC9FD1C3A}</a:tableStyleId>
              </a:tblPr>
              <a:tblGrid>
                <a:gridCol w="2326005"/>
                <a:gridCol w="2326005"/>
                <a:gridCol w="2326005"/>
                <a:gridCol w="2326005"/>
              </a:tblGrid>
              <a:tr h="370840">
                <a:tc>
                  <a:txBody>
                    <a:bodyPr/>
                    <a:lstStyle/>
                    <a:p>
                      <a:r>
                        <a:rPr lang="en-GB" dirty="0" err="1" smtClean="0"/>
                        <a:t>EmployeeNo</a:t>
                      </a:r>
                      <a:endParaRPr lang="en-GB" dirty="0"/>
                    </a:p>
                  </a:txBody>
                  <a:tcPr/>
                </a:tc>
                <a:tc>
                  <a:txBody>
                    <a:bodyPr/>
                    <a:lstStyle/>
                    <a:p>
                      <a:r>
                        <a:rPr lang="en-GB" dirty="0" err="1" smtClean="0"/>
                        <a:t>EmployeeName</a:t>
                      </a:r>
                      <a:endParaRPr lang="en-GB" dirty="0"/>
                    </a:p>
                  </a:txBody>
                  <a:tcPr/>
                </a:tc>
                <a:tc>
                  <a:txBody>
                    <a:bodyPr/>
                    <a:lstStyle/>
                    <a:p>
                      <a:r>
                        <a:rPr lang="en-GB" dirty="0" err="1" smtClean="0"/>
                        <a:t>SocialSecurityNo</a:t>
                      </a:r>
                      <a:endParaRPr lang="en-GB" dirty="0"/>
                    </a:p>
                  </a:txBody>
                  <a:tcPr/>
                </a:tc>
                <a:tc>
                  <a:txBody>
                    <a:bodyPr/>
                    <a:lstStyle/>
                    <a:p>
                      <a:r>
                        <a:rPr lang="en-GB" dirty="0" smtClean="0"/>
                        <a:t>----------------</a:t>
                      </a:r>
                      <a:endParaRPr lang="en-GB" dirty="0"/>
                    </a:p>
                  </a:txBody>
                  <a:tcPr/>
                </a:tc>
              </a:tr>
              <a:tr h="370840">
                <a:tc>
                  <a:txBody>
                    <a:bodyPr/>
                    <a:lstStyle/>
                    <a:p>
                      <a:r>
                        <a:rPr lang="en-GB" b="1" dirty="0" smtClean="0"/>
                        <a:t>10014</a:t>
                      </a:r>
                      <a:endParaRPr lang="en-GB" b="1"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b="1" dirty="0" smtClean="0"/>
                        <a:t>Aleck Fred</a:t>
                      </a:r>
                      <a:endParaRPr lang="en-GB" b="1" dirty="0"/>
                    </a:p>
                  </a:txBody>
                  <a:tcPr/>
                </a:tc>
                <a:tc>
                  <a:txBody>
                    <a:bodyPr/>
                    <a:lstStyle/>
                    <a:p>
                      <a:r>
                        <a:rPr lang="en-GB" b="1" dirty="0" smtClean="0"/>
                        <a:t>ADWPP10017</a:t>
                      </a:r>
                      <a:endParaRPr lang="en-GB" b="1" dirty="0"/>
                    </a:p>
                  </a:txBody>
                  <a:tcPr/>
                </a:tc>
                <a:tc>
                  <a:txBody>
                    <a:bodyPr/>
                    <a:lstStyle/>
                    <a:p>
                      <a:r>
                        <a:rPr lang="en-GB" b="1" dirty="0" smtClean="0"/>
                        <a:t>----------------</a:t>
                      </a:r>
                      <a:endParaRPr lang="en-GB" b="1" dirty="0"/>
                    </a:p>
                  </a:txBody>
                  <a:tcP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xmlns="" val="2751000794"/>
              </p:ext>
            </p:extLst>
          </p:nvPr>
        </p:nvGraphicFramePr>
        <p:xfrm>
          <a:off x="2666999" y="5000188"/>
          <a:ext cx="9367840" cy="741680"/>
        </p:xfrm>
        <a:graphic>
          <a:graphicData uri="http://schemas.openxmlformats.org/drawingml/2006/table">
            <a:tbl>
              <a:tblPr firstRow="1" bandRow="1">
                <a:tableStyleId>{5C22544A-7EE6-4342-B048-85BDC9FD1C3A}</a:tableStyleId>
              </a:tblPr>
              <a:tblGrid>
                <a:gridCol w="2341960"/>
                <a:gridCol w="2341960"/>
                <a:gridCol w="2341960"/>
                <a:gridCol w="2341960"/>
              </a:tblGrid>
              <a:tr h="370840">
                <a:tc>
                  <a:txBody>
                    <a:bodyPr/>
                    <a:lstStyle/>
                    <a:p>
                      <a:r>
                        <a:rPr lang="en-GB" dirty="0" err="1" smtClean="0"/>
                        <a:t>EmployeeNo</a:t>
                      </a:r>
                      <a:endParaRPr lang="en-GB" dirty="0"/>
                    </a:p>
                  </a:txBody>
                  <a:tcPr/>
                </a:tc>
                <a:tc>
                  <a:txBody>
                    <a:bodyPr/>
                    <a:lstStyle/>
                    <a:p>
                      <a:r>
                        <a:rPr lang="en-GB" dirty="0" err="1" smtClean="0"/>
                        <a:t>EmployeeName</a:t>
                      </a:r>
                      <a:endParaRPr lang="en-GB" dirty="0"/>
                    </a:p>
                  </a:txBody>
                  <a:tcPr/>
                </a:tc>
                <a:tc>
                  <a:txBody>
                    <a:bodyPr/>
                    <a:lstStyle/>
                    <a:p>
                      <a:r>
                        <a:rPr lang="en-GB" dirty="0" err="1" smtClean="0"/>
                        <a:t>SocialSecurityNo</a:t>
                      </a:r>
                      <a:endParaRPr lang="en-GB" dirty="0"/>
                    </a:p>
                  </a:txBody>
                  <a:tcPr/>
                </a:tc>
                <a:tc>
                  <a:txBody>
                    <a:bodyPr/>
                    <a:lstStyle/>
                    <a:p>
                      <a:r>
                        <a:rPr lang="en-GB" dirty="0" smtClean="0"/>
                        <a:t>----------------</a:t>
                      </a:r>
                      <a:endParaRPr lang="en-GB" dirty="0"/>
                    </a:p>
                  </a:txBody>
                  <a:tcPr/>
                </a:tc>
              </a:tr>
              <a:tr h="370840">
                <a:tc>
                  <a:txBody>
                    <a:bodyPr/>
                    <a:lstStyle/>
                    <a:p>
                      <a:r>
                        <a:rPr lang="en-GB" b="1" dirty="0" smtClean="0"/>
                        <a:t>10014</a:t>
                      </a:r>
                      <a:endParaRPr lang="en-GB" b="1" dirty="0"/>
                    </a:p>
                  </a:txBody>
                  <a:tcPr/>
                </a:tc>
                <a:tc>
                  <a:txBody>
                    <a:bodyPr/>
                    <a:lstStyle/>
                    <a:p>
                      <a:r>
                        <a:rPr lang="en-GB" b="1" dirty="0" smtClean="0"/>
                        <a:t>A. Fred</a:t>
                      </a:r>
                      <a:endParaRPr lang="en-GB" b="1" dirty="0"/>
                    </a:p>
                  </a:txBody>
                  <a:tcPr/>
                </a:tc>
                <a:tc>
                  <a:txBody>
                    <a:bodyPr/>
                    <a:lstStyle/>
                    <a:p>
                      <a:r>
                        <a:rPr lang="en-GB" b="1" dirty="0" smtClean="0"/>
                        <a:t>ADWPP10017</a:t>
                      </a:r>
                      <a:endParaRPr lang="en-GB" b="1" dirty="0"/>
                    </a:p>
                  </a:txBody>
                  <a:tcPr/>
                </a:tc>
                <a:tc>
                  <a:txBody>
                    <a:bodyPr/>
                    <a:lstStyle/>
                    <a:p>
                      <a:r>
                        <a:rPr lang="en-GB" b="1" dirty="0" smtClean="0"/>
                        <a:t>----------------</a:t>
                      </a:r>
                      <a:endParaRPr lang="en-GB" b="1" dirty="0"/>
                    </a:p>
                  </a:txBody>
                  <a:tcPr/>
                </a:tc>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xmlns="" val="2802591906"/>
              </p:ext>
            </p:extLst>
          </p:nvPr>
        </p:nvGraphicFramePr>
        <p:xfrm>
          <a:off x="2628900" y="5944870"/>
          <a:ext cx="9444036" cy="741680"/>
        </p:xfrm>
        <a:graphic>
          <a:graphicData uri="http://schemas.openxmlformats.org/drawingml/2006/table">
            <a:tbl>
              <a:tblPr firstRow="1" bandRow="1">
                <a:tableStyleId>{5C22544A-7EE6-4342-B048-85BDC9FD1C3A}</a:tableStyleId>
              </a:tblPr>
              <a:tblGrid>
                <a:gridCol w="2361009"/>
                <a:gridCol w="2361009"/>
                <a:gridCol w="2361009"/>
                <a:gridCol w="2361009"/>
              </a:tblGrid>
              <a:tr h="370840">
                <a:tc>
                  <a:txBody>
                    <a:bodyPr/>
                    <a:lstStyle/>
                    <a:p>
                      <a:r>
                        <a:rPr lang="en-GB" dirty="0" err="1" smtClean="0"/>
                        <a:t>EmployeeNo</a:t>
                      </a:r>
                      <a:endParaRPr lang="en-GB" dirty="0"/>
                    </a:p>
                  </a:txBody>
                  <a:tcPr/>
                </a:tc>
                <a:tc>
                  <a:txBody>
                    <a:bodyPr/>
                    <a:lstStyle/>
                    <a:p>
                      <a:r>
                        <a:rPr lang="en-GB" dirty="0" err="1" smtClean="0"/>
                        <a:t>EmployeeName</a:t>
                      </a:r>
                      <a:endParaRPr lang="en-GB" dirty="0"/>
                    </a:p>
                  </a:txBody>
                  <a:tcPr/>
                </a:tc>
                <a:tc>
                  <a:txBody>
                    <a:bodyPr/>
                    <a:lstStyle/>
                    <a:p>
                      <a:r>
                        <a:rPr lang="en-GB" dirty="0" err="1" smtClean="0"/>
                        <a:t>SocialSecurityNo</a:t>
                      </a:r>
                      <a:endParaRPr lang="en-GB" dirty="0"/>
                    </a:p>
                  </a:txBody>
                  <a:tcPr/>
                </a:tc>
                <a:tc>
                  <a:txBody>
                    <a:bodyPr/>
                    <a:lstStyle/>
                    <a:p>
                      <a:r>
                        <a:rPr lang="en-GB" dirty="0" smtClean="0"/>
                        <a:t>----------------</a:t>
                      </a:r>
                      <a:endParaRPr lang="en-GB" dirty="0"/>
                    </a:p>
                  </a:txBody>
                  <a:tcPr/>
                </a:tc>
              </a:tr>
              <a:tr h="370840">
                <a:tc>
                  <a:txBody>
                    <a:bodyPr/>
                    <a:lstStyle/>
                    <a:p>
                      <a:r>
                        <a:rPr lang="en-GB" b="1" dirty="0" smtClean="0"/>
                        <a:t>10014</a:t>
                      </a:r>
                      <a:endParaRPr lang="en-GB" b="1" dirty="0"/>
                    </a:p>
                  </a:txBody>
                  <a:tcPr/>
                </a:tc>
                <a:tc>
                  <a:txBody>
                    <a:bodyPr/>
                    <a:lstStyle/>
                    <a:p>
                      <a:r>
                        <a:rPr lang="en-GB" b="1" dirty="0" err="1" smtClean="0"/>
                        <a:t>F.Aleck</a:t>
                      </a:r>
                      <a:endParaRPr lang="en-GB" b="1" dirty="0"/>
                    </a:p>
                  </a:txBody>
                  <a:tcPr/>
                </a:tc>
                <a:tc>
                  <a:txBody>
                    <a:bodyPr/>
                    <a:lstStyle/>
                    <a:p>
                      <a:r>
                        <a:rPr lang="en-GB" b="1" dirty="0" smtClean="0"/>
                        <a:t>ADWPP10017</a:t>
                      </a:r>
                      <a:endParaRPr lang="en-GB" b="1" dirty="0"/>
                    </a:p>
                  </a:txBody>
                  <a:tcPr/>
                </a:tc>
                <a:tc>
                  <a:txBody>
                    <a:bodyPr/>
                    <a:lstStyle/>
                    <a:p>
                      <a:r>
                        <a:rPr lang="en-GB" b="1" dirty="0" smtClean="0"/>
                        <a:t>----------------</a:t>
                      </a:r>
                      <a:endParaRPr lang="en-GB" b="1" dirty="0"/>
                    </a:p>
                  </a:txBody>
                  <a:tcPr/>
                </a:tc>
              </a:tr>
            </a:tbl>
          </a:graphicData>
        </a:graphic>
      </p:graphicFrame>
      <p:sp>
        <p:nvSpPr>
          <p:cNvPr id="8" name="TextBox 7"/>
          <p:cNvSpPr txBox="1"/>
          <p:nvPr/>
        </p:nvSpPr>
        <p:spPr>
          <a:xfrm>
            <a:off x="0" y="3629025"/>
            <a:ext cx="2114550" cy="369332"/>
          </a:xfrm>
          <a:prstGeom prst="rect">
            <a:avLst/>
          </a:prstGeom>
          <a:noFill/>
        </p:spPr>
        <p:txBody>
          <a:bodyPr wrap="square" rtlCol="0">
            <a:spAutoFit/>
          </a:bodyPr>
          <a:lstStyle/>
          <a:p>
            <a:r>
              <a:rPr lang="en-GB" b="1" dirty="0" err="1" smtClean="0"/>
              <a:t>ProjectAllocate</a:t>
            </a:r>
            <a:endParaRPr lang="en-GB" b="1" dirty="0"/>
          </a:p>
        </p:txBody>
      </p:sp>
      <p:sp>
        <p:nvSpPr>
          <p:cNvPr id="9" name="TextBox 8"/>
          <p:cNvSpPr txBox="1"/>
          <p:nvPr/>
        </p:nvSpPr>
        <p:spPr>
          <a:xfrm>
            <a:off x="0" y="4330184"/>
            <a:ext cx="2114550" cy="369332"/>
          </a:xfrm>
          <a:prstGeom prst="rect">
            <a:avLst/>
          </a:prstGeom>
          <a:noFill/>
        </p:spPr>
        <p:txBody>
          <a:bodyPr wrap="square" rtlCol="0">
            <a:spAutoFit/>
          </a:bodyPr>
          <a:lstStyle/>
          <a:p>
            <a:r>
              <a:rPr lang="en-GB" b="1" dirty="0" err="1" smtClean="0"/>
              <a:t>EmployeeLeave</a:t>
            </a:r>
            <a:endParaRPr lang="en-GB" b="1" dirty="0"/>
          </a:p>
        </p:txBody>
      </p:sp>
      <p:sp>
        <p:nvSpPr>
          <p:cNvPr id="10" name="TextBox 9"/>
          <p:cNvSpPr txBox="1"/>
          <p:nvPr/>
        </p:nvSpPr>
        <p:spPr>
          <a:xfrm>
            <a:off x="0" y="5186362"/>
            <a:ext cx="2743200" cy="369332"/>
          </a:xfrm>
          <a:prstGeom prst="rect">
            <a:avLst/>
          </a:prstGeom>
          <a:noFill/>
        </p:spPr>
        <p:txBody>
          <a:bodyPr wrap="square" rtlCol="0">
            <a:spAutoFit/>
          </a:bodyPr>
          <a:lstStyle/>
          <a:p>
            <a:r>
              <a:rPr lang="en-GB" b="1" dirty="0" err="1" smtClean="0"/>
              <a:t>EmployeeAttendance</a:t>
            </a:r>
            <a:endParaRPr lang="en-GB" b="1" dirty="0"/>
          </a:p>
        </p:txBody>
      </p:sp>
      <p:sp>
        <p:nvSpPr>
          <p:cNvPr id="11" name="TextBox 10"/>
          <p:cNvSpPr txBox="1"/>
          <p:nvPr/>
        </p:nvSpPr>
        <p:spPr>
          <a:xfrm>
            <a:off x="0" y="6042540"/>
            <a:ext cx="2114550" cy="369332"/>
          </a:xfrm>
          <a:prstGeom prst="rect">
            <a:avLst/>
          </a:prstGeom>
          <a:noFill/>
        </p:spPr>
        <p:txBody>
          <a:bodyPr wrap="square" rtlCol="0">
            <a:spAutoFit/>
          </a:bodyPr>
          <a:lstStyle/>
          <a:p>
            <a:r>
              <a:rPr lang="en-GB" b="1" dirty="0" err="1" smtClean="0"/>
              <a:t>EmployeePayroll</a:t>
            </a:r>
            <a:endParaRPr lang="en-GB" b="1" dirty="0"/>
          </a:p>
        </p:txBody>
      </p:sp>
    </p:spTree>
    <p:extLst>
      <p:ext uri="{BB962C8B-B14F-4D97-AF65-F5344CB8AC3E}">
        <p14:creationId xmlns:p14="http://schemas.microsoft.com/office/powerpoint/2010/main" xmlns="" val="38363830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73668"/>
            <a:ext cx="9287717" cy="697970"/>
          </a:xfrm>
        </p:spPr>
        <p:txBody>
          <a:bodyPr/>
          <a:lstStyle/>
          <a:p>
            <a:r>
              <a:rPr lang="en-GB" b="1" dirty="0" smtClean="0"/>
              <a:t>Instance Integration</a:t>
            </a:r>
            <a:endParaRPr lang="en-GB" b="1" dirty="0"/>
          </a:p>
        </p:txBody>
      </p:sp>
      <p:sp>
        <p:nvSpPr>
          <p:cNvPr id="3" name="Content Placeholder 2"/>
          <p:cNvSpPr>
            <a:spLocks noGrp="1"/>
          </p:cNvSpPr>
          <p:nvPr>
            <p:ph idx="1"/>
          </p:nvPr>
        </p:nvSpPr>
        <p:spPr>
          <a:xfrm>
            <a:off x="257175" y="2343150"/>
            <a:ext cx="11701463" cy="4343400"/>
          </a:xfrm>
        </p:spPr>
        <p:txBody>
          <a:bodyPr/>
          <a:lstStyle/>
          <a:p>
            <a:endParaRPr lang="en-GB" b="1" dirty="0"/>
          </a:p>
        </p:txBody>
      </p:sp>
      <p:graphicFrame>
        <p:nvGraphicFramePr>
          <p:cNvPr id="4" name="Content Placeholder 3"/>
          <p:cNvGraphicFramePr>
            <a:graphicFrameLocks/>
          </p:cNvGraphicFramePr>
          <p:nvPr>
            <p:extLst>
              <p:ext uri="{D42A27DB-BD31-4B8C-83A1-F6EECF244321}">
                <p14:modId xmlns:p14="http://schemas.microsoft.com/office/powerpoint/2010/main" xmlns="" val="2871982430"/>
              </p:ext>
            </p:extLst>
          </p:nvPr>
        </p:nvGraphicFramePr>
        <p:xfrm>
          <a:off x="2654618" y="2488803"/>
          <a:ext cx="9304020" cy="741680"/>
        </p:xfrm>
        <a:graphic>
          <a:graphicData uri="http://schemas.openxmlformats.org/drawingml/2006/table">
            <a:tbl>
              <a:tblPr firstRow="1" bandRow="1">
                <a:tableStyleId>{5C22544A-7EE6-4342-B048-85BDC9FD1C3A}</a:tableStyleId>
              </a:tblPr>
              <a:tblGrid>
                <a:gridCol w="2326005"/>
                <a:gridCol w="2326005"/>
                <a:gridCol w="2326005"/>
                <a:gridCol w="2326005"/>
              </a:tblGrid>
              <a:tr h="370840">
                <a:tc>
                  <a:txBody>
                    <a:bodyPr/>
                    <a:lstStyle/>
                    <a:p>
                      <a:r>
                        <a:rPr lang="en-GB" dirty="0" err="1" smtClean="0"/>
                        <a:t>EmployeeNo</a:t>
                      </a:r>
                      <a:endParaRPr lang="en-GB" dirty="0"/>
                    </a:p>
                  </a:txBody>
                  <a:tcPr/>
                </a:tc>
                <a:tc>
                  <a:txBody>
                    <a:bodyPr/>
                    <a:lstStyle/>
                    <a:p>
                      <a:r>
                        <a:rPr lang="en-GB" dirty="0" err="1" smtClean="0"/>
                        <a:t>EmployeeName</a:t>
                      </a:r>
                      <a:endParaRPr lang="en-GB" dirty="0"/>
                    </a:p>
                  </a:txBody>
                  <a:tcPr/>
                </a:tc>
                <a:tc>
                  <a:txBody>
                    <a:bodyPr/>
                    <a:lstStyle/>
                    <a:p>
                      <a:r>
                        <a:rPr lang="en-GB" dirty="0" err="1" smtClean="0"/>
                        <a:t>SocialSecurityNo</a:t>
                      </a:r>
                      <a:endParaRPr lang="en-GB" dirty="0"/>
                    </a:p>
                  </a:txBody>
                  <a:tcPr/>
                </a:tc>
                <a:tc>
                  <a:txBody>
                    <a:bodyPr/>
                    <a:lstStyle/>
                    <a:p>
                      <a:r>
                        <a:rPr lang="en-GB" dirty="0" smtClean="0"/>
                        <a:t>----------------</a:t>
                      </a:r>
                      <a:endParaRPr lang="en-GB" dirty="0"/>
                    </a:p>
                  </a:txBody>
                  <a:tcPr/>
                </a:tc>
              </a:tr>
              <a:tr h="370840">
                <a:tc>
                  <a:txBody>
                    <a:bodyPr/>
                    <a:lstStyle/>
                    <a:p>
                      <a:r>
                        <a:rPr lang="en-GB" b="1" dirty="0" smtClean="0"/>
                        <a:t>10014</a:t>
                      </a:r>
                      <a:endParaRPr lang="en-GB" b="1" dirty="0"/>
                    </a:p>
                  </a:txBody>
                  <a:tcPr/>
                </a:tc>
                <a:tc>
                  <a:txBody>
                    <a:bodyPr/>
                    <a:lstStyle/>
                    <a:p>
                      <a:r>
                        <a:rPr lang="en-GB" b="1" dirty="0" smtClean="0"/>
                        <a:t>Fred Aleck</a:t>
                      </a:r>
                      <a:endParaRPr lang="en-GB" b="1" dirty="0"/>
                    </a:p>
                  </a:txBody>
                  <a:tcPr/>
                </a:tc>
                <a:tc>
                  <a:txBody>
                    <a:bodyPr/>
                    <a:lstStyle/>
                    <a:p>
                      <a:r>
                        <a:rPr lang="en-GB" b="1" dirty="0" smtClean="0"/>
                        <a:t>ADWPP10017</a:t>
                      </a:r>
                      <a:endParaRPr lang="en-GB" b="1" dirty="0"/>
                    </a:p>
                  </a:txBody>
                  <a:tcPr/>
                </a:tc>
                <a:tc>
                  <a:txBody>
                    <a:bodyPr/>
                    <a:lstStyle/>
                    <a:p>
                      <a:r>
                        <a:rPr lang="en-GB" b="1" dirty="0" smtClean="0"/>
                        <a:t>----------------</a:t>
                      </a:r>
                      <a:endParaRPr lang="en-GB" b="1"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xmlns="" val="4154355789"/>
              </p:ext>
            </p:extLst>
          </p:nvPr>
        </p:nvGraphicFramePr>
        <p:xfrm>
          <a:off x="2654618" y="3451701"/>
          <a:ext cx="9304020" cy="741680"/>
        </p:xfrm>
        <a:graphic>
          <a:graphicData uri="http://schemas.openxmlformats.org/drawingml/2006/table">
            <a:tbl>
              <a:tblPr firstRow="1" bandRow="1">
                <a:tableStyleId>{5C22544A-7EE6-4342-B048-85BDC9FD1C3A}</a:tableStyleId>
              </a:tblPr>
              <a:tblGrid>
                <a:gridCol w="2326005"/>
                <a:gridCol w="2326005"/>
                <a:gridCol w="2326005"/>
                <a:gridCol w="2326005"/>
              </a:tblGrid>
              <a:tr h="370840">
                <a:tc>
                  <a:txBody>
                    <a:bodyPr/>
                    <a:lstStyle/>
                    <a:p>
                      <a:r>
                        <a:rPr lang="en-GB" dirty="0" err="1" smtClean="0"/>
                        <a:t>EmployeeNo</a:t>
                      </a:r>
                      <a:endParaRPr lang="en-GB" dirty="0"/>
                    </a:p>
                  </a:txBody>
                  <a:tcPr/>
                </a:tc>
                <a:tc>
                  <a:txBody>
                    <a:bodyPr/>
                    <a:lstStyle/>
                    <a:p>
                      <a:r>
                        <a:rPr lang="en-GB" dirty="0" err="1" smtClean="0"/>
                        <a:t>EmployeeName</a:t>
                      </a:r>
                      <a:endParaRPr lang="en-GB" dirty="0"/>
                    </a:p>
                  </a:txBody>
                  <a:tcPr/>
                </a:tc>
                <a:tc>
                  <a:txBody>
                    <a:bodyPr/>
                    <a:lstStyle/>
                    <a:p>
                      <a:r>
                        <a:rPr lang="en-GB" dirty="0" err="1" smtClean="0"/>
                        <a:t>SocialSecurityNo</a:t>
                      </a:r>
                      <a:endParaRPr lang="en-GB" dirty="0"/>
                    </a:p>
                  </a:txBody>
                  <a:tcPr/>
                </a:tc>
                <a:tc>
                  <a:txBody>
                    <a:bodyPr/>
                    <a:lstStyle/>
                    <a:p>
                      <a:r>
                        <a:rPr lang="en-GB" dirty="0" smtClean="0"/>
                        <a:t>----------------</a:t>
                      </a:r>
                      <a:endParaRPr lang="en-GB" dirty="0"/>
                    </a:p>
                  </a:txBody>
                  <a:tcPr/>
                </a:tc>
              </a:tr>
              <a:tr h="370840">
                <a:tc>
                  <a:txBody>
                    <a:bodyPr/>
                    <a:lstStyle/>
                    <a:p>
                      <a:r>
                        <a:rPr lang="en-GB" b="1" dirty="0" smtClean="0"/>
                        <a:t>10014</a:t>
                      </a:r>
                      <a:endParaRPr lang="en-GB" b="1" dirty="0"/>
                    </a:p>
                  </a:txBody>
                  <a:tcPr/>
                </a:tc>
                <a:tc>
                  <a:txBody>
                    <a:bodyPr/>
                    <a:lstStyle/>
                    <a:p>
                      <a:r>
                        <a:rPr lang="en-GB" b="1" dirty="0" smtClean="0"/>
                        <a:t>Fred Aleck</a:t>
                      </a:r>
                      <a:endParaRPr lang="en-GB" b="1" dirty="0"/>
                    </a:p>
                  </a:txBody>
                  <a:tcPr/>
                </a:tc>
                <a:tc>
                  <a:txBody>
                    <a:bodyPr/>
                    <a:lstStyle/>
                    <a:p>
                      <a:r>
                        <a:rPr lang="en-GB" b="1" dirty="0" smtClean="0"/>
                        <a:t>ADWPP10017</a:t>
                      </a:r>
                      <a:endParaRPr lang="en-GB" b="1" dirty="0"/>
                    </a:p>
                  </a:txBody>
                  <a:tcPr/>
                </a:tc>
                <a:tc>
                  <a:txBody>
                    <a:bodyPr/>
                    <a:lstStyle/>
                    <a:p>
                      <a:r>
                        <a:rPr lang="en-GB" b="1" dirty="0" smtClean="0"/>
                        <a:t>----------------</a:t>
                      </a:r>
                      <a:endParaRPr lang="en-GB" b="1" dirty="0"/>
                    </a:p>
                  </a:txBody>
                  <a:tcP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xmlns="" val="1069497628"/>
              </p:ext>
            </p:extLst>
          </p:nvPr>
        </p:nvGraphicFramePr>
        <p:xfrm>
          <a:off x="2590798" y="4342963"/>
          <a:ext cx="9367840" cy="741680"/>
        </p:xfrm>
        <a:graphic>
          <a:graphicData uri="http://schemas.openxmlformats.org/drawingml/2006/table">
            <a:tbl>
              <a:tblPr firstRow="1" bandRow="1">
                <a:tableStyleId>{5C22544A-7EE6-4342-B048-85BDC9FD1C3A}</a:tableStyleId>
              </a:tblPr>
              <a:tblGrid>
                <a:gridCol w="2341960"/>
                <a:gridCol w="2341960"/>
                <a:gridCol w="2341960"/>
                <a:gridCol w="2341960"/>
              </a:tblGrid>
              <a:tr h="370840">
                <a:tc>
                  <a:txBody>
                    <a:bodyPr/>
                    <a:lstStyle/>
                    <a:p>
                      <a:r>
                        <a:rPr lang="en-GB" dirty="0" err="1" smtClean="0"/>
                        <a:t>EmployeeNo</a:t>
                      </a:r>
                      <a:endParaRPr lang="en-GB" dirty="0"/>
                    </a:p>
                  </a:txBody>
                  <a:tcPr/>
                </a:tc>
                <a:tc>
                  <a:txBody>
                    <a:bodyPr/>
                    <a:lstStyle/>
                    <a:p>
                      <a:r>
                        <a:rPr lang="en-GB" dirty="0" err="1" smtClean="0"/>
                        <a:t>EmployeeName</a:t>
                      </a:r>
                      <a:endParaRPr lang="en-GB" dirty="0"/>
                    </a:p>
                  </a:txBody>
                  <a:tcPr/>
                </a:tc>
                <a:tc>
                  <a:txBody>
                    <a:bodyPr/>
                    <a:lstStyle/>
                    <a:p>
                      <a:r>
                        <a:rPr lang="en-GB" dirty="0" err="1" smtClean="0"/>
                        <a:t>SocialSecurityNo</a:t>
                      </a:r>
                      <a:endParaRPr lang="en-GB" dirty="0"/>
                    </a:p>
                  </a:txBody>
                  <a:tcPr/>
                </a:tc>
                <a:tc>
                  <a:txBody>
                    <a:bodyPr/>
                    <a:lstStyle/>
                    <a:p>
                      <a:r>
                        <a:rPr lang="en-GB" dirty="0" smtClean="0"/>
                        <a:t>----------------</a:t>
                      </a:r>
                      <a:endParaRPr lang="en-GB" dirty="0"/>
                    </a:p>
                  </a:txBody>
                  <a:tcPr/>
                </a:tc>
              </a:tr>
              <a:tr h="370840">
                <a:tc>
                  <a:txBody>
                    <a:bodyPr/>
                    <a:lstStyle/>
                    <a:p>
                      <a:r>
                        <a:rPr lang="en-GB" b="1" dirty="0" smtClean="0"/>
                        <a:t>10014</a:t>
                      </a:r>
                      <a:endParaRPr lang="en-GB" b="1" dirty="0"/>
                    </a:p>
                  </a:txBody>
                  <a:tcPr/>
                </a:tc>
                <a:tc>
                  <a:txBody>
                    <a:bodyPr/>
                    <a:lstStyle/>
                    <a:p>
                      <a:r>
                        <a:rPr lang="en-GB" b="1" dirty="0" smtClean="0"/>
                        <a:t>Fred Aleck</a:t>
                      </a:r>
                      <a:endParaRPr lang="en-GB" b="1" dirty="0"/>
                    </a:p>
                  </a:txBody>
                  <a:tcPr/>
                </a:tc>
                <a:tc>
                  <a:txBody>
                    <a:bodyPr/>
                    <a:lstStyle/>
                    <a:p>
                      <a:r>
                        <a:rPr lang="en-GB" b="1" dirty="0" smtClean="0"/>
                        <a:t>ADWPP10017</a:t>
                      </a:r>
                      <a:endParaRPr lang="en-GB" b="1" dirty="0"/>
                    </a:p>
                  </a:txBody>
                  <a:tcPr/>
                </a:tc>
                <a:tc>
                  <a:txBody>
                    <a:bodyPr/>
                    <a:lstStyle/>
                    <a:p>
                      <a:r>
                        <a:rPr lang="en-GB" b="1" dirty="0" smtClean="0"/>
                        <a:t>----------------</a:t>
                      </a:r>
                      <a:endParaRPr lang="en-GB" b="1" dirty="0"/>
                    </a:p>
                  </a:txBody>
                  <a:tcPr/>
                </a:tc>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xmlns="" val="878023873"/>
              </p:ext>
            </p:extLst>
          </p:nvPr>
        </p:nvGraphicFramePr>
        <p:xfrm>
          <a:off x="2514602" y="5344794"/>
          <a:ext cx="9444036" cy="741680"/>
        </p:xfrm>
        <a:graphic>
          <a:graphicData uri="http://schemas.openxmlformats.org/drawingml/2006/table">
            <a:tbl>
              <a:tblPr firstRow="1" bandRow="1">
                <a:tableStyleId>{5C22544A-7EE6-4342-B048-85BDC9FD1C3A}</a:tableStyleId>
              </a:tblPr>
              <a:tblGrid>
                <a:gridCol w="2361009"/>
                <a:gridCol w="2361009"/>
                <a:gridCol w="2361009"/>
                <a:gridCol w="2361009"/>
              </a:tblGrid>
              <a:tr h="370840">
                <a:tc>
                  <a:txBody>
                    <a:bodyPr/>
                    <a:lstStyle/>
                    <a:p>
                      <a:r>
                        <a:rPr lang="en-GB" dirty="0" err="1" smtClean="0"/>
                        <a:t>EmployeeNo</a:t>
                      </a:r>
                      <a:endParaRPr lang="en-GB" dirty="0"/>
                    </a:p>
                  </a:txBody>
                  <a:tcPr/>
                </a:tc>
                <a:tc>
                  <a:txBody>
                    <a:bodyPr/>
                    <a:lstStyle/>
                    <a:p>
                      <a:r>
                        <a:rPr lang="en-GB" dirty="0" err="1" smtClean="0"/>
                        <a:t>EmployeeName</a:t>
                      </a:r>
                      <a:endParaRPr lang="en-GB" dirty="0"/>
                    </a:p>
                  </a:txBody>
                  <a:tcPr/>
                </a:tc>
                <a:tc>
                  <a:txBody>
                    <a:bodyPr/>
                    <a:lstStyle/>
                    <a:p>
                      <a:r>
                        <a:rPr lang="en-GB" dirty="0" err="1" smtClean="0"/>
                        <a:t>SocialSecurityNo</a:t>
                      </a:r>
                      <a:endParaRPr lang="en-GB" dirty="0"/>
                    </a:p>
                  </a:txBody>
                  <a:tcPr/>
                </a:tc>
                <a:tc>
                  <a:txBody>
                    <a:bodyPr/>
                    <a:lstStyle/>
                    <a:p>
                      <a:r>
                        <a:rPr lang="en-GB" dirty="0" smtClean="0"/>
                        <a:t>----------------</a:t>
                      </a:r>
                      <a:endParaRPr lang="en-GB" dirty="0"/>
                    </a:p>
                  </a:txBody>
                  <a:tcPr/>
                </a:tc>
              </a:tr>
              <a:tr h="370840">
                <a:tc>
                  <a:txBody>
                    <a:bodyPr/>
                    <a:lstStyle/>
                    <a:p>
                      <a:r>
                        <a:rPr lang="en-GB" b="1" dirty="0" smtClean="0"/>
                        <a:t>10014</a:t>
                      </a:r>
                      <a:endParaRPr lang="en-GB" b="1" dirty="0"/>
                    </a:p>
                  </a:txBody>
                  <a:tcPr/>
                </a:tc>
                <a:tc>
                  <a:txBody>
                    <a:bodyPr/>
                    <a:lstStyle/>
                    <a:p>
                      <a:r>
                        <a:rPr lang="en-GB" b="1" dirty="0" smtClean="0"/>
                        <a:t>Fred Aleck</a:t>
                      </a:r>
                      <a:endParaRPr lang="en-GB" b="1" dirty="0"/>
                    </a:p>
                  </a:txBody>
                  <a:tcPr/>
                </a:tc>
                <a:tc>
                  <a:txBody>
                    <a:bodyPr/>
                    <a:lstStyle/>
                    <a:p>
                      <a:r>
                        <a:rPr lang="en-GB" b="1" dirty="0" smtClean="0"/>
                        <a:t>ADWPP10017</a:t>
                      </a:r>
                      <a:endParaRPr lang="en-GB" b="1" dirty="0"/>
                    </a:p>
                  </a:txBody>
                  <a:tcPr/>
                </a:tc>
                <a:tc>
                  <a:txBody>
                    <a:bodyPr/>
                    <a:lstStyle/>
                    <a:p>
                      <a:r>
                        <a:rPr lang="en-GB" b="1" dirty="0" smtClean="0"/>
                        <a:t>----------------</a:t>
                      </a:r>
                      <a:endParaRPr lang="en-GB" b="1" dirty="0"/>
                    </a:p>
                  </a:txBody>
                  <a:tcPr/>
                </a:tc>
              </a:tr>
            </a:tbl>
          </a:graphicData>
        </a:graphic>
      </p:graphicFrame>
      <p:grpSp>
        <p:nvGrpSpPr>
          <p:cNvPr id="12" name="Group 11"/>
          <p:cNvGrpSpPr/>
          <p:nvPr/>
        </p:nvGrpSpPr>
        <p:grpSpPr>
          <a:xfrm>
            <a:off x="0" y="2757487"/>
            <a:ext cx="2743200" cy="2782847"/>
            <a:chOff x="0" y="3629025"/>
            <a:chExt cx="2743200" cy="2782847"/>
          </a:xfrm>
        </p:grpSpPr>
        <p:sp>
          <p:nvSpPr>
            <p:cNvPr id="8" name="TextBox 7"/>
            <p:cNvSpPr txBox="1"/>
            <p:nvPr/>
          </p:nvSpPr>
          <p:spPr>
            <a:xfrm>
              <a:off x="0" y="3629025"/>
              <a:ext cx="2114550" cy="369332"/>
            </a:xfrm>
            <a:prstGeom prst="rect">
              <a:avLst/>
            </a:prstGeom>
            <a:noFill/>
          </p:spPr>
          <p:txBody>
            <a:bodyPr wrap="square" rtlCol="0">
              <a:spAutoFit/>
            </a:bodyPr>
            <a:lstStyle/>
            <a:p>
              <a:r>
                <a:rPr lang="en-GB" b="1" dirty="0" err="1" smtClean="0"/>
                <a:t>ProjectAllocate</a:t>
              </a:r>
              <a:endParaRPr lang="en-GB" b="1" dirty="0"/>
            </a:p>
          </p:txBody>
        </p:sp>
        <p:sp>
          <p:nvSpPr>
            <p:cNvPr id="9" name="TextBox 8"/>
            <p:cNvSpPr txBox="1"/>
            <p:nvPr/>
          </p:nvSpPr>
          <p:spPr>
            <a:xfrm>
              <a:off x="0" y="4330184"/>
              <a:ext cx="2114550" cy="369332"/>
            </a:xfrm>
            <a:prstGeom prst="rect">
              <a:avLst/>
            </a:prstGeom>
            <a:noFill/>
          </p:spPr>
          <p:txBody>
            <a:bodyPr wrap="square" rtlCol="0">
              <a:spAutoFit/>
            </a:bodyPr>
            <a:lstStyle/>
            <a:p>
              <a:r>
                <a:rPr lang="en-GB" b="1" dirty="0" err="1" smtClean="0"/>
                <a:t>EmployeeLeave</a:t>
              </a:r>
              <a:endParaRPr lang="en-GB" b="1" dirty="0"/>
            </a:p>
          </p:txBody>
        </p:sp>
        <p:sp>
          <p:nvSpPr>
            <p:cNvPr id="10" name="TextBox 9"/>
            <p:cNvSpPr txBox="1"/>
            <p:nvPr/>
          </p:nvSpPr>
          <p:spPr>
            <a:xfrm>
              <a:off x="0" y="5186362"/>
              <a:ext cx="2743200" cy="369332"/>
            </a:xfrm>
            <a:prstGeom prst="rect">
              <a:avLst/>
            </a:prstGeom>
            <a:noFill/>
          </p:spPr>
          <p:txBody>
            <a:bodyPr wrap="square" rtlCol="0">
              <a:spAutoFit/>
            </a:bodyPr>
            <a:lstStyle/>
            <a:p>
              <a:r>
                <a:rPr lang="en-GB" b="1" dirty="0" err="1" smtClean="0"/>
                <a:t>EmployeeAttendance</a:t>
              </a:r>
              <a:endParaRPr lang="en-GB" b="1" dirty="0"/>
            </a:p>
          </p:txBody>
        </p:sp>
        <p:sp>
          <p:nvSpPr>
            <p:cNvPr id="11" name="TextBox 10"/>
            <p:cNvSpPr txBox="1"/>
            <p:nvPr/>
          </p:nvSpPr>
          <p:spPr>
            <a:xfrm>
              <a:off x="0" y="6042540"/>
              <a:ext cx="2114550" cy="369332"/>
            </a:xfrm>
            <a:prstGeom prst="rect">
              <a:avLst/>
            </a:prstGeom>
            <a:noFill/>
          </p:spPr>
          <p:txBody>
            <a:bodyPr wrap="square" rtlCol="0">
              <a:spAutoFit/>
            </a:bodyPr>
            <a:lstStyle/>
            <a:p>
              <a:r>
                <a:rPr lang="en-GB" b="1" dirty="0" err="1" smtClean="0"/>
                <a:t>EmployeePayroll</a:t>
              </a:r>
              <a:endParaRPr lang="en-GB" b="1" dirty="0"/>
            </a:p>
          </p:txBody>
        </p:sp>
      </p:grpSp>
    </p:spTree>
    <p:extLst>
      <p:ext uri="{BB962C8B-B14F-4D97-AF65-F5344CB8AC3E}">
        <p14:creationId xmlns:p14="http://schemas.microsoft.com/office/powerpoint/2010/main" xmlns="" val="17641258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73668"/>
            <a:ext cx="10358438" cy="626532"/>
          </a:xfrm>
        </p:spPr>
        <p:txBody>
          <a:bodyPr/>
          <a:lstStyle/>
          <a:p>
            <a:r>
              <a:rPr lang="en-GB" b="1" dirty="0" smtClean="0"/>
              <a:t>Need and Advantages for data Integration</a:t>
            </a:r>
            <a:endParaRPr lang="en-GB" b="1" dirty="0"/>
          </a:p>
        </p:txBody>
      </p:sp>
      <p:sp>
        <p:nvSpPr>
          <p:cNvPr id="3" name="Content Placeholder 2"/>
          <p:cNvSpPr>
            <a:spLocks noGrp="1"/>
          </p:cNvSpPr>
          <p:nvPr>
            <p:ph idx="1"/>
          </p:nvPr>
        </p:nvSpPr>
        <p:spPr>
          <a:xfrm>
            <a:off x="328614" y="2314575"/>
            <a:ext cx="11630024" cy="4371975"/>
          </a:xfrm>
        </p:spPr>
        <p:txBody>
          <a:bodyPr/>
          <a:lstStyle/>
          <a:p>
            <a:r>
              <a:rPr lang="en-GB" b="1" dirty="0" smtClean="0"/>
              <a:t>It is benefit to decision makers who will be able to quickly access information based on key variable along with the query against existing data from past studies in order to gain meaningful insights.</a:t>
            </a:r>
          </a:p>
          <a:p>
            <a:r>
              <a:rPr lang="en-GB" b="1" dirty="0" smtClean="0"/>
              <a:t>It helps reduce costs,overlaps,and redundancies and business will be less exposed to risks and losses.</a:t>
            </a:r>
          </a:p>
          <a:p>
            <a:r>
              <a:rPr lang="en-GB" b="1" dirty="0" smtClean="0"/>
              <a:t>It helps in better monitoring of key variables such as trending patterns and consumer behaviour across geographies , which would alleviate the need to conduct more studies and surveys.</a:t>
            </a:r>
          </a:p>
        </p:txBody>
      </p:sp>
    </p:spTree>
    <p:extLst>
      <p:ext uri="{BB962C8B-B14F-4D97-AF65-F5344CB8AC3E}">
        <p14:creationId xmlns:p14="http://schemas.microsoft.com/office/powerpoint/2010/main" xmlns="" val="35105377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4" y="973668"/>
            <a:ext cx="11344275" cy="683682"/>
          </a:xfrm>
        </p:spPr>
        <p:txBody>
          <a:bodyPr/>
          <a:lstStyle/>
          <a:p>
            <a:r>
              <a:rPr lang="en-GB" b="1" dirty="0" smtClean="0"/>
              <a:t>Data integration </a:t>
            </a:r>
            <a:r>
              <a:rPr lang="en-GB" b="1" dirty="0"/>
              <a:t>technologies</a:t>
            </a:r>
          </a:p>
        </p:txBody>
      </p:sp>
      <p:sp>
        <p:nvSpPr>
          <p:cNvPr id="3" name="Content Placeholder 2"/>
          <p:cNvSpPr>
            <a:spLocks noGrp="1"/>
          </p:cNvSpPr>
          <p:nvPr>
            <p:ph idx="1"/>
          </p:nvPr>
        </p:nvSpPr>
        <p:spPr>
          <a:xfrm>
            <a:off x="328614" y="2300288"/>
            <a:ext cx="11630024" cy="4386262"/>
          </a:xfrm>
        </p:spPr>
        <p:txBody>
          <a:bodyPr/>
          <a:lstStyle/>
          <a:p>
            <a:r>
              <a:rPr lang="en-GB" b="1" dirty="0" smtClean="0"/>
              <a:t>The following are the technology used for data integration.</a:t>
            </a:r>
          </a:p>
          <a:p>
            <a:pPr lvl="1"/>
            <a:r>
              <a:rPr lang="en-GB" sz="3200" b="1" dirty="0" smtClean="0"/>
              <a:t>Data interchange:</a:t>
            </a:r>
          </a:p>
          <a:p>
            <a:pPr lvl="1"/>
            <a:r>
              <a:rPr lang="en-GB" sz="3200" b="1" dirty="0" smtClean="0"/>
              <a:t>Object Brokering</a:t>
            </a:r>
          </a:p>
          <a:p>
            <a:pPr lvl="1"/>
            <a:r>
              <a:rPr lang="en-GB" sz="3200" b="1" dirty="0" smtClean="0"/>
              <a:t>Modelling </a:t>
            </a:r>
            <a:r>
              <a:rPr lang="en-GB" sz="3200" b="1" dirty="0" smtClean="0"/>
              <a:t>Techniques</a:t>
            </a:r>
            <a:endParaRPr lang="en-GB" sz="3200" b="1" dirty="0"/>
          </a:p>
        </p:txBody>
      </p:sp>
    </p:spTree>
    <p:extLst>
      <p:ext uri="{BB962C8B-B14F-4D97-AF65-F5344CB8AC3E}">
        <p14:creationId xmlns:p14="http://schemas.microsoft.com/office/powerpoint/2010/main" xmlns="" val="11569344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28663"/>
            <a:ext cx="9287717" cy="942975"/>
          </a:xfrm>
        </p:spPr>
        <p:txBody>
          <a:bodyPr/>
          <a:lstStyle/>
          <a:p>
            <a:pPr lvl="1" algn="l" defTabSz="457200" rtl="0">
              <a:spcBef>
                <a:spcPct val="0"/>
              </a:spcBef>
            </a:pPr>
            <a:r>
              <a:rPr lang="en-GB" sz="3200" b="1" dirty="0" smtClean="0">
                <a:solidFill>
                  <a:schemeClr val="bg1"/>
                </a:solidFill>
              </a:rPr>
              <a:t>1.Data interchange</a:t>
            </a:r>
            <a:r>
              <a:rPr lang="en-GB" sz="3200" b="1" dirty="0">
                <a:solidFill>
                  <a:schemeClr val="bg1"/>
                </a:solidFill>
              </a:rPr>
              <a:t/>
            </a:r>
            <a:br>
              <a:rPr lang="en-GB" sz="3200" b="1" dirty="0">
                <a:solidFill>
                  <a:schemeClr val="bg1"/>
                </a:solidFill>
              </a:rPr>
            </a:br>
            <a:endParaRPr lang="en-GB" sz="3200" dirty="0">
              <a:solidFill>
                <a:schemeClr val="bg1"/>
              </a:solidFill>
            </a:endParaRPr>
          </a:p>
        </p:txBody>
      </p:sp>
      <p:sp>
        <p:nvSpPr>
          <p:cNvPr id="3" name="Content Placeholder 2"/>
          <p:cNvSpPr>
            <a:spLocks noGrp="1"/>
          </p:cNvSpPr>
          <p:nvPr>
            <p:ph idx="1"/>
          </p:nvPr>
        </p:nvSpPr>
        <p:spPr>
          <a:xfrm>
            <a:off x="328614" y="2386013"/>
            <a:ext cx="11630024" cy="4300537"/>
          </a:xfrm>
        </p:spPr>
        <p:txBody>
          <a:bodyPr/>
          <a:lstStyle/>
          <a:p>
            <a:r>
              <a:rPr lang="en-GB" b="1" dirty="0" smtClean="0"/>
              <a:t>It is the structured transmission of organizational data between two or </a:t>
            </a:r>
            <a:r>
              <a:rPr lang="en-GB" b="1" dirty="0" smtClean="0"/>
              <a:t>more </a:t>
            </a:r>
            <a:r>
              <a:rPr lang="en-GB" b="1" dirty="0" smtClean="0"/>
              <a:t>organization through electronic means; used for the transfer of electronic documents from one computer to another</a:t>
            </a:r>
          </a:p>
          <a:p>
            <a:r>
              <a:rPr lang="en-GB" b="1" dirty="0" smtClean="0"/>
              <a:t>Data interchange must not be seen merely as email. For instance , organization might want to do away with bills of lading of lading(or even checks).and use appropriate EDI message instead.</a:t>
            </a:r>
          </a:p>
          <a:p>
            <a:endParaRPr lang="en-GB" b="1" dirty="0"/>
          </a:p>
          <a:p>
            <a:pPr marL="0" indent="0">
              <a:buNone/>
            </a:pPr>
            <a:r>
              <a:rPr lang="en-GB" sz="2400" b="1" dirty="0" smtClean="0">
                <a:solidFill>
                  <a:srgbClr val="FF0000"/>
                </a:solidFill>
              </a:rPr>
              <a:t>2. Object Brokering </a:t>
            </a:r>
          </a:p>
          <a:p>
            <a:pPr lvl="1" algn="just"/>
            <a:r>
              <a:rPr lang="en-GB" sz="2000" b="1" dirty="0" smtClean="0"/>
              <a:t>An ORB(Object Request Broker) is a certain variety of middleware software. It gives programmers the freedom to make calls from one computer to another over a computer network.</a:t>
            </a:r>
          </a:p>
          <a:p>
            <a:pPr lvl="1" algn="just"/>
            <a:r>
              <a:rPr lang="en-GB" sz="2000" b="1" dirty="0" smtClean="0"/>
              <a:t>It  handles the transformation of in-process data structure to and from the byte sequence.</a:t>
            </a:r>
            <a:endParaRPr lang="en-GB" sz="2000" b="1" dirty="0"/>
          </a:p>
        </p:txBody>
      </p:sp>
    </p:spTree>
    <p:extLst>
      <p:ext uri="{BB962C8B-B14F-4D97-AF65-F5344CB8AC3E}">
        <p14:creationId xmlns:p14="http://schemas.microsoft.com/office/powerpoint/2010/main" xmlns="" val="1862283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Layer</a:t>
            </a:r>
            <a:endParaRPr lang="en-GB" dirty="0"/>
          </a:p>
        </p:txBody>
      </p:sp>
      <p:sp>
        <p:nvSpPr>
          <p:cNvPr id="3" name="Content Placeholder 2"/>
          <p:cNvSpPr>
            <a:spLocks noGrp="1"/>
          </p:cNvSpPr>
          <p:nvPr>
            <p:ph idx="1"/>
          </p:nvPr>
        </p:nvSpPr>
        <p:spPr>
          <a:xfrm>
            <a:off x="485776" y="2328863"/>
            <a:ext cx="11258550" cy="4214811"/>
          </a:xfrm>
        </p:spPr>
        <p:txBody>
          <a:bodyPr/>
          <a:lstStyle/>
          <a:p>
            <a:endParaRPr lang="en-GB" dirty="0"/>
          </a:p>
        </p:txBody>
      </p:sp>
      <p:grpSp>
        <p:nvGrpSpPr>
          <p:cNvPr id="9" name="Group 8"/>
          <p:cNvGrpSpPr/>
          <p:nvPr/>
        </p:nvGrpSpPr>
        <p:grpSpPr>
          <a:xfrm>
            <a:off x="1893095" y="2790556"/>
            <a:ext cx="7650956" cy="3181620"/>
            <a:chOff x="2878932" y="2919143"/>
            <a:chExt cx="5666779" cy="2626855"/>
          </a:xfrm>
        </p:grpSpPr>
        <p:sp>
          <p:nvSpPr>
            <p:cNvPr id="4" name="Rounded Rectangle 3"/>
            <p:cNvSpPr/>
            <p:nvPr/>
          </p:nvSpPr>
          <p:spPr>
            <a:xfrm>
              <a:off x="3024188" y="2919144"/>
              <a:ext cx="2343150" cy="111442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Business Requirements</a:t>
              </a:r>
              <a:endParaRPr lang="en-GB" dirty="0"/>
            </a:p>
          </p:txBody>
        </p:sp>
        <p:sp>
          <p:nvSpPr>
            <p:cNvPr id="5" name="Rounded Rectangle 4"/>
            <p:cNvSpPr/>
            <p:nvPr/>
          </p:nvSpPr>
          <p:spPr>
            <a:xfrm>
              <a:off x="2878932" y="4367680"/>
              <a:ext cx="2343150" cy="111442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Program Management</a:t>
              </a:r>
              <a:endParaRPr lang="en-GB" dirty="0"/>
            </a:p>
          </p:txBody>
        </p:sp>
        <p:sp>
          <p:nvSpPr>
            <p:cNvPr id="6" name="Rounded Rectangle 5"/>
            <p:cNvSpPr/>
            <p:nvPr/>
          </p:nvSpPr>
          <p:spPr>
            <a:xfrm>
              <a:off x="6202561" y="4431573"/>
              <a:ext cx="2343150" cy="111442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Development</a:t>
              </a:r>
              <a:endParaRPr lang="en-GB" dirty="0"/>
            </a:p>
          </p:txBody>
        </p:sp>
        <p:sp>
          <p:nvSpPr>
            <p:cNvPr id="7" name="Rounded Rectangle 6"/>
            <p:cNvSpPr/>
            <p:nvPr/>
          </p:nvSpPr>
          <p:spPr>
            <a:xfrm>
              <a:off x="6115051" y="2919143"/>
              <a:ext cx="2343150" cy="111442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Business Value</a:t>
              </a:r>
              <a:endParaRPr lang="en-GB" dirty="0"/>
            </a:p>
          </p:txBody>
        </p:sp>
        <p:sp>
          <p:nvSpPr>
            <p:cNvPr id="8" name="Rounded Rectangle 7"/>
            <p:cNvSpPr/>
            <p:nvPr/>
          </p:nvSpPr>
          <p:spPr>
            <a:xfrm>
              <a:off x="4795243" y="3810468"/>
              <a:ext cx="1834157" cy="87133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Business layer</a:t>
              </a:r>
              <a:endParaRPr lang="en-GB" dirty="0"/>
            </a:p>
          </p:txBody>
        </p:sp>
      </p:grpSp>
    </p:spTree>
    <p:extLst>
      <p:ext uri="{BB962C8B-B14F-4D97-AF65-F5344CB8AC3E}">
        <p14:creationId xmlns:p14="http://schemas.microsoft.com/office/powerpoint/2010/main" xmlns="" val="10293768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73668"/>
            <a:ext cx="9287717" cy="697970"/>
          </a:xfrm>
        </p:spPr>
        <p:txBody>
          <a:bodyPr/>
          <a:lstStyle/>
          <a:p>
            <a:r>
              <a:rPr lang="en-GB" b="1" dirty="0" smtClean="0"/>
              <a:t>3.Modeling techniques</a:t>
            </a:r>
            <a:endParaRPr lang="en-GB" b="1" dirty="0"/>
          </a:p>
        </p:txBody>
      </p:sp>
      <p:sp>
        <p:nvSpPr>
          <p:cNvPr id="3" name="Content Placeholder 2"/>
          <p:cNvSpPr>
            <a:spLocks noGrp="1"/>
          </p:cNvSpPr>
          <p:nvPr>
            <p:ph idx="1"/>
          </p:nvPr>
        </p:nvSpPr>
        <p:spPr>
          <a:xfrm>
            <a:off x="328614" y="2314575"/>
            <a:ext cx="11630024" cy="4371975"/>
          </a:xfrm>
        </p:spPr>
        <p:txBody>
          <a:bodyPr>
            <a:normAutofit/>
          </a:bodyPr>
          <a:lstStyle/>
          <a:p>
            <a:pPr lvl="1"/>
            <a:r>
              <a:rPr lang="en-GB" sz="2400" b="1" dirty="0" smtClean="0"/>
              <a:t>Modelling </a:t>
            </a:r>
            <a:r>
              <a:rPr lang="en-GB" sz="2400" b="1" dirty="0" smtClean="0"/>
              <a:t>Techniques</a:t>
            </a:r>
            <a:endParaRPr lang="en-GB" sz="2200" b="1" dirty="0" smtClean="0"/>
          </a:p>
          <a:p>
            <a:pPr lvl="1"/>
            <a:r>
              <a:rPr lang="en-GB" sz="2200" b="1" dirty="0" smtClean="0"/>
              <a:t>ER Modelling :</a:t>
            </a:r>
            <a:r>
              <a:rPr lang="en-GB" sz="1800" b="1" dirty="0" smtClean="0"/>
              <a:t>Entity </a:t>
            </a:r>
            <a:r>
              <a:rPr lang="en-GB" sz="1800" b="1" dirty="0" smtClean="0"/>
              <a:t>Relationship </a:t>
            </a:r>
            <a:r>
              <a:rPr lang="en-GB" sz="1800" b="1" dirty="0" smtClean="0"/>
              <a:t>Modelling </a:t>
            </a:r>
            <a:r>
              <a:rPr lang="en-GB" sz="1800" b="1" dirty="0" smtClean="0"/>
              <a:t>is a logically design technique whose main focus is to reduce data redundancy. The reduction in the data redundancy solves the problems of inserting , deleting , and updating </a:t>
            </a:r>
            <a:r>
              <a:rPr lang="en-GB" sz="1800" b="1" dirty="0" smtClean="0"/>
              <a:t>data</a:t>
            </a:r>
          </a:p>
          <a:p>
            <a:pPr lvl="2"/>
            <a:r>
              <a:rPr lang="en-GB" sz="1800" b="1" dirty="0" smtClean="0"/>
              <a:t>Dimensional Modelling: </a:t>
            </a:r>
            <a:r>
              <a:rPr lang="en-GB" sz="1800" b="1" dirty="0" smtClean="0"/>
              <a:t>It is a logical design technique, the main focus of which is to present data in a standard format for end user consumption </a:t>
            </a:r>
            <a:r>
              <a:rPr lang="en-GB" sz="1800" b="1" dirty="0" smtClean="0"/>
              <a:t>.</a:t>
            </a:r>
            <a:endParaRPr lang="en-IN" sz="1800" b="1" dirty="0" smtClean="0"/>
          </a:p>
          <a:p>
            <a:pPr lvl="2"/>
            <a:endParaRPr lang="en-GB" sz="1800" b="1" dirty="0" smtClean="0"/>
          </a:p>
          <a:p>
            <a:pPr lvl="2">
              <a:buNone/>
            </a:pPr>
            <a:endParaRPr lang="en-GB" sz="1800" b="1" dirty="0"/>
          </a:p>
        </p:txBody>
      </p:sp>
    </p:spTree>
    <p:extLst>
      <p:ext uri="{BB962C8B-B14F-4D97-AF65-F5344CB8AC3E}">
        <p14:creationId xmlns:p14="http://schemas.microsoft.com/office/powerpoint/2010/main" xmlns="" val="28334148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73668"/>
            <a:ext cx="9287717" cy="697970"/>
          </a:xfrm>
        </p:spPr>
        <p:txBody>
          <a:bodyPr/>
          <a:lstStyle/>
          <a:p>
            <a:r>
              <a:rPr lang="en-GB" b="1" dirty="0" smtClean="0"/>
              <a:t>Steps to drawing ER Model</a:t>
            </a:r>
            <a:endParaRPr lang="en-GB" b="1" dirty="0"/>
          </a:p>
        </p:txBody>
      </p:sp>
      <p:sp>
        <p:nvSpPr>
          <p:cNvPr id="3" name="Content Placeholder 2"/>
          <p:cNvSpPr>
            <a:spLocks noGrp="1"/>
          </p:cNvSpPr>
          <p:nvPr>
            <p:ph idx="1"/>
          </p:nvPr>
        </p:nvSpPr>
        <p:spPr>
          <a:xfrm>
            <a:off x="328614" y="2343150"/>
            <a:ext cx="11630024" cy="4343400"/>
          </a:xfrm>
        </p:spPr>
        <p:txBody>
          <a:bodyPr>
            <a:normAutofit/>
          </a:bodyPr>
          <a:lstStyle/>
          <a:p>
            <a:r>
              <a:rPr lang="en-GB" sz="2400" b="1" dirty="0" smtClean="0"/>
              <a:t>Identify entities.</a:t>
            </a:r>
          </a:p>
          <a:p>
            <a:r>
              <a:rPr lang="en-GB" sz="2400" b="1" dirty="0" smtClean="0"/>
              <a:t>Identify relationships between entities.</a:t>
            </a:r>
          </a:p>
          <a:p>
            <a:r>
              <a:rPr lang="en-GB" sz="2400" b="1" dirty="0" smtClean="0"/>
              <a:t>Identify the key attribute.</a:t>
            </a:r>
          </a:p>
          <a:p>
            <a:r>
              <a:rPr lang="en-GB" sz="2400" b="1" dirty="0" smtClean="0"/>
              <a:t>Identify the other relevant attributes for the entities.</a:t>
            </a:r>
          </a:p>
          <a:p>
            <a:r>
              <a:rPr lang="en-GB" sz="2400" b="1" dirty="0" smtClean="0"/>
              <a:t>Draw the ER diagram.</a:t>
            </a:r>
          </a:p>
          <a:p>
            <a:r>
              <a:rPr lang="en-GB" sz="2400" b="1" dirty="0" smtClean="0"/>
              <a:t>Review the ER diagram with business users and get their sign-off.</a:t>
            </a:r>
            <a:endParaRPr lang="en-GB" sz="2400" b="1" dirty="0"/>
          </a:p>
        </p:txBody>
      </p:sp>
    </p:spTree>
    <p:extLst>
      <p:ext uri="{BB962C8B-B14F-4D97-AF65-F5344CB8AC3E}">
        <p14:creationId xmlns:p14="http://schemas.microsoft.com/office/powerpoint/2010/main" xmlns="" val="27560459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932" y="973668"/>
            <a:ext cx="11242376" cy="697970"/>
          </a:xfrm>
        </p:spPr>
        <p:txBody>
          <a:bodyPr/>
          <a:lstStyle/>
          <a:p>
            <a:r>
              <a:rPr lang="en-GB" dirty="0" smtClean="0"/>
              <a:t>ER diagram between Book and </a:t>
            </a:r>
            <a:r>
              <a:rPr lang="en-GB" dirty="0" err="1" smtClean="0"/>
              <a:t>Issue_Return</a:t>
            </a:r>
            <a:r>
              <a:rPr lang="en-GB" dirty="0" smtClean="0"/>
              <a:t> entities</a:t>
            </a:r>
            <a:endParaRPr lang="en-GB" dirty="0"/>
          </a:p>
        </p:txBody>
      </p:sp>
      <p:sp>
        <p:nvSpPr>
          <p:cNvPr id="3" name="Content Placeholder 2"/>
          <p:cNvSpPr>
            <a:spLocks noGrp="1"/>
          </p:cNvSpPr>
          <p:nvPr>
            <p:ph idx="1"/>
          </p:nvPr>
        </p:nvSpPr>
        <p:spPr>
          <a:xfrm>
            <a:off x="328614" y="2300288"/>
            <a:ext cx="11630024" cy="4386262"/>
          </a:xfrm>
        </p:spPr>
        <p:txBody>
          <a:bodyPr/>
          <a:lstStyle/>
          <a:p>
            <a:endParaRPr lang="en-GB" dirty="0" smtClean="0"/>
          </a:p>
          <a:p>
            <a:endParaRPr lang="en-GB" dirty="0"/>
          </a:p>
          <a:p>
            <a:endParaRPr lang="en-GB" dirty="0" smtClean="0"/>
          </a:p>
          <a:p>
            <a:endParaRPr lang="en-GB" dirty="0"/>
          </a:p>
          <a:p>
            <a:pPr marL="3200400" lvl="7" indent="0">
              <a:buNone/>
            </a:pPr>
            <a:r>
              <a:rPr lang="en-GB" sz="1800" b="1" dirty="0" smtClean="0"/>
              <a:t>  1									</a:t>
            </a:r>
            <a:r>
              <a:rPr lang="en-GB" b="1" dirty="0"/>
              <a:t> </a:t>
            </a:r>
            <a:r>
              <a:rPr lang="en-GB" sz="2000" b="1" dirty="0"/>
              <a:t>1</a:t>
            </a:r>
            <a:endParaRPr lang="en-GB" b="1" dirty="0" smtClean="0"/>
          </a:p>
        </p:txBody>
      </p:sp>
      <p:sp>
        <p:nvSpPr>
          <p:cNvPr id="5" name="Diamond 4"/>
          <p:cNvSpPr/>
          <p:nvPr/>
        </p:nvSpPr>
        <p:spPr>
          <a:xfrm>
            <a:off x="5614991" y="4042170"/>
            <a:ext cx="1343025" cy="65722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4" name="Group 43"/>
          <p:cNvGrpSpPr/>
          <p:nvPr/>
        </p:nvGrpSpPr>
        <p:grpSpPr>
          <a:xfrm>
            <a:off x="6586538" y="2586037"/>
            <a:ext cx="5487242" cy="3890365"/>
            <a:chOff x="6586538" y="2586037"/>
            <a:chExt cx="5487242" cy="3890365"/>
          </a:xfrm>
        </p:grpSpPr>
        <p:sp>
          <p:nvSpPr>
            <p:cNvPr id="6" name="Rectangle 5"/>
            <p:cNvSpPr/>
            <p:nvPr/>
          </p:nvSpPr>
          <p:spPr>
            <a:xfrm>
              <a:off x="8316167" y="4093369"/>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Issue_Return</a:t>
              </a:r>
              <a:endParaRPr lang="en-GB" dirty="0"/>
            </a:p>
          </p:txBody>
        </p:sp>
        <p:sp>
          <p:nvSpPr>
            <p:cNvPr id="13" name="Flowchart: Terminator 12"/>
            <p:cNvSpPr/>
            <p:nvPr/>
          </p:nvSpPr>
          <p:spPr>
            <a:xfrm>
              <a:off x="10360819" y="4779169"/>
              <a:ext cx="1514475" cy="40004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Item_ID</a:t>
              </a:r>
              <a:endParaRPr lang="en-GB" dirty="0"/>
            </a:p>
          </p:txBody>
        </p:sp>
        <p:cxnSp>
          <p:nvCxnSpPr>
            <p:cNvPr id="14" name="Straight Connector 13"/>
            <p:cNvCxnSpPr>
              <a:endCxn id="13" idx="1"/>
            </p:cNvCxnSpPr>
            <p:nvPr/>
          </p:nvCxnSpPr>
          <p:spPr>
            <a:xfrm>
              <a:off x="9301162" y="4550569"/>
              <a:ext cx="1059657" cy="428625"/>
            </a:xfrm>
            <a:prstGeom prst="line">
              <a:avLst/>
            </a:prstGeom>
          </p:spPr>
          <p:style>
            <a:lnRef idx="1">
              <a:schemeClr val="accent1"/>
            </a:lnRef>
            <a:fillRef idx="0">
              <a:schemeClr val="accent1"/>
            </a:fillRef>
            <a:effectRef idx="0">
              <a:schemeClr val="accent1"/>
            </a:effectRef>
            <a:fontRef idx="minor">
              <a:schemeClr val="tx1"/>
            </a:fontRef>
          </p:style>
        </p:cxnSp>
        <p:sp>
          <p:nvSpPr>
            <p:cNvPr id="16" name="Flowchart: Terminator 15"/>
            <p:cNvSpPr/>
            <p:nvPr/>
          </p:nvSpPr>
          <p:spPr>
            <a:xfrm>
              <a:off x="10559305" y="3095625"/>
              <a:ext cx="1514475" cy="40004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Stud_ID</a:t>
              </a:r>
              <a:endParaRPr lang="en-GB" dirty="0"/>
            </a:p>
          </p:txBody>
        </p:sp>
        <p:cxnSp>
          <p:nvCxnSpPr>
            <p:cNvPr id="17" name="Straight Connector 16"/>
            <p:cNvCxnSpPr>
              <a:endCxn id="6" idx="3"/>
            </p:cNvCxnSpPr>
            <p:nvPr/>
          </p:nvCxnSpPr>
          <p:spPr>
            <a:xfrm flipH="1">
              <a:off x="9916367" y="3324225"/>
              <a:ext cx="1677940" cy="997744"/>
            </a:xfrm>
            <a:prstGeom prst="line">
              <a:avLst/>
            </a:prstGeom>
          </p:spPr>
          <p:style>
            <a:lnRef idx="1">
              <a:schemeClr val="accent1"/>
            </a:lnRef>
            <a:fillRef idx="0">
              <a:schemeClr val="accent1"/>
            </a:fillRef>
            <a:effectRef idx="0">
              <a:schemeClr val="accent1"/>
            </a:effectRef>
            <a:fontRef idx="minor">
              <a:schemeClr val="tx1"/>
            </a:fontRef>
          </p:style>
        </p:cxnSp>
        <p:sp>
          <p:nvSpPr>
            <p:cNvPr id="19" name="Flowchart: Terminator 18"/>
            <p:cNvSpPr/>
            <p:nvPr/>
          </p:nvSpPr>
          <p:spPr>
            <a:xfrm>
              <a:off x="8701929" y="2586037"/>
              <a:ext cx="2014538" cy="57150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Transaction_ID</a:t>
              </a:r>
              <a:endParaRPr lang="en-GB" dirty="0"/>
            </a:p>
          </p:txBody>
        </p:sp>
        <p:cxnSp>
          <p:nvCxnSpPr>
            <p:cNvPr id="20" name="Straight Connector 19"/>
            <p:cNvCxnSpPr/>
            <p:nvPr/>
          </p:nvCxnSpPr>
          <p:spPr>
            <a:xfrm flipH="1">
              <a:off x="9272587" y="3171825"/>
              <a:ext cx="528638" cy="921544"/>
            </a:xfrm>
            <a:prstGeom prst="line">
              <a:avLst/>
            </a:prstGeom>
          </p:spPr>
          <p:style>
            <a:lnRef idx="1">
              <a:schemeClr val="accent1"/>
            </a:lnRef>
            <a:fillRef idx="0">
              <a:schemeClr val="accent1"/>
            </a:fillRef>
            <a:effectRef idx="0">
              <a:schemeClr val="accent1"/>
            </a:effectRef>
            <a:fontRef idx="minor">
              <a:schemeClr val="tx1"/>
            </a:fontRef>
          </p:style>
        </p:cxnSp>
        <p:sp>
          <p:nvSpPr>
            <p:cNvPr id="22" name="Flowchart: Terminator 21"/>
            <p:cNvSpPr/>
            <p:nvPr/>
          </p:nvSpPr>
          <p:spPr>
            <a:xfrm>
              <a:off x="6586538" y="2707481"/>
              <a:ext cx="1995488" cy="48577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Damage_fine</a:t>
              </a:r>
              <a:endParaRPr lang="en-GB" dirty="0"/>
            </a:p>
          </p:txBody>
        </p:sp>
        <p:cxnSp>
          <p:nvCxnSpPr>
            <p:cNvPr id="23" name="Straight Connector 22"/>
            <p:cNvCxnSpPr/>
            <p:nvPr/>
          </p:nvCxnSpPr>
          <p:spPr>
            <a:xfrm>
              <a:off x="8124825" y="3207543"/>
              <a:ext cx="340518" cy="885826"/>
            </a:xfrm>
            <a:prstGeom prst="line">
              <a:avLst/>
            </a:prstGeom>
          </p:spPr>
          <p:style>
            <a:lnRef idx="1">
              <a:schemeClr val="accent1"/>
            </a:lnRef>
            <a:fillRef idx="0">
              <a:schemeClr val="accent1"/>
            </a:fillRef>
            <a:effectRef idx="0">
              <a:schemeClr val="accent1"/>
            </a:effectRef>
            <a:fontRef idx="minor">
              <a:schemeClr val="tx1"/>
            </a:fontRef>
          </p:style>
        </p:cxnSp>
        <p:sp>
          <p:nvSpPr>
            <p:cNvPr id="25" name="Flowchart: Terminator 24"/>
            <p:cNvSpPr/>
            <p:nvPr/>
          </p:nvSpPr>
          <p:spPr>
            <a:xfrm>
              <a:off x="8859092" y="5587604"/>
              <a:ext cx="1514475" cy="40004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Due_date</a:t>
              </a:r>
              <a:endParaRPr lang="en-GB" dirty="0"/>
            </a:p>
          </p:txBody>
        </p:sp>
        <p:cxnSp>
          <p:nvCxnSpPr>
            <p:cNvPr id="26" name="Straight Connector 25"/>
            <p:cNvCxnSpPr>
              <a:endCxn id="25" idx="0"/>
            </p:cNvCxnSpPr>
            <p:nvPr/>
          </p:nvCxnSpPr>
          <p:spPr>
            <a:xfrm>
              <a:off x="9208293" y="4600572"/>
              <a:ext cx="408037" cy="987032"/>
            </a:xfrm>
            <a:prstGeom prst="line">
              <a:avLst/>
            </a:prstGeom>
          </p:spPr>
          <p:style>
            <a:lnRef idx="1">
              <a:schemeClr val="accent1"/>
            </a:lnRef>
            <a:fillRef idx="0">
              <a:schemeClr val="accent1"/>
            </a:fillRef>
            <a:effectRef idx="0">
              <a:schemeClr val="accent1"/>
            </a:effectRef>
            <a:fontRef idx="minor">
              <a:schemeClr val="tx1"/>
            </a:fontRef>
          </p:style>
        </p:cxnSp>
        <p:sp>
          <p:nvSpPr>
            <p:cNvPr id="38" name="Flowchart: Terminator 37"/>
            <p:cNvSpPr/>
            <p:nvPr/>
          </p:nvSpPr>
          <p:spPr>
            <a:xfrm>
              <a:off x="6935044" y="6022179"/>
              <a:ext cx="1766043" cy="40004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Return_date</a:t>
              </a:r>
              <a:endParaRPr lang="en-GB" dirty="0"/>
            </a:p>
          </p:txBody>
        </p:sp>
        <p:cxnSp>
          <p:nvCxnSpPr>
            <p:cNvPr id="39" name="Straight Connector 38"/>
            <p:cNvCxnSpPr/>
            <p:nvPr/>
          </p:nvCxnSpPr>
          <p:spPr>
            <a:xfrm flipH="1">
              <a:off x="7973268" y="4593431"/>
              <a:ext cx="885824" cy="1543048"/>
            </a:xfrm>
            <a:prstGeom prst="line">
              <a:avLst/>
            </a:prstGeom>
          </p:spPr>
          <p:style>
            <a:lnRef idx="1">
              <a:schemeClr val="accent1"/>
            </a:lnRef>
            <a:fillRef idx="0">
              <a:schemeClr val="accent1"/>
            </a:fillRef>
            <a:effectRef idx="0">
              <a:schemeClr val="accent1"/>
            </a:effectRef>
            <a:fontRef idx="minor">
              <a:schemeClr val="tx1"/>
            </a:fontRef>
          </p:style>
        </p:cxnSp>
        <p:sp>
          <p:nvSpPr>
            <p:cNvPr id="41" name="Flowchart: Terminator 40"/>
            <p:cNvSpPr/>
            <p:nvPr/>
          </p:nvSpPr>
          <p:spPr>
            <a:xfrm>
              <a:off x="10079832" y="6076353"/>
              <a:ext cx="1514475" cy="40004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Issue_Date</a:t>
              </a:r>
              <a:endParaRPr lang="en-GB" dirty="0"/>
            </a:p>
          </p:txBody>
        </p:sp>
      </p:grpSp>
      <p:cxnSp>
        <p:nvCxnSpPr>
          <p:cNvPr id="42" name="Straight Connector 41"/>
          <p:cNvCxnSpPr>
            <a:endCxn id="41" idx="0"/>
          </p:cNvCxnSpPr>
          <p:nvPr/>
        </p:nvCxnSpPr>
        <p:spPr>
          <a:xfrm>
            <a:off x="9301162" y="4600572"/>
            <a:ext cx="1535908" cy="1475781"/>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2070845" y="4055568"/>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Issue_Return</a:t>
            </a:r>
            <a:endParaRPr lang="en-GB" dirty="0"/>
          </a:p>
        </p:txBody>
      </p:sp>
      <p:sp>
        <p:nvSpPr>
          <p:cNvPr id="47" name="Flowchart: Terminator 46"/>
          <p:cNvSpPr/>
          <p:nvPr/>
        </p:nvSpPr>
        <p:spPr>
          <a:xfrm>
            <a:off x="646361" y="4941393"/>
            <a:ext cx="1514475" cy="40004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Author</a:t>
            </a:r>
            <a:endParaRPr lang="en-GB" dirty="0"/>
          </a:p>
        </p:txBody>
      </p:sp>
      <p:cxnSp>
        <p:nvCxnSpPr>
          <p:cNvPr id="48" name="Straight Connector 47"/>
          <p:cNvCxnSpPr/>
          <p:nvPr/>
        </p:nvCxnSpPr>
        <p:spPr>
          <a:xfrm flipV="1">
            <a:off x="1285877" y="4534199"/>
            <a:ext cx="1050827" cy="364330"/>
          </a:xfrm>
          <a:prstGeom prst="line">
            <a:avLst/>
          </a:prstGeom>
        </p:spPr>
        <p:style>
          <a:lnRef idx="1">
            <a:schemeClr val="accent1"/>
          </a:lnRef>
          <a:fillRef idx="0">
            <a:schemeClr val="accent1"/>
          </a:fillRef>
          <a:effectRef idx="0">
            <a:schemeClr val="accent1"/>
          </a:effectRef>
          <a:fontRef idx="minor">
            <a:schemeClr val="tx1"/>
          </a:fontRef>
        </p:style>
      </p:cxnSp>
      <p:sp>
        <p:nvSpPr>
          <p:cNvPr id="49" name="Flowchart: Terminator 48"/>
          <p:cNvSpPr/>
          <p:nvPr/>
        </p:nvSpPr>
        <p:spPr>
          <a:xfrm>
            <a:off x="351931" y="3567709"/>
            <a:ext cx="1705817" cy="40004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Book_Name</a:t>
            </a:r>
            <a:endParaRPr lang="en-GB" dirty="0"/>
          </a:p>
        </p:txBody>
      </p:sp>
      <p:cxnSp>
        <p:nvCxnSpPr>
          <p:cNvPr id="50" name="Straight Connector 49"/>
          <p:cNvCxnSpPr/>
          <p:nvPr/>
        </p:nvCxnSpPr>
        <p:spPr>
          <a:xfrm>
            <a:off x="1101183" y="3971628"/>
            <a:ext cx="956565" cy="399154"/>
          </a:xfrm>
          <a:prstGeom prst="line">
            <a:avLst/>
          </a:prstGeom>
        </p:spPr>
        <p:style>
          <a:lnRef idx="1">
            <a:schemeClr val="accent1"/>
          </a:lnRef>
          <a:fillRef idx="0">
            <a:schemeClr val="accent1"/>
          </a:fillRef>
          <a:effectRef idx="0">
            <a:schemeClr val="accent1"/>
          </a:effectRef>
          <a:fontRef idx="minor">
            <a:schemeClr val="tx1"/>
          </a:fontRef>
        </p:style>
      </p:cxnSp>
      <p:sp>
        <p:nvSpPr>
          <p:cNvPr id="51" name="Flowchart: Terminator 50"/>
          <p:cNvSpPr/>
          <p:nvPr/>
        </p:nvSpPr>
        <p:spPr>
          <a:xfrm>
            <a:off x="2456607" y="2548236"/>
            <a:ext cx="2014538" cy="57150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Technology</a:t>
            </a:r>
            <a:endParaRPr lang="en-GB" dirty="0"/>
          </a:p>
        </p:txBody>
      </p:sp>
      <p:cxnSp>
        <p:nvCxnSpPr>
          <p:cNvPr id="52" name="Straight Connector 51"/>
          <p:cNvCxnSpPr/>
          <p:nvPr/>
        </p:nvCxnSpPr>
        <p:spPr>
          <a:xfrm flipH="1">
            <a:off x="3027265" y="3134024"/>
            <a:ext cx="528638" cy="921544"/>
          </a:xfrm>
          <a:prstGeom prst="line">
            <a:avLst/>
          </a:prstGeom>
        </p:spPr>
        <p:style>
          <a:lnRef idx="1">
            <a:schemeClr val="accent1"/>
          </a:lnRef>
          <a:fillRef idx="0">
            <a:schemeClr val="accent1"/>
          </a:fillRef>
          <a:effectRef idx="0">
            <a:schemeClr val="accent1"/>
          </a:effectRef>
          <a:fontRef idx="minor">
            <a:schemeClr val="tx1"/>
          </a:fontRef>
        </p:style>
      </p:cxnSp>
      <p:sp>
        <p:nvSpPr>
          <p:cNvPr id="53" name="Flowchart: Terminator 52"/>
          <p:cNvSpPr/>
          <p:nvPr/>
        </p:nvSpPr>
        <p:spPr>
          <a:xfrm>
            <a:off x="341216" y="2641105"/>
            <a:ext cx="1995488" cy="48577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Book_ID</a:t>
            </a:r>
            <a:endParaRPr lang="en-GB" dirty="0"/>
          </a:p>
        </p:txBody>
      </p:sp>
      <p:cxnSp>
        <p:nvCxnSpPr>
          <p:cNvPr id="54" name="Straight Connector 53"/>
          <p:cNvCxnSpPr/>
          <p:nvPr/>
        </p:nvCxnSpPr>
        <p:spPr>
          <a:xfrm>
            <a:off x="1879503" y="3169742"/>
            <a:ext cx="340518" cy="885826"/>
          </a:xfrm>
          <a:prstGeom prst="line">
            <a:avLst/>
          </a:prstGeom>
        </p:spPr>
        <p:style>
          <a:lnRef idx="1">
            <a:schemeClr val="accent1"/>
          </a:lnRef>
          <a:fillRef idx="0">
            <a:schemeClr val="accent1"/>
          </a:fillRef>
          <a:effectRef idx="0">
            <a:schemeClr val="accent1"/>
          </a:effectRef>
          <a:fontRef idx="minor">
            <a:schemeClr val="tx1"/>
          </a:fontRef>
        </p:style>
      </p:cxnSp>
      <p:sp>
        <p:nvSpPr>
          <p:cNvPr id="57" name="Flowchart: Terminator 56"/>
          <p:cNvSpPr/>
          <p:nvPr/>
        </p:nvSpPr>
        <p:spPr>
          <a:xfrm>
            <a:off x="689722" y="5984378"/>
            <a:ext cx="1766043" cy="40004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Publisher</a:t>
            </a:r>
            <a:endParaRPr lang="en-GB" dirty="0"/>
          </a:p>
        </p:txBody>
      </p:sp>
      <p:cxnSp>
        <p:nvCxnSpPr>
          <p:cNvPr id="58" name="Straight Connector 57"/>
          <p:cNvCxnSpPr/>
          <p:nvPr/>
        </p:nvCxnSpPr>
        <p:spPr>
          <a:xfrm flipH="1">
            <a:off x="1727946" y="4555630"/>
            <a:ext cx="885824" cy="1543048"/>
          </a:xfrm>
          <a:prstGeom prst="line">
            <a:avLst/>
          </a:prstGeom>
        </p:spPr>
        <p:style>
          <a:lnRef idx="1">
            <a:schemeClr val="accent1"/>
          </a:lnRef>
          <a:fillRef idx="0">
            <a:schemeClr val="accent1"/>
          </a:fillRef>
          <a:effectRef idx="0">
            <a:schemeClr val="accent1"/>
          </a:effectRef>
          <a:fontRef idx="minor">
            <a:schemeClr val="tx1"/>
          </a:fontRef>
        </p:style>
      </p:cxnSp>
      <p:sp>
        <p:nvSpPr>
          <p:cNvPr id="59" name="Flowchart: Terminator 58"/>
          <p:cNvSpPr/>
          <p:nvPr/>
        </p:nvSpPr>
        <p:spPr>
          <a:xfrm>
            <a:off x="2613770" y="6174279"/>
            <a:ext cx="1843091" cy="40004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No of copies</a:t>
            </a:r>
            <a:endParaRPr lang="en-GB" dirty="0"/>
          </a:p>
        </p:txBody>
      </p:sp>
      <p:cxnSp>
        <p:nvCxnSpPr>
          <p:cNvPr id="63" name="Straight Connector 62"/>
          <p:cNvCxnSpPr/>
          <p:nvPr/>
        </p:nvCxnSpPr>
        <p:spPr>
          <a:xfrm>
            <a:off x="2838653" y="4534199"/>
            <a:ext cx="27881" cy="1602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671045" y="4341014"/>
            <a:ext cx="4645122" cy="3780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398169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73668"/>
            <a:ext cx="9287717" cy="697970"/>
          </a:xfrm>
        </p:spPr>
        <p:txBody>
          <a:bodyPr/>
          <a:lstStyle/>
          <a:p>
            <a:r>
              <a:rPr lang="en-GB" dirty="0" smtClean="0"/>
              <a:t>Data Quality</a:t>
            </a:r>
            <a:endParaRPr lang="en-GB" dirty="0"/>
          </a:p>
        </p:txBody>
      </p:sp>
      <p:sp>
        <p:nvSpPr>
          <p:cNvPr id="4" name="Content Placeholder 3"/>
          <p:cNvSpPr>
            <a:spLocks noGrp="1"/>
          </p:cNvSpPr>
          <p:nvPr>
            <p:ph idx="1"/>
          </p:nvPr>
        </p:nvSpPr>
        <p:spPr>
          <a:xfrm>
            <a:off x="285750" y="2371725"/>
            <a:ext cx="11630025" cy="4229099"/>
          </a:xfrm>
        </p:spPr>
        <p:txBody>
          <a:bodyPr>
            <a:normAutofit/>
          </a:bodyPr>
          <a:lstStyle/>
          <a:p>
            <a:pPr algn="just"/>
            <a:r>
              <a:rPr lang="en-GB" sz="2400" b="1" dirty="0" smtClean="0"/>
              <a:t>Data is often duplicated ,inconsistent ,ambiguous , and incomplete. We realize that all of this data needs to be collected in one place and cleaned up .The obvious reason is bad data leads to bad decision and bad decision lead to bad business.</a:t>
            </a:r>
            <a:endParaRPr lang="en-GB" sz="2400" b="1" dirty="0"/>
          </a:p>
        </p:txBody>
      </p:sp>
    </p:spTree>
    <p:extLst>
      <p:ext uri="{BB962C8B-B14F-4D97-AF65-F5344CB8AC3E}">
        <p14:creationId xmlns:p14="http://schemas.microsoft.com/office/powerpoint/2010/main" xmlns="" val="16550297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73668"/>
            <a:ext cx="9287717" cy="697970"/>
          </a:xfrm>
        </p:spPr>
        <p:txBody>
          <a:bodyPr/>
          <a:lstStyle/>
          <a:p>
            <a:r>
              <a:rPr lang="en-GB" dirty="0" smtClean="0"/>
              <a:t>What is Data Quality?</a:t>
            </a:r>
            <a:endParaRPr lang="en-GB" dirty="0"/>
          </a:p>
        </p:txBody>
      </p:sp>
      <p:sp>
        <p:nvSpPr>
          <p:cNvPr id="3" name="Content Placeholder 2"/>
          <p:cNvSpPr>
            <a:spLocks noGrp="1"/>
          </p:cNvSpPr>
          <p:nvPr>
            <p:ph idx="1"/>
          </p:nvPr>
        </p:nvSpPr>
        <p:spPr>
          <a:xfrm>
            <a:off x="328614" y="2328863"/>
            <a:ext cx="11630024" cy="4357687"/>
          </a:xfrm>
        </p:spPr>
        <p:txBody>
          <a:bodyPr/>
          <a:lstStyle/>
          <a:p>
            <a:r>
              <a:rPr lang="en-GB" b="1" dirty="0" smtClean="0"/>
              <a:t>Definition of data integrity</a:t>
            </a:r>
          </a:p>
          <a:p>
            <a:r>
              <a:rPr lang="en-GB" b="1" dirty="0" smtClean="0"/>
              <a:t>Definition of data Quality</a:t>
            </a:r>
          </a:p>
          <a:p>
            <a:pPr marL="0" indent="0" algn="ctr">
              <a:buNone/>
            </a:pPr>
            <a:endParaRPr lang="en-GB" b="1" u="sng" dirty="0" smtClean="0">
              <a:solidFill>
                <a:srgbClr val="FF0000"/>
              </a:solidFill>
            </a:endParaRPr>
          </a:p>
          <a:p>
            <a:pPr marL="0" indent="0" algn="ctr">
              <a:buNone/>
            </a:pPr>
            <a:r>
              <a:rPr lang="en-GB" b="1" u="sng" dirty="0" smtClean="0">
                <a:solidFill>
                  <a:srgbClr val="FF0000"/>
                </a:solidFill>
              </a:rPr>
              <a:t>Definition </a:t>
            </a:r>
            <a:r>
              <a:rPr lang="en-GB" b="1" u="sng" dirty="0">
                <a:solidFill>
                  <a:srgbClr val="FF0000"/>
                </a:solidFill>
              </a:rPr>
              <a:t>of data integrity</a:t>
            </a:r>
          </a:p>
          <a:p>
            <a:pPr marL="0" indent="0">
              <a:buNone/>
            </a:pPr>
            <a:r>
              <a:rPr lang="en-GB" b="1" dirty="0" smtClean="0">
                <a:solidFill>
                  <a:schemeClr val="tx1"/>
                </a:solidFill>
              </a:rPr>
              <a:t>	Data integrity reflect the degree to which the attributes of data associated with a certain entity accurately describe the occurrence of that entity </a:t>
            </a:r>
          </a:p>
          <a:p>
            <a:pPr>
              <a:buFont typeface="Wingdings" panose="05000000000000000000" pitchFamily="2" charset="2"/>
              <a:buChar char="Ø"/>
            </a:pPr>
            <a:r>
              <a:rPr lang="en-GB" b="1" dirty="0" smtClean="0">
                <a:solidFill>
                  <a:schemeClr val="tx1"/>
                </a:solidFill>
              </a:rPr>
              <a:t>Primary Key</a:t>
            </a:r>
          </a:p>
          <a:p>
            <a:pPr>
              <a:buFont typeface="Wingdings" panose="05000000000000000000" pitchFamily="2" charset="2"/>
              <a:buChar char="Ø"/>
            </a:pPr>
            <a:r>
              <a:rPr lang="en-GB" b="1" dirty="0" smtClean="0">
                <a:solidFill>
                  <a:schemeClr val="tx1"/>
                </a:solidFill>
              </a:rPr>
              <a:t>Foreign Key</a:t>
            </a:r>
          </a:p>
          <a:p>
            <a:pPr>
              <a:buFont typeface="Wingdings" panose="05000000000000000000" pitchFamily="2" charset="2"/>
              <a:buChar char="Ø"/>
            </a:pPr>
            <a:r>
              <a:rPr lang="en-GB" b="1" dirty="0" smtClean="0">
                <a:solidFill>
                  <a:schemeClr val="tx1"/>
                </a:solidFill>
              </a:rPr>
              <a:t>Not Null</a:t>
            </a:r>
          </a:p>
          <a:p>
            <a:pPr>
              <a:buFont typeface="Wingdings" panose="05000000000000000000" pitchFamily="2" charset="2"/>
              <a:buChar char="Ø"/>
            </a:pPr>
            <a:r>
              <a:rPr lang="en-GB" b="1" dirty="0" smtClean="0">
                <a:solidFill>
                  <a:schemeClr val="tx1"/>
                </a:solidFill>
              </a:rPr>
              <a:t>Check constraint(limitations)</a:t>
            </a:r>
          </a:p>
          <a:p>
            <a:endParaRPr lang="en-GB" b="1" dirty="0"/>
          </a:p>
        </p:txBody>
      </p:sp>
    </p:spTree>
    <p:extLst>
      <p:ext uri="{BB962C8B-B14F-4D97-AF65-F5344CB8AC3E}">
        <p14:creationId xmlns:p14="http://schemas.microsoft.com/office/powerpoint/2010/main" xmlns="" val="22585721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85788"/>
            <a:ext cx="9287717" cy="1085850"/>
          </a:xfrm>
        </p:spPr>
        <p:txBody>
          <a:bodyPr/>
          <a:lstStyle/>
          <a:p>
            <a:r>
              <a:rPr lang="en-GB" b="1" dirty="0"/>
              <a:t>Definition of data </a:t>
            </a:r>
            <a:r>
              <a:rPr lang="en-GB" b="1" dirty="0" smtClean="0"/>
              <a:t>Quality</a:t>
            </a:r>
            <a:endParaRPr lang="en-GB" dirty="0"/>
          </a:p>
        </p:txBody>
      </p:sp>
      <p:sp>
        <p:nvSpPr>
          <p:cNvPr id="3" name="Content Placeholder 2"/>
          <p:cNvSpPr>
            <a:spLocks noGrp="1"/>
          </p:cNvSpPr>
          <p:nvPr>
            <p:ph idx="1"/>
          </p:nvPr>
        </p:nvSpPr>
        <p:spPr>
          <a:xfrm>
            <a:off x="328614" y="2603500"/>
            <a:ext cx="11630024" cy="4083050"/>
          </a:xfrm>
        </p:spPr>
        <p:txBody>
          <a:bodyPr>
            <a:normAutofit/>
          </a:bodyPr>
          <a:lstStyle/>
          <a:p>
            <a:r>
              <a:rPr lang="en-GB" sz="2800" b="1" dirty="0" smtClean="0"/>
              <a:t>Correctness/Accuracy</a:t>
            </a:r>
          </a:p>
          <a:p>
            <a:r>
              <a:rPr lang="en-GB" sz="2800" b="1" dirty="0" smtClean="0"/>
              <a:t>Consistency</a:t>
            </a:r>
          </a:p>
          <a:p>
            <a:r>
              <a:rPr lang="en-GB" sz="2800" b="1" dirty="0" smtClean="0"/>
              <a:t>Completeness</a:t>
            </a:r>
          </a:p>
          <a:p>
            <a:r>
              <a:rPr lang="en-GB" sz="2800" b="1" dirty="0" err="1" smtClean="0"/>
              <a:t>Timelines:Right</a:t>
            </a:r>
            <a:r>
              <a:rPr lang="en-GB" sz="2800" b="1" dirty="0" smtClean="0"/>
              <a:t> data to right person at the right time</a:t>
            </a:r>
          </a:p>
          <a:p>
            <a:r>
              <a:rPr lang="en-GB" sz="2800" b="1" dirty="0" smtClean="0"/>
              <a:t>metadata</a:t>
            </a:r>
            <a:endParaRPr lang="en-GB" sz="2800" b="1" dirty="0"/>
          </a:p>
        </p:txBody>
      </p:sp>
    </p:spTree>
    <p:extLst>
      <p:ext uri="{BB962C8B-B14F-4D97-AF65-F5344CB8AC3E}">
        <p14:creationId xmlns:p14="http://schemas.microsoft.com/office/powerpoint/2010/main" xmlns="" val="28082341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14" y="973668"/>
            <a:ext cx="9359154" cy="706964"/>
          </a:xfrm>
        </p:spPr>
        <p:txBody>
          <a:bodyPr/>
          <a:lstStyle/>
          <a:p>
            <a:r>
              <a:rPr lang="en-GB" dirty="0" smtClean="0"/>
              <a:t>What is data profiling?</a:t>
            </a:r>
            <a:endParaRPr lang="en-GB" dirty="0"/>
          </a:p>
        </p:txBody>
      </p:sp>
      <p:sp>
        <p:nvSpPr>
          <p:cNvPr id="3" name="Content Placeholder 2"/>
          <p:cNvSpPr>
            <a:spLocks noGrp="1"/>
          </p:cNvSpPr>
          <p:nvPr>
            <p:ph idx="1"/>
          </p:nvPr>
        </p:nvSpPr>
        <p:spPr>
          <a:xfrm>
            <a:off x="214314" y="2286001"/>
            <a:ext cx="11701462" cy="4329112"/>
          </a:xfrm>
        </p:spPr>
        <p:txBody>
          <a:bodyPr>
            <a:normAutofit/>
          </a:bodyPr>
          <a:lstStyle/>
          <a:p>
            <a:pPr algn="just"/>
            <a:r>
              <a:rPr lang="en-GB" sz="2000" b="1" dirty="0" smtClean="0"/>
              <a:t>Data profiling is the process of statistically examining and analysing the content in a data source, and hence collecting information about that data.</a:t>
            </a:r>
          </a:p>
          <a:p>
            <a:pPr algn="just"/>
            <a:r>
              <a:rPr lang="en-GB" sz="2000" b="1" dirty="0" smtClean="0"/>
              <a:t>It consists of techniques used to analyse the data we have for accuracy and completeness.</a:t>
            </a:r>
          </a:p>
          <a:p>
            <a:pPr algn="just"/>
            <a:r>
              <a:rPr lang="en-GB" sz="2000" b="1" dirty="0" smtClean="0"/>
              <a:t>Data profiling helps us make a thorough assessment of data quality.</a:t>
            </a:r>
          </a:p>
          <a:p>
            <a:pPr algn="just"/>
            <a:r>
              <a:rPr lang="en-GB" sz="2000" b="1" dirty="0" smtClean="0"/>
              <a:t>Is assists the discovery of anomalies in data.</a:t>
            </a:r>
          </a:p>
          <a:p>
            <a:pPr algn="just"/>
            <a:r>
              <a:rPr lang="en-GB" sz="2000" b="1" dirty="0" smtClean="0"/>
              <a:t>It also helps us  understand content , structure ,relationships</a:t>
            </a:r>
          </a:p>
          <a:p>
            <a:pPr algn="just"/>
            <a:r>
              <a:rPr lang="en-GB" sz="2000" b="1" dirty="0" smtClean="0"/>
              <a:t>Help to understand various issues/challenges we may face in a database project much before the actual work begins.</a:t>
            </a:r>
          </a:p>
          <a:p>
            <a:pPr algn="just"/>
            <a:r>
              <a:rPr lang="en-GB" sz="2000" b="1" dirty="0" smtClean="0"/>
              <a:t>We easily categorizing that data .and help validate handle the risk associations</a:t>
            </a:r>
            <a:endParaRPr lang="en-GB" sz="2000" b="1" dirty="0"/>
          </a:p>
        </p:txBody>
      </p:sp>
    </p:spTree>
    <p:extLst>
      <p:ext uri="{BB962C8B-B14F-4D97-AF65-F5344CB8AC3E}">
        <p14:creationId xmlns:p14="http://schemas.microsoft.com/office/powerpoint/2010/main" xmlns="" val="5555633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514" y="973668"/>
            <a:ext cx="9244854" cy="706964"/>
          </a:xfrm>
        </p:spPr>
        <p:txBody>
          <a:bodyPr/>
          <a:lstStyle/>
          <a:p>
            <a:r>
              <a:rPr lang="en-GB" dirty="0" smtClean="0"/>
              <a:t>How to conduct data Profiling?</a:t>
            </a:r>
            <a:endParaRPr lang="en-GB" dirty="0"/>
          </a:p>
        </p:txBody>
      </p:sp>
      <p:sp>
        <p:nvSpPr>
          <p:cNvPr id="3" name="Content Placeholder 2"/>
          <p:cNvSpPr>
            <a:spLocks noGrp="1"/>
          </p:cNvSpPr>
          <p:nvPr>
            <p:ph idx="1"/>
          </p:nvPr>
        </p:nvSpPr>
        <p:spPr>
          <a:xfrm>
            <a:off x="314325" y="2343150"/>
            <a:ext cx="11601449" cy="4300538"/>
          </a:xfrm>
        </p:spPr>
        <p:txBody>
          <a:bodyPr>
            <a:normAutofit/>
          </a:bodyPr>
          <a:lstStyle/>
          <a:p>
            <a:r>
              <a:rPr lang="en-GB" sz="2000" b="1" dirty="0" smtClean="0"/>
              <a:t>Data quality</a:t>
            </a:r>
          </a:p>
          <a:p>
            <a:r>
              <a:rPr lang="en-GB" sz="2000" b="1" dirty="0" smtClean="0"/>
              <a:t>NULL values</a:t>
            </a:r>
          </a:p>
          <a:p>
            <a:r>
              <a:rPr lang="en-GB" sz="2000" b="1" smtClean="0"/>
              <a:t>Candidate </a:t>
            </a:r>
            <a:r>
              <a:rPr lang="en-GB" sz="2000" b="1" dirty="0" smtClean="0"/>
              <a:t>keys</a:t>
            </a:r>
          </a:p>
          <a:p>
            <a:r>
              <a:rPr lang="en-GB" sz="2000" b="1" dirty="0" smtClean="0"/>
              <a:t>Primary key selection </a:t>
            </a:r>
          </a:p>
          <a:p>
            <a:r>
              <a:rPr lang="en-GB" sz="2000" b="1" dirty="0" smtClean="0"/>
              <a:t>Empty string values</a:t>
            </a:r>
          </a:p>
          <a:p>
            <a:r>
              <a:rPr lang="en-GB" sz="2000" b="1" dirty="0" smtClean="0"/>
              <a:t>String length</a:t>
            </a:r>
          </a:p>
          <a:p>
            <a:r>
              <a:rPr lang="en-GB" sz="2000" b="1" dirty="0" smtClean="0"/>
              <a:t>Numeric length and type</a:t>
            </a:r>
          </a:p>
          <a:p>
            <a:r>
              <a:rPr lang="en-GB" sz="2000" b="1" dirty="0" smtClean="0"/>
              <a:t>Identification of cardinality</a:t>
            </a:r>
          </a:p>
          <a:p>
            <a:r>
              <a:rPr lang="en-GB" sz="2000" b="1" dirty="0" smtClean="0"/>
              <a:t>Data format</a:t>
            </a:r>
            <a:endParaRPr lang="en-GB" sz="2000" b="1" dirty="0"/>
          </a:p>
        </p:txBody>
      </p:sp>
    </p:spTree>
    <p:extLst>
      <p:ext uri="{BB962C8B-B14F-4D97-AF65-F5344CB8AC3E}">
        <p14:creationId xmlns:p14="http://schemas.microsoft.com/office/powerpoint/2010/main" xmlns="" val="2626964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Requirements</a:t>
            </a:r>
            <a:endParaRPr lang="en-GB" dirty="0"/>
          </a:p>
        </p:txBody>
      </p:sp>
      <p:sp>
        <p:nvSpPr>
          <p:cNvPr id="3" name="Content Placeholder 2"/>
          <p:cNvSpPr>
            <a:spLocks noGrp="1"/>
          </p:cNvSpPr>
          <p:nvPr>
            <p:ph idx="1"/>
          </p:nvPr>
        </p:nvSpPr>
        <p:spPr>
          <a:xfrm>
            <a:off x="171450" y="2371725"/>
            <a:ext cx="11787188" cy="4229099"/>
          </a:xfrm>
        </p:spPr>
        <p:txBody>
          <a:bodyPr>
            <a:normAutofit/>
          </a:bodyPr>
          <a:lstStyle/>
          <a:p>
            <a:r>
              <a:rPr lang="en-US" b="1" dirty="0" smtClean="0"/>
              <a:t>Business drivers: these are the impulses that initiate the need to act. Examples Channing labor laws, Channing economy</a:t>
            </a:r>
            <a:r>
              <a:rPr lang="en-US" b="1" dirty="0" smtClean="0"/>
              <a:t>,</a:t>
            </a:r>
            <a:r>
              <a:rPr lang="en-US" dirty="0" smtClean="0"/>
              <a:t> </a:t>
            </a:r>
            <a:r>
              <a:rPr lang="en-US" b="1" dirty="0" smtClean="0"/>
              <a:t>changing</a:t>
            </a:r>
            <a:r>
              <a:rPr lang="en-US" dirty="0" smtClean="0"/>
              <a:t> </a:t>
            </a:r>
            <a:r>
              <a:rPr lang="en-US" b="1" dirty="0" smtClean="0"/>
              <a:t> </a:t>
            </a:r>
            <a:r>
              <a:rPr lang="en-US" b="1" dirty="0" smtClean="0"/>
              <a:t>technology etc.</a:t>
            </a:r>
          </a:p>
          <a:p>
            <a:r>
              <a:rPr lang="en-US" b="1" dirty="0" smtClean="0"/>
              <a:t>Business goals: these are the targets to be achieved in response to business drivers.</a:t>
            </a:r>
          </a:p>
          <a:p>
            <a:r>
              <a:rPr lang="en-US" b="1" dirty="0" smtClean="0"/>
              <a:t>Business strategies: These are the planned course of action that will help achieve the set goals.</a:t>
            </a:r>
          </a:p>
          <a:p>
            <a:endParaRPr lang="en-US" b="1" dirty="0" smtClean="0"/>
          </a:p>
          <a:p>
            <a:pPr marL="0" indent="0">
              <a:buNone/>
            </a:pPr>
            <a:r>
              <a:rPr lang="en-US" sz="2800" b="1" dirty="0" smtClean="0">
                <a:solidFill>
                  <a:schemeClr val="accent5">
                    <a:lumMod val="75000"/>
                  </a:schemeClr>
                </a:solidFill>
              </a:rPr>
              <a:t>Business Value</a:t>
            </a:r>
          </a:p>
          <a:p>
            <a:pPr>
              <a:buFont typeface="Wingdings" panose="05000000000000000000" pitchFamily="2" charset="2"/>
              <a:buChar char="Ø"/>
            </a:pPr>
            <a:r>
              <a:rPr lang="en-US" b="1" dirty="0" smtClean="0"/>
              <a:t>Return on Investment(ROI)</a:t>
            </a:r>
          </a:p>
          <a:p>
            <a:pPr>
              <a:buFont typeface="Wingdings" panose="05000000000000000000" pitchFamily="2" charset="2"/>
              <a:buChar char="Ø"/>
            </a:pPr>
            <a:r>
              <a:rPr lang="en-US" b="1" dirty="0" smtClean="0"/>
              <a:t>Return on Asset(ROA)</a:t>
            </a:r>
          </a:p>
          <a:p>
            <a:pPr>
              <a:buFont typeface="Wingdings" panose="05000000000000000000" pitchFamily="2" charset="2"/>
              <a:buChar char="Ø"/>
            </a:pPr>
            <a:r>
              <a:rPr lang="en-US" b="1" dirty="0" smtClean="0"/>
              <a:t>Total cost of Ownership(TCO)</a:t>
            </a:r>
          </a:p>
          <a:p>
            <a:pPr>
              <a:buFont typeface="Wingdings" panose="05000000000000000000" pitchFamily="2" charset="2"/>
              <a:buChar char="Ø"/>
            </a:pPr>
            <a:r>
              <a:rPr lang="en-US" b="1" dirty="0" smtClean="0"/>
              <a:t>Total value of Ownership(TVO):Assets=Liabilities + Owner’s equity</a:t>
            </a:r>
          </a:p>
        </p:txBody>
      </p:sp>
    </p:spTree>
    <p:extLst>
      <p:ext uri="{BB962C8B-B14F-4D97-AF65-F5344CB8AC3E}">
        <p14:creationId xmlns:p14="http://schemas.microsoft.com/office/powerpoint/2010/main" xmlns="" val="2817893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Management</a:t>
            </a:r>
            <a:endParaRPr lang="en-GB" dirty="0"/>
          </a:p>
        </p:txBody>
      </p:sp>
      <p:sp>
        <p:nvSpPr>
          <p:cNvPr id="3" name="Content Placeholder 2"/>
          <p:cNvSpPr>
            <a:spLocks noGrp="1"/>
          </p:cNvSpPr>
          <p:nvPr>
            <p:ph idx="1"/>
          </p:nvPr>
        </p:nvSpPr>
        <p:spPr>
          <a:xfrm>
            <a:off x="214314" y="2343150"/>
            <a:ext cx="11772900" cy="4357688"/>
          </a:xfrm>
        </p:spPr>
        <p:txBody>
          <a:bodyPr/>
          <a:lstStyle/>
          <a:p>
            <a:r>
              <a:rPr lang="en-US" b="1" dirty="0" smtClean="0"/>
              <a:t>Business priorities</a:t>
            </a:r>
          </a:p>
          <a:p>
            <a:r>
              <a:rPr lang="en-US" b="1" dirty="0" smtClean="0"/>
              <a:t>Mission and goals</a:t>
            </a:r>
          </a:p>
          <a:p>
            <a:r>
              <a:rPr lang="en-US" b="1" dirty="0" smtClean="0"/>
              <a:t>Strategies and risks</a:t>
            </a:r>
          </a:p>
          <a:p>
            <a:r>
              <a:rPr lang="en-US" b="1" dirty="0" smtClean="0"/>
              <a:t>Multiple projects</a:t>
            </a:r>
          </a:p>
          <a:p>
            <a:r>
              <a:rPr lang="en-US" b="1" dirty="0" smtClean="0"/>
              <a:t>Dependencies</a:t>
            </a:r>
          </a:p>
          <a:p>
            <a:r>
              <a:rPr lang="en-US" b="1" dirty="0" smtClean="0"/>
              <a:t>Cost and value</a:t>
            </a:r>
          </a:p>
          <a:p>
            <a:r>
              <a:rPr lang="en-US" b="1" dirty="0" smtClean="0"/>
              <a:t>Business rules</a:t>
            </a:r>
          </a:p>
          <a:p>
            <a:r>
              <a:rPr lang="en-US" b="1" dirty="0" smtClean="0"/>
              <a:t>Infrastructure.</a:t>
            </a:r>
          </a:p>
          <a:p>
            <a:pPr marL="0" indent="0" algn="ctr">
              <a:buNone/>
            </a:pPr>
            <a:r>
              <a:rPr lang="en-US" b="1" dirty="0" smtClean="0">
                <a:solidFill>
                  <a:schemeClr val="accent5">
                    <a:lumMod val="75000"/>
                  </a:schemeClr>
                </a:solidFill>
              </a:rPr>
              <a:t>DEVELOPMENT</a:t>
            </a:r>
          </a:p>
          <a:p>
            <a:pPr marL="0" indent="0">
              <a:buNone/>
            </a:pPr>
            <a:r>
              <a:rPr lang="en-US" b="1" dirty="0" smtClean="0">
                <a:solidFill>
                  <a:schemeClr val="tx1"/>
                </a:solidFill>
              </a:rPr>
              <a:t>The process of development consists of database/data warehouse development, database tools</a:t>
            </a:r>
            <a:endParaRPr lang="en-GB" b="1" dirty="0">
              <a:solidFill>
                <a:schemeClr val="tx1"/>
              </a:solidFill>
            </a:endParaRPr>
          </a:p>
        </p:txBody>
      </p:sp>
    </p:spTree>
    <p:extLst>
      <p:ext uri="{BB962C8B-B14F-4D97-AF65-F5344CB8AC3E}">
        <p14:creationId xmlns:p14="http://schemas.microsoft.com/office/powerpoint/2010/main" xmlns="" val="2403071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Administration and  Operation Layer</a:t>
            </a:r>
            <a:endParaRPr lang="en-GB" dirty="0"/>
          </a:p>
        </p:txBody>
      </p:sp>
      <p:sp>
        <p:nvSpPr>
          <p:cNvPr id="3" name="Content Placeholder 2"/>
          <p:cNvSpPr>
            <a:spLocks noGrp="1"/>
          </p:cNvSpPr>
          <p:nvPr>
            <p:ph idx="1"/>
          </p:nvPr>
        </p:nvSpPr>
        <p:spPr>
          <a:xfrm>
            <a:off x="142876" y="2457451"/>
            <a:ext cx="11844338" cy="4257674"/>
          </a:xfrm>
        </p:spPr>
        <p:txBody>
          <a:bodyPr/>
          <a:lstStyle/>
          <a:p>
            <a:endParaRPr lang="en-GB" dirty="0"/>
          </a:p>
        </p:txBody>
      </p:sp>
      <p:grpSp>
        <p:nvGrpSpPr>
          <p:cNvPr id="10" name="Group 9"/>
          <p:cNvGrpSpPr/>
          <p:nvPr/>
        </p:nvGrpSpPr>
        <p:grpSpPr>
          <a:xfrm>
            <a:off x="2089211" y="2790556"/>
            <a:ext cx="7501096" cy="3175660"/>
            <a:chOff x="2089211" y="2790556"/>
            <a:chExt cx="7501096" cy="3175660"/>
          </a:xfrm>
        </p:grpSpPr>
        <p:sp>
          <p:nvSpPr>
            <p:cNvPr id="5" name="Rounded Rectangle 4"/>
            <p:cNvSpPr/>
            <p:nvPr/>
          </p:nvSpPr>
          <p:spPr>
            <a:xfrm>
              <a:off x="2089211" y="2790557"/>
              <a:ext cx="3163585" cy="134978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t>BI architecture</a:t>
              </a:r>
              <a:endParaRPr lang="en-GB" sz="2800" b="1" dirty="0"/>
            </a:p>
          </p:txBody>
        </p:sp>
        <p:sp>
          <p:nvSpPr>
            <p:cNvPr id="6" name="Rounded Rectangle 5"/>
            <p:cNvSpPr/>
            <p:nvPr/>
          </p:nvSpPr>
          <p:spPr>
            <a:xfrm>
              <a:off x="2089211" y="4545010"/>
              <a:ext cx="3163585" cy="134978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lvl="1"/>
              <a:r>
                <a:rPr lang="en-US" sz="2400" b="1" dirty="0" smtClean="0">
                  <a:solidFill>
                    <a:schemeClr val="tx1"/>
                  </a:solidFill>
                </a:rPr>
                <a:t>Data resource </a:t>
              </a:r>
              <a:r>
                <a:rPr lang="en-US" sz="2400" b="1" dirty="0">
                  <a:solidFill>
                    <a:schemeClr val="tx1"/>
                  </a:solidFill>
                </a:rPr>
                <a:t>administration</a:t>
              </a:r>
              <a:endParaRPr lang="en-GB" sz="2400" b="1" dirty="0">
                <a:solidFill>
                  <a:schemeClr val="tx1"/>
                </a:solidFill>
              </a:endParaRPr>
            </a:p>
          </p:txBody>
        </p:sp>
        <p:sp>
          <p:nvSpPr>
            <p:cNvPr id="7" name="Rounded Rectangle 6"/>
            <p:cNvSpPr/>
            <p:nvPr/>
          </p:nvSpPr>
          <p:spPr>
            <a:xfrm>
              <a:off x="6262315" y="4616436"/>
              <a:ext cx="3327992" cy="134978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r>
                <a:rPr lang="en-US" sz="2400" b="1" dirty="0">
                  <a:solidFill>
                    <a:schemeClr val="tx1"/>
                  </a:solidFill>
                </a:rPr>
                <a:t>Business application</a:t>
              </a:r>
              <a:endParaRPr lang="en-GB" sz="2400" b="1" dirty="0">
                <a:solidFill>
                  <a:schemeClr val="tx1"/>
                </a:solidFill>
              </a:endParaRPr>
            </a:p>
          </p:txBody>
        </p:sp>
        <p:sp>
          <p:nvSpPr>
            <p:cNvPr id="8" name="Rounded Rectangle 7"/>
            <p:cNvSpPr/>
            <p:nvPr/>
          </p:nvSpPr>
          <p:spPr>
            <a:xfrm>
              <a:off x="6262315" y="2790556"/>
              <a:ext cx="3163585" cy="134978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lvl="1"/>
              <a:r>
                <a:rPr lang="en-US" sz="2400" b="1" dirty="0">
                  <a:solidFill>
                    <a:schemeClr val="tx1"/>
                  </a:solidFill>
                </a:rPr>
                <a:t>BI AND DW operations</a:t>
              </a:r>
              <a:endParaRPr lang="en-GB" sz="2400" b="1" dirty="0">
                <a:solidFill>
                  <a:schemeClr val="tx1"/>
                </a:solidFill>
              </a:endParaRPr>
            </a:p>
          </p:txBody>
        </p:sp>
        <p:sp>
          <p:nvSpPr>
            <p:cNvPr id="9" name="Rounded Rectangle 8"/>
            <p:cNvSpPr/>
            <p:nvPr/>
          </p:nvSpPr>
          <p:spPr>
            <a:xfrm>
              <a:off x="4480387" y="3870120"/>
              <a:ext cx="2476372" cy="1055347"/>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Administration and operation layer</a:t>
              </a:r>
              <a:endParaRPr lang="en-GB" dirty="0"/>
            </a:p>
          </p:txBody>
        </p:sp>
      </p:grpSp>
    </p:spTree>
    <p:extLst>
      <p:ext uri="{BB962C8B-B14F-4D97-AF65-F5344CB8AC3E}">
        <p14:creationId xmlns:p14="http://schemas.microsoft.com/office/powerpoint/2010/main" xmlns="" val="28584506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BI architecture </a:t>
            </a:r>
            <a:endParaRPr lang="en-GB" dirty="0"/>
          </a:p>
        </p:txBody>
      </p:sp>
      <p:sp>
        <p:nvSpPr>
          <p:cNvPr id="3" name="Content Placeholder 2"/>
          <p:cNvSpPr>
            <a:spLocks noGrp="1"/>
          </p:cNvSpPr>
          <p:nvPr>
            <p:ph idx="1"/>
          </p:nvPr>
        </p:nvSpPr>
        <p:spPr>
          <a:xfrm>
            <a:off x="0" y="2328863"/>
            <a:ext cx="11972925" cy="4329111"/>
          </a:xfrm>
        </p:spPr>
        <p:txBody>
          <a:bodyPr/>
          <a:lstStyle/>
          <a:p>
            <a:endParaRPr lang="en-GB" dirty="0"/>
          </a:p>
        </p:txBody>
      </p:sp>
      <p:sp>
        <p:nvSpPr>
          <p:cNvPr id="15" name="Content Placeholder 2"/>
          <p:cNvSpPr txBox="1">
            <a:spLocks/>
          </p:cNvSpPr>
          <p:nvPr/>
        </p:nvSpPr>
        <p:spPr>
          <a:xfrm>
            <a:off x="-14287" y="3393270"/>
            <a:ext cx="11972925" cy="43291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GB" dirty="0"/>
          </a:p>
        </p:txBody>
      </p:sp>
      <p:sp>
        <p:nvSpPr>
          <p:cNvPr id="4" name="Rounded Rectangle 3"/>
          <p:cNvSpPr/>
          <p:nvPr/>
        </p:nvSpPr>
        <p:spPr>
          <a:xfrm>
            <a:off x="514350" y="3227144"/>
            <a:ext cx="2393498" cy="79189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Integration </a:t>
            </a:r>
            <a:endParaRPr lang="en-GB" dirty="0">
              <a:solidFill>
                <a:schemeClr val="tx1"/>
              </a:solidFill>
            </a:endParaRPr>
          </a:p>
        </p:txBody>
      </p:sp>
      <p:sp>
        <p:nvSpPr>
          <p:cNvPr id="8" name="Rounded Rectangle 7"/>
          <p:cNvSpPr/>
          <p:nvPr/>
        </p:nvSpPr>
        <p:spPr>
          <a:xfrm>
            <a:off x="2923191" y="3238962"/>
            <a:ext cx="8806846" cy="79189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smtClean="0">
                <a:solidFill>
                  <a:schemeClr val="tx1"/>
                </a:solidFill>
              </a:rPr>
              <a:t>Performed  according to business semantics rules</a:t>
            </a:r>
          </a:p>
          <a:p>
            <a:pPr marL="285750" indent="-285750">
              <a:buFont typeface="Arial" panose="020B0604020202020204" pitchFamily="34" charset="0"/>
              <a:buChar char="•"/>
            </a:pPr>
            <a:r>
              <a:rPr lang="en-US" dirty="0" smtClean="0">
                <a:solidFill>
                  <a:schemeClr val="tx1"/>
                </a:solidFill>
              </a:rPr>
              <a:t>During integration, certain processing standards have to be followed</a:t>
            </a:r>
          </a:p>
          <a:p>
            <a:pPr marL="285750" indent="-285750">
              <a:buFont typeface="Arial" panose="020B0604020202020204" pitchFamily="34" charset="0"/>
              <a:buChar char="•"/>
            </a:pPr>
            <a:r>
              <a:rPr lang="en-US" dirty="0" smtClean="0">
                <a:solidFill>
                  <a:schemeClr val="tx1"/>
                </a:solidFill>
              </a:rPr>
              <a:t>Data must be consistent</a:t>
            </a:r>
            <a:endParaRPr lang="en-GB" dirty="0">
              <a:solidFill>
                <a:schemeClr val="tx1"/>
              </a:solidFill>
            </a:endParaRPr>
          </a:p>
        </p:txBody>
      </p:sp>
      <p:sp>
        <p:nvSpPr>
          <p:cNvPr id="11" name="Rounded Rectangle 10"/>
          <p:cNvSpPr/>
          <p:nvPr/>
        </p:nvSpPr>
        <p:spPr>
          <a:xfrm>
            <a:off x="529692" y="4151995"/>
            <a:ext cx="2393498" cy="79189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Information</a:t>
            </a:r>
            <a:endParaRPr lang="en-GB" dirty="0">
              <a:solidFill>
                <a:schemeClr val="tx1"/>
              </a:solidFill>
            </a:endParaRPr>
          </a:p>
        </p:txBody>
      </p:sp>
      <p:sp>
        <p:nvSpPr>
          <p:cNvPr id="12" name="Rounded Rectangle 11"/>
          <p:cNvSpPr/>
          <p:nvPr/>
        </p:nvSpPr>
        <p:spPr>
          <a:xfrm>
            <a:off x="2923191" y="4171159"/>
            <a:ext cx="8806846" cy="79189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smtClean="0">
                <a:solidFill>
                  <a:schemeClr val="tx1"/>
                </a:solidFill>
              </a:rPr>
              <a:t>Information derived from data that has been integrated</a:t>
            </a:r>
            <a:endParaRPr lang="en-GB" dirty="0">
              <a:solidFill>
                <a:schemeClr val="tx1"/>
              </a:solidFill>
            </a:endParaRPr>
          </a:p>
        </p:txBody>
      </p:sp>
      <p:grpSp>
        <p:nvGrpSpPr>
          <p:cNvPr id="13" name="Group 12"/>
          <p:cNvGrpSpPr/>
          <p:nvPr/>
        </p:nvGrpSpPr>
        <p:grpSpPr>
          <a:xfrm>
            <a:off x="529692" y="2328863"/>
            <a:ext cx="11185002" cy="791897"/>
            <a:chOff x="542926" y="2514598"/>
            <a:chExt cx="10287000" cy="957263"/>
          </a:xfrm>
        </p:grpSpPr>
        <p:sp>
          <p:nvSpPr>
            <p:cNvPr id="6" name="Rounded Rectangle 5"/>
            <p:cNvSpPr/>
            <p:nvPr/>
          </p:nvSpPr>
          <p:spPr>
            <a:xfrm>
              <a:off x="2771776" y="2514598"/>
              <a:ext cx="8058150" cy="95726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smtClean="0">
                  <a:solidFill>
                    <a:schemeClr val="tx1"/>
                  </a:solidFill>
                </a:rPr>
                <a:t>Should follow design standards</a:t>
              </a:r>
            </a:p>
            <a:p>
              <a:pPr marL="285750" indent="-285750">
                <a:buFont typeface="Arial" panose="020B0604020202020204" pitchFamily="34" charset="0"/>
                <a:buChar char="•"/>
              </a:pPr>
              <a:r>
                <a:rPr lang="en-US" dirty="0" smtClean="0">
                  <a:solidFill>
                    <a:schemeClr val="tx1"/>
                  </a:solidFill>
                </a:rPr>
                <a:t>Must have a logically apt data model</a:t>
              </a:r>
            </a:p>
            <a:p>
              <a:pPr marL="285750" indent="-285750">
                <a:buFont typeface="Arial" panose="020B0604020202020204" pitchFamily="34" charset="0"/>
                <a:buChar char="•"/>
              </a:pPr>
              <a:r>
                <a:rPr lang="en-US" dirty="0" smtClean="0">
                  <a:solidFill>
                    <a:schemeClr val="tx1"/>
                  </a:solidFill>
                </a:rPr>
                <a:t>Metadata should be of high standard</a:t>
              </a:r>
              <a:endParaRPr lang="en-GB" dirty="0">
                <a:solidFill>
                  <a:schemeClr val="tx1"/>
                </a:solidFill>
              </a:endParaRPr>
            </a:p>
          </p:txBody>
        </p:sp>
        <p:sp>
          <p:nvSpPr>
            <p:cNvPr id="9" name="Rounded Rectangle 8"/>
            <p:cNvSpPr/>
            <p:nvPr/>
          </p:nvSpPr>
          <p:spPr>
            <a:xfrm>
              <a:off x="542926" y="2514598"/>
              <a:ext cx="2228850" cy="95726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t>
              </a:r>
              <a:endParaRPr lang="en-GB" dirty="0">
                <a:solidFill>
                  <a:schemeClr val="tx1"/>
                </a:solidFill>
              </a:endParaRPr>
            </a:p>
          </p:txBody>
        </p:sp>
      </p:grpSp>
      <p:sp>
        <p:nvSpPr>
          <p:cNvPr id="16" name="Rounded Rectangle 15"/>
          <p:cNvSpPr/>
          <p:nvPr/>
        </p:nvSpPr>
        <p:spPr>
          <a:xfrm>
            <a:off x="514350" y="5032527"/>
            <a:ext cx="2393498" cy="79189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Technology</a:t>
            </a:r>
            <a:endParaRPr lang="en-GB" dirty="0">
              <a:solidFill>
                <a:schemeClr val="tx1"/>
              </a:solidFill>
            </a:endParaRPr>
          </a:p>
        </p:txBody>
      </p:sp>
      <p:sp>
        <p:nvSpPr>
          <p:cNvPr id="17" name="Rounded Rectangle 16"/>
          <p:cNvSpPr/>
          <p:nvPr/>
        </p:nvSpPr>
        <p:spPr>
          <a:xfrm>
            <a:off x="2907848" y="5051691"/>
            <a:ext cx="8806846" cy="79189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smtClean="0">
                <a:solidFill>
                  <a:schemeClr val="tx1"/>
                </a:solidFill>
              </a:rPr>
              <a:t>Technology used for deriving information , </a:t>
            </a:r>
            <a:r>
              <a:rPr lang="en-US" dirty="0" err="1" smtClean="0">
                <a:solidFill>
                  <a:schemeClr val="tx1"/>
                </a:solidFill>
              </a:rPr>
              <a:t>analysis,user</a:t>
            </a:r>
            <a:r>
              <a:rPr lang="en-US" dirty="0" smtClean="0">
                <a:solidFill>
                  <a:schemeClr val="tx1"/>
                </a:solidFill>
              </a:rPr>
              <a:t>-interface.</a:t>
            </a:r>
            <a:endParaRPr lang="en-GB" dirty="0">
              <a:solidFill>
                <a:schemeClr val="tx1"/>
              </a:solidFill>
            </a:endParaRPr>
          </a:p>
        </p:txBody>
      </p:sp>
      <p:sp>
        <p:nvSpPr>
          <p:cNvPr id="19" name="Rounded Rectangle 18"/>
          <p:cNvSpPr/>
          <p:nvPr/>
        </p:nvSpPr>
        <p:spPr>
          <a:xfrm>
            <a:off x="514350" y="5890523"/>
            <a:ext cx="2393498" cy="79189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Organization</a:t>
            </a:r>
            <a:endParaRPr lang="en-GB" dirty="0">
              <a:solidFill>
                <a:schemeClr val="tx1"/>
              </a:solidFill>
            </a:endParaRPr>
          </a:p>
        </p:txBody>
      </p:sp>
      <p:sp>
        <p:nvSpPr>
          <p:cNvPr id="20" name="Rounded Rectangle 19"/>
          <p:cNvSpPr/>
          <p:nvPr/>
        </p:nvSpPr>
        <p:spPr>
          <a:xfrm>
            <a:off x="2907848" y="5909687"/>
            <a:ext cx="8806846" cy="79189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smtClean="0">
                <a:solidFill>
                  <a:schemeClr val="tx1"/>
                </a:solidFill>
              </a:rPr>
              <a:t>Consists of the different roles and responsibilities</a:t>
            </a:r>
            <a:endParaRPr lang="en-GB" dirty="0">
              <a:solidFill>
                <a:schemeClr val="tx1"/>
              </a:solidFill>
            </a:endParaRPr>
          </a:p>
        </p:txBody>
      </p:sp>
    </p:spTree>
    <p:extLst>
      <p:ext uri="{BB962C8B-B14F-4D97-AF65-F5344CB8AC3E}">
        <p14:creationId xmlns:p14="http://schemas.microsoft.com/office/powerpoint/2010/main" xmlns="" val="26997332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GB" dirty="0"/>
          </a:p>
        </p:txBody>
      </p:sp>
      <p:sp>
        <p:nvSpPr>
          <p:cNvPr id="3" name="Content Placeholder 2"/>
          <p:cNvSpPr>
            <a:spLocks noGrp="1"/>
          </p:cNvSpPr>
          <p:nvPr>
            <p:ph idx="1"/>
          </p:nvPr>
        </p:nvSpPr>
        <p:spPr>
          <a:xfrm>
            <a:off x="171451" y="1971675"/>
            <a:ext cx="11687174" cy="4743450"/>
          </a:xfrm>
        </p:spPr>
        <p:txBody>
          <a:bodyPr>
            <a:noAutofit/>
          </a:bodyPr>
          <a:lstStyle/>
          <a:p>
            <a:r>
              <a:rPr lang="en-US" sz="2000" b="1" dirty="0" smtClean="0"/>
              <a:t>BI architecture</a:t>
            </a:r>
          </a:p>
          <a:p>
            <a:r>
              <a:rPr lang="en-US" sz="2000" b="1" dirty="0" smtClean="0"/>
              <a:t>BI and DW operations</a:t>
            </a:r>
          </a:p>
          <a:p>
            <a:pPr lvl="1"/>
            <a:r>
              <a:rPr lang="en-US" sz="1800" b="1" dirty="0" smtClean="0"/>
              <a:t>Backup and restore</a:t>
            </a:r>
            <a:endParaRPr lang="en-GB" sz="1800" b="1" dirty="0" smtClean="0"/>
          </a:p>
          <a:p>
            <a:pPr lvl="1"/>
            <a:r>
              <a:rPr lang="en-US" sz="1800" b="1" dirty="0" smtClean="0"/>
              <a:t>Security</a:t>
            </a:r>
          </a:p>
          <a:p>
            <a:pPr lvl="1"/>
            <a:r>
              <a:rPr lang="en-US" sz="1800" b="1" dirty="0" smtClean="0"/>
              <a:t>Configuration management</a:t>
            </a:r>
          </a:p>
          <a:p>
            <a:pPr lvl="1"/>
            <a:r>
              <a:rPr lang="en-US" sz="1800" b="1" dirty="0" smtClean="0"/>
              <a:t>Database management</a:t>
            </a:r>
          </a:p>
          <a:p>
            <a:pPr marL="0" lvl="1" indent="457200"/>
            <a:r>
              <a:rPr lang="en-US" sz="2400" b="1" dirty="0" smtClean="0"/>
              <a:t>Data resource Administration</a:t>
            </a:r>
          </a:p>
          <a:p>
            <a:pPr marL="400050" lvl="2" indent="457200"/>
            <a:r>
              <a:rPr lang="en-US" sz="2000" b="1" dirty="0" smtClean="0"/>
              <a:t>Data governance</a:t>
            </a:r>
          </a:p>
          <a:p>
            <a:pPr marL="857250" lvl="3" indent="457200"/>
            <a:r>
              <a:rPr lang="en-US" sz="1800" b="1" dirty="0" smtClean="0"/>
              <a:t>Data ownership</a:t>
            </a:r>
            <a:endParaRPr lang="en-US" sz="1800" b="1" dirty="0"/>
          </a:p>
          <a:p>
            <a:pPr marL="857250" lvl="3" indent="457200"/>
            <a:r>
              <a:rPr lang="en-US" sz="1800" b="1" dirty="0" smtClean="0"/>
              <a:t>Data stewardship(sharing)</a:t>
            </a:r>
          </a:p>
          <a:p>
            <a:pPr marL="857250" lvl="3" indent="457200"/>
            <a:r>
              <a:rPr lang="en-US" sz="1800" b="1" dirty="0" smtClean="0"/>
              <a:t>Data custodianship(handle by some others person)</a:t>
            </a:r>
          </a:p>
        </p:txBody>
      </p:sp>
    </p:spTree>
    <p:extLst>
      <p:ext uri="{BB962C8B-B14F-4D97-AF65-F5344CB8AC3E}">
        <p14:creationId xmlns:p14="http://schemas.microsoft.com/office/powerpoint/2010/main" xmlns="" val="19058403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993</TotalTime>
  <Words>2592</Words>
  <Application>Microsoft Office PowerPoint</Application>
  <PresentationFormat>Custom</PresentationFormat>
  <Paragraphs>494</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Ion Boardroom</vt:lpstr>
      <vt:lpstr>UNIT 3</vt:lpstr>
      <vt:lpstr>BI component Framework</vt:lpstr>
      <vt:lpstr>Slide 3</vt:lpstr>
      <vt:lpstr>Business Layer</vt:lpstr>
      <vt:lpstr>Business Requirements</vt:lpstr>
      <vt:lpstr>Program Management</vt:lpstr>
      <vt:lpstr>Administration and  Operation Layer</vt:lpstr>
      <vt:lpstr>Components BI architecture </vt:lpstr>
      <vt:lpstr>Continued…</vt:lpstr>
      <vt:lpstr>Continued…</vt:lpstr>
      <vt:lpstr>Implementation Layer</vt:lpstr>
      <vt:lpstr>Information services</vt:lpstr>
      <vt:lpstr>BI Users</vt:lpstr>
      <vt:lpstr>Business intelligence application</vt:lpstr>
      <vt:lpstr>Continued…</vt:lpstr>
      <vt:lpstr>BI roles and responsibilities</vt:lpstr>
      <vt:lpstr>NEED FOR DATA WAREHOUSE</vt:lpstr>
      <vt:lpstr>Basics of Data Integration Need for data warehouse</vt:lpstr>
      <vt:lpstr>Some of issues/concerns of data usage</vt:lpstr>
      <vt:lpstr>DIFINITION OF DATA WAREHOUSE</vt:lpstr>
      <vt:lpstr>WHAT IS THEN AN ODS?</vt:lpstr>
      <vt:lpstr>RALPH KIMBALL’S APPROACH VS. W.H.INMON’S APPROACH</vt:lpstr>
      <vt:lpstr>RALPH KIMBALL’S APPROACH (small organizations)</vt:lpstr>
      <vt:lpstr>W.H.INMON’S APPROACH (Big organizations) </vt:lpstr>
      <vt:lpstr>GOALS OF A DATA WAREHOUSE</vt:lpstr>
      <vt:lpstr>Constituents of data Warehouse</vt:lpstr>
      <vt:lpstr>Slide 27</vt:lpstr>
      <vt:lpstr>Extract ,Transform ,Load</vt:lpstr>
      <vt:lpstr>Data staging </vt:lpstr>
      <vt:lpstr>Data Extraction</vt:lpstr>
      <vt:lpstr>Data Loading</vt:lpstr>
      <vt:lpstr>DATA INTEGRATION</vt:lpstr>
      <vt:lpstr>Two main Approaches to data integration </vt:lpstr>
      <vt:lpstr>Continued…</vt:lpstr>
      <vt:lpstr>Instance Integration</vt:lpstr>
      <vt:lpstr>Instance Integration</vt:lpstr>
      <vt:lpstr>Need and Advantages for data Integration</vt:lpstr>
      <vt:lpstr>Data integration technologies</vt:lpstr>
      <vt:lpstr>1.Data interchange </vt:lpstr>
      <vt:lpstr>3.Modeling techniques</vt:lpstr>
      <vt:lpstr>Steps to drawing ER Model</vt:lpstr>
      <vt:lpstr>ER diagram between Book and Issue_Return entities</vt:lpstr>
      <vt:lpstr>Data Quality</vt:lpstr>
      <vt:lpstr>What is Data Quality?</vt:lpstr>
      <vt:lpstr>Definition of data Quality</vt:lpstr>
      <vt:lpstr>What is data profiling?</vt:lpstr>
      <vt:lpstr>How to conduct data Profiling?</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dc:title>
  <dc:creator>Prithvi</dc:creator>
  <cp:lastModifiedBy>admin</cp:lastModifiedBy>
  <cp:revision>444</cp:revision>
  <dcterms:created xsi:type="dcterms:W3CDTF">2015-02-10T14:04:50Z</dcterms:created>
  <dcterms:modified xsi:type="dcterms:W3CDTF">2019-11-14T11:43:36Z</dcterms:modified>
</cp:coreProperties>
</file>