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302" r:id="rId8"/>
    <p:sldId id="303" r:id="rId9"/>
    <p:sldId id="304" r:id="rId10"/>
    <p:sldId id="305" r:id="rId11"/>
    <p:sldId id="306" r:id="rId12"/>
    <p:sldId id="307" r:id="rId13"/>
    <p:sldId id="309" r:id="rId14"/>
    <p:sldId id="310" r:id="rId15"/>
    <p:sldId id="311" r:id="rId16"/>
    <p:sldId id="312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6BC0E-3305-4AD1-98A1-6142AD2F111A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324E7-7DD9-4E3F-A703-98EDCD862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324E7-7DD9-4E3F-A703-98EDCD86230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4226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2608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4269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54380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73753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0647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08751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669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1955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1647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7882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5965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3279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7419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7785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015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4643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CA4DE7-5F72-4BA1-AF51-E4361FAA2DD0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2DA0D2-0827-44F6-89DA-D565BB974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665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549" y="453813"/>
            <a:ext cx="8825658" cy="2677648"/>
          </a:xfrm>
        </p:spPr>
        <p:txBody>
          <a:bodyPr/>
          <a:lstStyle/>
          <a:p>
            <a:pPr algn="r"/>
            <a:r>
              <a:rPr lang="en-US" dirty="0" smtClean="0"/>
              <a:t>UNIT 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158" y="3300272"/>
            <a:ext cx="8825658" cy="861420"/>
          </a:xfrm>
        </p:spPr>
        <p:txBody>
          <a:bodyPr>
            <a:normAutofit/>
          </a:bodyPr>
          <a:lstStyle/>
          <a:p>
            <a:pPr algn="r"/>
            <a:r>
              <a:rPr lang="en-GB" sz="3600" b="1" dirty="0" smtClean="0"/>
              <a:t>Basics of Enterprise Reporting</a:t>
            </a:r>
            <a:endParaRPr lang="en-GB" sz="3600" dirty="0"/>
          </a:p>
        </p:txBody>
      </p:sp>
    </p:spTree>
    <p:extLst>
      <p:ext uri="{BB962C8B-B14F-4D97-AF65-F5344CB8AC3E}">
        <p14:creationId xmlns="" xmlns:p14="http://schemas.microsoft.com/office/powerpoint/2010/main" val="1214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49034" cy="925470"/>
          </a:xfrm>
        </p:spPr>
        <p:txBody>
          <a:bodyPr/>
          <a:lstStyle/>
          <a:p>
            <a:r>
              <a:rPr lang="en-US" b="1" dirty="0" smtClean="0"/>
              <a:t>Four perspectives of Balanced Scorecard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2236763"/>
            <a:ext cx="10803988" cy="4304714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Financial perspective </a:t>
            </a:r>
            <a:r>
              <a:rPr lang="en-US" sz="2200" b="1" dirty="0" smtClean="0"/>
              <a:t>: It addresses how the shareholders view the firm, “to succeed financially, how we should we appear to the shareholders”.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Customer perspective </a:t>
            </a:r>
            <a:r>
              <a:rPr lang="en-US" sz="2200" b="1" dirty="0" smtClean="0"/>
              <a:t>: It addresses how the firm is viewed by customers, “to achieve the goal how should we appear to our customers”.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Internal business processes perspective </a:t>
            </a:r>
            <a:r>
              <a:rPr lang="en-US" sz="2200" b="1" dirty="0" smtClean="0"/>
              <a:t>: “To satisfy the shareholders and the customers, what business processes must we excel at?”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Learning and growth perspective </a:t>
            </a:r>
            <a:r>
              <a:rPr lang="en-US" sz="2200" b="1" dirty="0" smtClean="0"/>
              <a:t>: “To achieve vision, how will you sustain our ability to change and improve”.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Balanced Scorecard as Strategy 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58" y="2461846"/>
            <a:ext cx="10508567" cy="40936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Strategy map places the four balanced scorecard perspectives into a casual hierarchy.</a:t>
            </a:r>
          </a:p>
          <a:p>
            <a:r>
              <a:rPr lang="en-US" sz="2000" b="1" dirty="0" smtClean="0"/>
              <a:t>Each of the perspective can be described in terms of the following parameters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Objectives </a:t>
            </a:r>
            <a:r>
              <a:rPr lang="en-US" sz="2000" b="1" dirty="0" smtClean="0"/>
              <a:t>: What is that you wish to achieve?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Measurement : </a:t>
            </a:r>
            <a:r>
              <a:rPr lang="en-US" sz="2000" b="1" dirty="0" smtClean="0"/>
              <a:t>How do you know if you have been able to achieve the stated objectives?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Target : </a:t>
            </a:r>
            <a:r>
              <a:rPr lang="en-US" sz="2000" b="1" dirty="0" smtClean="0"/>
              <a:t>What is level of performance expected or the level of improvement expected?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Initiatives </a:t>
            </a:r>
            <a:r>
              <a:rPr lang="en-US" sz="2000" b="1" dirty="0" smtClean="0"/>
              <a:t>: What is  that you would do to achieve your targets and thereby your objectives?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Strategy Map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148774" y="5486400"/>
            <a:ext cx="4051496" cy="12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Learning and Growth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People capability</a:t>
            </a:r>
          </a:p>
          <a:p>
            <a:pPr algn="ctr"/>
            <a:r>
              <a:rPr lang="en-US" dirty="0" smtClean="0"/>
              <a:t>Technology and infrastructure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32363" y="3866270"/>
            <a:ext cx="4051496" cy="12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Internal business processes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Operations mgmt process</a:t>
            </a:r>
          </a:p>
          <a:p>
            <a:pPr algn="ctr"/>
            <a:r>
              <a:rPr lang="en-US" dirty="0" smtClean="0"/>
              <a:t>Innovation processes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158154" y="2288344"/>
            <a:ext cx="4051496" cy="12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Customer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Price  Quantity  Brand  Time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3944" y="626012"/>
            <a:ext cx="4051496" cy="12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Financial</a:t>
            </a:r>
          </a:p>
          <a:p>
            <a:pPr algn="ctr"/>
            <a:r>
              <a:rPr lang="en-US" dirty="0" smtClean="0"/>
              <a:t>Shareholder value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Productivity     Revenue</a:t>
            </a:r>
          </a:p>
        </p:txBody>
      </p:sp>
      <p:cxnSp>
        <p:nvCxnSpPr>
          <p:cNvPr id="12" name="Straight Arrow Connector 11"/>
          <p:cNvCxnSpPr>
            <a:stCxn id="4" idx="0"/>
            <a:endCxn id="8" idx="2"/>
          </p:cNvCxnSpPr>
          <p:nvPr/>
        </p:nvCxnSpPr>
        <p:spPr>
          <a:xfrm rot="16200000" flipV="1">
            <a:off x="6957646" y="5269523"/>
            <a:ext cx="417342" cy="16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6814625" y="3691597"/>
            <a:ext cx="417342" cy="16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6840416" y="2071468"/>
            <a:ext cx="417342" cy="16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30462" y="1266092"/>
            <a:ext cx="295421" cy="26728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7995139" y="1256713"/>
            <a:ext cx="199292" cy="1852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02" y="973667"/>
            <a:ext cx="8761413" cy="706964"/>
          </a:xfrm>
        </p:spPr>
        <p:txBody>
          <a:bodyPr/>
          <a:lstStyle/>
          <a:p>
            <a:r>
              <a:rPr lang="en-US" sz="3200" b="1" dirty="0" smtClean="0"/>
              <a:t>Measurement System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5148774" y="5486400"/>
            <a:ext cx="4051496" cy="12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Learning and Growth</a:t>
            </a:r>
          </a:p>
          <a:p>
            <a:pPr algn="ctr"/>
            <a:endParaRPr lang="en-US" b="1" dirty="0" smtClean="0"/>
          </a:p>
          <a:p>
            <a:pPr algn="ctr"/>
            <a:r>
              <a:rPr lang="en-US" dirty="0" smtClean="0"/>
              <a:t>Ground crew alignment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32363" y="3866270"/>
            <a:ext cx="4051496" cy="12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Internal business processes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Fast ground turnaround 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158154" y="2288344"/>
            <a:ext cx="4051496" cy="12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Customer  </a:t>
            </a:r>
            <a:r>
              <a:rPr lang="en-US" dirty="0" smtClean="0"/>
              <a:t>Attract and retain more     customers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On time service   Lowest price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3944" y="626012"/>
            <a:ext cx="4051496" cy="12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Financial</a:t>
            </a:r>
          </a:p>
          <a:p>
            <a:pPr algn="ctr"/>
            <a:r>
              <a:rPr lang="en-US" dirty="0" smtClean="0"/>
              <a:t>Profits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Grow revenues    Fewer planes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299" y="2265875"/>
            <a:ext cx="6103975" cy="646137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It interconnects the objectives and   </a:t>
            </a:r>
          </a:p>
          <a:p>
            <a:pPr>
              <a:buNone/>
            </a:pPr>
            <a:r>
              <a:rPr lang="en-US" sz="2000" b="1" dirty="0" smtClean="0"/>
              <a:t>the measures.</a:t>
            </a:r>
            <a:endParaRPr lang="en-US" sz="2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330462" y="1153551"/>
            <a:ext cx="379827" cy="2954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7638757" y="1153552"/>
            <a:ext cx="506441" cy="2954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7111219" y="5394960"/>
            <a:ext cx="1266092" cy="422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7638756" y="3416106"/>
            <a:ext cx="574432" cy="5228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7364436" y="1892105"/>
            <a:ext cx="633046" cy="4220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6203854" y="3390317"/>
            <a:ext cx="759654" cy="6752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V="1">
            <a:off x="6403146" y="1774874"/>
            <a:ext cx="497058" cy="454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187441" y="2825262"/>
            <a:ext cx="379827" cy="2954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664548" y="2867466"/>
            <a:ext cx="506441" cy="2954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Balanced Scorecard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051494" y="2293034"/>
            <a:ext cx="3502857" cy="14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Clarifying and translating vision and strategy</a:t>
            </a:r>
          </a:p>
          <a:p>
            <a:pPr algn="ctr"/>
            <a:endParaRPr lang="en-US" dirty="0" smtClean="0"/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Clarifying the vision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Gaining consensus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59967" y="3545059"/>
            <a:ext cx="3688082" cy="177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Strategic feedback and learning</a:t>
            </a:r>
          </a:p>
          <a:p>
            <a:pPr algn="ctr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Supplying strategic feedback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Facilitating strategy review and learning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61691" y="5423096"/>
            <a:ext cx="3502857" cy="14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Planning and target setting</a:t>
            </a:r>
          </a:p>
          <a:p>
            <a:pPr algn="ctr"/>
            <a:endParaRPr lang="en-US" dirty="0" smtClean="0"/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Setting targets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Allocating resources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1015" y="3781865"/>
            <a:ext cx="3418450" cy="177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Communicating and linking</a:t>
            </a:r>
          </a:p>
          <a:p>
            <a:pPr algn="ctr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communicating and educating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Linking reward performance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89339" y="4161693"/>
            <a:ext cx="1763153" cy="98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Balanced Scorecard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5423095" y="3945988"/>
            <a:ext cx="3798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6752492" y="4642338"/>
            <a:ext cx="1181686" cy="12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7" idx="3"/>
          </p:cNvCxnSpPr>
          <p:nvPr/>
        </p:nvCxnSpPr>
        <p:spPr>
          <a:xfrm rot="10800000" flipV="1">
            <a:off x="3629465" y="4655235"/>
            <a:ext cx="1359874" cy="11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444197" y="5275384"/>
            <a:ext cx="25321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5" idx="0"/>
            <a:endCxn id="4" idx="3"/>
          </p:cNvCxnSpPr>
          <p:nvPr/>
        </p:nvCxnSpPr>
        <p:spPr>
          <a:xfrm rot="16200000" flipV="1">
            <a:off x="8411894" y="2152944"/>
            <a:ext cx="534573" cy="22496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1"/>
            <a:endCxn id="7" idx="0"/>
          </p:cNvCxnSpPr>
          <p:nvPr/>
        </p:nvCxnSpPr>
        <p:spPr>
          <a:xfrm rot="10800000" flipV="1">
            <a:off x="1920240" y="3010485"/>
            <a:ext cx="2131254" cy="7713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7" idx="2"/>
            <a:endCxn id="6" idx="1"/>
          </p:cNvCxnSpPr>
          <p:nvPr/>
        </p:nvCxnSpPr>
        <p:spPr>
          <a:xfrm rot="16200000" flipH="1">
            <a:off x="2746716" y="4725572"/>
            <a:ext cx="588499" cy="22414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6" idx="3"/>
            <a:endCxn id="5" idx="2"/>
          </p:cNvCxnSpPr>
          <p:nvPr/>
        </p:nvCxnSpPr>
        <p:spPr>
          <a:xfrm flipV="1">
            <a:off x="7664548" y="5315243"/>
            <a:ext cx="2139460" cy="825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Dashboards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2" y="2278966"/>
            <a:ext cx="10550769" cy="4220308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Dashboard  is a graphical user interface that organizes and presents information in  a way that is easy to read.</a:t>
            </a:r>
          </a:p>
          <a:p>
            <a:r>
              <a:rPr lang="en-US" sz="2200" b="1" dirty="0" smtClean="0"/>
              <a:t>It provides at-a-glance insight to what is actually happening in an organization.</a:t>
            </a:r>
          </a:p>
          <a:p>
            <a:r>
              <a:rPr lang="en-US" sz="2200" b="1" dirty="0" smtClean="0"/>
              <a:t>Dashboards have the following attributes :</a:t>
            </a:r>
          </a:p>
          <a:p>
            <a:pPr lvl="1"/>
            <a:r>
              <a:rPr lang="en-US" sz="2000" b="1" dirty="0" smtClean="0"/>
              <a:t>They display data relevant to their own objectives.</a:t>
            </a:r>
          </a:p>
          <a:p>
            <a:pPr lvl="1"/>
            <a:r>
              <a:rPr lang="en-US" sz="2000" b="1" dirty="0" smtClean="0"/>
              <a:t>It helps the end users analyze his or her own performance</a:t>
            </a:r>
            <a:r>
              <a:rPr lang="en-US" sz="2000" b="1" dirty="0" smtClean="0"/>
              <a:t>.</a:t>
            </a:r>
          </a:p>
          <a:p>
            <a:pPr lvl="1"/>
            <a:r>
              <a:rPr lang="en-US" sz="2000" b="1" dirty="0" smtClean="0"/>
              <a:t>They throw light on key performance indicators  and metrics used to measure and monitor the organization’s performance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Enterprises need Dashboards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70671" y="2700997"/>
            <a:ext cx="3545058" cy="6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Corporate Dashboards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0314" y="5301176"/>
            <a:ext cx="3545058" cy="6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Compliance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99495" y="2668173"/>
            <a:ext cx="3999913" cy="7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Accountability and transparency across organization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0247" y="5310554"/>
            <a:ext cx="3545058" cy="6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making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15729" y="3165231"/>
            <a:ext cx="25321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849773" y="4318781"/>
            <a:ext cx="185693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3"/>
          </p:cNvCxnSpPr>
          <p:nvPr/>
        </p:nvCxnSpPr>
        <p:spPr>
          <a:xfrm rot="10800000" flipV="1">
            <a:off x="4635306" y="5638801"/>
            <a:ext cx="2565009" cy="9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79963" y="2841674"/>
            <a:ext cx="17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46234" y="4049151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Leads to improved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15951" y="5172222"/>
            <a:ext cx="17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Dashboards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2363372"/>
            <a:ext cx="10592972" cy="413590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Enterprise Performance Dashboards : </a:t>
            </a:r>
            <a:r>
              <a:rPr lang="en-US" sz="2000" b="1" dirty="0" smtClean="0"/>
              <a:t>They  provide an overall view of the entire enterprise, rather than of specific business function/process.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Customer Support Dashboards : </a:t>
            </a:r>
            <a:r>
              <a:rPr lang="en-US" sz="2000" b="1" dirty="0" smtClean="0"/>
              <a:t>They provide customers their personal account information pertaining to the business relationship.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Divisional Dashboards </a:t>
            </a:r>
            <a:r>
              <a:rPr lang="en-US" sz="2000" b="1" dirty="0" smtClean="0"/>
              <a:t>: They provide information to the division head, operational managers etc.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perspective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829" y="2236763"/>
            <a:ext cx="11516750" cy="4178105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Functional level: </a:t>
            </a:r>
            <a:r>
              <a:rPr lang="en-US" sz="2000" b="1" dirty="0" smtClean="0"/>
              <a:t>Reports being generated at the functional level may be consumed by users within a department or by the decision makers.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External level : </a:t>
            </a:r>
            <a:r>
              <a:rPr lang="en-US" sz="2000" b="1" dirty="0" smtClean="0"/>
              <a:t>Sometimes the customers of reports may be external to the enterprise.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Role-based: </a:t>
            </a:r>
            <a:r>
              <a:rPr lang="en-US" sz="2000" b="1" dirty="0" smtClean="0"/>
              <a:t>Providing standard format of report to similar roles across enterprise.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Strategic/Operational </a:t>
            </a:r>
            <a:r>
              <a:rPr lang="en-US" sz="2000" b="1" dirty="0" smtClean="0"/>
              <a:t>: Strategic reports inform the alignment with the goals whereas operational reports presents transaction facts.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Summary/Detail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Standard/Ad hoc </a:t>
            </a:r>
            <a:r>
              <a:rPr lang="en-US" sz="2000" b="1" dirty="0" smtClean="0"/>
              <a:t>: Periodic reports or on-demand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Purpose : </a:t>
            </a:r>
            <a:r>
              <a:rPr lang="en-US" sz="2000" b="1" dirty="0" smtClean="0"/>
              <a:t>Focuses on the </a:t>
            </a:r>
            <a:r>
              <a:rPr lang="en-US" sz="2000" b="1" smtClean="0"/>
              <a:t>business </a:t>
            </a:r>
            <a:r>
              <a:rPr lang="en-US" sz="2000" b="1" smtClean="0"/>
              <a:t>transparency </a:t>
            </a:r>
            <a:r>
              <a:rPr lang="en-US" sz="2000" b="1" dirty="0" smtClean="0"/>
              <a:t>and need to be shared with regulatory bodies.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Technology platform-centric </a:t>
            </a:r>
            <a:r>
              <a:rPr lang="en-US" sz="2000" b="1" dirty="0" smtClean="0"/>
              <a:t>: Use of dashboards. Reports could be generated once and shared  with users.</a:t>
            </a:r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4612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66" y="889262"/>
            <a:ext cx="11343395" cy="706964"/>
          </a:xfrm>
        </p:spPr>
        <p:txBody>
          <a:bodyPr/>
          <a:lstStyle/>
          <a:p>
            <a:r>
              <a:rPr lang="en-GB" b="1" dirty="0" smtClean="0"/>
              <a:t>Report standardization and presentation practices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57425"/>
            <a:ext cx="11815763" cy="4386263"/>
          </a:xfrm>
        </p:spPr>
        <p:txBody>
          <a:bodyPr/>
          <a:lstStyle/>
          <a:p>
            <a:r>
              <a:rPr lang="en-GB" sz="2400" b="1" dirty="0" smtClean="0"/>
              <a:t>Reporting standardization factors 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Data standardization </a:t>
            </a:r>
            <a:r>
              <a:rPr lang="en-GB" sz="2000" b="1" dirty="0" smtClean="0"/>
              <a:t>: it enables enterprise users performing same role to </a:t>
            </a:r>
            <a:r>
              <a:rPr lang="en-GB" sz="2000" b="1" dirty="0" err="1" smtClean="0"/>
              <a:t>recieve</a:t>
            </a:r>
            <a:r>
              <a:rPr lang="en-GB" sz="2000" b="1" dirty="0" smtClean="0"/>
              <a:t> common, predetermined data sets.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Content standardization </a:t>
            </a:r>
            <a:r>
              <a:rPr lang="en-GB" sz="2000" b="1" dirty="0" smtClean="0"/>
              <a:t>: This is tightly tied with the name of the report. 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Presentation standardization </a:t>
            </a:r>
            <a:r>
              <a:rPr lang="en-GB" sz="2000" b="1" dirty="0" smtClean="0"/>
              <a:t>: Enterprises sets the standards on naming conventions, date formats, use of logos, fonts, page formats etc.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Metrics standardization </a:t>
            </a:r>
            <a:r>
              <a:rPr lang="en-GB" sz="2000" b="1" dirty="0" smtClean="0"/>
              <a:t>: Enterprises focuses on metrics that reflects status of performance.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Reporting tools standardization</a:t>
            </a:r>
            <a:r>
              <a:rPr lang="en-GB" sz="2000" b="1" dirty="0" smtClean="0"/>
              <a:t> : Enterprises deploy a specific class of reporting tools for different requirements of departments/location/audience.</a:t>
            </a:r>
            <a:endParaRPr lang="en-GB" sz="2000" b="1" dirty="0"/>
          </a:p>
        </p:txBody>
      </p:sp>
    </p:spTree>
    <p:extLst>
      <p:ext uri="{BB962C8B-B14F-4D97-AF65-F5344CB8AC3E}">
        <p14:creationId xmlns="" xmlns:p14="http://schemas.microsoft.com/office/powerpoint/2010/main" val="23397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973668"/>
            <a:ext cx="9316292" cy="706964"/>
          </a:xfrm>
        </p:spPr>
        <p:txBody>
          <a:bodyPr/>
          <a:lstStyle/>
          <a:p>
            <a:r>
              <a:rPr lang="en-GB" dirty="0" smtClean="0"/>
              <a:t>Features of good reporting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28" y="2260721"/>
            <a:ext cx="11815763" cy="4386263"/>
          </a:xfrm>
        </p:spPr>
        <p:txBody>
          <a:bodyPr>
            <a:normAutofit/>
          </a:bodyPr>
          <a:lstStyle/>
          <a:p>
            <a:r>
              <a:rPr lang="en-GB" sz="2000" b="1" dirty="0" smtClean="0"/>
              <a:t>Report title</a:t>
            </a:r>
          </a:p>
          <a:p>
            <a:r>
              <a:rPr lang="en-GB" sz="2000" b="1" dirty="0" smtClean="0"/>
              <a:t>Reporting period</a:t>
            </a:r>
          </a:p>
          <a:p>
            <a:r>
              <a:rPr lang="en-GB" sz="2000" b="1" dirty="0" smtClean="0"/>
              <a:t>Header/Footer</a:t>
            </a:r>
          </a:p>
          <a:p>
            <a:r>
              <a:rPr lang="en-GB" sz="2000" b="1" dirty="0" smtClean="0"/>
              <a:t>Column headings</a:t>
            </a:r>
          </a:p>
          <a:p>
            <a:r>
              <a:rPr lang="en-GB" sz="2000" b="1" dirty="0" smtClean="0"/>
              <a:t>Filters</a:t>
            </a:r>
          </a:p>
          <a:p>
            <a:r>
              <a:rPr lang="en-GB" sz="2000" b="1" dirty="0" smtClean="0"/>
              <a:t>Sort sequence</a:t>
            </a:r>
          </a:p>
          <a:p>
            <a:r>
              <a:rPr lang="en-GB" sz="2000" b="1" dirty="0" smtClean="0"/>
              <a:t>Totals</a:t>
            </a:r>
          </a:p>
          <a:p>
            <a:r>
              <a:rPr lang="en-GB" sz="2000" b="1" dirty="0" smtClean="0"/>
              <a:t>Data field formatting</a:t>
            </a:r>
          </a:p>
          <a:p>
            <a:r>
              <a:rPr lang="en-GB" sz="2000" b="1" dirty="0" smtClean="0"/>
              <a:t>Highlighting breaches</a:t>
            </a:r>
          </a:p>
          <a:p>
            <a:r>
              <a:rPr lang="en-GB" sz="2000" b="1" dirty="0" smtClean="0"/>
              <a:t>Notes</a:t>
            </a:r>
          </a:p>
          <a:p>
            <a:endParaRPr lang="en-GB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2350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973668"/>
            <a:ext cx="9316292" cy="706964"/>
          </a:xfrm>
        </p:spPr>
        <p:txBody>
          <a:bodyPr/>
          <a:lstStyle/>
          <a:p>
            <a:r>
              <a:rPr lang="en-GB" dirty="0" smtClean="0"/>
              <a:t>Common report layout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37" y="2471737"/>
            <a:ext cx="11815763" cy="4386263"/>
          </a:xfrm>
        </p:spPr>
        <p:txBody>
          <a:bodyPr>
            <a:norm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Tabular reports </a:t>
            </a:r>
            <a:r>
              <a:rPr lang="en-GB" sz="2000" b="1" dirty="0" smtClean="0"/>
              <a:t>: Finite number of columns, typically represents data in a database.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Matrix reports : </a:t>
            </a:r>
            <a:r>
              <a:rPr lang="en-GB" sz="2000" b="1" dirty="0" smtClean="0"/>
              <a:t>It contains summarizing information for analysis.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List reports </a:t>
            </a:r>
            <a:r>
              <a:rPr lang="en-GB" sz="2000" b="1" dirty="0" smtClean="0"/>
              <a:t>: It repeats for every record or group value in the underlying data set.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Chart reports </a:t>
            </a:r>
            <a:r>
              <a:rPr lang="en-GB" sz="2000" b="1" dirty="0" smtClean="0"/>
              <a:t>: Chart reports provide context for a lot of different kind of data.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Gauge reports </a:t>
            </a:r>
            <a:r>
              <a:rPr lang="en-GB" sz="2000" b="1" dirty="0" smtClean="0"/>
              <a:t>: These are the reports with gauge control. By looking at the gauge controls we can say whether enterprise is doing well, requires attention or in a bad state. </a:t>
            </a:r>
            <a:endParaRPr lang="en-GB" sz="2000" b="1" dirty="0"/>
          </a:p>
        </p:txBody>
      </p:sp>
    </p:spTree>
    <p:extLst>
      <p:ext uri="{BB962C8B-B14F-4D97-AF65-F5344CB8AC3E}">
        <p14:creationId xmlns="" xmlns:p14="http://schemas.microsoft.com/office/powerpoint/2010/main" val="22735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973668"/>
            <a:ext cx="9316292" cy="706964"/>
          </a:xfrm>
        </p:spPr>
        <p:txBody>
          <a:bodyPr/>
          <a:lstStyle/>
          <a:p>
            <a:r>
              <a:rPr lang="en-GB" b="1" dirty="0" smtClean="0"/>
              <a:t>Report Delivery 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57425"/>
            <a:ext cx="11815763" cy="4386263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Printed reports : </a:t>
            </a:r>
            <a:r>
              <a:rPr lang="en-GB" b="1" dirty="0" smtClean="0"/>
              <a:t>Used only when really essential.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Secure soft copy : </a:t>
            </a:r>
            <a:r>
              <a:rPr lang="en-GB" b="1" dirty="0" smtClean="0"/>
              <a:t>Un-editable PDF files, ZIP files, password protected documents etc.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Email attachments </a:t>
            </a:r>
            <a:r>
              <a:rPr lang="en-GB" b="1" dirty="0" smtClean="0"/>
              <a:t>: Reports could be attached to emails.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Embedded emails </a:t>
            </a:r>
            <a:r>
              <a:rPr lang="en-GB" b="1" dirty="0" smtClean="0"/>
              <a:t>: Reports could be embedded into emails and protected to ensure that they cannot be printed, saved or forwarded.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FTP </a:t>
            </a:r>
            <a:r>
              <a:rPr lang="en-GB" b="1" dirty="0" smtClean="0"/>
              <a:t>: Reports could be transferred to local systems.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Link to reports </a:t>
            </a:r>
            <a:r>
              <a:rPr lang="en-GB" b="1" dirty="0" smtClean="0"/>
              <a:t>: Enterprise may choose to save reports to a central server and only provide a link through email.</a:t>
            </a:r>
          </a:p>
          <a:p>
            <a:r>
              <a:rPr lang="en-GB" b="1" dirty="0" smtClean="0"/>
              <a:t>Power point presentation, Text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eBook</a:t>
            </a:r>
            <a:r>
              <a:rPr lang="en-GB" b="1" dirty="0" smtClean="0"/>
              <a:t> : Reports can be grouped and formed into an eBook for publication to users.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22023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reporting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58" y="2405575"/>
            <a:ext cx="9369084" cy="4009292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Critical focus areas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Single version of truth : </a:t>
            </a:r>
            <a:r>
              <a:rPr lang="en-US" sz="2000" b="1" dirty="0" smtClean="0"/>
              <a:t>providing same fact values to all.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Role-based delivery </a:t>
            </a:r>
            <a:r>
              <a:rPr lang="en-US" sz="2000" b="1" dirty="0" smtClean="0"/>
              <a:t>: It is needed to avoid information overload.</a:t>
            </a:r>
          </a:p>
          <a:p>
            <a:r>
              <a:rPr lang="en-US" sz="2000" b="1" dirty="0" smtClean="0"/>
              <a:t>Anywhere/anytime/any-device access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Personalization</a:t>
            </a:r>
            <a:r>
              <a:rPr lang="en-US" sz="2000" b="1" dirty="0" smtClean="0"/>
              <a:t> : User choice of delivery methods, formats like PDF/PPT/book etc.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Security </a:t>
            </a:r>
            <a:r>
              <a:rPr lang="en-US" sz="2000" b="1" dirty="0" smtClean="0"/>
              <a:t>: To avoid unauthorized access to business-critical information.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Alerts :</a:t>
            </a:r>
            <a:r>
              <a:rPr lang="en-US" sz="2000" b="1" dirty="0" smtClean="0"/>
              <a:t> Needed to be delivered to various devices such laptops, mobile devices in different formats like email, </a:t>
            </a:r>
            <a:r>
              <a:rPr lang="en-US" sz="2000" b="1" dirty="0" err="1" smtClean="0"/>
              <a:t>sms</a:t>
            </a:r>
            <a:r>
              <a:rPr lang="en-US" sz="2000" b="1" dirty="0" smtClean="0"/>
              <a:t>, voice messages etc.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Report repository </a:t>
            </a:r>
            <a:r>
              <a:rPr lang="en-US" sz="2000" b="1" dirty="0" smtClean="0"/>
              <a:t>: Report repository to flexible delivery/viewing options.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benefits of 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2377441"/>
            <a:ext cx="10719582" cy="413590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Enhanced collaboration : Teams around the globe will use facts to be on the same page and look at the same facts.</a:t>
            </a:r>
          </a:p>
          <a:p>
            <a:r>
              <a:rPr lang="en-US" sz="2000" b="1" dirty="0" smtClean="0"/>
              <a:t>Objective communication : Managers are no longer required to exercise “gut feel” to make decisions, they can look at facts.</a:t>
            </a:r>
          </a:p>
          <a:p>
            <a:r>
              <a:rPr lang="en-US" sz="2000" b="1" dirty="0" smtClean="0"/>
              <a:t>Reduced cost of audits/reviews : All the members of the team are on the same page ,there is no need to waste time on meeting.</a:t>
            </a:r>
          </a:p>
          <a:p>
            <a:r>
              <a:rPr lang="en-US" sz="2000" b="1" dirty="0" smtClean="0"/>
              <a:t> Better predictability : Facts can be used to innovate and gain competitive advantage.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Balanced Scorecard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2321169"/>
            <a:ext cx="10930597" cy="426251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It is a strategic planning and management tool used by organizations to align their business activities with their goals.</a:t>
            </a:r>
          </a:p>
          <a:p>
            <a:r>
              <a:rPr lang="en-US" sz="2000" b="1" dirty="0" smtClean="0"/>
              <a:t>It is used to identify financial and non-financial measures.</a:t>
            </a:r>
          </a:p>
          <a:p>
            <a:r>
              <a:rPr lang="en-US" sz="2000" b="1" dirty="0" smtClean="0"/>
              <a:t>There is a need for strategic planning and management system which could:</a:t>
            </a:r>
          </a:p>
          <a:p>
            <a:pPr lvl="1"/>
            <a:r>
              <a:rPr lang="en-US" sz="2000" b="1" dirty="0" smtClean="0"/>
              <a:t>Align business activities to the organization’s vision and strategies</a:t>
            </a:r>
          </a:p>
          <a:p>
            <a:pPr lvl="1"/>
            <a:r>
              <a:rPr lang="en-US" sz="2000" b="1" dirty="0" smtClean="0"/>
              <a:t>Improve internal and external communications</a:t>
            </a:r>
          </a:p>
          <a:p>
            <a:pPr lvl="1"/>
            <a:r>
              <a:rPr lang="en-US" sz="2000" b="1" dirty="0" smtClean="0"/>
              <a:t>Monitor the organization’s performance against its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1619</TotalTime>
  <Words>1154</Words>
  <Application>Microsoft Office PowerPoint</Application>
  <PresentationFormat>Custom</PresentationFormat>
  <Paragraphs>147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 Boardroom</vt:lpstr>
      <vt:lpstr>UNIT 5</vt:lpstr>
      <vt:lpstr>Reporting perspective </vt:lpstr>
      <vt:lpstr>Report standardization and presentation practices</vt:lpstr>
      <vt:lpstr>Features of good reporting</vt:lpstr>
      <vt:lpstr>Common report layout types</vt:lpstr>
      <vt:lpstr>Report Delivery Formats</vt:lpstr>
      <vt:lpstr>Enterprise reporting characteristics</vt:lpstr>
      <vt:lpstr>Long term benefits of investment</vt:lpstr>
      <vt:lpstr>Balanced Scorecard</vt:lpstr>
      <vt:lpstr>Four perspectives of Balanced Scorecard</vt:lpstr>
      <vt:lpstr>Balanced Scorecard as Strategy Map</vt:lpstr>
      <vt:lpstr>Strategy Map</vt:lpstr>
      <vt:lpstr>Measurement System</vt:lpstr>
      <vt:lpstr>Creating Balanced Scorecard</vt:lpstr>
      <vt:lpstr>Dashboards</vt:lpstr>
      <vt:lpstr>Why Enterprises need Dashboards</vt:lpstr>
      <vt:lpstr>Types of Dashboards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Prithvi</dc:creator>
  <cp:lastModifiedBy>admin</cp:lastModifiedBy>
  <cp:revision>618</cp:revision>
  <dcterms:created xsi:type="dcterms:W3CDTF">2015-02-10T14:04:50Z</dcterms:created>
  <dcterms:modified xsi:type="dcterms:W3CDTF">2019-11-07T06:07:40Z</dcterms:modified>
</cp:coreProperties>
</file>