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</a:t>
            </a:r>
            <a:r>
              <a:rPr lang="en-US" spc="225" smtClean="0"/>
              <a:t> </a:t>
            </a: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pPr marL="102235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8" y="2070100"/>
            <a:ext cx="76098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Chapter </a:t>
            </a:r>
            <a:r>
              <a:rPr sz="3600">
                <a:latin typeface="Times New Roman" pitchFamily="18" charset="0"/>
                <a:cs typeface="Times New Roman" pitchFamily="18" charset="0"/>
              </a:rPr>
              <a:t>1-</a:t>
            </a:r>
            <a:r>
              <a:rPr sz="3600" spc="-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sz="3600" spc="-5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9" y="650240"/>
            <a:ext cx="8126730" cy="481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5414C"/>
                </a:solidFill>
                <a:latin typeface="Arial"/>
                <a:cs typeface="Arial"/>
              </a:rPr>
              <a:t>Importance of software</a:t>
            </a:r>
            <a:r>
              <a:rPr sz="2400" b="1" spc="1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5414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93065" marR="43180" indent="-342900">
              <a:lnSpc>
                <a:spcPct val="100000"/>
              </a:lnSpc>
              <a:spcBef>
                <a:spcPts val="1764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More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more,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individuals and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society rely on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advanced 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systems. We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able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produce  reliable and trustworthy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economically and  quickly.</a:t>
            </a:r>
            <a:endParaRPr sz="2400">
              <a:latin typeface="Arial"/>
              <a:cs typeface="Arial"/>
            </a:endParaRPr>
          </a:p>
          <a:p>
            <a:pPr marL="393065" marR="111760" indent="-342900">
              <a:lnSpc>
                <a:spcPct val="100000"/>
              </a:lnSpc>
              <a:spcBef>
                <a:spcPts val="120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1747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usually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cheaper, in the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long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run,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use software 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engineering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methods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techniques for software 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rather than just write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the programs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as if it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was a 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personal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programming project. For </a:t>
            </a:r>
            <a:r>
              <a:rPr sz="2400" spc="5" dirty="0">
                <a:solidFill>
                  <a:srgbClr val="45414C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types of 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system, the majority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of costs are the costs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changing  the software after it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has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gone into</a:t>
            </a:r>
            <a:r>
              <a:rPr sz="2400" spc="2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09600"/>
            <a:ext cx="7915275" cy="475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b="1" smtClean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400" b="1" spc="-10" smtClean="0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sz="2400" b="1" spc="-5" smtClean="0">
                <a:solidFill>
                  <a:srgbClr val="45414C"/>
                </a:solidFill>
                <a:latin typeface="Arial"/>
                <a:cs typeface="Arial"/>
              </a:rPr>
              <a:t>activities</a:t>
            </a:r>
            <a:endParaRPr sz="240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93065" marR="43180" indent="-342900">
              <a:lnSpc>
                <a:spcPct val="100000"/>
              </a:lnSpc>
              <a:spcBef>
                <a:spcPts val="1764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22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Software specification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, where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customers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engineers  define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the software that is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be produced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the  constraints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its operation</a:t>
            </a:r>
            <a:endParaRPr sz="2400">
              <a:latin typeface="Arial"/>
              <a:cs typeface="Arial"/>
            </a:endParaRPr>
          </a:p>
          <a:p>
            <a:pPr marL="393065" marR="110489" indent="-342900">
              <a:lnSpc>
                <a:spcPct val="100000"/>
              </a:lnSpc>
              <a:spcBef>
                <a:spcPts val="12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Software development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, where the software is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designed  and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programmed</a:t>
            </a:r>
            <a:endParaRPr sz="2400">
              <a:latin typeface="Arial"/>
              <a:cs typeface="Arial"/>
            </a:endParaRPr>
          </a:p>
          <a:p>
            <a:pPr marL="393065" marR="334010" indent="-342900">
              <a:lnSpc>
                <a:spcPct val="100000"/>
              </a:lnSpc>
              <a:spcBef>
                <a:spcPts val="119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52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Software validation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, where the software is checked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ensure that it is what the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customer</a:t>
            </a:r>
            <a:r>
              <a:rPr sz="2400" spc="1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requires</a:t>
            </a:r>
            <a:endParaRPr sz="2400">
              <a:latin typeface="Arial"/>
              <a:cs typeface="Arial"/>
            </a:endParaRPr>
          </a:p>
          <a:p>
            <a:pPr marL="393065" marR="382270" indent="-342900">
              <a:lnSpc>
                <a:spcPct val="100000"/>
              </a:lnSpc>
              <a:spcBef>
                <a:spcPts val="12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30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Software evolution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, where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modified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reflect changing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customer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market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6322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3749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35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BF"/>
                </a:solidFill>
                <a:latin typeface="Arial"/>
                <a:cs typeface="Arial"/>
              </a:rPr>
              <a:t>Stand-alone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0878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2114550"/>
            <a:ext cx="69348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application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that run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 local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computer,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such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PC.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They include all necessary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functionality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and do  not need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be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connected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141979"/>
            <a:ext cx="5966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82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Interactive transaction-based </a:t>
            </a:r>
            <a:r>
              <a:rPr sz="2400" spc="-10" dirty="0">
                <a:solidFill>
                  <a:srgbClr val="006FB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359664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3622040"/>
            <a:ext cx="6698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Applications that execute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on a remote computer and are  accessed by users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from their own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PCs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or terminals. These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include </a:t>
            </a:r>
            <a:r>
              <a:rPr sz="2000" spc="-10" dirty="0">
                <a:solidFill>
                  <a:srgbClr val="45414C"/>
                </a:solidFill>
                <a:latin typeface="Arial"/>
                <a:cs typeface="Arial"/>
              </a:rPr>
              <a:t>web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applications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such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e-commerce</a:t>
            </a:r>
            <a:r>
              <a:rPr sz="2000" spc="6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applications.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269" y="4650740"/>
            <a:ext cx="4098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65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Embedded control </a:t>
            </a: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869" y="510412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619" y="5129529"/>
            <a:ext cx="68497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 that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control and manage 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hardware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devices. Numerically,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probably more  embedded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 than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any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other type of</a:t>
            </a:r>
            <a:r>
              <a:rPr sz="2000" spc="-1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7312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395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65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Batch processing </a:t>
            </a: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0878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2114550"/>
            <a:ext cx="7095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business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 that 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data  in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large batches. They process large numbers of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individual  inputs to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create corresponding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 outputs.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141979"/>
            <a:ext cx="3471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50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Entertainment </a:t>
            </a: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359664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3622040"/>
            <a:ext cx="72459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that are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primarily for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personal use and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which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intended to entertain the</a:t>
            </a:r>
            <a:r>
              <a:rPr sz="2000" spc="-1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269" y="4345940"/>
            <a:ext cx="540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12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for modeling and simulation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869" y="479932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619" y="4824729"/>
            <a:ext cx="664019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that are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developed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scientists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and  engineers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model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physical processes or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situations, which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include many, separate,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interacting</a:t>
            </a:r>
            <a:r>
              <a:rPr sz="2000" spc="-3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464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types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362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72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Data collection </a:t>
            </a: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0878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2114550"/>
            <a:ext cx="7315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that collect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data from their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environment using  a set of sensors and send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other systems for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processing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14197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72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359664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3622040"/>
            <a:ext cx="6710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that are composed of a number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of other  software 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719" y="568959"/>
            <a:ext cx="459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A42AA7"/>
                </a:solidFill>
              </a:rPr>
              <a:t>1.2 </a:t>
            </a:r>
            <a:r>
              <a:rPr dirty="0">
                <a:solidFill>
                  <a:srgbClr val="A42AA7"/>
                </a:solidFill>
              </a:rPr>
              <a:t>Software </a:t>
            </a:r>
            <a:r>
              <a:rPr spc="-5" dirty="0">
                <a:solidFill>
                  <a:srgbClr val="A42AA7"/>
                </a:solidFill>
              </a:rPr>
              <a:t>engineering</a:t>
            </a:r>
            <a:r>
              <a:rPr spc="-80" dirty="0">
                <a:solidFill>
                  <a:srgbClr val="A42AA7"/>
                </a:solidFill>
              </a:rPr>
              <a:t> </a:t>
            </a:r>
            <a:r>
              <a:rPr spc="-5" dirty="0">
                <a:solidFill>
                  <a:srgbClr val="A42AA7"/>
                </a:solidFill>
              </a:rPr>
              <a:t>ethics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8043545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-52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engineering involves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wider responsibilities than  simply the application of technical</a:t>
            </a:r>
            <a:r>
              <a:rPr sz="2400" spc="1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skills</a:t>
            </a:r>
            <a:endParaRPr sz="2400">
              <a:latin typeface="Arial"/>
              <a:cs typeface="Arial"/>
            </a:endParaRPr>
          </a:p>
          <a:p>
            <a:pPr marL="380365" marR="275590" indent="-342900">
              <a:lnSpc>
                <a:spcPct val="100000"/>
              </a:lnSpc>
              <a:spcBef>
                <a:spcPts val="120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1747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engineers </a:t>
            </a:r>
            <a:r>
              <a:rPr sz="2400" spc="5" dirty="0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behave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in an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honest and 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ethically responsible way if they are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be respected as  professionals</a:t>
            </a:r>
            <a:endParaRPr sz="2400">
              <a:latin typeface="Arial"/>
              <a:cs typeface="Arial"/>
            </a:endParaRPr>
          </a:p>
          <a:p>
            <a:pPr marL="380365" marR="141605" indent="-342900" algn="just">
              <a:lnSpc>
                <a:spcPct val="100000"/>
              </a:lnSpc>
              <a:spcBef>
                <a:spcPts val="119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-97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Ethical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behaviour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sz="2400" spc="5" dirty="0">
                <a:solidFill>
                  <a:srgbClr val="45414C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simply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upholding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the law 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but involves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following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a set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principles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morally  correct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530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Issues of professional</a:t>
            </a:r>
            <a:r>
              <a:rPr spc="-40" dirty="0"/>
              <a:t> </a:t>
            </a:r>
            <a:r>
              <a:rPr spc="-5" dirty="0"/>
              <a:t>responsibility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97659"/>
            <a:ext cx="2277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27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BF"/>
                </a:solidFill>
                <a:latin typeface="Arial"/>
                <a:cs typeface="Arial"/>
              </a:rPr>
              <a:t>Confidentiality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02057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2047240"/>
            <a:ext cx="6805930" cy="8788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Engineers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should normally respect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 confidentiality of their  employers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clients irrespective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whether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or not a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formal  confidentiality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agreement has been</a:t>
            </a:r>
            <a:r>
              <a:rPr sz="2000" spc="-2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signed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976879"/>
            <a:ext cx="209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72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Competence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340105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3426459"/>
            <a:ext cx="6922770" cy="8938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Engineers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should not misrepresent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their level of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competence. 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should not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knowingly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accept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work which is </a:t>
            </a:r>
            <a:r>
              <a:rPr sz="2000" spc="-5" dirty="0" smtClean="0">
                <a:solidFill>
                  <a:srgbClr val="45414C"/>
                </a:solidFill>
                <a:latin typeface="Arial"/>
                <a:cs typeface="Arial"/>
              </a:rPr>
              <a:t>out</a:t>
            </a:r>
            <a:r>
              <a:rPr lang="en-US" sz="2000" spc="-5" dirty="0" smtClean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their  competence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530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Issues of professional</a:t>
            </a:r>
            <a:r>
              <a:rPr spc="-40" dirty="0"/>
              <a:t> </a:t>
            </a:r>
            <a:r>
              <a:rPr spc="-5" dirty="0"/>
              <a:t>responsibility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3905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57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Intellectual property rights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0878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2114550"/>
            <a:ext cx="725868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Engineers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should be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aware of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local </a:t>
            </a:r>
            <a:r>
              <a:rPr sz="2000" spc="-10" dirty="0">
                <a:solidFill>
                  <a:srgbClr val="45414C"/>
                </a:solidFill>
                <a:latin typeface="Arial"/>
                <a:cs typeface="Arial"/>
              </a:rPr>
              <a:t>laws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governing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use of 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intellectual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property such as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patents,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copyright, etc. They should 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careful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ensure that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 intellectual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property of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employers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clients is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 protected.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446779"/>
            <a:ext cx="276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57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Computer </a:t>
            </a: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misuse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390144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3926840"/>
            <a:ext cx="73202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engineers should not use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their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technical skills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 misuse other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people’s computers.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Computer misuse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ranges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from  relatively trivial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(game playing on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an employer’s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machine, say)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 extremely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serious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(dissemination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viruses).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662809"/>
            <a:ext cx="466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Chapter 2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– Software</a:t>
            </a:r>
            <a:r>
              <a:rPr sz="2400" b="1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95521" y="3894201"/>
            <a:ext cx="1553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3200" spc="-1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23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Topics</a:t>
            </a:r>
            <a:r>
              <a:rPr spc="-70" dirty="0"/>
              <a:t> </a:t>
            </a:r>
            <a:r>
              <a:rPr spc="-5" dirty="0"/>
              <a:t>covered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3529"/>
            <a:ext cx="5592445" cy="25184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process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Coping with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Rational Unified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 example of a modern software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38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smtClean="0">
                <a:solidFill>
                  <a:srgbClr val="A42AA7"/>
                </a:solidFill>
              </a:rPr>
              <a:t>1.1 </a:t>
            </a:r>
            <a:r>
              <a:rPr smtClean="0">
                <a:solidFill>
                  <a:srgbClr val="A42AA7"/>
                </a:solidFill>
              </a:rPr>
              <a:t>Software</a:t>
            </a:r>
            <a:r>
              <a:rPr spc="-75" smtClean="0">
                <a:solidFill>
                  <a:srgbClr val="A42AA7"/>
                </a:solidFill>
              </a:rPr>
              <a:t> </a:t>
            </a:r>
            <a:r>
              <a:rPr spc="-5" smtClean="0">
                <a:solidFill>
                  <a:srgbClr val="A42AA7"/>
                </a:solidFill>
              </a:rPr>
              <a:t>engineering</a:t>
            </a:r>
            <a:endParaRPr spc="-5" dirty="0">
              <a:solidFill>
                <a:srgbClr val="A42AA7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/>
              <a:pPr marL="102235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07720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939165" indent="-3429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-52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economies of ALL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developed nations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are 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dependent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on</a:t>
            </a:r>
            <a:r>
              <a:rPr sz="2400" spc="1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-67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More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more systems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are software controlled</a:t>
            </a:r>
            <a:endParaRPr sz="2400">
              <a:latin typeface="Arial"/>
              <a:cs typeface="Arial"/>
            </a:endParaRPr>
          </a:p>
          <a:p>
            <a:pPr marL="380365" marR="497840" indent="-342900">
              <a:lnSpc>
                <a:spcPct val="100000"/>
              </a:lnSpc>
              <a:spcBef>
                <a:spcPts val="1200"/>
              </a:spcBef>
            </a:pPr>
            <a:r>
              <a:rPr sz="3600" spc="1747" baseline="5787" dirty="0">
                <a:solidFill>
                  <a:srgbClr val="A42AA7"/>
                </a:solidFill>
                <a:latin typeface="Symbol"/>
                <a:cs typeface="Symbol"/>
              </a:rPr>
              <a:t></a:t>
            </a:r>
            <a:r>
              <a:rPr sz="3600" spc="-30" baseline="5787" dirty="0">
                <a:solidFill>
                  <a:srgbClr val="A42AA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A42AA7"/>
                </a:solidFill>
                <a:latin typeface="Arial"/>
                <a:cs typeface="Arial"/>
              </a:rPr>
              <a:t>Software </a:t>
            </a:r>
            <a:r>
              <a:rPr sz="2400" i="1" spc="-10" dirty="0">
                <a:solidFill>
                  <a:srgbClr val="A42AA7"/>
                </a:solidFill>
                <a:latin typeface="Arial"/>
                <a:cs typeface="Arial"/>
              </a:rPr>
              <a:t>engineering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concerned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theories,  methods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tools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professional software 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-82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Expenditure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on software represents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</a:pP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significant fraction of GNP in all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developed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 countries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15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software</a:t>
            </a:r>
            <a:r>
              <a:rPr spc="-85" dirty="0"/>
              <a:t>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70825" cy="465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963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structured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activities required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</a:t>
            </a:r>
            <a:r>
              <a:rPr sz="2400" spc="-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processes but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involve: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 – defining what the system should</a:t>
            </a:r>
            <a:r>
              <a:rPr sz="2000" spc="-1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do;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Design and implementation – defining the organization of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and implementing the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Validation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– checking that it does what the customer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wants;</a:t>
            </a:r>
            <a:endParaRPr sz="2000">
              <a:latin typeface="Arial"/>
              <a:cs typeface="Arial"/>
            </a:endParaRPr>
          </a:p>
          <a:p>
            <a:pPr marL="756285" marR="68707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Evolution – changing the system in response to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changing  customer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needs.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model is an abstract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representation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process. 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presents a description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some particular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perspective.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46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</a:t>
            </a:r>
            <a:r>
              <a:rPr spc="-5" dirty="0"/>
              <a:t>process</a:t>
            </a:r>
            <a:r>
              <a:rPr spc="-45" dirty="0"/>
              <a:t> </a:t>
            </a:r>
            <a:r>
              <a:rPr spc="-5" dirty="0"/>
              <a:t>descriptions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35595" cy="4104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99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When we describe and discuss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processes,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we usually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talk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these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such as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specifying a data model, designing a user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interface, etc.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ordering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activities.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descriptions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also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include: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Products, which are the outcomes of a process</a:t>
            </a:r>
            <a:r>
              <a:rPr sz="2000" spc="-2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activity;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Roles, which reflect the responsibilities of the people involved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 the</a:t>
            </a:r>
            <a:r>
              <a:rPr sz="2000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process;</a:t>
            </a:r>
            <a:endParaRPr sz="2000">
              <a:latin typeface="Arial"/>
              <a:cs typeface="Arial"/>
            </a:endParaRPr>
          </a:p>
          <a:p>
            <a:pPr marL="756285" marR="4495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Pre- and post-conditions, which are statements that are</a:t>
            </a:r>
            <a:r>
              <a:rPr sz="2000" spc="-25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true  before and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after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process activity has been enacted or a  product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produced.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09890" cy="475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Plan-driven and agile</a:t>
            </a:r>
            <a:r>
              <a:rPr sz="2400" b="1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20447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Plan-driven processes are processes where 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activities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planned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advance and progress  is measured against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this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plan.</a:t>
            </a:r>
            <a:endParaRPr sz="2400">
              <a:latin typeface="Arial"/>
              <a:cs typeface="Arial"/>
            </a:endParaRPr>
          </a:p>
          <a:p>
            <a:pPr marL="355600" marR="76454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agile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processes,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planning is incremental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 easier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reflect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changing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</a:t>
            </a: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practice, most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practical processes include elements of  both plan-driven and agile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approaches.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are no right or wrong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71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</a:t>
            </a:r>
            <a:r>
              <a:rPr spc="-5" dirty="0"/>
              <a:t>process</a:t>
            </a:r>
            <a:r>
              <a:rPr spc="-6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981315" cy="48729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waterfall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Plan-driven model. Separate and distinct phases of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  and</a:t>
            </a: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Incremental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756285" marR="17526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Specification, development and validation are interleaved.</a:t>
            </a:r>
            <a:r>
              <a:rPr sz="2000" spc="-1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May  be plan-driven or</a:t>
            </a:r>
            <a:r>
              <a:rPr sz="2000" spc="-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agile.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Reuse-oriented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56285" marR="42227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system is assembled from existing components. May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be  plan-driven or</a:t>
            </a:r>
            <a:r>
              <a:rPr sz="2000" spc="-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agile.</a:t>
            </a:r>
            <a:endParaRPr sz="2000">
              <a:latin typeface="Arial"/>
              <a:cs typeface="Arial"/>
            </a:endParaRPr>
          </a:p>
          <a:p>
            <a:pPr marL="355600" marR="33147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practice,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large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developed using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incorporates elements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 models.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2867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waterfall</a:t>
            </a:r>
            <a:r>
              <a:rPr spc="-10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11047" y="1931911"/>
            <a:ext cx="7183755" cy="403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1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Waterfall </a:t>
            </a:r>
            <a:r>
              <a:rPr spc="-5" dirty="0"/>
              <a:t>model</a:t>
            </a:r>
            <a:r>
              <a:rPr spc="-90" dirty="0"/>
              <a:t> </a:t>
            </a:r>
            <a:r>
              <a:rPr spc="-5" dirty="0"/>
              <a:t>phases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01634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293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are separate identified phases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waterfall  model: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analysis and</a:t>
            </a:r>
            <a:r>
              <a:rPr sz="2000" spc="-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and software</a:t>
            </a:r>
            <a:r>
              <a:rPr sz="2000" spc="-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Implementation and unit</a:t>
            </a:r>
            <a:r>
              <a:rPr sz="2000" spc="-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Integration and system</a:t>
            </a:r>
            <a:r>
              <a:rPr sz="2000" spc="-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Operation and</a:t>
            </a:r>
            <a:r>
              <a:rPr sz="2000" spc="-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maintenance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main drawback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waterfall model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difficulty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accommodating change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after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is 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underway.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principle,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phase has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complete  before moving onto the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next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phase.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73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Waterfall </a:t>
            </a:r>
            <a:r>
              <a:rPr spc="-5" dirty="0"/>
              <a:t>model</a:t>
            </a:r>
            <a:r>
              <a:rPr spc="-75" dirty="0"/>
              <a:t>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64805" cy="446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354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Inflexible partitioning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project into distinct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stages  makes it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difficult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respond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Therefore, this model is only appropriate when the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 are well-understood and changes will be fairly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limited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during the  design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Few business systems have stable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 marL="355600" marR="497840" indent="-342900" algn="just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waterfall model is mostly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large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 projects where a system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several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sites.</a:t>
            </a:r>
            <a:endParaRPr sz="2400">
              <a:latin typeface="Arial"/>
              <a:cs typeface="Arial"/>
            </a:endParaRPr>
          </a:p>
          <a:p>
            <a:pPr marL="756285" marR="278130" lvl="1" indent="-287020" algn="just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those circumstances, the plan-driven nature of the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waterfall  model helps coordinate the</a:t>
            </a:r>
            <a:r>
              <a:rPr sz="2000" spc="-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work.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3698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Incremental</a:t>
            </a:r>
            <a:r>
              <a:rPr spc="-8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1943420"/>
            <a:ext cx="7517765" cy="400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95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 development</a:t>
            </a:r>
            <a:r>
              <a:rPr spc="-15" dirty="0"/>
              <a:t> </a:t>
            </a:r>
            <a:r>
              <a:rPr dirty="0"/>
              <a:t>benefits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28305" cy="462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6047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cost of accommodating changing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reduced.</a:t>
            </a:r>
            <a:endParaRPr sz="2400">
              <a:latin typeface="Arial"/>
              <a:cs typeface="Arial"/>
            </a:endParaRPr>
          </a:p>
          <a:p>
            <a:pPr marL="756285" marR="39687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amount of analysis and documentation that has to be  redone is much less than is required with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waterfall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355600" marR="127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easier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get customer feedback 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 work that has been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done.</a:t>
            </a:r>
            <a:endParaRPr sz="2400">
              <a:latin typeface="Arial"/>
              <a:cs typeface="Arial"/>
            </a:endParaRPr>
          </a:p>
          <a:p>
            <a:pPr marL="756285" marR="63500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Customers can comment on demonstrations of the software</a:t>
            </a:r>
            <a:r>
              <a:rPr sz="2000" spc="-2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  see how much has been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implemented.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More rapid delivery and deployment of useful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to  the customer is</a:t>
            </a:r>
            <a:r>
              <a:rPr sz="24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possible.</a:t>
            </a:r>
            <a:endParaRPr sz="2400">
              <a:latin typeface="Arial"/>
              <a:cs typeface="Arial"/>
            </a:endParaRPr>
          </a:p>
          <a:p>
            <a:pPr marL="756285" marR="5384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Customers are able to use and gain value from the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 earlier than is possible with a waterfall</a:t>
            </a:r>
            <a:r>
              <a:rPr sz="2000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5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 development</a:t>
            </a:r>
            <a:r>
              <a:rPr spc="2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980680" cy="37376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visible.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Managers need regular deliverables to measure progress. If  systems are developed 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quickly,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is not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cost-effective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000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produce  documents that reflect every version of the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355600" marR="33528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structure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tends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degrade as new increments  are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added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marR="32321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Unless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 money is spent on refactoring to improve</a:t>
            </a:r>
            <a:r>
              <a:rPr sz="2000" spc="-1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software, regular change tends to corrupt its structure.  Incorporating further software changes becomes increasingly 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difficult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costly.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5026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85" dirty="0"/>
              <a:t> </a:t>
            </a:r>
            <a:r>
              <a:rPr spc="-5" dirty="0"/>
              <a:t>costs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/>
              <a:pPr marL="102235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8024495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60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Software costs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often dominate computer system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costs.</a:t>
            </a:r>
            <a:endParaRPr sz="2400">
              <a:latin typeface="Arial"/>
              <a:cs typeface="Arial"/>
            </a:endParaRPr>
          </a:p>
          <a:p>
            <a:pPr marL="380365" marR="30480">
              <a:lnSpc>
                <a:spcPct val="100000"/>
              </a:lnSpc>
            </a:pP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costs of software on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PC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often greater than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hardware cost</a:t>
            </a:r>
            <a:endParaRPr sz="2400">
              <a:latin typeface="Arial"/>
              <a:cs typeface="Arial"/>
            </a:endParaRPr>
          </a:p>
          <a:p>
            <a:pPr marL="380365" marR="46990" indent="-342900">
              <a:lnSpc>
                <a:spcPct val="100000"/>
              </a:lnSpc>
              <a:spcBef>
                <a:spcPts val="120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-30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Software costs </a:t>
            </a:r>
            <a:r>
              <a:rPr sz="2400" spc="5" dirty="0">
                <a:solidFill>
                  <a:srgbClr val="45414C"/>
                </a:solidFill>
                <a:latin typeface="Arial"/>
                <a:cs typeface="Arial"/>
              </a:rPr>
              <a:t>more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maintain than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it does </a:t>
            </a:r>
            <a:r>
              <a:rPr sz="2400" spc="5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develop.  For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long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life, maintenance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costs </a:t>
            </a:r>
            <a:r>
              <a:rPr sz="2400" spc="5" dirty="0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be 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several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times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development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costs</a:t>
            </a:r>
            <a:endParaRPr sz="2400">
              <a:latin typeface="Arial"/>
              <a:cs typeface="Arial"/>
            </a:endParaRPr>
          </a:p>
          <a:p>
            <a:pPr marL="380365" marR="443865" indent="-342900">
              <a:lnSpc>
                <a:spcPct val="100000"/>
              </a:lnSpc>
              <a:spcBef>
                <a:spcPts val="119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engineering is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concerned with cost-effective  software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9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Reuse-oriented </a:t>
            </a:r>
            <a:r>
              <a:rPr dirty="0"/>
              <a:t>software</a:t>
            </a:r>
            <a:r>
              <a:rPr spc="-15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741920" cy="446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759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systematic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reuse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 integrated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existing components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or COTS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(Commercial-off-the-shelf)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systems.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stages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Component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analysis;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modification;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design with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reuse;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Development and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integration.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Reuse is now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standard approach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building many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types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business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Reuse covered in more depth in Chapter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16.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9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Reuse-oriented </a:t>
            </a:r>
            <a:r>
              <a:rPr dirty="0"/>
              <a:t>software</a:t>
            </a:r>
            <a:r>
              <a:rPr spc="-15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2725547"/>
            <a:ext cx="8494395" cy="1773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32750" cy="481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Process</a:t>
            </a:r>
            <a:r>
              <a:rPr sz="2400" b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inter-leaved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sequences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technical, collaborative and managerial activities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overall goal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specifying, designing, implementing and  testing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61531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four basic process activities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specification,  development, validation and evolution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organized 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differently in 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processes. In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waterfall model,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organized in sequence,  whereas in incremental development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inter-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leaved.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5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7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5401" y="1625853"/>
            <a:ext cx="8136255" cy="456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0259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establishing what services are required 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constraints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system’s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operation and  development.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engineering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Feasibility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study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Is it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technically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financially feasible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build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1800" spc="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system?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elicitation and</a:t>
            </a:r>
            <a:r>
              <a:rPr sz="2000" spc="-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do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system stakeholders require or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expect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from the</a:t>
            </a:r>
            <a:r>
              <a:rPr sz="1800" spc="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system?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Defining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requirements in</a:t>
            </a:r>
            <a:r>
              <a:rPr sz="18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Checking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validity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of the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 requirements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5643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requirements </a:t>
            </a:r>
            <a:r>
              <a:rPr spc="-5" dirty="0"/>
              <a:t>engineering</a:t>
            </a:r>
            <a:r>
              <a:rPr spc="-55" dirty="0"/>
              <a:t>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84263" y="2084857"/>
            <a:ext cx="7395591" cy="3859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3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</a:t>
            </a:r>
            <a:r>
              <a:rPr spc="-5" dirty="0"/>
              <a:t>design </a:t>
            </a:r>
            <a:r>
              <a:rPr dirty="0"/>
              <a:t>and</a:t>
            </a:r>
            <a:r>
              <a:rPr spc="-120" dirty="0"/>
              <a:t> </a:t>
            </a:r>
            <a:r>
              <a:rPr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769225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converting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 into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executable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design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Design a software structure that realises the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specification;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Translate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this structure into an executable</a:t>
            </a:r>
            <a:r>
              <a:rPr sz="2000" spc="-1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program;</a:t>
            </a:r>
            <a:endParaRPr sz="2000">
              <a:latin typeface="Arial"/>
              <a:cs typeface="Arial"/>
            </a:endParaRPr>
          </a:p>
          <a:p>
            <a:pPr marL="355600" marR="18415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 and implementation are closely  related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inter-leaved.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5613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general model of </a:t>
            </a:r>
            <a:r>
              <a:rPr dirty="0"/>
              <a:t>the </a:t>
            </a:r>
            <a:r>
              <a:rPr spc="-5" dirty="0"/>
              <a:t>design</a:t>
            </a:r>
            <a:r>
              <a:rPr spc="-130" dirty="0"/>
              <a:t>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334901" y="1659158"/>
            <a:ext cx="6190991" cy="4596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452359" cy="548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Design</a:t>
            </a:r>
            <a:r>
              <a:rPr sz="2400" b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29400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Architectural design,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you identify the overall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structure of the system,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principal components  (sometimes called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sub-systems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 modules), their  relationships and how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distributed.</a:t>
            </a:r>
            <a:endParaRPr sz="2400">
              <a:latin typeface="Arial"/>
              <a:cs typeface="Arial"/>
            </a:endParaRPr>
          </a:p>
          <a:p>
            <a:pPr marL="355600" marR="51371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Interface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design,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you define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interfaces  between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 marL="355600" marR="49466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Component design,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you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take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 and design how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will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operate.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Database design,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you design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structures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how these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represented in a  database.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81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114" dirty="0"/>
              <a:t> </a:t>
            </a:r>
            <a:r>
              <a:rPr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23225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Verification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validation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(V &amp; V)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intended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show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a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conforms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its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meets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customer.</a:t>
            </a:r>
            <a:endParaRPr sz="2400">
              <a:latin typeface="Arial"/>
              <a:cs typeface="Arial"/>
            </a:endParaRPr>
          </a:p>
          <a:p>
            <a:pPr marL="355600" marR="57531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Involves checking and review processes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355600" marR="257810" indent="-342900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involves executing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test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cases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derived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real  data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processed by the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40" dirty="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most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commonly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V &amp; V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activity.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2479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Stages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86408" y="2829432"/>
            <a:ext cx="6277483" cy="1707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5026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85" dirty="0"/>
              <a:t> </a:t>
            </a:r>
            <a:r>
              <a:rPr spc="-5" dirty="0"/>
              <a:t>products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92759" rIns="0" bIns="0" rtlCol="0">
            <a:spAutoFit/>
          </a:bodyPr>
          <a:lstStyle/>
          <a:p>
            <a:pPr marL="781050" marR="93218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Stand-alone systems that are </a:t>
            </a:r>
            <a:r>
              <a:rPr sz="2000" dirty="0"/>
              <a:t>marketed and sold to any  </a:t>
            </a:r>
            <a:r>
              <a:rPr sz="2000" spc="-5" dirty="0"/>
              <a:t>customer who wishes to </a:t>
            </a:r>
            <a:r>
              <a:rPr sz="2000" dirty="0"/>
              <a:t>buy</a:t>
            </a:r>
            <a:r>
              <a:rPr sz="2000" spc="-5" dirty="0"/>
              <a:t> them</a:t>
            </a:r>
            <a:endParaRPr sz="2000"/>
          </a:p>
          <a:p>
            <a:pPr marL="781050" marR="5080">
              <a:lnSpc>
                <a:spcPct val="100000"/>
              </a:lnSpc>
              <a:spcBef>
                <a:spcPts val="590"/>
              </a:spcBef>
            </a:pPr>
            <a:r>
              <a:rPr sz="2000" spc="-5" dirty="0"/>
              <a:t>Examples </a:t>
            </a:r>
            <a:r>
              <a:rPr sz="2000" dirty="0"/>
              <a:t>– </a:t>
            </a:r>
            <a:r>
              <a:rPr sz="2000" spc="-5" dirty="0"/>
              <a:t>PC software </a:t>
            </a:r>
            <a:r>
              <a:rPr sz="2000" dirty="0"/>
              <a:t>such as graphics programs, project  management </a:t>
            </a:r>
            <a:r>
              <a:rPr sz="2000" spc="-5" dirty="0"/>
              <a:t>tools; CAD software; software for specific </a:t>
            </a:r>
            <a:r>
              <a:rPr sz="2000" dirty="0"/>
              <a:t>markets  such </a:t>
            </a:r>
            <a:r>
              <a:rPr sz="2000" spc="-5" dirty="0"/>
              <a:t>as appointments systems for</a:t>
            </a:r>
            <a:r>
              <a:rPr sz="2000" spc="10" dirty="0"/>
              <a:t> </a:t>
            </a:r>
            <a:r>
              <a:rPr sz="2000" spc="-5" dirty="0"/>
              <a:t>dentists</a:t>
            </a:r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/>
              <a:pPr marL="102235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273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87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Generic 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0878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27736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827779"/>
            <a:ext cx="3231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35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Customized 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869" y="428244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869" y="496697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7619" y="4307840"/>
            <a:ext cx="697357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commissioned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specific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customer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meet 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their </a:t>
            </a:r>
            <a:r>
              <a:rPr sz="2000" spc="-10" dirty="0">
                <a:solidFill>
                  <a:srgbClr val="45414C"/>
                </a:solidFill>
                <a:latin typeface="Arial"/>
                <a:cs typeface="Arial"/>
              </a:rPr>
              <a:t>own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2700" marR="567690">
              <a:lnSpc>
                <a:spcPct val="100000"/>
              </a:lnSpc>
              <a:spcBef>
                <a:spcPts val="59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Examples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– embedded control systems, air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traffic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control 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software, traffic monitoring</a:t>
            </a:r>
            <a:r>
              <a:rPr sz="2000" spc="-1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13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Testing</a:t>
            </a:r>
            <a:r>
              <a:rPr spc="-65" dirty="0"/>
              <a:t> </a:t>
            </a:r>
            <a:r>
              <a:rPr spc="-5" dirty="0"/>
              <a:t>stages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999730" cy="40430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or component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Individual components are tested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independently;</a:t>
            </a:r>
            <a:endParaRPr sz="2000">
              <a:latin typeface="Arial"/>
              <a:cs typeface="Arial"/>
            </a:endParaRPr>
          </a:p>
          <a:p>
            <a:pPr marL="756285" marR="10096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Components may be functions or objects or coherent</a:t>
            </a:r>
            <a:r>
              <a:rPr sz="2000" spc="-2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groupings  of these</a:t>
            </a:r>
            <a:r>
              <a:rPr sz="20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entities.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 the system as a whole. </a:t>
            </a: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 emergent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properties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particularly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important.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Acceptance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with customer data to check that the system meets</a:t>
            </a:r>
            <a:r>
              <a:rPr sz="2000" spc="-2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46424D"/>
                </a:solidFill>
                <a:latin typeface="Arial"/>
                <a:cs typeface="Arial"/>
              </a:rPr>
              <a:t>customer’s</a:t>
            </a:r>
            <a:r>
              <a:rPr sz="2000" spc="-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needs.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7114"/>
            <a:ext cx="5895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Testing </a:t>
            </a:r>
            <a:r>
              <a:rPr spc="-5" dirty="0"/>
              <a:t>phases </a:t>
            </a:r>
            <a:r>
              <a:rPr dirty="0"/>
              <a:t>in </a:t>
            </a:r>
            <a:r>
              <a:rPr spc="-5" dirty="0"/>
              <a:t>a </a:t>
            </a:r>
            <a:r>
              <a:rPr dirty="0"/>
              <a:t>plan-driven</a:t>
            </a:r>
            <a:r>
              <a:rPr spc="-40" dirty="0"/>
              <a:t> </a:t>
            </a:r>
            <a:r>
              <a:rPr dirty="0"/>
              <a:t>software 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8958" y="2186304"/>
            <a:ext cx="8647430" cy="298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783830" cy="423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b="1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evolution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inherently flexible and can</a:t>
            </a:r>
            <a:r>
              <a:rPr sz="2400" spc="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change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through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changing business  circumstances,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software 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supports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business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also evolve and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change.</a:t>
            </a:r>
            <a:endParaRPr sz="2400">
              <a:latin typeface="Arial"/>
              <a:cs typeface="Arial"/>
            </a:endParaRPr>
          </a:p>
          <a:p>
            <a:pPr marL="355600" marR="831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Although there has been a demarcation between  development and evolution (maintenance)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 increasingly irrelevant as fewer and fewer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 completely </a:t>
            </a:r>
            <a:r>
              <a:rPr sz="2400" spc="-40" dirty="0">
                <a:solidFill>
                  <a:srgbClr val="46424D"/>
                </a:solidFill>
                <a:latin typeface="Arial"/>
                <a:cs typeface="Arial"/>
              </a:rPr>
              <a:t>new.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54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 </a:t>
            </a:r>
            <a:r>
              <a:rPr spc="-5" dirty="0"/>
              <a:t>evolution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58060" y="2707513"/>
            <a:ext cx="6112256" cy="188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47965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Key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1587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processes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activities involved in  producing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software system.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models 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abstract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representations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  <a:tab pos="43440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General process models describe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organization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software processes.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Examples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general models  include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‘waterfall’</a:t>
            </a:r>
            <a:r>
              <a:rPr sz="2400" spc="-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model,	incremental development,  and reuse-oriented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8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85" dirty="0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6640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engineering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developing a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specification.</a:t>
            </a:r>
            <a:endParaRPr sz="2400">
              <a:latin typeface="Arial"/>
              <a:cs typeface="Arial"/>
            </a:endParaRPr>
          </a:p>
          <a:p>
            <a:pPr marL="355600" marR="499109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 and implementation processes are concerned  with transforming a requirements specification into an  executable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6667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validation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checking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  system conforms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its specification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it meets</a:t>
            </a:r>
            <a:r>
              <a:rPr sz="2400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real needs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5403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evolution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takes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place when you change  existing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systems to meet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new requirements.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evolve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remain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useful.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662809"/>
            <a:ext cx="466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Chapter 2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– Software</a:t>
            </a:r>
            <a:r>
              <a:rPr sz="2400" b="1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95521" y="3894201"/>
            <a:ext cx="1553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3200" spc="-1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90" dirty="0"/>
              <a:t> </a:t>
            </a:r>
            <a:r>
              <a:rPr spc="-5" dirty="0"/>
              <a:t>prototyping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22590" cy="276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1597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prototype is an initial version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system used</a:t>
            </a:r>
            <a:r>
              <a:rPr sz="2400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demonstrate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concepts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and try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out design options.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prototype can be used</a:t>
            </a:r>
            <a:r>
              <a:rPr sz="2400" spc="-1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requirements engineering process to help with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 elicitation and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validation;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design processes to explore options and develop a UI</a:t>
            </a:r>
            <a:r>
              <a:rPr sz="2000" spc="-1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design;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the testing process to run back-to-back</a:t>
            </a:r>
            <a:r>
              <a:rPr sz="2000" spc="-2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tests.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5182870" cy="344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Benefits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prototyping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Improved system</a:t>
            </a:r>
            <a:r>
              <a:rPr sz="24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usability.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closer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match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users’ real</a:t>
            </a:r>
            <a:r>
              <a:rPr sz="2400" spc="-2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Improved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quality.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Improved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maintainability.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Reduced development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effort.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5642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process </a:t>
            </a:r>
            <a:r>
              <a:rPr dirty="0"/>
              <a:t>of </a:t>
            </a:r>
            <a:r>
              <a:rPr spc="-5" dirty="0"/>
              <a:t>prototype</a:t>
            </a:r>
            <a:r>
              <a:rPr spc="-2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70572" y="2608326"/>
            <a:ext cx="7627111" cy="216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6398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</a:t>
            </a:r>
            <a:r>
              <a:rPr spc="-7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/>
              <a:pPr marL="102235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273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87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Generic 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0878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2114550"/>
            <a:ext cx="7279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 specification of what the software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do is owned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  software developer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and decisions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on software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change are made 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by the</a:t>
            </a:r>
            <a:r>
              <a:rPr sz="2000" spc="-1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developer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141979"/>
            <a:ext cx="3231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135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Customized 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359664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3622040"/>
            <a:ext cx="7279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 specification of what the software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do is owned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  customer for the software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and they make decisions on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software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changes that are</a:t>
            </a:r>
            <a:r>
              <a:rPr sz="2000" spc="-2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09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Prototype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3529"/>
            <a:ext cx="7971155" cy="31584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based on rapid prototyping languages or</a:t>
            </a:r>
            <a:r>
              <a:rPr sz="2400" spc="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involve leaving out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Prototype should focus on areas of the product that are not</a:t>
            </a:r>
            <a:r>
              <a:rPr sz="2000" spc="-2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6424D"/>
                </a:solidFill>
                <a:latin typeface="Arial"/>
                <a:cs typeface="Arial"/>
              </a:rPr>
              <a:t>well-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understood;</a:t>
            </a:r>
            <a:endParaRPr sz="2000">
              <a:latin typeface="Arial"/>
              <a:cs typeface="Arial"/>
            </a:endParaRPr>
          </a:p>
          <a:p>
            <a:pPr marL="756285" marR="100330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Error checking and recovery may not be included in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prototype;</a:t>
            </a:r>
            <a:endParaRPr sz="2000">
              <a:latin typeface="Arial"/>
              <a:cs typeface="Arial"/>
            </a:endParaRPr>
          </a:p>
          <a:p>
            <a:pPr marL="756285" marR="48895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Focus on functional rather than non-functional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 such as reliability and</a:t>
            </a:r>
            <a:r>
              <a:rPr sz="2000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40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Throw-away</a:t>
            </a:r>
            <a:r>
              <a:rPr spc="-105" dirty="0"/>
              <a:t> </a:t>
            </a:r>
            <a:r>
              <a:rPr spc="-5" dirty="0"/>
              <a:t>prototypes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06690" cy="323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0029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Prototypes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be discarded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after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as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are not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good basis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production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may be impossible to tune the system to meet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non-functional  requirements;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Prototypes are normally</a:t>
            </a:r>
            <a:r>
              <a:rPr sz="2000" spc="-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undocumented;</a:t>
            </a:r>
            <a:endParaRPr sz="2000">
              <a:latin typeface="Arial"/>
              <a:cs typeface="Arial"/>
            </a:endParaRPr>
          </a:p>
          <a:p>
            <a:pPr marL="756285" marR="59944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prototype structure is usually degraded through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rapid  change;</a:t>
            </a:r>
            <a:endParaRPr sz="2000">
              <a:latin typeface="Arial"/>
              <a:cs typeface="Arial"/>
            </a:endParaRPr>
          </a:p>
          <a:p>
            <a:pPr marL="756285" marR="452120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prototype probably will not meet normal</a:t>
            </a:r>
            <a:r>
              <a:rPr sz="2000" spc="-1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organisational  quality</a:t>
            </a: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97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</a:t>
            </a:r>
            <a:r>
              <a:rPr spc="-25" dirty="0"/>
              <a:t> </a:t>
            </a:r>
            <a:r>
              <a:rPr spc="-5" dirty="0"/>
              <a:t>delivery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77505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304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Rather than deliver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single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delivery,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and delivery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broken down into  increments with each increment delivering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 of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required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functionality.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requirements are prioritised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highest priority  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included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early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increments.</a:t>
            </a:r>
            <a:endParaRPr sz="2400">
              <a:latin typeface="Arial"/>
              <a:cs typeface="Arial"/>
            </a:endParaRPr>
          </a:p>
          <a:p>
            <a:pPr marL="355600" marR="380365" indent="-342900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Once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increment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started,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are frozen though 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later  increments can continue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evolve.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56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 development </a:t>
            </a:r>
            <a:r>
              <a:rPr dirty="0"/>
              <a:t>and</a:t>
            </a:r>
            <a:r>
              <a:rPr spc="15" dirty="0"/>
              <a:t> </a:t>
            </a:r>
            <a:r>
              <a:rPr spc="-5" dirty="0"/>
              <a:t>delivery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908925" cy="39814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Incremental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 the system in increments and evaluate each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increment  before proceeding to the development of the next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increment;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Normal approach used in agile</a:t>
            </a:r>
            <a:r>
              <a:rPr sz="2000" spc="-1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methods;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Evaluation done by user/customer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6424D"/>
                </a:solidFill>
                <a:latin typeface="Arial"/>
                <a:cs typeface="Arial"/>
              </a:rPr>
              <a:t>proxy.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Incremental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delivery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Deploy an increment for use by</a:t>
            </a:r>
            <a:r>
              <a:rPr sz="2000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end-users;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More realistic evaluation about practical use of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software;</a:t>
            </a:r>
            <a:endParaRPr sz="2000">
              <a:latin typeface="Arial"/>
              <a:cs typeface="Arial"/>
            </a:endParaRPr>
          </a:p>
          <a:p>
            <a:pPr marL="756285" marR="30924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Difficult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implement for replacement systems as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increments  have less functionality than the system being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replaced.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97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</a:t>
            </a:r>
            <a:r>
              <a:rPr spc="-25" dirty="0"/>
              <a:t> </a:t>
            </a:r>
            <a:r>
              <a:rPr spc="-5" dirty="0"/>
              <a:t>delivery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2353055"/>
            <a:ext cx="8085592" cy="2767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29575" cy="402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Incremental delivery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advantages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Customer value can be delivered with each increment so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functionality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available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earlier.</a:t>
            </a:r>
            <a:endParaRPr sz="2400">
              <a:latin typeface="Arial"/>
              <a:cs typeface="Arial"/>
            </a:endParaRPr>
          </a:p>
          <a:p>
            <a:pPr marL="355600" marR="119761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Early increments act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prototype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help elicit  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later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increments.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Lower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risk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overall project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failure.</a:t>
            </a:r>
            <a:endParaRPr sz="2400">
              <a:latin typeface="Arial"/>
              <a:cs typeface="Arial"/>
            </a:endParaRPr>
          </a:p>
          <a:p>
            <a:pPr marL="355600" marR="230504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highest priority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tend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receive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most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42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 delivery</a:t>
            </a:r>
            <a:r>
              <a:rPr spc="15" dirty="0"/>
              <a:t>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6763" y="1625853"/>
            <a:ext cx="8015605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055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Most 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set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basic facilities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parts of the</a:t>
            </a: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756285" marR="87630" lvl="1" indent="-287020" algn="just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As requirements are not defined in detail until an increment is</a:t>
            </a:r>
            <a:r>
              <a:rPr sz="2000" spc="-2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 be implemented, it can be hard to identify common facilities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that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 needed by all</a:t>
            </a:r>
            <a:r>
              <a:rPr sz="2000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increments.</a:t>
            </a:r>
            <a:endParaRPr sz="2000">
              <a:latin typeface="Arial"/>
              <a:cs typeface="Arial"/>
            </a:endParaRPr>
          </a:p>
          <a:p>
            <a:pPr marL="355600" marR="109093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essence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iterative processes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 is developed in conjunction with the  software.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However,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this conflicts with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procurement model of many  organizations, where the complete system specification is part</a:t>
            </a:r>
            <a:r>
              <a:rPr sz="2000" spc="-2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  the system development</a:t>
            </a:r>
            <a:r>
              <a:rPr sz="2000" spc="-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contract.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792084" cy="439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46424D"/>
                </a:solidFill>
                <a:latin typeface="Arial"/>
                <a:cs typeface="Arial"/>
              </a:rPr>
              <a:t>Boehm’s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spiral</a:t>
            </a:r>
            <a:r>
              <a:rPr sz="2400" b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61849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represented as a spiral rather than as a  sequence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activities with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backtracking.</a:t>
            </a:r>
            <a:endParaRPr sz="2400">
              <a:latin typeface="Arial"/>
              <a:cs typeface="Arial"/>
            </a:endParaRPr>
          </a:p>
          <a:p>
            <a:pPr marL="355600" marR="90424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 loop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spiral represents a phase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 fixed phases such as specification or design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loops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spiral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chosen depending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</a:t>
            </a:r>
            <a:r>
              <a:rPr sz="2400" spc="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  <a:p>
            <a:pPr marL="355600" marR="17653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Risks are explicitly assessed and resolved throughout  the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68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Boehm’s </a:t>
            </a:r>
            <a:r>
              <a:rPr spc="-5" dirty="0"/>
              <a:t>spiral model of </a:t>
            </a:r>
            <a:r>
              <a:rPr dirty="0"/>
              <a:t>the software</a:t>
            </a:r>
            <a:r>
              <a:rPr spc="-114" dirty="0"/>
              <a:t>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24381" y="1661515"/>
            <a:ext cx="6969227" cy="471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01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Spiral model</a:t>
            </a:r>
            <a:r>
              <a:rPr spc="-50" dirty="0"/>
              <a:t> </a:t>
            </a:r>
            <a:r>
              <a:rPr spc="-5" dirty="0"/>
              <a:t>sectors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890509" cy="45612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Objective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setting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 objectives for the phase are</a:t>
            </a:r>
            <a:r>
              <a:rPr sz="2000" spc="-1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identified.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Risk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assessment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reduction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Risks are assessed and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activities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put in place to reduce the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key  risks.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and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 marL="756285" marR="26035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  <a:tab pos="614045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development model for the system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chosen	which can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be  any of the generic</a:t>
            </a:r>
            <a:r>
              <a:rPr sz="2000" spc="-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models.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Planning</a:t>
            </a:r>
            <a:endParaRPr sz="2400">
              <a:latin typeface="Arial"/>
              <a:cs typeface="Arial"/>
            </a:endParaRPr>
          </a:p>
          <a:p>
            <a:pPr marL="756285" marR="655320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project is reviewed and the next phase of the spiral</a:t>
            </a:r>
            <a:r>
              <a:rPr sz="2000" spc="-2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 planned.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8600"/>
            <a:ext cx="86080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Frequently </a:t>
            </a:r>
            <a:r>
              <a:rPr spc="-10" dirty="0"/>
              <a:t>asked </a:t>
            </a:r>
            <a:r>
              <a:rPr spc="-5" dirty="0"/>
              <a:t>questions </a:t>
            </a:r>
            <a:r>
              <a:rPr spc="-10" dirty="0"/>
              <a:t>about </a:t>
            </a:r>
            <a:r>
              <a:rPr spc="-5" dirty="0"/>
              <a:t>software  engineering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/>
              <a:pPr marL="102235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1637029"/>
            <a:ext cx="3463290" cy="472440"/>
          </a:xfrm>
          <a:custGeom>
            <a:avLst/>
            <a:gdLst/>
            <a:ahLst/>
            <a:cxnLst/>
            <a:rect l="l" t="t" r="r" b="b"/>
            <a:pathLst>
              <a:path w="3463290" h="472439">
                <a:moveTo>
                  <a:pt x="0" y="0"/>
                </a:moveTo>
                <a:lnTo>
                  <a:pt x="3463290" y="0"/>
                </a:lnTo>
                <a:lnTo>
                  <a:pt x="3463290" y="472440"/>
                </a:lnTo>
                <a:lnTo>
                  <a:pt x="0" y="47244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859" y="1680209"/>
            <a:ext cx="783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0490" y="1637029"/>
            <a:ext cx="4626610" cy="472440"/>
          </a:xfrm>
          <a:custGeom>
            <a:avLst/>
            <a:gdLst/>
            <a:ahLst/>
            <a:cxnLst/>
            <a:rect l="l" t="t" r="r" b="b"/>
            <a:pathLst>
              <a:path w="4626609" h="472439">
                <a:moveTo>
                  <a:pt x="0" y="0"/>
                </a:moveTo>
                <a:lnTo>
                  <a:pt x="4626610" y="0"/>
                </a:lnTo>
                <a:lnTo>
                  <a:pt x="4626610" y="472440"/>
                </a:lnTo>
                <a:lnTo>
                  <a:pt x="0" y="47244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94150" y="1680209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2109470"/>
            <a:ext cx="3463290" cy="708660"/>
          </a:xfrm>
          <a:custGeom>
            <a:avLst/>
            <a:gdLst/>
            <a:ahLst/>
            <a:cxnLst/>
            <a:rect l="l" t="t" r="r" b="b"/>
            <a:pathLst>
              <a:path w="3463290" h="708660">
                <a:moveTo>
                  <a:pt x="0" y="0"/>
                </a:moveTo>
                <a:lnTo>
                  <a:pt x="3463290" y="0"/>
                </a:lnTo>
                <a:lnTo>
                  <a:pt x="3463290" y="708659"/>
                </a:lnTo>
                <a:lnTo>
                  <a:pt x="0" y="708659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859" y="2081529"/>
            <a:ext cx="1433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What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software</a:t>
            </a:r>
            <a:r>
              <a:rPr sz="1400" spc="-5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20490" y="2109470"/>
            <a:ext cx="4626610" cy="708660"/>
          </a:xfrm>
          <a:custGeom>
            <a:avLst/>
            <a:gdLst/>
            <a:ahLst/>
            <a:cxnLst/>
            <a:rect l="l" t="t" r="r" b="b"/>
            <a:pathLst>
              <a:path w="4626609" h="708660">
                <a:moveTo>
                  <a:pt x="0" y="0"/>
                </a:moveTo>
                <a:lnTo>
                  <a:pt x="4626610" y="0"/>
                </a:lnTo>
                <a:lnTo>
                  <a:pt x="4626610" y="708659"/>
                </a:lnTo>
                <a:lnTo>
                  <a:pt x="0" y="708659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94150" y="2081529"/>
            <a:ext cx="4485005" cy="6375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 algn="just">
              <a:lnSpc>
                <a:spcPts val="157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Computer programs and </a:t>
            </a:r>
            <a:r>
              <a:rPr sz="1400" dirty="0">
                <a:latin typeface="Arial"/>
                <a:cs typeface="Arial"/>
              </a:rPr>
              <a:t>associated </a:t>
            </a:r>
            <a:r>
              <a:rPr sz="1400" spc="-5" dirty="0">
                <a:latin typeface="Arial"/>
                <a:cs typeface="Arial"/>
              </a:rPr>
              <a:t>documentation.  Software products </a:t>
            </a:r>
            <a:r>
              <a:rPr sz="1400" dirty="0">
                <a:latin typeface="Arial"/>
                <a:cs typeface="Arial"/>
              </a:rPr>
              <a:t>may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spc="-10" dirty="0">
                <a:latin typeface="Arial"/>
                <a:cs typeface="Arial"/>
              </a:rPr>
              <a:t>developed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particular  </a:t>
            </a:r>
            <a:r>
              <a:rPr sz="1400" dirty="0">
                <a:latin typeface="Arial"/>
                <a:cs typeface="Arial"/>
              </a:rPr>
              <a:t>customer </a:t>
            </a:r>
            <a:r>
              <a:rPr sz="1400" spc="-5" dirty="0">
                <a:latin typeface="Arial"/>
                <a:cs typeface="Arial"/>
              </a:rPr>
              <a:t>or may be </a:t>
            </a:r>
            <a:r>
              <a:rPr sz="1400" spc="-10" dirty="0">
                <a:latin typeface="Arial"/>
                <a:cs typeface="Arial"/>
              </a:rPr>
              <a:t>developed </a:t>
            </a:r>
            <a:r>
              <a:rPr sz="1400" dirty="0">
                <a:latin typeface="Arial"/>
                <a:cs typeface="Arial"/>
              </a:rPr>
              <a:t>for a </a:t>
            </a:r>
            <a:r>
              <a:rPr sz="1400" spc="-5" dirty="0">
                <a:latin typeface="Arial"/>
                <a:cs typeface="Arial"/>
              </a:rPr>
              <a:t>general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159" y="2790190"/>
            <a:ext cx="3305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What </a:t>
            </a:r>
            <a:r>
              <a:rPr sz="1400" spc="-5" dirty="0">
                <a:latin typeface="Arial"/>
                <a:cs typeface="Arial"/>
              </a:rPr>
              <a:t>are the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attributes of good</a:t>
            </a:r>
            <a:r>
              <a:rPr sz="1400" spc="7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software</a:t>
            </a:r>
            <a:r>
              <a:rPr sz="140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1450" y="2790190"/>
            <a:ext cx="4498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Good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should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deliver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required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1450" y="2989579"/>
            <a:ext cx="4498975" cy="438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  <a:tabLst>
                <a:tab pos="510540" algn="l"/>
                <a:tab pos="1713864" algn="l"/>
                <a:tab pos="2065020" algn="l"/>
                <a:tab pos="2515235" algn="l"/>
                <a:tab pos="3063240" algn="l"/>
                <a:tab pos="3561715" algn="l"/>
                <a:tab pos="4288155" algn="l"/>
              </a:tabLst>
            </a:pP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	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rm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	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	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	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houl</a:t>
            </a:r>
            <a:r>
              <a:rPr sz="1400" dirty="0">
                <a:latin typeface="Arial"/>
                <a:cs typeface="Arial"/>
              </a:rPr>
              <a:t>d	</a:t>
            </a:r>
            <a:r>
              <a:rPr sz="1400" spc="-5" dirty="0">
                <a:latin typeface="Arial"/>
                <a:cs typeface="Arial"/>
              </a:rPr>
              <a:t>be  maintainable, dependable and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usable.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3528059"/>
            <a:ext cx="3463290" cy="495300"/>
          </a:xfrm>
          <a:custGeom>
            <a:avLst/>
            <a:gdLst/>
            <a:ahLst/>
            <a:cxnLst/>
            <a:rect l="l" t="t" r="r" b="b"/>
            <a:pathLst>
              <a:path w="3463290" h="495300">
                <a:moveTo>
                  <a:pt x="0" y="0"/>
                </a:moveTo>
                <a:lnTo>
                  <a:pt x="3463290" y="0"/>
                </a:lnTo>
                <a:lnTo>
                  <a:pt x="346329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0859" y="3498850"/>
            <a:ext cx="2415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What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software</a:t>
            </a:r>
            <a:r>
              <a:rPr sz="1400" spc="2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engineering</a:t>
            </a:r>
            <a:r>
              <a:rPr sz="1400" spc="-5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20490" y="3528059"/>
            <a:ext cx="4626610" cy="495300"/>
          </a:xfrm>
          <a:custGeom>
            <a:avLst/>
            <a:gdLst/>
            <a:ahLst/>
            <a:cxnLst/>
            <a:rect l="l" t="t" r="r" b="b"/>
            <a:pathLst>
              <a:path w="4626609" h="495300">
                <a:moveTo>
                  <a:pt x="0" y="0"/>
                </a:moveTo>
                <a:lnTo>
                  <a:pt x="4626610" y="0"/>
                </a:lnTo>
                <a:lnTo>
                  <a:pt x="462661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4150" y="3498850"/>
            <a:ext cx="4483100" cy="438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>
              <a:lnSpc>
                <a:spcPts val="157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Software engineering is an engineering discipline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is  concerned with all aspects of software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production.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159" y="3994150"/>
            <a:ext cx="3342004" cy="438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  <a:tabLst>
                <a:tab pos="614680" algn="l"/>
                <a:tab pos="1054735" algn="l"/>
                <a:tab pos="1487170" algn="l"/>
                <a:tab pos="2656205" algn="l"/>
              </a:tabLst>
            </a:pPr>
            <a:r>
              <a:rPr sz="1400" spc="1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	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unda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	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f</a:t>
            </a:r>
            <a:r>
              <a:rPr sz="1400" spc="10" dirty="0">
                <a:solidFill>
                  <a:srgbClr val="006FBF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006FBF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6FBF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e 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engineering</a:t>
            </a:r>
            <a:r>
              <a:rPr sz="1400" spc="-1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activities</a:t>
            </a:r>
            <a:r>
              <a:rPr sz="140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1450" y="3994150"/>
            <a:ext cx="4498340" cy="438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Software specification, software development, software  validation and software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evolution.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440" y="4518659"/>
            <a:ext cx="8103234" cy="708660"/>
          </a:xfrm>
          <a:prstGeom prst="rect">
            <a:avLst/>
          </a:prstGeom>
          <a:solidFill>
            <a:srgbClr val="E8ECF3"/>
          </a:solidFill>
        </p:spPr>
        <p:txBody>
          <a:bodyPr vert="horz" wrap="square" lIns="0" tIns="1270" rIns="0" bIns="0" rtlCol="0">
            <a:spAutoFit/>
          </a:bodyPr>
          <a:lstStyle/>
          <a:p>
            <a:pPr marL="86360" marR="74295">
              <a:lnSpc>
                <a:spcPts val="1570"/>
              </a:lnSpc>
              <a:spcBef>
                <a:spcPts val="10"/>
              </a:spcBef>
              <a:tabLst>
                <a:tab pos="3549650" algn="l"/>
              </a:tabLst>
            </a:pPr>
            <a:r>
              <a:rPr sz="1400" dirty="0">
                <a:latin typeface="Arial"/>
                <a:cs typeface="Arial"/>
              </a:rPr>
              <a:t>What  </a:t>
            </a:r>
            <a:r>
              <a:rPr sz="1400" spc="-5" dirty="0">
                <a:latin typeface="Arial"/>
                <a:cs typeface="Arial"/>
              </a:rPr>
              <a:t>is  the  difference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between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software	</a:t>
            </a:r>
            <a:r>
              <a:rPr sz="1400" spc="-5" dirty="0">
                <a:latin typeface="Arial"/>
                <a:cs typeface="Arial"/>
              </a:rPr>
              <a:t>Computer </a:t>
            </a:r>
            <a:r>
              <a:rPr sz="1400" dirty="0">
                <a:latin typeface="Arial"/>
                <a:cs typeface="Arial"/>
              </a:rPr>
              <a:t>science focuses </a:t>
            </a:r>
            <a:r>
              <a:rPr sz="1400" spc="-5" dirty="0">
                <a:latin typeface="Arial"/>
                <a:cs typeface="Arial"/>
              </a:rPr>
              <a:t>on theory and fundamentals; 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engineering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computer</a:t>
            </a:r>
            <a:r>
              <a:rPr sz="1400" spc="1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science</a:t>
            </a:r>
            <a:r>
              <a:rPr sz="1400" dirty="0">
                <a:latin typeface="Arial"/>
                <a:cs typeface="Arial"/>
              </a:rPr>
              <a:t>?	</a:t>
            </a:r>
            <a:r>
              <a:rPr sz="1400" spc="-5" dirty="0">
                <a:latin typeface="Arial"/>
                <a:cs typeface="Arial"/>
              </a:rPr>
              <a:t>software engineering is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concerned with the practicalities</a:t>
            </a:r>
            <a:endParaRPr sz="1400">
              <a:latin typeface="Arial"/>
              <a:cs typeface="Arial"/>
            </a:endParaRPr>
          </a:p>
          <a:p>
            <a:pPr marL="3549650"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of developing and delivering useful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159" y="5198109"/>
            <a:ext cx="7962265" cy="8382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  <a:tabLst>
                <a:tab pos="3475354" algn="l"/>
                <a:tab pos="5033645" algn="l"/>
                <a:tab pos="5958205" algn="l"/>
                <a:tab pos="7245350" algn="l"/>
              </a:tabLst>
            </a:pPr>
            <a:r>
              <a:rPr sz="1400" dirty="0">
                <a:latin typeface="Arial"/>
                <a:cs typeface="Arial"/>
              </a:rPr>
              <a:t>What  </a:t>
            </a:r>
            <a:r>
              <a:rPr sz="1400" spc="-5" dirty="0">
                <a:latin typeface="Arial"/>
                <a:cs typeface="Arial"/>
              </a:rPr>
              <a:t>is  the  difference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between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software	</a:t>
            </a:r>
            <a:r>
              <a:rPr sz="1400" spc="-5" dirty="0">
                <a:latin typeface="Arial"/>
                <a:cs typeface="Arial"/>
              </a:rPr>
              <a:t>System engineering is concerned with all aspects of  </a:t>
            </a:r>
            <a:r>
              <a:rPr sz="1400" spc="-10" dirty="0">
                <a:solidFill>
                  <a:srgbClr val="006FB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n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g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inee</a:t>
            </a:r>
            <a:r>
              <a:rPr sz="1400" spc="-10" dirty="0">
                <a:solidFill>
                  <a:srgbClr val="006FBF"/>
                </a:solidFill>
                <a:latin typeface="Arial"/>
                <a:cs typeface="Arial"/>
              </a:rPr>
              <a:t>r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g</a:t>
            </a:r>
            <a:r>
              <a:rPr sz="1400" spc="1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006FBF"/>
                </a:solidFill>
                <a:latin typeface="Arial"/>
                <a:cs typeface="Arial"/>
              </a:rPr>
              <a:t>y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s</a:t>
            </a:r>
            <a:r>
              <a:rPr sz="1400" spc="10" dirty="0">
                <a:solidFill>
                  <a:srgbClr val="006FBF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6FB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m</a:t>
            </a:r>
            <a:r>
              <a:rPr sz="1400" spc="2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BF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n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ginee</a:t>
            </a:r>
            <a:r>
              <a:rPr sz="1400" spc="-10" dirty="0">
                <a:solidFill>
                  <a:srgbClr val="006FBF"/>
                </a:solidFill>
                <a:latin typeface="Arial"/>
                <a:cs typeface="Arial"/>
              </a:rPr>
              <a:t>r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n</a:t>
            </a:r>
            <a:r>
              <a:rPr sz="1400" spc="15" dirty="0">
                <a:solidFill>
                  <a:srgbClr val="006FBF"/>
                </a:solidFill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?	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pu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r-</a:t>
            </a:r>
            <a:r>
              <a:rPr sz="1400" spc="-5" dirty="0">
                <a:latin typeface="Arial"/>
                <a:cs typeface="Arial"/>
              </a:rPr>
              <a:t>base</a:t>
            </a:r>
            <a:r>
              <a:rPr sz="1400" dirty="0">
                <a:latin typeface="Arial"/>
                <a:cs typeface="Arial"/>
              </a:rPr>
              <a:t>d	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ms	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op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	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lu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  <a:p>
            <a:pPr marL="3475990" marR="5715">
              <a:lnSpc>
                <a:spcPts val="1570"/>
              </a:lnSpc>
              <a:spcBef>
                <a:spcPts val="10"/>
              </a:spcBef>
            </a:pPr>
            <a:r>
              <a:rPr sz="1400" spc="-10" dirty="0">
                <a:latin typeface="Arial"/>
                <a:cs typeface="Arial"/>
              </a:rPr>
              <a:t>hardware, </a:t>
            </a:r>
            <a:r>
              <a:rPr sz="1400" spc="-5" dirty="0">
                <a:latin typeface="Arial"/>
                <a:cs typeface="Arial"/>
              </a:rPr>
              <a:t>software and process engineering. Software  engineering is part of this more general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28280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Spiral model</a:t>
            </a:r>
            <a:r>
              <a:rPr sz="2400" b="1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usage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Spiral model has been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influential in helping people  think about iteration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 and  introducing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risk-driven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approach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marR="94297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practice,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however,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 is rarely used as  published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practical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2 </a:t>
            </a:r>
            <a:r>
              <a:rPr spc="-5" dirty="0"/>
              <a:t>Software</a:t>
            </a:r>
            <a:r>
              <a:rPr spc="-114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60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359"/>
            <a:ext cx="86080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Frequently </a:t>
            </a:r>
            <a:r>
              <a:rPr spc="-10" dirty="0"/>
              <a:t>asked </a:t>
            </a:r>
            <a:r>
              <a:rPr spc="-5" dirty="0"/>
              <a:t>questions </a:t>
            </a:r>
            <a:r>
              <a:rPr spc="-10" dirty="0"/>
              <a:t>about </a:t>
            </a:r>
            <a:r>
              <a:rPr spc="-5" dirty="0"/>
              <a:t>software  engineering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/>
              <a:pPr marL="102235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1734820"/>
            <a:ext cx="3487420" cy="372110"/>
          </a:xfrm>
          <a:custGeom>
            <a:avLst/>
            <a:gdLst/>
            <a:ahLst/>
            <a:cxnLst/>
            <a:rect l="l" t="t" r="r" b="b"/>
            <a:pathLst>
              <a:path w="3487420" h="372110">
                <a:moveTo>
                  <a:pt x="0" y="0"/>
                </a:moveTo>
                <a:lnTo>
                  <a:pt x="3487420" y="0"/>
                </a:lnTo>
                <a:lnTo>
                  <a:pt x="3487420" y="372109"/>
                </a:lnTo>
                <a:lnTo>
                  <a:pt x="0" y="372109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669" y="1752600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4620" y="1734820"/>
            <a:ext cx="4742180" cy="372110"/>
          </a:xfrm>
          <a:custGeom>
            <a:avLst/>
            <a:gdLst/>
            <a:ahLst/>
            <a:cxnLst/>
            <a:rect l="l" t="t" r="r" b="b"/>
            <a:pathLst>
              <a:path w="4742180" h="372110">
                <a:moveTo>
                  <a:pt x="0" y="0"/>
                </a:moveTo>
                <a:lnTo>
                  <a:pt x="4742180" y="0"/>
                </a:lnTo>
                <a:lnTo>
                  <a:pt x="4742180" y="372109"/>
                </a:lnTo>
                <a:lnTo>
                  <a:pt x="0" y="372109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2090" y="1752600"/>
            <a:ext cx="666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2106929"/>
            <a:ext cx="3487420" cy="495300"/>
          </a:xfrm>
          <a:custGeom>
            <a:avLst/>
            <a:gdLst/>
            <a:ahLst/>
            <a:cxnLst/>
            <a:rect l="l" t="t" r="r" b="b"/>
            <a:pathLst>
              <a:path w="3487420" h="495300">
                <a:moveTo>
                  <a:pt x="0" y="0"/>
                </a:moveTo>
                <a:lnTo>
                  <a:pt x="3487420" y="0"/>
                </a:lnTo>
                <a:lnTo>
                  <a:pt x="348742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CFD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8159" y="2077720"/>
            <a:ext cx="862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sz="1400" spc="1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	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59" y="2277109"/>
            <a:ext cx="1776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software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engineering?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4620" y="2106929"/>
            <a:ext cx="4742180" cy="495300"/>
          </a:xfrm>
          <a:custGeom>
            <a:avLst/>
            <a:gdLst/>
            <a:ahLst/>
            <a:cxnLst/>
            <a:rect l="l" t="t" r="r" b="b"/>
            <a:pathLst>
              <a:path w="4742180" h="495300">
                <a:moveTo>
                  <a:pt x="0" y="0"/>
                </a:moveTo>
                <a:lnTo>
                  <a:pt x="4742180" y="0"/>
                </a:lnTo>
                <a:lnTo>
                  <a:pt x="474218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CFD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7286" y="2077720"/>
            <a:ext cx="710184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0"/>
              </a:spcBef>
              <a:tabLst>
                <a:tab pos="424180" algn="l"/>
                <a:tab pos="861694" algn="l"/>
                <a:tab pos="1877060" algn="l"/>
                <a:tab pos="2500630" algn="l"/>
              </a:tabLst>
            </a:pPr>
            <a:r>
              <a:rPr sz="1400" dirty="0">
                <a:latin typeface="Arial"/>
                <a:cs typeface="Arial"/>
              </a:rPr>
              <a:t>the	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key	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challenges	</a:t>
            </a:r>
            <a:r>
              <a:rPr sz="1400" dirty="0">
                <a:latin typeface="Arial"/>
                <a:cs typeface="Arial"/>
              </a:rPr>
              <a:t>facing	</a:t>
            </a:r>
            <a:r>
              <a:rPr sz="1400" spc="-5" dirty="0">
                <a:latin typeface="Arial"/>
                <a:cs typeface="Arial"/>
              </a:rPr>
              <a:t>Coping with increasing diversity, demands for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reduced</a:t>
            </a:r>
            <a:endParaRPr sz="1400">
              <a:latin typeface="Arial"/>
              <a:cs typeface="Arial"/>
            </a:endParaRPr>
          </a:p>
          <a:p>
            <a:pPr marL="2500630">
              <a:lnSpc>
                <a:spcPts val="1625"/>
              </a:lnSpc>
            </a:pPr>
            <a:r>
              <a:rPr sz="1400" spc="-10" dirty="0">
                <a:latin typeface="Arial"/>
                <a:cs typeface="Arial"/>
              </a:rPr>
              <a:t>delivery </a:t>
            </a:r>
            <a:r>
              <a:rPr sz="1400" dirty="0">
                <a:latin typeface="Arial"/>
                <a:cs typeface="Arial"/>
              </a:rPr>
              <a:t>times </a:t>
            </a:r>
            <a:r>
              <a:rPr sz="1400" spc="-5" dirty="0">
                <a:latin typeface="Arial"/>
                <a:cs typeface="Arial"/>
              </a:rPr>
              <a:t>and developing trustworthy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2602229"/>
            <a:ext cx="3487420" cy="708660"/>
          </a:xfrm>
          <a:custGeom>
            <a:avLst/>
            <a:gdLst/>
            <a:ahLst/>
            <a:cxnLst/>
            <a:rect l="l" t="t" r="r" b="b"/>
            <a:pathLst>
              <a:path w="3487420" h="708660">
                <a:moveTo>
                  <a:pt x="0" y="0"/>
                </a:moveTo>
                <a:lnTo>
                  <a:pt x="3487420" y="0"/>
                </a:lnTo>
                <a:lnTo>
                  <a:pt x="3487420" y="708660"/>
                </a:lnTo>
                <a:lnTo>
                  <a:pt x="0" y="708660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8159" y="2573020"/>
            <a:ext cx="3365500" cy="438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  <a:tabLst>
                <a:tab pos="665480" algn="l"/>
                <a:tab pos="1156335" algn="l"/>
                <a:tab pos="1641475" algn="l"/>
                <a:tab pos="2295525" algn="l"/>
                <a:tab pos="2679700" algn="l"/>
              </a:tabLst>
            </a:pPr>
            <a:r>
              <a:rPr sz="1400" spc="1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t	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o</a:t>
            </a:r>
            <a:r>
              <a:rPr sz="1400" spc="5" dirty="0">
                <a:solidFill>
                  <a:srgbClr val="006FBF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ts	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	so</a:t>
            </a:r>
            <a:r>
              <a:rPr sz="1400" spc="10" dirty="0">
                <a:latin typeface="Arial"/>
                <a:cs typeface="Arial"/>
              </a:rPr>
              <a:t>ft</a:t>
            </a:r>
            <a:r>
              <a:rPr sz="1400" spc="-2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  </a:t>
            </a:r>
            <a:r>
              <a:rPr sz="1400" spc="-5" dirty="0">
                <a:latin typeface="Arial"/>
                <a:cs typeface="Arial"/>
              </a:rPr>
              <a:t>engineering?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4620" y="2602229"/>
            <a:ext cx="4742180" cy="708660"/>
          </a:xfrm>
          <a:custGeom>
            <a:avLst/>
            <a:gdLst/>
            <a:ahLst/>
            <a:cxnLst/>
            <a:rect l="l" t="t" r="r" b="b"/>
            <a:pathLst>
              <a:path w="4742180" h="708660">
                <a:moveTo>
                  <a:pt x="0" y="0"/>
                </a:moveTo>
                <a:lnTo>
                  <a:pt x="4742180" y="0"/>
                </a:lnTo>
                <a:lnTo>
                  <a:pt x="4742180" y="708660"/>
                </a:lnTo>
                <a:lnTo>
                  <a:pt x="0" y="708660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05579" y="2573020"/>
            <a:ext cx="4613275" cy="6388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370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Roughly 60% of software </a:t>
            </a:r>
            <a:r>
              <a:rPr sz="1400" dirty="0">
                <a:latin typeface="Arial"/>
                <a:cs typeface="Arial"/>
              </a:rPr>
              <a:t>costs </a:t>
            </a:r>
            <a:r>
              <a:rPr sz="1400" spc="-5" dirty="0">
                <a:latin typeface="Arial"/>
                <a:cs typeface="Arial"/>
              </a:rPr>
              <a:t>are development </a:t>
            </a:r>
            <a:r>
              <a:rPr sz="1400" dirty="0">
                <a:latin typeface="Arial"/>
                <a:cs typeface="Arial"/>
              </a:rPr>
              <a:t>costs,  </a:t>
            </a:r>
            <a:r>
              <a:rPr sz="1400" spc="-5" dirty="0">
                <a:latin typeface="Arial"/>
                <a:cs typeface="Arial"/>
              </a:rPr>
              <a:t>40% are </a:t>
            </a:r>
            <a:r>
              <a:rPr sz="1400" dirty="0">
                <a:latin typeface="Arial"/>
                <a:cs typeface="Arial"/>
              </a:rPr>
              <a:t>testing costs.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custom </a:t>
            </a:r>
            <a:r>
              <a:rPr sz="1400" spc="-5" dirty="0">
                <a:latin typeface="Arial"/>
                <a:cs typeface="Arial"/>
              </a:rPr>
              <a:t>software, evolution  </a:t>
            </a:r>
            <a:r>
              <a:rPr sz="1400" dirty="0">
                <a:latin typeface="Arial"/>
                <a:cs typeface="Arial"/>
              </a:rPr>
              <a:t>costs often </a:t>
            </a:r>
            <a:r>
              <a:rPr sz="1400" spc="-5" dirty="0">
                <a:latin typeface="Arial"/>
                <a:cs typeface="Arial"/>
              </a:rPr>
              <a:t>exceed development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costs.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" y="3310890"/>
            <a:ext cx="3487420" cy="1775460"/>
          </a:xfrm>
          <a:custGeom>
            <a:avLst/>
            <a:gdLst/>
            <a:ahLst/>
            <a:cxnLst/>
            <a:rect l="l" t="t" r="r" b="b"/>
            <a:pathLst>
              <a:path w="3487420" h="1775460">
                <a:moveTo>
                  <a:pt x="0" y="0"/>
                </a:moveTo>
                <a:lnTo>
                  <a:pt x="3487420" y="0"/>
                </a:lnTo>
                <a:lnTo>
                  <a:pt x="3487420" y="1775460"/>
                </a:lnTo>
                <a:lnTo>
                  <a:pt x="0" y="1775460"/>
                </a:lnTo>
                <a:lnTo>
                  <a:pt x="0" y="0"/>
                </a:lnTo>
                <a:close/>
              </a:path>
            </a:pathLst>
          </a:custGeom>
          <a:solidFill>
            <a:srgbClr val="CFD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8159" y="3281679"/>
            <a:ext cx="3364229" cy="438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What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best </a:t>
            </a:r>
            <a:r>
              <a:rPr sz="1400" spc="-5" dirty="0">
                <a:latin typeface="Arial"/>
                <a:cs typeface="Arial"/>
              </a:rPr>
              <a:t>software engineering  </a:t>
            </a:r>
            <a:r>
              <a:rPr sz="1400" spc="-5" dirty="0">
                <a:solidFill>
                  <a:srgbClr val="006FBF"/>
                </a:solidFill>
                <a:latin typeface="Arial"/>
                <a:cs typeface="Arial"/>
              </a:rPr>
              <a:t>techniques and</a:t>
            </a:r>
            <a:r>
              <a:rPr sz="1400" spc="2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BF"/>
                </a:solidFill>
                <a:latin typeface="Arial"/>
                <a:cs typeface="Arial"/>
              </a:rPr>
              <a:t>methods</a:t>
            </a:r>
            <a:r>
              <a:rPr sz="140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44620" y="3310890"/>
            <a:ext cx="4742180" cy="1775460"/>
          </a:xfrm>
          <a:custGeom>
            <a:avLst/>
            <a:gdLst/>
            <a:ahLst/>
            <a:cxnLst/>
            <a:rect l="l" t="t" r="r" b="b"/>
            <a:pathLst>
              <a:path w="4742180" h="1775460">
                <a:moveTo>
                  <a:pt x="0" y="0"/>
                </a:moveTo>
                <a:lnTo>
                  <a:pt x="4742180" y="0"/>
                </a:lnTo>
                <a:lnTo>
                  <a:pt x="4742180" y="1775460"/>
                </a:lnTo>
                <a:lnTo>
                  <a:pt x="0" y="1775460"/>
                </a:lnTo>
                <a:lnTo>
                  <a:pt x="0" y="0"/>
                </a:lnTo>
                <a:close/>
              </a:path>
            </a:pathLst>
          </a:custGeom>
          <a:solidFill>
            <a:srgbClr val="CFD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05579" y="3281679"/>
            <a:ext cx="461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While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projects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to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professionally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5579" y="3481070"/>
            <a:ext cx="4613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7894" algn="l"/>
                <a:tab pos="1417320" algn="l"/>
                <a:tab pos="2469515" algn="l"/>
                <a:tab pos="3297554" algn="l"/>
                <a:tab pos="4343400" algn="l"/>
              </a:tabLst>
            </a:pPr>
            <a:r>
              <a:rPr sz="140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anage</a:t>
            </a:r>
            <a:r>
              <a:rPr sz="1400" dirty="0">
                <a:latin typeface="Arial"/>
                <a:cs typeface="Arial"/>
              </a:rPr>
              <a:t>d	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	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eloped</a:t>
            </a:r>
            <a:r>
              <a:rPr sz="1400" dirty="0">
                <a:latin typeface="Arial"/>
                <a:cs typeface="Arial"/>
              </a:rPr>
              <a:t>,	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t	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hnique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5579" y="3681729"/>
            <a:ext cx="4614545" cy="12369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360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appropriate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different types of </a:t>
            </a:r>
            <a:r>
              <a:rPr sz="1400" dirty="0">
                <a:latin typeface="Arial"/>
                <a:cs typeface="Arial"/>
              </a:rPr>
              <a:t>system. </a:t>
            </a:r>
            <a:r>
              <a:rPr sz="1400" spc="-5" dirty="0">
                <a:latin typeface="Arial"/>
                <a:cs typeface="Arial"/>
              </a:rPr>
              <a:t>For example,  games should </a:t>
            </a:r>
            <a:r>
              <a:rPr sz="1400" spc="-10" dirty="0">
                <a:latin typeface="Arial"/>
                <a:cs typeface="Arial"/>
              </a:rPr>
              <a:t>always </a:t>
            </a:r>
            <a:r>
              <a:rPr sz="1400" spc="-5" dirty="0">
                <a:latin typeface="Arial"/>
                <a:cs typeface="Arial"/>
              </a:rPr>
              <a:t>be developed using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series of  prototypes </a:t>
            </a:r>
            <a:r>
              <a:rPr sz="1400" spc="-10" dirty="0">
                <a:latin typeface="Arial"/>
                <a:cs typeface="Arial"/>
              </a:rPr>
              <a:t>whereas </a:t>
            </a:r>
            <a:r>
              <a:rPr sz="1400" dirty="0">
                <a:latin typeface="Arial"/>
                <a:cs typeface="Arial"/>
              </a:rPr>
              <a:t>safety critical control systems </a:t>
            </a:r>
            <a:r>
              <a:rPr sz="1400" spc="-5" dirty="0">
                <a:latin typeface="Arial"/>
                <a:cs typeface="Arial"/>
              </a:rPr>
              <a:t>require  </a:t>
            </a:r>
            <a:r>
              <a:rPr sz="1400" dirty="0">
                <a:latin typeface="Arial"/>
                <a:cs typeface="Arial"/>
              </a:rPr>
              <a:t>a complete </a:t>
            </a:r>
            <a:r>
              <a:rPr sz="1400" spc="-5" dirty="0">
                <a:latin typeface="Arial"/>
                <a:cs typeface="Arial"/>
              </a:rPr>
              <a:t>and analyzable specification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spc="-10" dirty="0">
                <a:latin typeface="Arial"/>
                <a:cs typeface="Arial"/>
              </a:rPr>
              <a:t>developed.  You </a:t>
            </a:r>
            <a:r>
              <a:rPr sz="1400" dirty="0">
                <a:latin typeface="Arial"/>
                <a:cs typeface="Arial"/>
              </a:rPr>
              <a:t>can’t, </a:t>
            </a:r>
            <a:r>
              <a:rPr sz="1400" spc="-5" dirty="0">
                <a:latin typeface="Arial"/>
                <a:cs typeface="Arial"/>
              </a:rPr>
              <a:t>therefore, </a:t>
            </a:r>
            <a:r>
              <a:rPr sz="1400" dirty="0">
                <a:latin typeface="Arial"/>
                <a:cs typeface="Arial"/>
              </a:rPr>
              <a:t>say that </a:t>
            </a:r>
            <a:r>
              <a:rPr sz="1400" spc="-5" dirty="0">
                <a:latin typeface="Arial"/>
                <a:cs typeface="Arial"/>
              </a:rPr>
              <a:t>one </a:t>
            </a:r>
            <a:r>
              <a:rPr sz="1400" dirty="0">
                <a:latin typeface="Arial"/>
                <a:cs typeface="Arial"/>
              </a:rPr>
              <a:t>method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better </a:t>
            </a:r>
            <a:r>
              <a:rPr sz="1400" spc="-5" dirty="0">
                <a:latin typeface="Arial"/>
                <a:cs typeface="Arial"/>
              </a:rPr>
              <a:t>than  another.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200" y="5086350"/>
            <a:ext cx="3487420" cy="1135380"/>
          </a:xfrm>
          <a:custGeom>
            <a:avLst/>
            <a:gdLst/>
            <a:ahLst/>
            <a:cxnLst/>
            <a:rect l="l" t="t" r="r" b="b"/>
            <a:pathLst>
              <a:path w="3487420" h="1135379">
                <a:moveTo>
                  <a:pt x="0" y="0"/>
                </a:moveTo>
                <a:lnTo>
                  <a:pt x="3487420" y="0"/>
                </a:lnTo>
                <a:lnTo>
                  <a:pt x="3487420" y="1135380"/>
                </a:ln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8159" y="5058409"/>
            <a:ext cx="3365500" cy="438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What </a:t>
            </a:r>
            <a:r>
              <a:rPr sz="1400" spc="-5" dirty="0">
                <a:latin typeface="Arial"/>
                <a:cs typeface="Arial"/>
              </a:rPr>
              <a:t>differences has the </a:t>
            </a:r>
            <a:r>
              <a:rPr sz="1400" spc="-10" dirty="0">
                <a:solidFill>
                  <a:srgbClr val="006FBF"/>
                </a:solidFill>
                <a:latin typeface="Arial"/>
                <a:cs typeface="Arial"/>
              </a:rPr>
              <a:t>web </a:t>
            </a:r>
            <a:r>
              <a:rPr sz="1400" dirty="0">
                <a:latin typeface="Arial"/>
                <a:cs typeface="Arial"/>
              </a:rPr>
              <a:t>made </a:t>
            </a:r>
            <a:r>
              <a:rPr sz="1400" spc="5" dirty="0">
                <a:latin typeface="Arial"/>
                <a:cs typeface="Arial"/>
              </a:rPr>
              <a:t>to  </a:t>
            </a:r>
            <a:r>
              <a:rPr sz="1400" spc="-5" dirty="0">
                <a:latin typeface="Arial"/>
                <a:cs typeface="Arial"/>
              </a:rPr>
              <a:t>software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engineering?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4620" y="5086350"/>
            <a:ext cx="4742180" cy="1135380"/>
          </a:xfrm>
          <a:custGeom>
            <a:avLst/>
            <a:gdLst/>
            <a:ahLst/>
            <a:cxnLst/>
            <a:rect l="l" t="t" r="r" b="b"/>
            <a:pathLst>
              <a:path w="4742180" h="1135379">
                <a:moveTo>
                  <a:pt x="0" y="0"/>
                </a:moveTo>
                <a:lnTo>
                  <a:pt x="4742180" y="0"/>
                </a:lnTo>
                <a:lnTo>
                  <a:pt x="4742180" y="1135380"/>
                </a:ln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05579" y="5058409"/>
            <a:ext cx="4613275" cy="10375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360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web </a:t>
            </a:r>
            <a:r>
              <a:rPr sz="1400" spc="-5" dirty="0">
                <a:latin typeface="Arial"/>
                <a:cs typeface="Arial"/>
              </a:rPr>
              <a:t>has led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availability of software services  and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possibility of </a:t>
            </a:r>
            <a:r>
              <a:rPr sz="1400" spc="-10" dirty="0">
                <a:latin typeface="Arial"/>
                <a:cs typeface="Arial"/>
              </a:rPr>
              <a:t>developing </a:t>
            </a:r>
            <a:r>
              <a:rPr sz="1400" spc="-5" dirty="0">
                <a:latin typeface="Arial"/>
                <a:cs typeface="Arial"/>
              </a:rPr>
              <a:t>highly </a:t>
            </a:r>
            <a:r>
              <a:rPr sz="1400" dirty="0">
                <a:latin typeface="Arial"/>
                <a:cs typeface="Arial"/>
              </a:rPr>
              <a:t>distributed </a:t>
            </a:r>
            <a:r>
              <a:rPr sz="1400" spc="-5" dirty="0">
                <a:latin typeface="Arial"/>
                <a:cs typeface="Arial"/>
              </a:rPr>
              <a:t>service-  based </a:t>
            </a:r>
            <a:r>
              <a:rPr sz="1400" dirty="0">
                <a:latin typeface="Arial"/>
                <a:cs typeface="Arial"/>
              </a:rPr>
              <a:t>systems. </a:t>
            </a:r>
            <a:r>
              <a:rPr sz="1400" spc="-5" dirty="0">
                <a:latin typeface="Arial"/>
                <a:cs typeface="Arial"/>
              </a:rPr>
              <a:t>Web-based systems development has  led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important advances in programming languages and  software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reuse.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8379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Essential attributes </a:t>
            </a:r>
            <a:r>
              <a:rPr dirty="0"/>
              <a:t>of </a:t>
            </a:r>
            <a:r>
              <a:rPr spc="-5" dirty="0"/>
              <a:t>good</a:t>
            </a:r>
            <a:r>
              <a:rPr spc="-55" dirty="0"/>
              <a:t> </a:t>
            </a:r>
            <a:r>
              <a:rPr dirty="0"/>
              <a:t>software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91539" y="1783079"/>
            <a:ext cx="2132330" cy="496570"/>
          </a:xfrm>
          <a:custGeom>
            <a:avLst/>
            <a:gdLst/>
            <a:ahLst/>
            <a:cxnLst/>
            <a:rect l="l" t="t" r="r" b="b"/>
            <a:pathLst>
              <a:path w="2132330" h="496569">
                <a:moveTo>
                  <a:pt x="0" y="0"/>
                </a:moveTo>
                <a:lnTo>
                  <a:pt x="2132329" y="0"/>
                </a:lnTo>
                <a:lnTo>
                  <a:pt x="2132329" y="496570"/>
                </a:lnTo>
                <a:lnTo>
                  <a:pt x="0" y="49657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3870" y="1783079"/>
            <a:ext cx="5353050" cy="496570"/>
          </a:xfrm>
          <a:custGeom>
            <a:avLst/>
            <a:gdLst/>
            <a:ahLst/>
            <a:cxnLst/>
            <a:rect l="l" t="t" r="r" b="b"/>
            <a:pathLst>
              <a:path w="5353050" h="496569">
                <a:moveTo>
                  <a:pt x="0" y="0"/>
                </a:moveTo>
                <a:lnTo>
                  <a:pt x="5353050" y="0"/>
                </a:lnTo>
                <a:lnTo>
                  <a:pt x="5353050" y="496570"/>
                </a:lnTo>
                <a:lnTo>
                  <a:pt x="0" y="49657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1539" y="1783079"/>
            <a:ext cx="7485380" cy="496570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7493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90"/>
              </a:spcBef>
              <a:tabLst>
                <a:tab pos="2186305" algn="l"/>
              </a:tabLst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characteristic	Description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1539" y="2279650"/>
            <a:ext cx="2132330" cy="944880"/>
          </a:xfrm>
          <a:custGeom>
            <a:avLst/>
            <a:gdLst/>
            <a:ahLst/>
            <a:cxnLst/>
            <a:rect l="l" t="t" r="r" b="b"/>
            <a:pathLst>
              <a:path w="2132330" h="944880">
                <a:moveTo>
                  <a:pt x="0" y="0"/>
                </a:moveTo>
                <a:lnTo>
                  <a:pt x="2132329" y="0"/>
                </a:lnTo>
                <a:lnTo>
                  <a:pt x="2132329" y="944879"/>
                </a:lnTo>
                <a:lnTo>
                  <a:pt x="0" y="944879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7418" y="2250440"/>
            <a:ext cx="19481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smtClean="0">
                <a:solidFill>
                  <a:srgbClr val="A42AA7"/>
                </a:solidFill>
                <a:latin typeface="Arial"/>
                <a:cs typeface="Arial"/>
              </a:rPr>
              <a:t>M</a:t>
            </a:r>
            <a:r>
              <a:rPr sz="1400" spc="-5" smtClean="0">
                <a:latin typeface="Arial"/>
                <a:cs typeface="Arial"/>
              </a:rPr>
              <a:t>aintainabilit</a:t>
            </a:r>
            <a:r>
              <a:rPr lang="en-US" sz="1400" spc="-5" dirty="0" smtClean="0">
                <a:latin typeface="Arial"/>
                <a:cs typeface="Arial"/>
              </a:rPr>
              <a:t>	</a:t>
            </a:r>
            <a:r>
              <a:rPr sz="1400" spc="-5" smtClean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23870" y="2279650"/>
            <a:ext cx="5353050" cy="944880"/>
          </a:xfrm>
          <a:custGeom>
            <a:avLst/>
            <a:gdLst/>
            <a:ahLst/>
            <a:cxnLst/>
            <a:rect l="l" t="t" r="r" b="b"/>
            <a:pathLst>
              <a:path w="5353050" h="944880">
                <a:moveTo>
                  <a:pt x="0" y="0"/>
                </a:moveTo>
                <a:lnTo>
                  <a:pt x="5353050" y="0"/>
                </a:lnTo>
                <a:lnTo>
                  <a:pt x="5353050" y="944879"/>
                </a:lnTo>
                <a:lnTo>
                  <a:pt x="0" y="944879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8479" y="2250440"/>
            <a:ext cx="5247005" cy="8382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just">
              <a:lnSpc>
                <a:spcPct val="9370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Software </a:t>
            </a:r>
            <a:r>
              <a:rPr sz="1400" dirty="0">
                <a:latin typeface="Arial"/>
                <a:cs typeface="Arial"/>
              </a:rPr>
              <a:t>should be </a:t>
            </a:r>
            <a:r>
              <a:rPr sz="1400" spc="-5" dirty="0">
                <a:latin typeface="Arial"/>
                <a:cs typeface="Arial"/>
              </a:rPr>
              <a:t>written </a:t>
            </a:r>
            <a:r>
              <a:rPr sz="1400" dirty="0">
                <a:latin typeface="Arial"/>
                <a:cs typeface="Arial"/>
              </a:rPr>
              <a:t>in such a </a:t>
            </a:r>
            <a:r>
              <a:rPr sz="1400" spc="-10" dirty="0">
                <a:latin typeface="Arial"/>
                <a:cs typeface="Arial"/>
              </a:rPr>
              <a:t>way </a:t>
            </a:r>
            <a:r>
              <a:rPr sz="1400" dirty="0">
                <a:latin typeface="Arial"/>
                <a:cs typeface="Arial"/>
              </a:rPr>
              <a:t>so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dirty="0">
                <a:latin typeface="Arial"/>
                <a:cs typeface="Arial"/>
              </a:rPr>
              <a:t>it can </a:t>
            </a:r>
            <a:r>
              <a:rPr sz="1400" spc="-10" dirty="0">
                <a:latin typeface="Arial"/>
                <a:cs typeface="Arial"/>
              </a:rPr>
              <a:t>evolve </a:t>
            </a:r>
            <a:r>
              <a:rPr sz="1400" dirty="0">
                <a:latin typeface="Arial"/>
                <a:cs typeface="Arial"/>
              </a:rPr>
              <a:t>to  meet the </a:t>
            </a:r>
            <a:r>
              <a:rPr sz="1400" spc="-5" dirty="0">
                <a:latin typeface="Arial"/>
                <a:cs typeface="Arial"/>
              </a:rPr>
              <a:t>changing needs of </a:t>
            </a:r>
            <a:r>
              <a:rPr sz="1400" dirty="0">
                <a:latin typeface="Arial"/>
                <a:cs typeface="Arial"/>
              </a:rPr>
              <a:t>customers. </a:t>
            </a:r>
            <a:r>
              <a:rPr sz="1400" spc="-5" dirty="0">
                <a:latin typeface="Arial"/>
                <a:cs typeface="Arial"/>
              </a:rPr>
              <a:t>This is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critical attribute  because software change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an inevitable requirement of </a:t>
            </a:r>
            <a:r>
              <a:rPr sz="1400" dirty="0">
                <a:latin typeface="Arial"/>
                <a:cs typeface="Arial"/>
              </a:rPr>
              <a:t>a  </a:t>
            </a:r>
            <a:r>
              <a:rPr sz="1400" spc="-5" dirty="0">
                <a:latin typeface="Arial"/>
                <a:cs typeface="Arial"/>
              </a:rPr>
              <a:t>changing business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environment.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719" y="3195320"/>
            <a:ext cx="1449705" cy="438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</a:pPr>
            <a:r>
              <a:rPr sz="1400" spc="-5" dirty="0">
                <a:solidFill>
                  <a:srgbClr val="A42AA7"/>
                </a:solidFill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ependability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 </a:t>
            </a:r>
            <a:r>
              <a:rPr sz="1400" spc="-5" dirty="0">
                <a:solidFill>
                  <a:srgbClr val="A42AA7"/>
                </a:solidFill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5779" y="3195320"/>
            <a:ext cx="5260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205" algn="l"/>
                <a:tab pos="2090420" algn="l"/>
                <a:tab pos="2909570" algn="l"/>
                <a:tab pos="3171825" algn="l"/>
                <a:tab pos="3791585" algn="l"/>
                <a:tab pos="4105275" algn="l"/>
              </a:tabLst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	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enda</a:t>
            </a:r>
            <a:r>
              <a:rPr sz="1400" spc="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ili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	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lude</a:t>
            </a:r>
            <a:r>
              <a:rPr sz="1400" dirty="0">
                <a:latin typeface="Arial"/>
                <a:cs typeface="Arial"/>
              </a:rPr>
              <a:t>s	a	r</a:t>
            </a:r>
            <a:r>
              <a:rPr sz="1400" spc="-5" dirty="0">
                <a:latin typeface="Arial"/>
                <a:cs typeface="Arial"/>
              </a:rPr>
              <a:t>ang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	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5779" y="3394709"/>
            <a:ext cx="5261610" cy="8382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370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including reliability, </a:t>
            </a:r>
            <a:r>
              <a:rPr sz="1400" dirty="0">
                <a:latin typeface="Arial"/>
                <a:cs typeface="Arial"/>
              </a:rPr>
              <a:t>security </a:t>
            </a:r>
            <a:r>
              <a:rPr sz="1400" spc="-5" dirty="0">
                <a:latin typeface="Arial"/>
                <a:cs typeface="Arial"/>
              </a:rPr>
              <a:t>and safety. Dependable software  should </a:t>
            </a:r>
            <a:r>
              <a:rPr sz="1400" dirty="0">
                <a:latin typeface="Arial"/>
                <a:cs typeface="Arial"/>
              </a:rPr>
              <a:t>not cause </a:t>
            </a:r>
            <a:r>
              <a:rPr sz="1400" spc="-5" dirty="0">
                <a:latin typeface="Arial"/>
                <a:cs typeface="Arial"/>
              </a:rPr>
              <a:t>physical or economic damage in the event of  system failure. Malicious users should not be able </a:t>
            </a:r>
            <a:r>
              <a:rPr sz="1400" dirty="0">
                <a:latin typeface="Arial"/>
                <a:cs typeface="Arial"/>
              </a:rPr>
              <a:t>to access </a:t>
            </a:r>
            <a:r>
              <a:rPr sz="1400" spc="-5" dirty="0">
                <a:latin typeface="Arial"/>
                <a:cs typeface="Arial"/>
              </a:rPr>
              <a:t>or  damage the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system.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1539" y="4382770"/>
            <a:ext cx="2132330" cy="859790"/>
          </a:xfrm>
          <a:custGeom>
            <a:avLst/>
            <a:gdLst/>
            <a:ahLst/>
            <a:cxnLst/>
            <a:rect l="l" t="t" r="r" b="b"/>
            <a:pathLst>
              <a:path w="2132330" h="859789">
                <a:moveTo>
                  <a:pt x="0" y="0"/>
                </a:moveTo>
                <a:lnTo>
                  <a:pt x="2132329" y="0"/>
                </a:lnTo>
                <a:lnTo>
                  <a:pt x="2132329" y="859789"/>
                </a:lnTo>
                <a:lnTo>
                  <a:pt x="0" y="859789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7419" y="4353559"/>
            <a:ext cx="776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A42AA7"/>
                </a:solidFill>
                <a:latin typeface="Arial"/>
                <a:cs typeface="Arial"/>
              </a:rPr>
              <a:t>E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ie</a:t>
            </a:r>
            <a:r>
              <a:rPr sz="1400" spc="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23870" y="4382770"/>
            <a:ext cx="5353050" cy="859790"/>
          </a:xfrm>
          <a:custGeom>
            <a:avLst/>
            <a:gdLst/>
            <a:ahLst/>
            <a:cxnLst/>
            <a:rect l="l" t="t" r="r" b="b"/>
            <a:pathLst>
              <a:path w="5353050" h="859789">
                <a:moveTo>
                  <a:pt x="0" y="0"/>
                </a:moveTo>
                <a:lnTo>
                  <a:pt x="5353050" y="0"/>
                </a:lnTo>
                <a:lnTo>
                  <a:pt x="5353050" y="859789"/>
                </a:lnTo>
                <a:lnTo>
                  <a:pt x="0" y="859789"/>
                </a:lnTo>
                <a:lnTo>
                  <a:pt x="0" y="0"/>
                </a:lnTo>
                <a:close/>
              </a:path>
            </a:pathLst>
          </a:custGeom>
          <a:solidFill>
            <a:srgbClr val="E8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78479" y="4353559"/>
            <a:ext cx="5247005" cy="6388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just">
              <a:lnSpc>
                <a:spcPct val="9370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Software should not </a:t>
            </a:r>
            <a:r>
              <a:rPr sz="1400" dirty="0">
                <a:latin typeface="Arial"/>
                <a:cs typeface="Arial"/>
              </a:rPr>
              <a:t>make </a:t>
            </a:r>
            <a:r>
              <a:rPr sz="1400" spc="-5" dirty="0">
                <a:latin typeface="Arial"/>
                <a:cs typeface="Arial"/>
              </a:rPr>
              <a:t>wasteful </a:t>
            </a:r>
            <a:r>
              <a:rPr sz="1400" dirty="0">
                <a:latin typeface="Arial"/>
                <a:cs typeface="Arial"/>
              </a:rPr>
              <a:t>use of </a:t>
            </a:r>
            <a:r>
              <a:rPr sz="1400" spc="-5" dirty="0">
                <a:latin typeface="Arial"/>
                <a:cs typeface="Arial"/>
              </a:rPr>
              <a:t>system resources such  as </a:t>
            </a:r>
            <a:r>
              <a:rPr sz="1400" dirty="0">
                <a:latin typeface="Arial"/>
                <a:cs typeface="Arial"/>
              </a:rPr>
              <a:t>memory </a:t>
            </a:r>
            <a:r>
              <a:rPr sz="1400" spc="-5" dirty="0">
                <a:latin typeface="Arial"/>
                <a:cs typeface="Arial"/>
              </a:rPr>
              <a:t>and processor cycles. </a:t>
            </a:r>
            <a:r>
              <a:rPr sz="1400" dirty="0">
                <a:latin typeface="Arial"/>
                <a:cs typeface="Arial"/>
              </a:rPr>
              <a:t>Efficiency </a:t>
            </a:r>
            <a:r>
              <a:rPr sz="1400" spc="-5" dirty="0">
                <a:latin typeface="Arial"/>
                <a:cs typeface="Arial"/>
              </a:rPr>
              <a:t>therefore includes  responsiveness, processing </a:t>
            </a:r>
            <a:r>
              <a:rPr sz="1400" dirty="0">
                <a:latin typeface="Arial"/>
                <a:cs typeface="Arial"/>
              </a:rPr>
              <a:t>time, memory </a:t>
            </a:r>
            <a:r>
              <a:rPr sz="1400" spc="-5" dirty="0">
                <a:latin typeface="Arial"/>
                <a:cs typeface="Arial"/>
              </a:rPr>
              <a:t>utilisation,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719" y="5213350"/>
            <a:ext cx="1027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A42AA7"/>
                </a:solidFill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cceptability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5779" y="5213350"/>
            <a:ext cx="5259070" cy="6375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157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Software </a:t>
            </a:r>
            <a:r>
              <a:rPr sz="1400" dirty="0">
                <a:latin typeface="Arial"/>
                <a:cs typeface="Arial"/>
              </a:rPr>
              <a:t>must </a:t>
            </a:r>
            <a:r>
              <a:rPr sz="1400" spc="-5" dirty="0">
                <a:latin typeface="Arial"/>
                <a:cs typeface="Arial"/>
              </a:rPr>
              <a:t>be acceptable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type of users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10" dirty="0">
                <a:latin typeface="Arial"/>
                <a:cs typeface="Arial"/>
              </a:rPr>
              <a:t>which </a:t>
            </a:r>
            <a:r>
              <a:rPr sz="1400" spc="-5" dirty="0">
                <a:latin typeface="Arial"/>
                <a:cs typeface="Arial"/>
              </a:rPr>
              <a:t>it </a:t>
            </a:r>
            <a:r>
              <a:rPr sz="1400" dirty="0">
                <a:latin typeface="Arial"/>
                <a:cs typeface="Arial"/>
              </a:rPr>
              <a:t>is  </a:t>
            </a:r>
            <a:r>
              <a:rPr sz="1400" spc="-5" dirty="0">
                <a:latin typeface="Arial"/>
                <a:cs typeface="Arial"/>
              </a:rPr>
              <a:t>designed. This means that it </a:t>
            </a:r>
            <a:r>
              <a:rPr sz="1400" dirty="0">
                <a:latin typeface="Arial"/>
                <a:cs typeface="Arial"/>
              </a:rPr>
              <a:t>must be </a:t>
            </a:r>
            <a:r>
              <a:rPr sz="1400" spc="-5" dirty="0">
                <a:latin typeface="Arial"/>
                <a:cs typeface="Arial"/>
              </a:rPr>
              <a:t>understandable, usable and  compatible with other </a:t>
            </a:r>
            <a:r>
              <a:rPr sz="1400" dirty="0">
                <a:latin typeface="Arial"/>
                <a:cs typeface="Arial"/>
              </a:rPr>
              <a:t>systems that they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0240"/>
            <a:ext cx="7465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8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225" dirty="0"/>
              <a:t> </a:t>
            </a:r>
            <a:r>
              <a:rPr dirty="0"/>
              <a:t>Introduction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793115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A42AA7"/>
                </a:solidFill>
                <a:latin typeface="Symbol"/>
                <a:cs typeface="Symbol"/>
              </a:rPr>
              <a:t></a:t>
            </a:r>
            <a:r>
              <a:rPr sz="3600" spc="44" baseline="5787" dirty="0">
                <a:solidFill>
                  <a:srgbClr val="A42AA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42AA7"/>
                </a:solidFill>
                <a:latin typeface="Arial"/>
                <a:cs typeface="Arial"/>
              </a:rPr>
              <a:t>Software </a:t>
            </a:r>
            <a:r>
              <a:rPr sz="2400" spc="-10" dirty="0">
                <a:solidFill>
                  <a:srgbClr val="A42AA7"/>
                </a:solidFill>
                <a:latin typeface="Arial"/>
                <a:cs typeface="Arial"/>
              </a:rPr>
              <a:t>engineering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engineering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discipline that is  concerned with all aspects of software production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from 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the early stages of system specification through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maintaining the </a:t>
            </a:r>
            <a:r>
              <a:rPr sz="2400" dirty="0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after it has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gone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into</a:t>
            </a:r>
            <a:r>
              <a:rPr sz="2400" spc="45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3600" spc="1747" baseline="5787" dirty="0">
                <a:solidFill>
                  <a:srgbClr val="006FBF"/>
                </a:solidFill>
                <a:latin typeface="Symbol"/>
                <a:cs typeface="Symbol"/>
              </a:rPr>
              <a:t></a:t>
            </a:r>
            <a:r>
              <a:rPr sz="3600" spc="-89" baseline="5787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BF"/>
                </a:solidFill>
                <a:latin typeface="Arial"/>
                <a:cs typeface="Arial"/>
              </a:rPr>
              <a:t>Engineering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discipline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370332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3728720"/>
            <a:ext cx="6612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Using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appropriate theories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methods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to solve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problems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bearing in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mind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organizational and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financial</a:t>
            </a:r>
            <a:r>
              <a:rPr sz="2000" spc="-5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constraints.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69" y="4452620"/>
            <a:ext cx="497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747" baseline="5787" dirty="0">
                <a:solidFill>
                  <a:srgbClr val="45414C"/>
                </a:solidFill>
                <a:latin typeface="Symbol"/>
                <a:cs typeface="Symbol"/>
              </a:rPr>
              <a:t></a:t>
            </a:r>
            <a:r>
              <a:rPr sz="3600" spc="-52" baseline="5787" dirty="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45414C"/>
                </a:solidFill>
                <a:latin typeface="Arial"/>
                <a:cs typeface="Arial"/>
              </a:rPr>
              <a:t>aspects of </a:t>
            </a:r>
            <a:r>
              <a:rPr sz="2400" spc="-5" dirty="0">
                <a:solidFill>
                  <a:srgbClr val="006FBF"/>
                </a:solidFill>
                <a:latin typeface="Arial"/>
                <a:cs typeface="Arial"/>
              </a:rPr>
              <a:t>software production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490600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45414C"/>
                </a:solidFill>
                <a:latin typeface="Symbol"/>
                <a:cs typeface="Symbol"/>
              </a:rPr>
              <a:t>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4932679"/>
            <a:ext cx="67189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just technical process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of development.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Also project  management and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development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of tools, methods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etc.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sz="2000" dirty="0">
                <a:solidFill>
                  <a:srgbClr val="45414C"/>
                </a:solidFill>
                <a:latin typeface="Arial"/>
                <a:cs typeface="Arial"/>
              </a:rPr>
              <a:t>support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software</a:t>
            </a:r>
            <a:r>
              <a:rPr sz="2000" spc="-20" dirty="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5414C"/>
                </a:solidFill>
                <a:latin typeface="Arial"/>
                <a:cs typeface="Arial"/>
              </a:rPr>
              <a:t>production.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3658</Words>
  <Application>Microsoft Office PowerPoint</Application>
  <PresentationFormat>On-screen Show (4:3)</PresentationFormat>
  <Paragraphs>463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Symbol</vt:lpstr>
      <vt:lpstr>Times New Roman</vt:lpstr>
      <vt:lpstr>Wingdings</vt:lpstr>
      <vt:lpstr>Office Theme</vt:lpstr>
      <vt:lpstr>Chapter 1- Introduction</vt:lpstr>
      <vt:lpstr>1.1 Software engineering</vt:lpstr>
      <vt:lpstr>Software costs</vt:lpstr>
      <vt:lpstr>Software products</vt:lpstr>
      <vt:lpstr>Product specification</vt:lpstr>
      <vt:lpstr>Frequently asked questions about software  engineering</vt:lpstr>
      <vt:lpstr>Frequently asked questions about software  engineering</vt:lpstr>
      <vt:lpstr>Essential attributes of good software</vt:lpstr>
      <vt:lpstr>Software engineering</vt:lpstr>
      <vt:lpstr>PowerPoint Presentation</vt:lpstr>
      <vt:lpstr>PowerPoint Presentation</vt:lpstr>
      <vt:lpstr>Application types</vt:lpstr>
      <vt:lpstr>Application types</vt:lpstr>
      <vt:lpstr>Application types</vt:lpstr>
      <vt:lpstr>1.2 Software engineering ethics</vt:lpstr>
      <vt:lpstr>Issues of professional responsibility</vt:lpstr>
      <vt:lpstr>Issues of professional responsibility</vt:lpstr>
      <vt:lpstr>PowerPoint Presentation</vt:lpstr>
      <vt:lpstr>Topics covered</vt:lpstr>
      <vt:lpstr>The software process</vt:lpstr>
      <vt:lpstr>Software process descriptions</vt:lpstr>
      <vt:lpstr>PowerPoint Presentation</vt:lpstr>
      <vt:lpstr>Software process models</vt:lpstr>
      <vt:lpstr>The waterfall model</vt:lpstr>
      <vt:lpstr>Waterfall model phases</vt:lpstr>
      <vt:lpstr>Waterfall model problems</vt:lpstr>
      <vt:lpstr>Incremental development</vt:lpstr>
      <vt:lpstr>Incremental development benefits</vt:lpstr>
      <vt:lpstr>Incremental development problems</vt:lpstr>
      <vt:lpstr>Reuse-oriented software engineering</vt:lpstr>
      <vt:lpstr>Reuse-oriented software engineering</vt:lpstr>
      <vt:lpstr>PowerPoint Presentation</vt:lpstr>
      <vt:lpstr>Software specification</vt:lpstr>
      <vt:lpstr>The requirements engineering process</vt:lpstr>
      <vt:lpstr>Software design and implementation</vt:lpstr>
      <vt:lpstr>A general model of the design process</vt:lpstr>
      <vt:lpstr>PowerPoint Presentation</vt:lpstr>
      <vt:lpstr>Software validation</vt:lpstr>
      <vt:lpstr>Stages of testing</vt:lpstr>
      <vt:lpstr>Testing stages</vt:lpstr>
      <vt:lpstr>Testing phases in a plan-driven software  process</vt:lpstr>
      <vt:lpstr>PowerPoint Presentation</vt:lpstr>
      <vt:lpstr>System evolution</vt:lpstr>
      <vt:lpstr>PowerPoint Presentation</vt:lpstr>
      <vt:lpstr>Key points</vt:lpstr>
      <vt:lpstr>PowerPoint Presentation</vt:lpstr>
      <vt:lpstr>Software prototyping</vt:lpstr>
      <vt:lpstr>PowerPoint Presentation</vt:lpstr>
      <vt:lpstr>The process of prototype development</vt:lpstr>
      <vt:lpstr>Prototype development</vt:lpstr>
      <vt:lpstr>Throw-away prototypes</vt:lpstr>
      <vt:lpstr>Incremental delivery</vt:lpstr>
      <vt:lpstr>Incremental development and delivery</vt:lpstr>
      <vt:lpstr>Incremental delivery</vt:lpstr>
      <vt:lpstr>PowerPoint Presentation</vt:lpstr>
      <vt:lpstr>Incremental delivery problems</vt:lpstr>
      <vt:lpstr>PowerPoint Presentation</vt:lpstr>
      <vt:lpstr>Boehm’s spiral model of the software process</vt:lpstr>
      <vt:lpstr>Spiral model sectors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1- Introduction</dc:title>
  <cp:lastModifiedBy>Abhishek</cp:lastModifiedBy>
  <cp:revision>48</cp:revision>
  <dcterms:created xsi:type="dcterms:W3CDTF">2019-11-11T10:55:49Z</dcterms:created>
  <dcterms:modified xsi:type="dcterms:W3CDTF">2021-05-26T09:25:09Z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2019-11-11T00:00:00Z</vt:filetime>
  </property>
</Properties>
</file>