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4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5" name="Footer Placeholder 4"/>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8" name="Footer Placeholder 7"/>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9" name="Slide Number Placeholder 8"/>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4" name="Footer Placeholder 3"/>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5" name="Slide Number Placeholder 4"/>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3" name="Footer Placeholder 2"/>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4" name="Slide Number Placeholder 3"/>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11/14/2019</a:t>
            </a:fld>
            <a:endParaRPr lang="en-US"/>
          </a:p>
        </p:txBody>
      </p:sp>
      <p:sp>
        <p:nvSpPr>
          <p:cNvPr id="6" name="Footer Placeholder 5"/>
          <p:cNvSpPr>
            <a:spLocks noGrp="1"/>
          </p:cNvSpPr>
          <p:nvPr>
            <p:ph type="ftr" sz="quarter" idx="11"/>
          </p:nvPr>
        </p:nvSpPr>
        <p:spPr/>
        <p:txBody>
          <a:body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pPr marL="25400">
                <a:lnSpc>
                  <a:spcPts val="1240"/>
                </a:lnSpc>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lnSpc>
                <a:spcPts val="1240"/>
              </a:lnSpc>
            </a:pPr>
            <a:r>
              <a:rPr lang="en-US" spc="-5" smtClean="0"/>
              <a:t>Chapter </a:t>
            </a:r>
            <a:r>
              <a:rPr lang="en-US" smtClean="0"/>
              <a:t>7 Design and</a:t>
            </a:r>
            <a:r>
              <a:rPr lang="en-US" spc="-100" smtClean="0"/>
              <a:t> </a:t>
            </a:r>
            <a:r>
              <a:rPr lang="en-US" spc="-5" smtClean="0"/>
              <a:t>implementation</a:t>
            </a:r>
            <a:endParaRPr lang="en-US" spc="-5"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25400">
              <a:lnSpc>
                <a:spcPts val="1240"/>
              </a:lnSpc>
            </a:pPr>
            <a:fld id="{81D60167-4931-47E6-BA6A-407CBD079E47}" type="slidenum">
              <a:rPr lang="en-US" smtClean="0"/>
              <a:pPr marL="25400">
                <a:lnSpc>
                  <a:spcPts val="1240"/>
                </a:lnSpc>
              </a:pPr>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2662809"/>
            <a:ext cx="574865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Chapter 7 </a:t>
            </a:r>
            <a:r>
              <a:rPr sz="2400" b="1" dirty="0">
                <a:solidFill>
                  <a:srgbClr val="46424D"/>
                </a:solidFill>
                <a:latin typeface="Arial"/>
                <a:cs typeface="Arial"/>
              </a:rPr>
              <a:t>– </a:t>
            </a:r>
            <a:r>
              <a:rPr sz="2400" b="1" spc="-5" dirty="0">
                <a:solidFill>
                  <a:srgbClr val="46424D"/>
                </a:solidFill>
                <a:latin typeface="Arial"/>
                <a:cs typeface="Arial"/>
              </a:rPr>
              <a:t>Design and</a:t>
            </a:r>
            <a:r>
              <a:rPr sz="2400" b="1" spc="-35" dirty="0">
                <a:solidFill>
                  <a:srgbClr val="46424D"/>
                </a:solidFill>
                <a:latin typeface="Arial"/>
                <a:cs typeface="Arial"/>
              </a:rPr>
              <a:t> </a:t>
            </a:r>
            <a:r>
              <a:rPr sz="2400" b="1" dirty="0">
                <a:solidFill>
                  <a:srgbClr val="46424D"/>
                </a:solidFill>
                <a:latin typeface="Arial"/>
                <a:cs typeface="Arial"/>
              </a:rPr>
              <a:t>Implementation</a:t>
            </a:r>
            <a:endParaRPr sz="240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a:t>
            </a:fld>
            <a:endParaRPr dirty="0"/>
          </a:p>
        </p:txBody>
      </p:sp>
      <p:sp>
        <p:nvSpPr>
          <p:cNvPr id="3" name="object 3"/>
          <p:cNvSpPr txBox="1"/>
          <p:nvPr/>
        </p:nvSpPr>
        <p:spPr>
          <a:xfrm>
            <a:off x="3795521" y="3894201"/>
            <a:ext cx="1553845" cy="513715"/>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888888"/>
                </a:solidFill>
                <a:latin typeface="Calibri"/>
                <a:cs typeface="Calibri"/>
              </a:rPr>
              <a:t>Lecture</a:t>
            </a:r>
            <a:r>
              <a:rPr sz="3200" spc="-110" dirty="0">
                <a:solidFill>
                  <a:srgbClr val="888888"/>
                </a:solidFill>
                <a:latin typeface="Calibri"/>
                <a:cs typeface="Calibri"/>
              </a:rPr>
              <a:t> </a:t>
            </a:r>
            <a:r>
              <a:rPr sz="3200" dirty="0">
                <a:solidFill>
                  <a:srgbClr val="888888"/>
                </a:solidFill>
                <a:latin typeface="Calibri"/>
                <a:cs typeface="Calibri"/>
              </a:rPr>
              <a:t>1</a:t>
            </a:r>
            <a:endParaRPr sz="3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7010400" cy="689932"/>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 </a:t>
            </a:r>
            <a:r>
              <a:rPr spc="-5" dirty="0"/>
              <a:t>use</a:t>
            </a:r>
            <a:r>
              <a:rPr spc="-65" dirty="0"/>
              <a:t> </a:t>
            </a:r>
            <a:r>
              <a:rPr spc="-5" dirty="0"/>
              <a:t>cases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10</a:t>
            </a:fld>
            <a:endParaRPr dirty="0"/>
          </a:p>
        </p:txBody>
      </p:sp>
      <p:sp>
        <p:nvSpPr>
          <p:cNvPr id="3" name="object 3"/>
          <p:cNvSpPr/>
          <p:nvPr/>
        </p:nvSpPr>
        <p:spPr>
          <a:xfrm>
            <a:off x="3070452" y="1600263"/>
            <a:ext cx="3045867" cy="45258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7846060" cy="1367041"/>
          </a:xfrm>
          <a:prstGeom prst="rect">
            <a:avLst/>
          </a:prstGeom>
        </p:spPr>
        <p:txBody>
          <a:bodyPr vert="horz" wrap="square" lIns="0" tIns="12700" rIns="0" bIns="0" rtlCol="0">
            <a:spAutoFit/>
          </a:bodyPr>
          <a:lstStyle/>
          <a:p>
            <a:pPr marL="12700">
              <a:lnSpc>
                <a:spcPct val="100000"/>
              </a:lnSpc>
              <a:spcBef>
                <a:spcPts val="100"/>
              </a:spcBef>
            </a:pPr>
            <a:r>
              <a:rPr spc="-5" dirty="0"/>
              <a:t>Use case description—Report</a:t>
            </a:r>
            <a:r>
              <a:rPr spc="25" dirty="0"/>
              <a:t> </a:t>
            </a:r>
            <a:r>
              <a:rPr dirty="0"/>
              <a:t>weather</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11</a:t>
            </a:fld>
            <a:endParaRPr dirty="0"/>
          </a:p>
        </p:txBody>
      </p:sp>
      <p:graphicFrame>
        <p:nvGraphicFramePr>
          <p:cNvPr id="3" name="object 3"/>
          <p:cNvGraphicFramePr>
            <a:graphicFrameLocks noGrp="1"/>
          </p:cNvGraphicFramePr>
          <p:nvPr/>
        </p:nvGraphicFramePr>
        <p:xfrm>
          <a:off x="450850" y="1655317"/>
          <a:ext cx="8228965" cy="4196140"/>
        </p:xfrm>
        <a:graphic>
          <a:graphicData uri="http://schemas.openxmlformats.org/drawingml/2006/table">
            <a:tbl>
              <a:tblPr firstRow="1" bandRow="1">
                <a:tableStyleId>{2D5ABB26-0587-4C30-8999-92F81FD0307C}</a:tableStyleId>
              </a:tblPr>
              <a:tblGrid>
                <a:gridCol w="1555750"/>
                <a:gridCol w="6673215"/>
              </a:tblGrid>
              <a:tr h="370840">
                <a:tc>
                  <a:txBody>
                    <a:bodyPr/>
                    <a:lstStyle/>
                    <a:p>
                      <a:pPr marL="91440">
                        <a:lnSpc>
                          <a:spcPct val="100000"/>
                        </a:lnSpc>
                        <a:spcBef>
                          <a:spcPts val="260"/>
                        </a:spcBef>
                      </a:pPr>
                      <a:r>
                        <a:rPr sz="1600" b="1" spc="-20" dirty="0">
                          <a:solidFill>
                            <a:srgbClr val="FFFFFF"/>
                          </a:solidFill>
                          <a:latin typeface="Calibri"/>
                          <a:cs typeface="Calibri"/>
                        </a:rPr>
                        <a:t>System</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60"/>
                        </a:spcBef>
                      </a:pPr>
                      <a:r>
                        <a:rPr sz="1600" b="1" spc="-15" dirty="0">
                          <a:solidFill>
                            <a:srgbClr val="FFFFFF"/>
                          </a:solidFill>
                          <a:latin typeface="Calibri"/>
                          <a:cs typeface="Calibri"/>
                        </a:rPr>
                        <a:t>Weather</a:t>
                      </a:r>
                      <a:r>
                        <a:rPr sz="1600" b="1" spc="-10" dirty="0">
                          <a:solidFill>
                            <a:srgbClr val="FFFFFF"/>
                          </a:solidFill>
                          <a:latin typeface="Calibri"/>
                          <a:cs typeface="Calibri"/>
                        </a:rPr>
                        <a:t> station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370839">
                <a:tc>
                  <a:txBody>
                    <a:bodyPr/>
                    <a:lstStyle/>
                    <a:p>
                      <a:pPr marL="91440">
                        <a:lnSpc>
                          <a:spcPct val="100000"/>
                        </a:lnSpc>
                        <a:spcBef>
                          <a:spcPts val="260"/>
                        </a:spcBef>
                      </a:pPr>
                      <a:r>
                        <a:rPr sz="1600" spc="-5" dirty="0">
                          <a:latin typeface="Calibri"/>
                          <a:cs typeface="Calibri"/>
                        </a:rPr>
                        <a:t>Use</a:t>
                      </a:r>
                      <a:r>
                        <a:rPr sz="1600" spc="-15" dirty="0">
                          <a:latin typeface="Calibri"/>
                          <a:cs typeface="Calibri"/>
                        </a:rPr>
                        <a:t> </a:t>
                      </a:r>
                      <a:r>
                        <a:rPr sz="1600" spc="-10" dirty="0">
                          <a:latin typeface="Calibri"/>
                          <a:cs typeface="Calibri"/>
                        </a:rPr>
                        <a:t>case</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60"/>
                        </a:spcBef>
                      </a:pPr>
                      <a:r>
                        <a:rPr sz="1600" spc="-10" dirty="0">
                          <a:latin typeface="Calibri"/>
                          <a:cs typeface="Calibri"/>
                        </a:rPr>
                        <a:t>Report</a:t>
                      </a:r>
                      <a:r>
                        <a:rPr sz="1600" spc="15" dirty="0">
                          <a:latin typeface="Calibri"/>
                          <a:cs typeface="Calibri"/>
                        </a:rPr>
                        <a:t> </a:t>
                      </a:r>
                      <a:r>
                        <a:rPr sz="1600" spc="-10" dirty="0">
                          <a:latin typeface="Calibri"/>
                          <a:cs typeface="Calibri"/>
                        </a:rPr>
                        <a:t>weather</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70839">
                <a:tc>
                  <a:txBody>
                    <a:bodyPr/>
                    <a:lstStyle/>
                    <a:p>
                      <a:pPr marL="91440">
                        <a:lnSpc>
                          <a:spcPct val="100000"/>
                        </a:lnSpc>
                        <a:spcBef>
                          <a:spcPts val="265"/>
                        </a:spcBef>
                      </a:pPr>
                      <a:r>
                        <a:rPr sz="1600" spc="-15" dirty="0">
                          <a:latin typeface="Calibri"/>
                          <a:cs typeface="Calibri"/>
                        </a:rPr>
                        <a:t>Actors</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65"/>
                        </a:spcBef>
                      </a:pPr>
                      <a:r>
                        <a:rPr sz="1600" spc="-15" dirty="0">
                          <a:latin typeface="Calibri"/>
                          <a:cs typeface="Calibri"/>
                        </a:rPr>
                        <a:t>Weather </a:t>
                      </a:r>
                      <a:r>
                        <a:rPr sz="1600" spc="-10" dirty="0">
                          <a:latin typeface="Calibri"/>
                          <a:cs typeface="Calibri"/>
                        </a:rPr>
                        <a:t>information </a:t>
                      </a:r>
                      <a:r>
                        <a:rPr sz="1600" spc="-15" dirty="0">
                          <a:latin typeface="Calibri"/>
                          <a:cs typeface="Calibri"/>
                        </a:rPr>
                        <a:t>system, Weather</a:t>
                      </a:r>
                      <a:r>
                        <a:rPr sz="1600" spc="45" dirty="0">
                          <a:latin typeface="Calibri"/>
                          <a:cs typeface="Calibri"/>
                        </a:rPr>
                        <a:t> </a:t>
                      </a:r>
                      <a:r>
                        <a:rPr sz="1600" spc="-10" dirty="0">
                          <a:latin typeface="Calibri"/>
                          <a:cs typeface="Calibri"/>
                        </a:rPr>
                        <a:t>station</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554480">
                <a:tc>
                  <a:txBody>
                    <a:bodyPr/>
                    <a:lstStyle/>
                    <a:p>
                      <a:pPr marL="91440">
                        <a:lnSpc>
                          <a:spcPct val="100000"/>
                        </a:lnSpc>
                        <a:spcBef>
                          <a:spcPts val="265"/>
                        </a:spcBef>
                      </a:pPr>
                      <a:r>
                        <a:rPr sz="1600" spc="-10" dirty="0">
                          <a:latin typeface="Calibri"/>
                          <a:cs typeface="Calibri"/>
                        </a:rPr>
                        <a:t>Description</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288925">
                        <a:lnSpc>
                          <a:spcPct val="100000"/>
                        </a:lnSpc>
                        <a:spcBef>
                          <a:spcPts val="265"/>
                        </a:spcBef>
                      </a:pPr>
                      <a:r>
                        <a:rPr sz="1600" spc="-5" dirty="0">
                          <a:latin typeface="Calibri"/>
                          <a:cs typeface="Calibri"/>
                        </a:rPr>
                        <a:t>The </a:t>
                      </a:r>
                      <a:r>
                        <a:rPr sz="1600" spc="-10" dirty="0">
                          <a:latin typeface="Calibri"/>
                          <a:cs typeface="Calibri"/>
                        </a:rPr>
                        <a:t>weather station sends </a:t>
                      </a:r>
                      <a:r>
                        <a:rPr sz="1600" spc="-5" dirty="0">
                          <a:latin typeface="Calibri"/>
                          <a:cs typeface="Calibri"/>
                        </a:rPr>
                        <a:t>a </a:t>
                      </a:r>
                      <a:r>
                        <a:rPr sz="1600" spc="-10" dirty="0">
                          <a:latin typeface="Calibri"/>
                          <a:cs typeface="Calibri"/>
                        </a:rPr>
                        <a:t>summary </a:t>
                      </a:r>
                      <a:r>
                        <a:rPr sz="1600" spc="-5" dirty="0">
                          <a:latin typeface="Calibri"/>
                          <a:cs typeface="Calibri"/>
                        </a:rPr>
                        <a:t>of the </a:t>
                      </a:r>
                      <a:r>
                        <a:rPr sz="1600" spc="-10" dirty="0">
                          <a:latin typeface="Calibri"/>
                          <a:cs typeface="Calibri"/>
                        </a:rPr>
                        <a:t>weather </a:t>
                      </a:r>
                      <a:r>
                        <a:rPr sz="1600" spc="-15" dirty="0">
                          <a:latin typeface="Calibri"/>
                          <a:cs typeface="Calibri"/>
                        </a:rPr>
                        <a:t>data </a:t>
                      </a:r>
                      <a:r>
                        <a:rPr sz="1600" spc="-10" dirty="0">
                          <a:latin typeface="Calibri"/>
                          <a:cs typeface="Calibri"/>
                        </a:rPr>
                        <a:t>that </a:t>
                      </a:r>
                      <a:r>
                        <a:rPr sz="1600" spc="-5" dirty="0">
                          <a:latin typeface="Calibri"/>
                          <a:cs typeface="Calibri"/>
                        </a:rPr>
                        <a:t>has </a:t>
                      </a:r>
                      <a:r>
                        <a:rPr sz="1600" spc="-10" dirty="0">
                          <a:latin typeface="Calibri"/>
                          <a:cs typeface="Calibri"/>
                        </a:rPr>
                        <a:t>been  collected </a:t>
                      </a:r>
                      <a:r>
                        <a:rPr sz="1600" spc="-15" dirty="0">
                          <a:latin typeface="Calibri"/>
                          <a:cs typeface="Calibri"/>
                        </a:rPr>
                        <a:t>from </a:t>
                      </a:r>
                      <a:r>
                        <a:rPr sz="1600" spc="-5" dirty="0">
                          <a:latin typeface="Calibri"/>
                          <a:cs typeface="Calibri"/>
                        </a:rPr>
                        <a:t>the </a:t>
                      </a:r>
                      <a:r>
                        <a:rPr sz="1600" spc="-10" dirty="0">
                          <a:latin typeface="Calibri"/>
                          <a:cs typeface="Calibri"/>
                        </a:rPr>
                        <a:t>instruments </a:t>
                      </a:r>
                      <a:r>
                        <a:rPr sz="1600" spc="-5" dirty="0">
                          <a:latin typeface="Calibri"/>
                          <a:cs typeface="Calibri"/>
                        </a:rPr>
                        <a:t>in the </a:t>
                      </a:r>
                      <a:r>
                        <a:rPr sz="1600" spc="-10" dirty="0">
                          <a:latin typeface="Calibri"/>
                          <a:cs typeface="Calibri"/>
                        </a:rPr>
                        <a:t>collection period to </a:t>
                      </a:r>
                      <a:r>
                        <a:rPr sz="1600" spc="-5" dirty="0">
                          <a:latin typeface="Calibri"/>
                          <a:cs typeface="Calibri"/>
                        </a:rPr>
                        <a:t>the </a:t>
                      </a:r>
                      <a:r>
                        <a:rPr sz="1600" spc="-10" dirty="0">
                          <a:latin typeface="Calibri"/>
                          <a:cs typeface="Calibri"/>
                        </a:rPr>
                        <a:t>weather  information </a:t>
                      </a:r>
                      <a:r>
                        <a:rPr sz="1600" spc="-15" dirty="0">
                          <a:latin typeface="Calibri"/>
                          <a:cs typeface="Calibri"/>
                        </a:rPr>
                        <a:t>system. </a:t>
                      </a:r>
                      <a:r>
                        <a:rPr sz="1600" spc="-5" dirty="0">
                          <a:latin typeface="Calibri"/>
                          <a:cs typeface="Calibri"/>
                        </a:rPr>
                        <a:t>The </a:t>
                      </a:r>
                      <a:r>
                        <a:rPr sz="1600" spc="-15" dirty="0">
                          <a:latin typeface="Calibri"/>
                          <a:cs typeface="Calibri"/>
                        </a:rPr>
                        <a:t>data </a:t>
                      </a:r>
                      <a:r>
                        <a:rPr sz="1600" spc="-10" dirty="0">
                          <a:latin typeface="Calibri"/>
                          <a:cs typeface="Calibri"/>
                        </a:rPr>
                        <a:t>sent </a:t>
                      </a:r>
                      <a:r>
                        <a:rPr sz="1600" spc="-15" dirty="0">
                          <a:latin typeface="Calibri"/>
                          <a:cs typeface="Calibri"/>
                        </a:rPr>
                        <a:t>are </a:t>
                      </a:r>
                      <a:r>
                        <a:rPr sz="1600" spc="-5" dirty="0">
                          <a:latin typeface="Calibri"/>
                          <a:cs typeface="Calibri"/>
                        </a:rPr>
                        <a:t>the maximum, minimum, and </a:t>
                      </a:r>
                      <a:r>
                        <a:rPr sz="1600" spc="-15" dirty="0">
                          <a:latin typeface="Calibri"/>
                          <a:cs typeface="Calibri"/>
                        </a:rPr>
                        <a:t>average  </a:t>
                      </a:r>
                      <a:r>
                        <a:rPr sz="1600" spc="-10" dirty="0">
                          <a:latin typeface="Calibri"/>
                          <a:cs typeface="Calibri"/>
                        </a:rPr>
                        <a:t>ground </a:t>
                      </a:r>
                      <a:r>
                        <a:rPr sz="1600" spc="-5" dirty="0">
                          <a:latin typeface="Calibri"/>
                          <a:cs typeface="Calibri"/>
                        </a:rPr>
                        <a:t>and </a:t>
                      </a:r>
                      <a:r>
                        <a:rPr sz="1600" dirty="0">
                          <a:latin typeface="Calibri"/>
                          <a:cs typeface="Calibri"/>
                        </a:rPr>
                        <a:t>air </a:t>
                      </a:r>
                      <a:r>
                        <a:rPr sz="1600" spc="-15" dirty="0">
                          <a:latin typeface="Calibri"/>
                          <a:cs typeface="Calibri"/>
                        </a:rPr>
                        <a:t>temperatures; </a:t>
                      </a:r>
                      <a:r>
                        <a:rPr sz="1600" spc="-5" dirty="0">
                          <a:latin typeface="Calibri"/>
                          <a:cs typeface="Calibri"/>
                        </a:rPr>
                        <a:t>the maximum, minimum, and </a:t>
                      </a:r>
                      <a:r>
                        <a:rPr sz="1600" spc="-15" dirty="0">
                          <a:latin typeface="Calibri"/>
                          <a:cs typeface="Calibri"/>
                        </a:rPr>
                        <a:t>average </a:t>
                      </a:r>
                      <a:r>
                        <a:rPr sz="1600" dirty="0">
                          <a:latin typeface="Calibri"/>
                          <a:cs typeface="Calibri"/>
                        </a:rPr>
                        <a:t>air  </a:t>
                      </a:r>
                      <a:r>
                        <a:rPr sz="1600" spc="-10" dirty="0">
                          <a:latin typeface="Calibri"/>
                          <a:cs typeface="Calibri"/>
                        </a:rPr>
                        <a:t>pressures; </a:t>
                      </a:r>
                      <a:r>
                        <a:rPr sz="1600" spc="-5" dirty="0">
                          <a:latin typeface="Calibri"/>
                          <a:cs typeface="Calibri"/>
                        </a:rPr>
                        <a:t>the maximum, minimum, and </a:t>
                      </a:r>
                      <a:r>
                        <a:rPr sz="1600" spc="-15" dirty="0">
                          <a:latin typeface="Calibri"/>
                          <a:cs typeface="Calibri"/>
                        </a:rPr>
                        <a:t>average </a:t>
                      </a:r>
                      <a:r>
                        <a:rPr sz="1600" spc="-5" dirty="0">
                          <a:latin typeface="Calibri"/>
                          <a:cs typeface="Calibri"/>
                        </a:rPr>
                        <a:t>wind </a:t>
                      </a:r>
                      <a:r>
                        <a:rPr sz="1600" spc="-10" dirty="0">
                          <a:latin typeface="Calibri"/>
                          <a:cs typeface="Calibri"/>
                        </a:rPr>
                        <a:t>speeds; </a:t>
                      </a:r>
                      <a:r>
                        <a:rPr sz="1600" spc="-5" dirty="0">
                          <a:latin typeface="Calibri"/>
                          <a:cs typeface="Calibri"/>
                        </a:rPr>
                        <a:t>the </a:t>
                      </a:r>
                      <a:r>
                        <a:rPr sz="1600" spc="-10" dirty="0">
                          <a:latin typeface="Calibri"/>
                          <a:cs typeface="Calibri"/>
                        </a:rPr>
                        <a:t>total  </a:t>
                      </a:r>
                      <a:r>
                        <a:rPr sz="1600" spc="-15" dirty="0">
                          <a:latin typeface="Calibri"/>
                          <a:cs typeface="Calibri"/>
                        </a:rPr>
                        <a:t>rainfall; </a:t>
                      </a:r>
                      <a:r>
                        <a:rPr sz="1600" spc="-5" dirty="0">
                          <a:latin typeface="Calibri"/>
                          <a:cs typeface="Calibri"/>
                        </a:rPr>
                        <a:t>and the wind </a:t>
                      </a:r>
                      <a:r>
                        <a:rPr sz="1600" spc="-10" dirty="0">
                          <a:latin typeface="Calibri"/>
                          <a:cs typeface="Calibri"/>
                        </a:rPr>
                        <a:t>direction </a:t>
                      </a:r>
                      <a:r>
                        <a:rPr sz="1600" spc="-5" dirty="0">
                          <a:latin typeface="Calibri"/>
                          <a:cs typeface="Calibri"/>
                        </a:rPr>
                        <a:t>as </a:t>
                      </a:r>
                      <a:r>
                        <a:rPr sz="1600" spc="-10" dirty="0">
                          <a:latin typeface="Calibri"/>
                          <a:cs typeface="Calibri"/>
                        </a:rPr>
                        <a:t>sampled at </a:t>
                      </a:r>
                      <a:r>
                        <a:rPr sz="1600" spc="-5" dirty="0">
                          <a:latin typeface="Calibri"/>
                          <a:cs typeface="Calibri"/>
                        </a:rPr>
                        <a:t>five-minute </a:t>
                      </a:r>
                      <a:r>
                        <a:rPr sz="1600" spc="-10" dirty="0">
                          <a:latin typeface="Calibri"/>
                          <a:cs typeface="Calibri"/>
                        </a:rPr>
                        <a:t>intervals.</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579119">
                <a:tc>
                  <a:txBody>
                    <a:bodyPr/>
                    <a:lstStyle/>
                    <a:p>
                      <a:pPr marL="91440">
                        <a:lnSpc>
                          <a:spcPct val="100000"/>
                        </a:lnSpc>
                        <a:spcBef>
                          <a:spcPts val="265"/>
                        </a:spcBef>
                      </a:pPr>
                      <a:r>
                        <a:rPr sz="1600" spc="-5" dirty="0">
                          <a:latin typeface="Calibri"/>
                          <a:cs typeface="Calibri"/>
                        </a:rPr>
                        <a:t>Stimulus</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443865">
                        <a:lnSpc>
                          <a:spcPct val="100000"/>
                        </a:lnSpc>
                        <a:spcBef>
                          <a:spcPts val="265"/>
                        </a:spcBef>
                      </a:pPr>
                      <a:r>
                        <a:rPr sz="1600" spc="-5" dirty="0">
                          <a:latin typeface="Calibri"/>
                          <a:cs typeface="Calibri"/>
                        </a:rPr>
                        <a:t>The </a:t>
                      </a:r>
                      <a:r>
                        <a:rPr sz="1600" spc="-10" dirty="0">
                          <a:latin typeface="Calibri"/>
                          <a:cs typeface="Calibri"/>
                        </a:rPr>
                        <a:t>weather information </a:t>
                      </a:r>
                      <a:r>
                        <a:rPr sz="1600" spc="-15" dirty="0">
                          <a:latin typeface="Calibri"/>
                          <a:cs typeface="Calibri"/>
                        </a:rPr>
                        <a:t>system </a:t>
                      </a:r>
                      <a:r>
                        <a:rPr sz="1600" spc="-10" dirty="0">
                          <a:latin typeface="Calibri"/>
                          <a:cs typeface="Calibri"/>
                        </a:rPr>
                        <a:t>establishes </a:t>
                      </a:r>
                      <a:r>
                        <a:rPr sz="1600" spc="-5" dirty="0">
                          <a:latin typeface="Calibri"/>
                          <a:cs typeface="Calibri"/>
                        </a:rPr>
                        <a:t>a satellite </a:t>
                      </a:r>
                      <a:r>
                        <a:rPr sz="1600" spc="-10" dirty="0">
                          <a:latin typeface="Calibri"/>
                          <a:cs typeface="Calibri"/>
                        </a:rPr>
                        <a:t>communication </a:t>
                      </a:r>
                      <a:r>
                        <a:rPr sz="1600" spc="-5" dirty="0">
                          <a:latin typeface="Calibri"/>
                          <a:cs typeface="Calibri"/>
                        </a:rPr>
                        <a:t>link  with the </a:t>
                      </a:r>
                      <a:r>
                        <a:rPr sz="1600" spc="-10" dirty="0">
                          <a:latin typeface="Calibri"/>
                          <a:cs typeface="Calibri"/>
                        </a:rPr>
                        <a:t>weather station </a:t>
                      </a:r>
                      <a:r>
                        <a:rPr sz="1600" spc="-5" dirty="0">
                          <a:latin typeface="Calibri"/>
                          <a:cs typeface="Calibri"/>
                        </a:rPr>
                        <a:t>and </a:t>
                      </a:r>
                      <a:r>
                        <a:rPr sz="1600" spc="-10" dirty="0">
                          <a:latin typeface="Calibri"/>
                          <a:cs typeface="Calibri"/>
                        </a:rPr>
                        <a:t>requests transmission </a:t>
                      </a:r>
                      <a:r>
                        <a:rPr sz="1600" spc="-5" dirty="0">
                          <a:latin typeface="Calibri"/>
                          <a:cs typeface="Calibri"/>
                        </a:rPr>
                        <a:t>of the</a:t>
                      </a:r>
                      <a:r>
                        <a:rPr sz="1600" spc="40" dirty="0">
                          <a:latin typeface="Calibri"/>
                          <a:cs typeface="Calibri"/>
                        </a:rPr>
                        <a:t> </a:t>
                      </a:r>
                      <a:r>
                        <a:rPr sz="1600" spc="-10" dirty="0">
                          <a:latin typeface="Calibri"/>
                          <a:cs typeface="Calibri"/>
                        </a:rPr>
                        <a:t>data.</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91440">
                        <a:lnSpc>
                          <a:spcPct val="100000"/>
                        </a:lnSpc>
                        <a:spcBef>
                          <a:spcPts val="265"/>
                        </a:spcBef>
                      </a:pPr>
                      <a:r>
                        <a:rPr sz="1600" spc="-10" dirty="0">
                          <a:latin typeface="Calibri"/>
                          <a:cs typeface="Calibri"/>
                        </a:rPr>
                        <a:t>Response</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65"/>
                        </a:spcBef>
                      </a:pPr>
                      <a:r>
                        <a:rPr sz="1600" spc="-5" dirty="0">
                          <a:latin typeface="Calibri"/>
                          <a:cs typeface="Calibri"/>
                        </a:rPr>
                        <a:t>The </a:t>
                      </a:r>
                      <a:r>
                        <a:rPr sz="1600" spc="-10" dirty="0">
                          <a:latin typeface="Calibri"/>
                          <a:cs typeface="Calibri"/>
                        </a:rPr>
                        <a:t>summarized </a:t>
                      </a:r>
                      <a:r>
                        <a:rPr sz="1600" spc="-15" dirty="0">
                          <a:latin typeface="Calibri"/>
                          <a:cs typeface="Calibri"/>
                        </a:rPr>
                        <a:t>data </a:t>
                      </a:r>
                      <a:r>
                        <a:rPr sz="1600" spc="-5" dirty="0">
                          <a:latin typeface="Calibri"/>
                          <a:cs typeface="Calibri"/>
                        </a:rPr>
                        <a:t>is </a:t>
                      </a:r>
                      <a:r>
                        <a:rPr sz="1600" spc="-10" dirty="0">
                          <a:latin typeface="Calibri"/>
                          <a:cs typeface="Calibri"/>
                        </a:rPr>
                        <a:t>sent to </a:t>
                      </a:r>
                      <a:r>
                        <a:rPr sz="1600" spc="-5" dirty="0">
                          <a:latin typeface="Calibri"/>
                          <a:cs typeface="Calibri"/>
                        </a:rPr>
                        <a:t>the </a:t>
                      </a:r>
                      <a:r>
                        <a:rPr sz="1600" spc="-10" dirty="0">
                          <a:latin typeface="Calibri"/>
                          <a:cs typeface="Calibri"/>
                        </a:rPr>
                        <a:t>weather information</a:t>
                      </a:r>
                      <a:r>
                        <a:rPr sz="1600" spc="45" dirty="0">
                          <a:latin typeface="Calibri"/>
                          <a:cs typeface="Calibri"/>
                        </a:rPr>
                        <a:t> </a:t>
                      </a:r>
                      <a:r>
                        <a:rPr sz="1600" spc="-15" dirty="0">
                          <a:latin typeface="Calibri"/>
                          <a:cs typeface="Calibri"/>
                        </a:rPr>
                        <a:t>system.</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579183">
                <a:tc>
                  <a:txBody>
                    <a:bodyPr/>
                    <a:lstStyle/>
                    <a:p>
                      <a:pPr marL="91440">
                        <a:lnSpc>
                          <a:spcPct val="100000"/>
                        </a:lnSpc>
                        <a:spcBef>
                          <a:spcPts val="270"/>
                        </a:spcBef>
                      </a:pPr>
                      <a:r>
                        <a:rPr sz="1600" spc="-10" dirty="0">
                          <a:latin typeface="Calibri"/>
                          <a:cs typeface="Calibri"/>
                        </a:rPr>
                        <a:t>Comments</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173355">
                        <a:lnSpc>
                          <a:spcPct val="100000"/>
                        </a:lnSpc>
                        <a:spcBef>
                          <a:spcPts val="270"/>
                        </a:spcBef>
                      </a:pPr>
                      <a:r>
                        <a:rPr sz="1600" spc="-15" dirty="0">
                          <a:latin typeface="Calibri"/>
                          <a:cs typeface="Calibri"/>
                        </a:rPr>
                        <a:t>Weather </a:t>
                      </a:r>
                      <a:r>
                        <a:rPr sz="1600" spc="-10" dirty="0">
                          <a:latin typeface="Calibri"/>
                          <a:cs typeface="Calibri"/>
                        </a:rPr>
                        <a:t>stations </a:t>
                      </a:r>
                      <a:r>
                        <a:rPr sz="1600" spc="-15" dirty="0">
                          <a:latin typeface="Calibri"/>
                          <a:cs typeface="Calibri"/>
                        </a:rPr>
                        <a:t>are </a:t>
                      </a:r>
                      <a:r>
                        <a:rPr sz="1600" spc="-5" dirty="0">
                          <a:latin typeface="Calibri"/>
                          <a:cs typeface="Calibri"/>
                        </a:rPr>
                        <a:t>usually </a:t>
                      </a:r>
                      <a:r>
                        <a:rPr sz="1600" spc="-15" dirty="0">
                          <a:latin typeface="Calibri"/>
                          <a:cs typeface="Calibri"/>
                        </a:rPr>
                        <a:t>asked </a:t>
                      </a:r>
                      <a:r>
                        <a:rPr sz="1600" spc="-10" dirty="0">
                          <a:latin typeface="Calibri"/>
                          <a:cs typeface="Calibri"/>
                        </a:rPr>
                        <a:t>to report once per hour but </a:t>
                      </a:r>
                      <a:r>
                        <a:rPr sz="1600" spc="-5" dirty="0">
                          <a:latin typeface="Calibri"/>
                          <a:cs typeface="Calibri"/>
                        </a:rPr>
                        <a:t>this </a:t>
                      </a:r>
                      <a:r>
                        <a:rPr sz="1600" spc="-10" dirty="0">
                          <a:latin typeface="Calibri"/>
                          <a:cs typeface="Calibri"/>
                        </a:rPr>
                        <a:t>frequency  </a:t>
                      </a:r>
                      <a:r>
                        <a:rPr sz="1600" spc="-15" dirty="0">
                          <a:latin typeface="Calibri"/>
                          <a:cs typeface="Calibri"/>
                        </a:rPr>
                        <a:t>may </a:t>
                      </a:r>
                      <a:r>
                        <a:rPr sz="1600" spc="-10" dirty="0">
                          <a:latin typeface="Calibri"/>
                          <a:cs typeface="Calibri"/>
                        </a:rPr>
                        <a:t>differ </a:t>
                      </a:r>
                      <a:r>
                        <a:rPr sz="1600" spc="-15" dirty="0">
                          <a:latin typeface="Calibri"/>
                          <a:cs typeface="Calibri"/>
                        </a:rPr>
                        <a:t>from </a:t>
                      </a:r>
                      <a:r>
                        <a:rPr sz="1600" spc="-10" dirty="0">
                          <a:latin typeface="Calibri"/>
                          <a:cs typeface="Calibri"/>
                        </a:rPr>
                        <a:t>one station to </a:t>
                      </a:r>
                      <a:r>
                        <a:rPr sz="1600" spc="-5" dirty="0">
                          <a:latin typeface="Calibri"/>
                          <a:cs typeface="Calibri"/>
                        </a:rPr>
                        <a:t>another and </a:t>
                      </a:r>
                      <a:r>
                        <a:rPr sz="1600" spc="-15" dirty="0">
                          <a:latin typeface="Calibri"/>
                          <a:cs typeface="Calibri"/>
                        </a:rPr>
                        <a:t>may </a:t>
                      </a:r>
                      <a:r>
                        <a:rPr sz="1600" spc="-5" dirty="0">
                          <a:latin typeface="Calibri"/>
                          <a:cs typeface="Calibri"/>
                        </a:rPr>
                        <a:t>be modified in the</a:t>
                      </a:r>
                      <a:r>
                        <a:rPr sz="1600" spc="90" dirty="0">
                          <a:latin typeface="Calibri"/>
                          <a:cs typeface="Calibri"/>
                        </a:rPr>
                        <a:t> </a:t>
                      </a:r>
                      <a:r>
                        <a:rPr sz="1600" spc="-10" dirty="0">
                          <a:latin typeface="Calibri"/>
                          <a:cs typeface="Calibri"/>
                        </a:rPr>
                        <a:t>future.</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25765" cy="497205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Architectural design</a:t>
            </a:r>
            <a:endParaRPr sz="2400">
              <a:latin typeface="Arial"/>
              <a:cs typeface="Arial"/>
            </a:endParaRPr>
          </a:p>
          <a:p>
            <a:pPr>
              <a:lnSpc>
                <a:spcPct val="100000"/>
              </a:lnSpc>
            </a:pPr>
            <a:endParaRPr sz="2700">
              <a:latin typeface="Times New Roman"/>
              <a:cs typeface="Times New Roman"/>
            </a:endParaRPr>
          </a:p>
          <a:p>
            <a:pPr marL="355600" marR="1001394" indent="-342900">
              <a:lnSpc>
                <a:spcPct val="100000"/>
              </a:lnSpc>
              <a:spcBef>
                <a:spcPts val="1750"/>
              </a:spcBef>
              <a:buFont typeface="Wingdings"/>
              <a:buChar char=""/>
              <a:tabLst>
                <a:tab pos="355600" algn="l"/>
              </a:tabLst>
            </a:pPr>
            <a:r>
              <a:rPr sz="2400" dirty="0">
                <a:solidFill>
                  <a:srgbClr val="46424D"/>
                </a:solidFill>
                <a:latin typeface="Arial"/>
                <a:cs typeface="Arial"/>
              </a:rPr>
              <a:t>Once </a:t>
            </a:r>
            <a:r>
              <a:rPr sz="2400" spc="-5" dirty="0">
                <a:solidFill>
                  <a:srgbClr val="46424D"/>
                </a:solidFill>
                <a:latin typeface="Arial"/>
                <a:cs typeface="Arial"/>
              </a:rPr>
              <a:t>interactions between </a:t>
            </a:r>
            <a:r>
              <a:rPr sz="2400" dirty="0">
                <a:solidFill>
                  <a:srgbClr val="46424D"/>
                </a:solidFill>
                <a:latin typeface="Arial"/>
                <a:cs typeface="Arial"/>
              </a:rPr>
              <a:t>the system </a:t>
            </a:r>
            <a:r>
              <a:rPr sz="2400" spc="-5" dirty="0">
                <a:solidFill>
                  <a:srgbClr val="46424D"/>
                </a:solidFill>
                <a:latin typeface="Arial"/>
                <a:cs typeface="Arial"/>
              </a:rPr>
              <a:t>and </a:t>
            </a:r>
            <a:r>
              <a:rPr sz="2400" dirty="0">
                <a:solidFill>
                  <a:srgbClr val="46424D"/>
                </a:solidFill>
                <a:latin typeface="Arial"/>
                <a:cs typeface="Arial"/>
              </a:rPr>
              <a:t>its  </a:t>
            </a:r>
            <a:r>
              <a:rPr sz="2400" spc="-5" dirty="0">
                <a:solidFill>
                  <a:srgbClr val="46424D"/>
                </a:solidFill>
                <a:latin typeface="Arial"/>
                <a:cs typeface="Arial"/>
              </a:rPr>
              <a:t>environment </a:t>
            </a:r>
            <a:r>
              <a:rPr sz="2400" dirty="0">
                <a:solidFill>
                  <a:srgbClr val="46424D"/>
                </a:solidFill>
                <a:latin typeface="Arial"/>
                <a:cs typeface="Arial"/>
              </a:rPr>
              <a:t>have </a:t>
            </a:r>
            <a:r>
              <a:rPr sz="2400" spc="-5" dirty="0">
                <a:solidFill>
                  <a:srgbClr val="46424D"/>
                </a:solidFill>
                <a:latin typeface="Arial"/>
                <a:cs typeface="Arial"/>
              </a:rPr>
              <a:t>been understood, </a:t>
            </a:r>
            <a:r>
              <a:rPr sz="2400" dirty="0">
                <a:solidFill>
                  <a:srgbClr val="46424D"/>
                </a:solidFill>
                <a:latin typeface="Arial"/>
                <a:cs typeface="Arial"/>
              </a:rPr>
              <a:t>you use </a:t>
            </a:r>
            <a:r>
              <a:rPr sz="2400" spc="-5" dirty="0">
                <a:solidFill>
                  <a:srgbClr val="46424D"/>
                </a:solidFill>
                <a:latin typeface="Arial"/>
                <a:cs typeface="Arial"/>
              </a:rPr>
              <a:t>this  information </a:t>
            </a:r>
            <a:r>
              <a:rPr sz="2400" dirty="0">
                <a:solidFill>
                  <a:srgbClr val="46424D"/>
                </a:solidFill>
                <a:latin typeface="Arial"/>
                <a:cs typeface="Arial"/>
              </a:rPr>
              <a:t>for </a:t>
            </a:r>
            <a:r>
              <a:rPr sz="2400" spc="-5" dirty="0">
                <a:solidFill>
                  <a:srgbClr val="46424D"/>
                </a:solidFill>
                <a:latin typeface="Arial"/>
                <a:cs typeface="Arial"/>
              </a:rPr>
              <a:t>designing </a:t>
            </a:r>
            <a:r>
              <a:rPr sz="2400" dirty="0">
                <a:solidFill>
                  <a:srgbClr val="46424D"/>
                </a:solidFill>
                <a:latin typeface="Arial"/>
                <a:cs typeface="Arial"/>
              </a:rPr>
              <a:t>the system architecture.</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spc="-80" dirty="0">
                <a:solidFill>
                  <a:srgbClr val="46424D"/>
                </a:solidFill>
                <a:latin typeface="Arial"/>
                <a:cs typeface="Arial"/>
              </a:rPr>
              <a:t>You </a:t>
            </a:r>
            <a:r>
              <a:rPr sz="2400" spc="-5" dirty="0">
                <a:solidFill>
                  <a:srgbClr val="46424D"/>
                </a:solidFill>
                <a:latin typeface="Arial"/>
                <a:cs typeface="Arial"/>
              </a:rPr>
              <a:t>identify the </a:t>
            </a:r>
            <a:r>
              <a:rPr sz="2400" dirty="0">
                <a:solidFill>
                  <a:srgbClr val="46424D"/>
                </a:solidFill>
                <a:latin typeface="Arial"/>
                <a:cs typeface="Arial"/>
              </a:rPr>
              <a:t>major </a:t>
            </a:r>
            <a:r>
              <a:rPr sz="2400" spc="-5" dirty="0">
                <a:solidFill>
                  <a:srgbClr val="46424D"/>
                </a:solidFill>
                <a:latin typeface="Arial"/>
                <a:cs typeface="Arial"/>
              </a:rPr>
              <a:t>components </a:t>
            </a:r>
            <a:r>
              <a:rPr sz="2400" dirty="0">
                <a:solidFill>
                  <a:srgbClr val="46424D"/>
                </a:solidFill>
                <a:latin typeface="Arial"/>
                <a:cs typeface="Arial"/>
              </a:rPr>
              <a:t>that </a:t>
            </a:r>
            <a:r>
              <a:rPr sz="2400" spc="-5" dirty="0">
                <a:solidFill>
                  <a:srgbClr val="46424D"/>
                </a:solidFill>
                <a:latin typeface="Arial"/>
                <a:cs typeface="Arial"/>
              </a:rPr>
              <a:t>make up </a:t>
            </a:r>
            <a:r>
              <a:rPr sz="2400" dirty="0">
                <a:solidFill>
                  <a:srgbClr val="46424D"/>
                </a:solidFill>
                <a:latin typeface="Arial"/>
                <a:cs typeface="Arial"/>
              </a:rPr>
              <a:t>the  system </a:t>
            </a:r>
            <a:r>
              <a:rPr sz="2400" spc="-5" dirty="0">
                <a:solidFill>
                  <a:srgbClr val="46424D"/>
                </a:solidFill>
                <a:latin typeface="Arial"/>
                <a:cs typeface="Arial"/>
              </a:rPr>
              <a:t>and their interactions, and then may organize </a:t>
            </a:r>
            <a:r>
              <a:rPr sz="2400" dirty="0">
                <a:solidFill>
                  <a:srgbClr val="46424D"/>
                </a:solidFill>
                <a:latin typeface="Arial"/>
                <a:cs typeface="Arial"/>
              </a:rPr>
              <a:t>the  </a:t>
            </a:r>
            <a:r>
              <a:rPr sz="2400" spc="-5" dirty="0">
                <a:solidFill>
                  <a:srgbClr val="46424D"/>
                </a:solidFill>
                <a:latin typeface="Arial"/>
                <a:cs typeface="Arial"/>
              </a:rPr>
              <a:t>components using </a:t>
            </a:r>
            <a:r>
              <a:rPr sz="2400" dirty="0">
                <a:solidFill>
                  <a:srgbClr val="46424D"/>
                </a:solidFill>
                <a:latin typeface="Arial"/>
                <a:cs typeface="Arial"/>
              </a:rPr>
              <a:t>an architectural </a:t>
            </a:r>
            <a:r>
              <a:rPr sz="2400" spc="-5" dirty="0">
                <a:solidFill>
                  <a:srgbClr val="46424D"/>
                </a:solidFill>
                <a:latin typeface="Arial"/>
                <a:cs typeface="Arial"/>
              </a:rPr>
              <a:t>pattern </a:t>
            </a:r>
            <a:r>
              <a:rPr sz="2400" dirty="0">
                <a:solidFill>
                  <a:srgbClr val="46424D"/>
                </a:solidFill>
                <a:latin typeface="Arial"/>
                <a:cs typeface="Arial"/>
              </a:rPr>
              <a:t>such as a  </a:t>
            </a:r>
            <a:r>
              <a:rPr sz="2400" spc="-5" dirty="0">
                <a:solidFill>
                  <a:srgbClr val="46424D"/>
                </a:solidFill>
                <a:latin typeface="Arial"/>
                <a:cs typeface="Arial"/>
              </a:rPr>
              <a:t>layered or client-server</a:t>
            </a:r>
            <a:r>
              <a:rPr sz="2400" spc="30" dirty="0">
                <a:solidFill>
                  <a:srgbClr val="46424D"/>
                </a:solidFill>
                <a:latin typeface="Arial"/>
                <a:cs typeface="Arial"/>
              </a:rPr>
              <a:t> </a:t>
            </a:r>
            <a:r>
              <a:rPr sz="2400" spc="-5" dirty="0">
                <a:solidFill>
                  <a:srgbClr val="46424D"/>
                </a:solidFill>
                <a:latin typeface="Arial"/>
                <a:cs typeface="Arial"/>
              </a:rPr>
              <a:t>model.</a:t>
            </a:r>
            <a:endParaRPr sz="2400">
              <a:latin typeface="Arial"/>
              <a:cs typeface="Arial"/>
            </a:endParaRPr>
          </a:p>
          <a:p>
            <a:pPr marL="355600" marR="1091565" indent="-342900">
              <a:lnSpc>
                <a:spcPct val="100000"/>
              </a:lnSpc>
              <a:spcBef>
                <a:spcPts val="12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weather </a:t>
            </a:r>
            <a:r>
              <a:rPr sz="2400" dirty="0">
                <a:solidFill>
                  <a:srgbClr val="46424D"/>
                </a:solidFill>
                <a:latin typeface="Arial"/>
                <a:cs typeface="Arial"/>
              </a:rPr>
              <a:t>station </a:t>
            </a:r>
            <a:r>
              <a:rPr sz="2400" spc="-5" dirty="0">
                <a:solidFill>
                  <a:srgbClr val="46424D"/>
                </a:solidFill>
                <a:latin typeface="Arial"/>
                <a:cs typeface="Arial"/>
              </a:rPr>
              <a:t>is composed </a:t>
            </a:r>
            <a:r>
              <a:rPr sz="2400" dirty="0">
                <a:solidFill>
                  <a:srgbClr val="46424D"/>
                </a:solidFill>
                <a:latin typeface="Arial"/>
                <a:cs typeface="Arial"/>
              </a:rPr>
              <a:t>of </a:t>
            </a:r>
            <a:r>
              <a:rPr sz="2400" spc="-5" dirty="0">
                <a:solidFill>
                  <a:srgbClr val="46424D"/>
                </a:solidFill>
                <a:latin typeface="Arial"/>
                <a:cs typeface="Arial"/>
              </a:rPr>
              <a:t>independent  subsystems that communicate by broadcasting  messages </a:t>
            </a:r>
            <a:r>
              <a:rPr sz="2400" dirty="0">
                <a:solidFill>
                  <a:srgbClr val="46424D"/>
                </a:solidFill>
                <a:latin typeface="Arial"/>
                <a:cs typeface="Arial"/>
              </a:rPr>
              <a:t>on a common</a:t>
            </a:r>
            <a:r>
              <a:rPr sz="2400" spc="-25" dirty="0">
                <a:solidFill>
                  <a:srgbClr val="46424D"/>
                </a:solidFill>
                <a:latin typeface="Arial"/>
                <a:cs typeface="Arial"/>
              </a:rPr>
              <a:t> </a:t>
            </a:r>
            <a:r>
              <a:rPr sz="2400" dirty="0">
                <a:solidFill>
                  <a:srgbClr val="46424D"/>
                </a:solidFill>
                <a:latin typeface="Arial"/>
                <a:cs typeface="Arial"/>
              </a:rPr>
              <a:t>infrastructure.</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6543675" cy="391160"/>
          </a:xfrm>
          <a:prstGeom prst="rect">
            <a:avLst/>
          </a:prstGeom>
        </p:spPr>
        <p:txBody>
          <a:bodyPr vert="horz" wrap="square" lIns="0" tIns="12700" rIns="0" bIns="0" rtlCol="0">
            <a:spAutoFit/>
          </a:bodyPr>
          <a:lstStyle/>
          <a:p>
            <a:pPr marL="12700">
              <a:lnSpc>
                <a:spcPct val="100000"/>
              </a:lnSpc>
              <a:spcBef>
                <a:spcPts val="100"/>
              </a:spcBef>
            </a:pPr>
            <a:r>
              <a:rPr spc="-5" dirty="0"/>
              <a:t>High-level architecture </a:t>
            </a:r>
            <a:r>
              <a:rPr dirty="0"/>
              <a:t>of </a:t>
            </a:r>
            <a:r>
              <a:rPr spc="-5" dirty="0"/>
              <a:t>the </a:t>
            </a:r>
            <a:r>
              <a:rPr dirty="0"/>
              <a:t>weather</a:t>
            </a:r>
            <a:r>
              <a:rPr spc="-10" dirty="0"/>
              <a:t> </a:t>
            </a:r>
            <a:r>
              <a:rPr dirty="0"/>
              <a:t>station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13</a:t>
            </a:fld>
            <a:endParaRPr dirty="0"/>
          </a:p>
        </p:txBody>
      </p:sp>
      <p:sp>
        <p:nvSpPr>
          <p:cNvPr id="3" name="object 3"/>
          <p:cNvSpPr/>
          <p:nvPr/>
        </p:nvSpPr>
        <p:spPr>
          <a:xfrm>
            <a:off x="1269491" y="2190876"/>
            <a:ext cx="6647433" cy="27491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8608060" cy="689932"/>
          </a:xfrm>
          <a:prstGeom prst="rect">
            <a:avLst/>
          </a:prstGeom>
        </p:spPr>
        <p:txBody>
          <a:bodyPr vert="horz" wrap="square" lIns="0" tIns="12700" rIns="0" bIns="0" rtlCol="0">
            <a:spAutoFit/>
          </a:bodyPr>
          <a:lstStyle/>
          <a:p>
            <a:pPr marL="12700">
              <a:lnSpc>
                <a:spcPct val="100000"/>
              </a:lnSpc>
              <a:spcBef>
                <a:spcPts val="100"/>
              </a:spcBef>
            </a:pPr>
            <a:r>
              <a:rPr spc="-5" dirty="0"/>
              <a:t>Architecture </a:t>
            </a:r>
            <a:r>
              <a:rPr dirty="0"/>
              <a:t>of </a:t>
            </a:r>
            <a:r>
              <a:rPr spc="-5" dirty="0"/>
              <a:t>data </a:t>
            </a:r>
            <a:r>
              <a:rPr dirty="0"/>
              <a:t>collection</a:t>
            </a:r>
            <a:r>
              <a:rPr spc="-45" dirty="0"/>
              <a:t> </a:t>
            </a:r>
            <a:r>
              <a:rPr spc="-10" dirty="0"/>
              <a:t>system</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14</a:t>
            </a:fld>
            <a:endParaRPr dirty="0"/>
          </a:p>
        </p:txBody>
      </p:sp>
      <p:sp>
        <p:nvSpPr>
          <p:cNvPr id="3" name="object 3"/>
          <p:cNvSpPr/>
          <p:nvPr/>
        </p:nvSpPr>
        <p:spPr>
          <a:xfrm>
            <a:off x="2196845" y="2023491"/>
            <a:ext cx="4918709" cy="32091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4"/>
            <a:ext cx="6703670" cy="689932"/>
          </a:xfrm>
          <a:prstGeom prst="rect">
            <a:avLst/>
          </a:prstGeom>
        </p:spPr>
        <p:txBody>
          <a:bodyPr vert="horz" wrap="square" lIns="0" tIns="12700" rIns="0" bIns="0" rtlCol="0">
            <a:spAutoFit/>
          </a:bodyPr>
          <a:lstStyle/>
          <a:p>
            <a:pPr marL="12700">
              <a:lnSpc>
                <a:spcPct val="100000"/>
              </a:lnSpc>
              <a:spcBef>
                <a:spcPts val="100"/>
              </a:spcBef>
            </a:pPr>
            <a:r>
              <a:rPr dirty="0"/>
              <a:t>Object </a:t>
            </a:r>
            <a:r>
              <a:rPr spc="-5" dirty="0"/>
              <a:t>class</a:t>
            </a:r>
            <a:r>
              <a:rPr spc="-90" dirty="0"/>
              <a:t> </a:t>
            </a:r>
            <a:r>
              <a:rPr dirty="0"/>
              <a:t>identification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15</a:t>
            </a:fld>
            <a:endParaRPr dirty="0"/>
          </a:p>
        </p:txBody>
      </p:sp>
      <p:sp>
        <p:nvSpPr>
          <p:cNvPr id="3" name="object 3"/>
          <p:cNvSpPr txBox="1"/>
          <p:nvPr/>
        </p:nvSpPr>
        <p:spPr>
          <a:xfrm>
            <a:off x="535330" y="1624660"/>
            <a:ext cx="8035925" cy="289179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dirty="0">
                <a:solidFill>
                  <a:srgbClr val="46424D"/>
                </a:solidFill>
                <a:latin typeface="Arial"/>
                <a:cs typeface="Arial"/>
              </a:rPr>
              <a:t>Identifying </a:t>
            </a:r>
            <a:r>
              <a:rPr sz="2400" spc="-5" dirty="0">
                <a:solidFill>
                  <a:srgbClr val="46424D"/>
                </a:solidFill>
                <a:latin typeface="Arial"/>
                <a:cs typeface="Arial"/>
              </a:rPr>
              <a:t>object classes </a:t>
            </a:r>
            <a:r>
              <a:rPr sz="2400" dirty="0">
                <a:solidFill>
                  <a:srgbClr val="46424D"/>
                </a:solidFill>
                <a:latin typeface="Arial"/>
                <a:cs typeface="Arial"/>
              </a:rPr>
              <a:t>is toften a </a:t>
            </a:r>
            <a:r>
              <a:rPr sz="2400" spc="-10" dirty="0">
                <a:solidFill>
                  <a:srgbClr val="46424D"/>
                </a:solidFill>
                <a:latin typeface="Arial"/>
                <a:cs typeface="Arial"/>
              </a:rPr>
              <a:t>difficult </a:t>
            </a:r>
            <a:r>
              <a:rPr sz="2400" spc="-5" dirty="0">
                <a:solidFill>
                  <a:srgbClr val="46424D"/>
                </a:solidFill>
                <a:latin typeface="Arial"/>
                <a:cs typeface="Arial"/>
              </a:rPr>
              <a:t>part </a:t>
            </a:r>
            <a:r>
              <a:rPr sz="2400" dirty="0">
                <a:solidFill>
                  <a:srgbClr val="46424D"/>
                </a:solidFill>
                <a:latin typeface="Arial"/>
                <a:cs typeface="Arial"/>
              </a:rPr>
              <a:t>of</a:t>
            </a:r>
            <a:r>
              <a:rPr sz="2400" spc="25" dirty="0">
                <a:solidFill>
                  <a:srgbClr val="46424D"/>
                </a:solidFill>
                <a:latin typeface="Arial"/>
                <a:cs typeface="Arial"/>
              </a:rPr>
              <a:t> </a:t>
            </a:r>
            <a:r>
              <a:rPr sz="2400" spc="-5" dirty="0">
                <a:solidFill>
                  <a:srgbClr val="46424D"/>
                </a:solidFill>
                <a:latin typeface="Arial"/>
                <a:cs typeface="Arial"/>
              </a:rPr>
              <a:t>object</a:t>
            </a:r>
            <a:endParaRPr sz="2400">
              <a:latin typeface="Arial"/>
              <a:cs typeface="Arial"/>
            </a:endParaRPr>
          </a:p>
          <a:p>
            <a:pPr marL="355600">
              <a:lnSpc>
                <a:spcPct val="100000"/>
              </a:lnSpc>
            </a:pPr>
            <a:r>
              <a:rPr sz="2400" spc="-5" dirty="0">
                <a:solidFill>
                  <a:srgbClr val="46424D"/>
                </a:solidFill>
                <a:latin typeface="Arial"/>
                <a:cs typeface="Arial"/>
              </a:rPr>
              <a:t>oriented design.</a:t>
            </a:r>
            <a:endParaRPr sz="2400">
              <a:latin typeface="Arial"/>
              <a:cs typeface="Arial"/>
            </a:endParaRPr>
          </a:p>
          <a:p>
            <a:pPr marL="355600" marR="574675" indent="-342900">
              <a:lnSpc>
                <a:spcPct val="100000"/>
              </a:lnSpc>
              <a:spcBef>
                <a:spcPts val="1200"/>
              </a:spcBef>
              <a:buFont typeface="Wingdings"/>
              <a:buChar char=""/>
              <a:tabLst>
                <a:tab pos="355600" algn="l"/>
              </a:tabLst>
            </a:pPr>
            <a:r>
              <a:rPr sz="2400" spc="-5" dirty="0">
                <a:solidFill>
                  <a:srgbClr val="46424D"/>
                </a:solidFill>
                <a:latin typeface="Arial"/>
                <a:cs typeface="Arial"/>
              </a:rPr>
              <a:t>There </a:t>
            </a:r>
            <a:r>
              <a:rPr sz="2400" spc="-10" dirty="0">
                <a:solidFill>
                  <a:srgbClr val="46424D"/>
                </a:solidFill>
                <a:latin typeface="Arial"/>
                <a:cs typeface="Arial"/>
              </a:rPr>
              <a:t>is </a:t>
            </a:r>
            <a:r>
              <a:rPr sz="2400" spc="-5" dirty="0">
                <a:solidFill>
                  <a:srgbClr val="46424D"/>
                </a:solidFill>
                <a:latin typeface="Arial"/>
                <a:cs typeface="Arial"/>
              </a:rPr>
              <a:t>no 'magic formula' </a:t>
            </a:r>
            <a:r>
              <a:rPr sz="2400" dirty="0">
                <a:solidFill>
                  <a:srgbClr val="46424D"/>
                </a:solidFill>
                <a:latin typeface="Arial"/>
                <a:cs typeface="Arial"/>
              </a:rPr>
              <a:t>for </a:t>
            </a:r>
            <a:r>
              <a:rPr sz="2400" spc="-5" dirty="0">
                <a:solidFill>
                  <a:srgbClr val="46424D"/>
                </a:solidFill>
                <a:latin typeface="Arial"/>
                <a:cs typeface="Arial"/>
              </a:rPr>
              <a:t>object identification. </a:t>
            </a:r>
            <a:r>
              <a:rPr sz="2400" dirty="0">
                <a:solidFill>
                  <a:srgbClr val="46424D"/>
                </a:solidFill>
                <a:latin typeface="Arial"/>
                <a:cs typeface="Arial"/>
              </a:rPr>
              <a:t>It  </a:t>
            </a:r>
            <a:r>
              <a:rPr sz="2400" spc="-5" dirty="0">
                <a:solidFill>
                  <a:srgbClr val="46424D"/>
                </a:solidFill>
                <a:latin typeface="Arial"/>
                <a:cs typeface="Arial"/>
              </a:rPr>
              <a:t>relies on the skill,</a:t>
            </a:r>
            <a:r>
              <a:rPr sz="2400" spc="20" dirty="0">
                <a:solidFill>
                  <a:srgbClr val="46424D"/>
                </a:solidFill>
                <a:latin typeface="Arial"/>
                <a:cs typeface="Arial"/>
              </a:rPr>
              <a:t> </a:t>
            </a:r>
            <a:r>
              <a:rPr sz="2400" spc="-5" dirty="0">
                <a:solidFill>
                  <a:srgbClr val="46424D"/>
                </a:solidFill>
                <a:latin typeface="Arial"/>
                <a:cs typeface="Arial"/>
              </a:rPr>
              <a:t>experience</a:t>
            </a:r>
            <a:endParaRPr sz="2400">
              <a:latin typeface="Arial"/>
              <a:cs typeface="Arial"/>
            </a:endParaRPr>
          </a:p>
          <a:p>
            <a:pPr marL="355600">
              <a:lnSpc>
                <a:spcPct val="100000"/>
              </a:lnSpc>
              <a:spcBef>
                <a:spcPts val="5"/>
              </a:spcBef>
            </a:pPr>
            <a:r>
              <a:rPr sz="2400" spc="-5" dirty="0">
                <a:solidFill>
                  <a:srgbClr val="46424D"/>
                </a:solidFill>
                <a:latin typeface="Arial"/>
                <a:cs typeface="Arial"/>
              </a:rPr>
              <a:t>and domain knowledge </a:t>
            </a:r>
            <a:r>
              <a:rPr sz="2400" dirty="0">
                <a:solidFill>
                  <a:srgbClr val="46424D"/>
                </a:solidFill>
                <a:latin typeface="Arial"/>
                <a:cs typeface="Arial"/>
              </a:rPr>
              <a:t>of system</a:t>
            </a:r>
            <a:r>
              <a:rPr sz="2400" spc="25" dirty="0">
                <a:solidFill>
                  <a:srgbClr val="46424D"/>
                </a:solidFill>
                <a:latin typeface="Arial"/>
                <a:cs typeface="Arial"/>
              </a:rPr>
              <a:t> </a:t>
            </a:r>
            <a:r>
              <a:rPr sz="2400" spc="-5" dirty="0">
                <a:solidFill>
                  <a:srgbClr val="46424D"/>
                </a:solidFill>
                <a:latin typeface="Arial"/>
                <a:cs typeface="Arial"/>
              </a:rPr>
              <a:t>designers.</a:t>
            </a:r>
            <a:endParaRPr sz="2400">
              <a:latin typeface="Arial"/>
              <a:cs typeface="Arial"/>
            </a:endParaRPr>
          </a:p>
          <a:p>
            <a:pPr marL="355600" marR="776605" indent="-342900">
              <a:lnSpc>
                <a:spcPct val="100000"/>
              </a:lnSpc>
              <a:spcBef>
                <a:spcPts val="1200"/>
              </a:spcBef>
              <a:buFont typeface="Wingdings"/>
              <a:buChar char=""/>
              <a:tabLst>
                <a:tab pos="355600" algn="l"/>
              </a:tabLst>
            </a:pPr>
            <a:r>
              <a:rPr sz="2400" dirty="0">
                <a:solidFill>
                  <a:srgbClr val="46424D"/>
                </a:solidFill>
                <a:latin typeface="Arial"/>
                <a:cs typeface="Arial"/>
              </a:rPr>
              <a:t>Object </a:t>
            </a:r>
            <a:r>
              <a:rPr sz="2400" spc="-5" dirty="0">
                <a:solidFill>
                  <a:srgbClr val="46424D"/>
                </a:solidFill>
                <a:latin typeface="Arial"/>
                <a:cs typeface="Arial"/>
              </a:rPr>
              <a:t>identification is an iterative </a:t>
            </a:r>
            <a:r>
              <a:rPr sz="2400" dirty="0">
                <a:solidFill>
                  <a:srgbClr val="46424D"/>
                </a:solidFill>
                <a:latin typeface="Arial"/>
                <a:cs typeface="Arial"/>
              </a:rPr>
              <a:t>process. </a:t>
            </a:r>
            <a:r>
              <a:rPr sz="2400" spc="-80" dirty="0">
                <a:solidFill>
                  <a:srgbClr val="46424D"/>
                </a:solidFill>
                <a:latin typeface="Arial"/>
                <a:cs typeface="Arial"/>
              </a:rPr>
              <a:t>You </a:t>
            </a:r>
            <a:r>
              <a:rPr sz="2400" spc="-5" dirty="0">
                <a:solidFill>
                  <a:srgbClr val="46424D"/>
                </a:solidFill>
                <a:latin typeface="Arial"/>
                <a:cs typeface="Arial"/>
              </a:rPr>
              <a:t>are  unlikely </a:t>
            </a:r>
            <a:r>
              <a:rPr sz="2400" dirty="0">
                <a:solidFill>
                  <a:srgbClr val="46424D"/>
                </a:solidFill>
                <a:latin typeface="Arial"/>
                <a:cs typeface="Arial"/>
              </a:rPr>
              <a:t>to </a:t>
            </a:r>
            <a:r>
              <a:rPr sz="2400" spc="-5" dirty="0">
                <a:solidFill>
                  <a:srgbClr val="46424D"/>
                </a:solidFill>
                <a:latin typeface="Arial"/>
                <a:cs typeface="Arial"/>
              </a:rPr>
              <a:t>get it right </a:t>
            </a:r>
            <a:r>
              <a:rPr sz="2400" dirty="0">
                <a:solidFill>
                  <a:srgbClr val="46424D"/>
                </a:solidFill>
                <a:latin typeface="Arial"/>
                <a:cs typeface="Arial"/>
              </a:rPr>
              <a:t>first</a:t>
            </a:r>
            <a:r>
              <a:rPr sz="2400" spc="20" dirty="0">
                <a:solidFill>
                  <a:srgbClr val="46424D"/>
                </a:solidFill>
                <a:latin typeface="Arial"/>
                <a:cs typeface="Arial"/>
              </a:rPr>
              <a:t> </a:t>
            </a:r>
            <a:r>
              <a:rPr sz="2400" dirty="0">
                <a:solidFill>
                  <a:srgbClr val="46424D"/>
                </a:solidFill>
                <a:latin typeface="Arial"/>
                <a:cs typeface="Arial"/>
              </a:rPr>
              <a:t>time.</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4"/>
            <a:ext cx="7237070" cy="689932"/>
          </a:xfrm>
          <a:prstGeom prst="rect">
            <a:avLst/>
          </a:prstGeom>
        </p:spPr>
        <p:txBody>
          <a:bodyPr vert="horz" wrap="square" lIns="0" tIns="12700" rIns="0" bIns="0" rtlCol="0">
            <a:spAutoFit/>
          </a:bodyPr>
          <a:lstStyle/>
          <a:p>
            <a:pPr marL="12700">
              <a:lnSpc>
                <a:spcPct val="100000"/>
              </a:lnSpc>
              <a:spcBef>
                <a:spcPts val="100"/>
              </a:spcBef>
            </a:pPr>
            <a:r>
              <a:rPr spc="-5" dirty="0"/>
              <a:t>Approaches </a:t>
            </a:r>
            <a:r>
              <a:rPr dirty="0"/>
              <a:t>to </a:t>
            </a:r>
            <a:r>
              <a:rPr spc="-5" dirty="0"/>
              <a:t>identification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16</a:t>
            </a:fld>
            <a:endParaRPr dirty="0"/>
          </a:p>
        </p:txBody>
      </p:sp>
      <p:sp>
        <p:nvSpPr>
          <p:cNvPr id="3" name="object 3"/>
          <p:cNvSpPr txBox="1"/>
          <p:nvPr/>
        </p:nvSpPr>
        <p:spPr>
          <a:xfrm>
            <a:off x="535330" y="1624660"/>
            <a:ext cx="7842884" cy="377571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Use </a:t>
            </a:r>
            <a:r>
              <a:rPr sz="2400" dirty="0">
                <a:solidFill>
                  <a:srgbClr val="46424D"/>
                </a:solidFill>
                <a:latin typeface="Arial"/>
                <a:cs typeface="Arial"/>
              </a:rPr>
              <a:t>a grammatical </a:t>
            </a:r>
            <a:r>
              <a:rPr sz="2400" spc="-5" dirty="0">
                <a:solidFill>
                  <a:srgbClr val="46424D"/>
                </a:solidFill>
                <a:latin typeface="Arial"/>
                <a:cs typeface="Arial"/>
              </a:rPr>
              <a:t>approach based </a:t>
            </a:r>
            <a:r>
              <a:rPr sz="2400" dirty="0">
                <a:solidFill>
                  <a:srgbClr val="46424D"/>
                </a:solidFill>
                <a:latin typeface="Arial"/>
                <a:cs typeface="Arial"/>
              </a:rPr>
              <a:t>on a </a:t>
            </a:r>
            <a:r>
              <a:rPr sz="2400" spc="-5" dirty="0">
                <a:solidFill>
                  <a:srgbClr val="46424D"/>
                </a:solidFill>
                <a:latin typeface="Arial"/>
                <a:cs typeface="Arial"/>
              </a:rPr>
              <a:t>natural  language description </a:t>
            </a:r>
            <a:r>
              <a:rPr sz="2400" dirty="0">
                <a:solidFill>
                  <a:srgbClr val="46424D"/>
                </a:solidFill>
                <a:latin typeface="Arial"/>
                <a:cs typeface="Arial"/>
              </a:rPr>
              <a:t>of the system </a:t>
            </a:r>
            <a:r>
              <a:rPr sz="2400" spc="-5" dirty="0">
                <a:solidFill>
                  <a:srgbClr val="46424D"/>
                </a:solidFill>
                <a:latin typeface="Arial"/>
                <a:cs typeface="Arial"/>
              </a:rPr>
              <a:t>(used in Hood </a:t>
            </a:r>
            <a:r>
              <a:rPr sz="2400" dirty="0">
                <a:solidFill>
                  <a:srgbClr val="46424D"/>
                </a:solidFill>
                <a:latin typeface="Arial"/>
                <a:cs typeface="Arial"/>
              </a:rPr>
              <a:t>OOD  </a:t>
            </a:r>
            <a:r>
              <a:rPr sz="2400" spc="-5" dirty="0">
                <a:solidFill>
                  <a:srgbClr val="46424D"/>
                </a:solidFill>
                <a:latin typeface="Arial"/>
                <a:cs typeface="Arial"/>
              </a:rPr>
              <a:t>method).</a:t>
            </a:r>
            <a:endParaRPr sz="2400">
              <a:latin typeface="Arial"/>
              <a:cs typeface="Arial"/>
            </a:endParaRPr>
          </a:p>
          <a:p>
            <a:pPr marL="355600" marR="1189990" indent="-342900">
              <a:lnSpc>
                <a:spcPct val="100000"/>
              </a:lnSpc>
              <a:spcBef>
                <a:spcPts val="1200"/>
              </a:spcBef>
              <a:buFont typeface="Wingdings"/>
              <a:buChar char=""/>
              <a:tabLst>
                <a:tab pos="355600" algn="l"/>
              </a:tabLst>
            </a:pPr>
            <a:r>
              <a:rPr sz="2400" spc="-5" dirty="0">
                <a:solidFill>
                  <a:srgbClr val="46424D"/>
                </a:solidFill>
                <a:latin typeface="Arial"/>
                <a:cs typeface="Arial"/>
              </a:rPr>
              <a:t>Base </a:t>
            </a:r>
            <a:r>
              <a:rPr sz="2400" dirty="0">
                <a:solidFill>
                  <a:srgbClr val="46424D"/>
                </a:solidFill>
                <a:latin typeface="Arial"/>
                <a:cs typeface="Arial"/>
              </a:rPr>
              <a:t>the </a:t>
            </a:r>
            <a:r>
              <a:rPr sz="2400" spc="-5" dirty="0">
                <a:solidFill>
                  <a:srgbClr val="46424D"/>
                </a:solidFill>
                <a:latin typeface="Arial"/>
                <a:cs typeface="Arial"/>
              </a:rPr>
              <a:t>identification on tangible things in </a:t>
            </a:r>
            <a:r>
              <a:rPr sz="2400" dirty="0">
                <a:solidFill>
                  <a:srgbClr val="46424D"/>
                </a:solidFill>
                <a:latin typeface="Arial"/>
                <a:cs typeface="Arial"/>
              </a:rPr>
              <a:t>the  </a:t>
            </a:r>
            <a:r>
              <a:rPr sz="2400" spc="-5" dirty="0">
                <a:solidFill>
                  <a:srgbClr val="46424D"/>
                </a:solidFill>
                <a:latin typeface="Arial"/>
                <a:cs typeface="Arial"/>
              </a:rPr>
              <a:t>application</a:t>
            </a:r>
            <a:r>
              <a:rPr sz="2400" spc="25" dirty="0">
                <a:solidFill>
                  <a:srgbClr val="46424D"/>
                </a:solidFill>
                <a:latin typeface="Arial"/>
                <a:cs typeface="Arial"/>
              </a:rPr>
              <a:t> </a:t>
            </a:r>
            <a:r>
              <a:rPr sz="2400" spc="-5" dirty="0">
                <a:solidFill>
                  <a:srgbClr val="46424D"/>
                </a:solidFill>
                <a:latin typeface="Arial"/>
                <a:cs typeface="Arial"/>
              </a:rPr>
              <a:t>domain.</a:t>
            </a:r>
            <a:endParaRPr sz="2400">
              <a:latin typeface="Arial"/>
              <a:cs typeface="Arial"/>
            </a:endParaRPr>
          </a:p>
          <a:p>
            <a:pPr marL="355600" marR="55244" indent="-342900">
              <a:lnSpc>
                <a:spcPct val="100000"/>
              </a:lnSpc>
              <a:spcBef>
                <a:spcPts val="1205"/>
              </a:spcBef>
              <a:buFont typeface="Wingdings"/>
              <a:buChar char=""/>
              <a:tabLst>
                <a:tab pos="355600" algn="l"/>
              </a:tabLst>
            </a:pPr>
            <a:r>
              <a:rPr sz="2400" spc="-5" dirty="0">
                <a:solidFill>
                  <a:srgbClr val="46424D"/>
                </a:solidFill>
                <a:latin typeface="Arial"/>
                <a:cs typeface="Arial"/>
              </a:rPr>
              <a:t>Use a behavioural approach and identify objects based  on what participates in what</a:t>
            </a:r>
            <a:r>
              <a:rPr sz="2400" spc="40" dirty="0">
                <a:solidFill>
                  <a:srgbClr val="46424D"/>
                </a:solidFill>
                <a:latin typeface="Arial"/>
                <a:cs typeface="Arial"/>
              </a:rPr>
              <a:t> </a:t>
            </a:r>
            <a:r>
              <a:rPr sz="2400" spc="-20" dirty="0">
                <a:solidFill>
                  <a:srgbClr val="46424D"/>
                </a:solidFill>
                <a:latin typeface="Arial"/>
                <a:cs typeface="Arial"/>
              </a:rPr>
              <a:t>behaviour.</a:t>
            </a:r>
            <a:endParaRPr sz="2400">
              <a:latin typeface="Arial"/>
              <a:cs typeface="Arial"/>
            </a:endParaRPr>
          </a:p>
          <a:p>
            <a:pPr marL="355600" indent="-342900">
              <a:lnSpc>
                <a:spcPct val="100000"/>
              </a:lnSpc>
              <a:spcBef>
                <a:spcPts val="1200"/>
              </a:spcBef>
              <a:buFont typeface="Wingdings"/>
              <a:buChar char=""/>
              <a:tabLst>
                <a:tab pos="355600" algn="l"/>
                <a:tab pos="4756785" algn="l"/>
              </a:tabLst>
            </a:pPr>
            <a:r>
              <a:rPr sz="2400" spc="-5" dirty="0">
                <a:solidFill>
                  <a:srgbClr val="46424D"/>
                </a:solidFill>
                <a:latin typeface="Arial"/>
                <a:cs typeface="Arial"/>
              </a:rPr>
              <a:t>Use </a:t>
            </a:r>
            <a:r>
              <a:rPr sz="2400" dirty="0">
                <a:solidFill>
                  <a:srgbClr val="46424D"/>
                </a:solidFill>
                <a:latin typeface="Arial"/>
                <a:cs typeface="Arial"/>
              </a:rPr>
              <a:t>a</a:t>
            </a:r>
            <a:r>
              <a:rPr sz="2400" spc="25" dirty="0">
                <a:solidFill>
                  <a:srgbClr val="46424D"/>
                </a:solidFill>
                <a:latin typeface="Arial"/>
                <a:cs typeface="Arial"/>
              </a:rPr>
              <a:t> </a:t>
            </a:r>
            <a:r>
              <a:rPr sz="2400" spc="-5" dirty="0">
                <a:solidFill>
                  <a:srgbClr val="46424D"/>
                </a:solidFill>
                <a:latin typeface="Arial"/>
                <a:cs typeface="Arial"/>
              </a:rPr>
              <a:t>scenario-based</a:t>
            </a:r>
            <a:r>
              <a:rPr sz="2400" spc="40" dirty="0">
                <a:solidFill>
                  <a:srgbClr val="46424D"/>
                </a:solidFill>
                <a:latin typeface="Arial"/>
                <a:cs typeface="Arial"/>
              </a:rPr>
              <a:t> </a:t>
            </a:r>
            <a:r>
              <a:rPr sz="2400" spc="-5" dirty="0">
                <a:solidFill>
                  <a:srgbClr val="46424D"/>
                </a:solidFill>
                <a:latin typeface="Arial"/>
                <a:cs typeface="Arial"/>
              </a:rPr>
              <a:t>analysis.	The </a:t>
            </a:r>
            <a:r>
              <a:rPr sz="2400" dirty="0">
                <a:solidFill>
                  <a:srgbClr val="46424D"/>
                </a:solidFill>
                <a:latin typeface="Arial"/>
                <a:cs typeface="Arial"/>
              </a:rPr>
              <a:t>objects,</a:t>
            </a:r>
            <a:r>
              <a:rPr sz="2400" spc="-20" dirty="0">
                <a:solidFill>
                  <a:srgbClr val="46424D"/>
                </a:solidFill>
                <a:latin typeface="Arial"/>
                <a:cs typeface="Arial"/>
              </a:rPr>
              <a:t> </a:t>
            </a:r>
            <a:r>
              <a:rPr sz="2400" spc="-5" dirty="0">
                <a:solidFill>
                  <a:srgbClr val="46424D"/>
                </a:solidFill>
                <a:latin typeface="Arial"/>
                <a:cs typeface="Arial"/>
              </a:rPr>
              <a:t>attributes</a:t>
            </a:r>
            <a:endParaRPr sz="2400">
              <a:latin typeface="Arial"/>
              <a:cs typeface="Arial"/>
            </a:endParaRPr>
          </a:p>
          <a:p>
            <a:pPr marL="355600">
              <a:lnSpc>
                <a:spcPct val="100000"/>
              </a:lnSpc>
            </a:pPr>
            <a:r>
              <a:rPr sz="2400" spc="-5" dirty="0">
                <a:solidFill>
                  <a:srgbClr val="46424D"/>
                </a:solidFill>
                <a:latin typeface="Arial"/>
                <a:cs typeface="Arial"/>
              </a:rPr>
              <a:t>and </a:t>
            </a:r>
            <a:r>
              <a:rPr sz="2400" dirty="0">
                <a:solidFill>
                  <a:srgbClr val="46424D"/>
                </a:solidFill>
                <a:latin typeface="Arial"/>
                <a:cs typeface="Arial"/>
              </a:rPr>
              <a:t>methods </a:t>
            </a:r>
            <a:r>
              <a:rPr sz="2400" spc="-5" dirty="0">
                <a:solidFill>
                  <a:srgbClr val="46424D"/>
                </a:solidFill>
                <a:latin typeface="Arial"/>
                <a:cs typeface="Arial"/>
              </a:rPr>
              <a:t>in each scenario are</a:t>
            </a:r>
            <a:r>
              <a:rPr sz="2400" spc="30" dirty="0">
                <a:solidFill>
                  <a:srgbClr val="46424D"/>
                </a:solidFill>
                <a:latin typeface="Arial"/>
                <a:cs typeface="Arial"/>
              </a:rPr>
              <a:t> </a:t>
            </a:r>
            <a:r>
              <a:rPr sz="2400" spc="-5" dirty="0">
                <a:solidFill>
                  <a:srgbClr val="46424D"/>
                </a:solidFill>
                <a:latin typeface="Arial"/>
                <a:cs typeface="Arial"/>
              </a:rPr>
              <a:t>identified.</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4"/>
            <a:ext cx="6779870" cy="689932"/>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a:t>
            </a:r>
            <a:r>
              <a:rPr spc="-50" dirty="0"/>
              <a:t> </a:t>
            </a:r>
            <a:r>
              <a:rPr spc="-5" dirty="0"/>
              <a:t>description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17</a:t>
            </a:fld>
            <a:endParaRPr dirty="0"/>
          </a:p>
        </p:txBody>
      </p:sp>
      <p:sp>
        <p:nvSpPr>
          <p:cNvPr id="3" name="object 3"/>
          <p:cNvSpPr txBox="1"/>
          <p:nvPr/>
        </p:nvSpPr>
        <p:spPr>
          <a:xfrm>
            <a:off x="427431" y="1974596"/>
            <a:ext cx="8176895" cy="368427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A </a:t>
            </a:r>
            <a:r>
              <a:rPr sz="2400" spc="-10" dirty="0">
                <a:solidFill>
                  <a:srgbClr val="4F81BC"/>
                </a:solidFill>
                <a:latin typeface="Calibri"/>
                <a:cs typeface="Calibri"/>
              </a:rPr>
              <a:t>weather </a:t>
            </a:r>
            <a:r>
              <a:rPr sz="2400" spc="-15" dirty="0">
                <a:solidFill>
                  <a:srgbClr val="4F81BC"/>
                </a:solidFill>
                <a:latin typeface="Calibri"/>
                <a:cs typeface="Calibri"/>
              </a:rPr>
              <a:t>station </a:t>
            </a:r>
            <a:r>
              <a:rPr sz="2400" dirty="0">
                <a:latin typeface="Calibri"/>
                <a:cs typeface="Calibri"/>
              </a:rPr>
              <a:t>is a </a:t>
            </a:r>
            <a:r>
              <a:rPr sz="2400" spc="-10" dirty="0">
                <a:latin typeface="Calibri"/>
                <a:cs typeface="Calibri"/>
              </a:rPr>
              <a:t>package </a:t>
            </a:r>
            <a:r>
              <a:rPr sz="2400" spc="-5" dirty="0">
                <a:latin typeface="Calibri"/>
                <a:cs typeface="Calibri"/>
              </a:rPr>
              <a:t>of </a:t>
            </a:r>
            <a:r>
              <a:rPr sz="2400" spc="-15" dirty="0">
                <a:latin typeface="Calibri"/>
                <a:cs typeface="Calibri"/>
              </a:rPr>
              <a:t>software controlled </a:t>
            </a:r>
            <a:r>
              <a:rPr sz="2400" spc="-5" dirty="0">
                <a:latin typeface="Calibri"/>
                <a:cs typeface="Calibri"/>
              </a:rPr>
              <a:t>instruments  </a:t>
            </a:r>
            <a:r>
              <a:rPr sz="2400" dirty="0">
                <a:latin typeface="Calibri"/>
                <a:cs typeface="Calibri"/>
              </a:rPr>
              <a:t>which </a:t>
            </a:r>
            <a:r>
              <a:rPr sz="2400" spc="-10" dirty="0">
                <a:latin typeface="Calibri"/>
                <a:cs typeface="Calibri"/>
              </a:rPr>
              <a:t>collects data, performs </a:t>
            </a:r>
            <a:r>
              <a:rPr sz="2400" spc="-5" dirty="0">
                <a:latin typeface="Calibri"/>
                <a:cs typeface="Calibri"/>
              </a:rPr>
              <a:t>some </a:t>
            </a:r>
            <a:r>
              <a:rPr sz="2400" spc="-15" dirty="0">
                <a:latin typeface="Calibri"/>
                <a:cs typeface="Calibri"/>
              </a:rPr>
              <a:t>data </a:t>
            </a:r>
            <a:r>
              <a:rPr sz="2400" spc="-10" dirty="0">
                <a:latin typeface="Calibri"/>
                <a:cs typeface="Calibri"/>
              </a:rPr>
              <a:t>processing </a:t>
            </a:r>
            <a:r>
              <a:rPr sz="2400" dirty="0">
                <a:latin typeface="Calibri"/>
                <a:cs typeface="Calibri"/>
              </a:rPr>
              <a:t>and </a:t>
            </a:r>
            <a:r>
              <a:rPr sz="2400" spc="-10" dirty="0">
                <a:latin typeface="Calibri"/>
                <a:cs typeface="Calibri"/>
              </a:rPr>
              <a:t>transmits  </a:t>
            </a:r>
            <a:r>
              <a:rPr sz="2400" dirty="0">
                <a:latin typeface="Calibri"/>
                <a:cs typeface="Calibri"/>
              </a:rPr>
              <a:t>this </a:t>
            </a:r>
            <a:r>
              <a:rPr sz="2400" spc="-15" dirty="0">
                <a:latin typeface="Calibri"/>
                <a:cs typeface="Calibri"/>
              </a:rPr>
              <a:t>data </a:t>
            </a:r>
            <a:r>
              <a:rPr sz="2400" spc="-20" dirty="0">
                <a:latin typeface="Calibri"/>
                <a:cs typeface="Calibri"/>
              </a:rPr>
              <a:t>for </a:t>
            </a:r>
            <a:r>
              <a:rPr sz="2400" spc="-5" dirty="0">
                <a:latin typeface="Calibri"/>
                <a:cs typeface="Calibri"/>
              </a:rPr>
              <a:t>further </a:t>
            </a:r>
            <a:r>
              <a:rPr sz="2400" spc="-10" dirty="0">
                <a:latin typeface="Calibri"/>
                <a:cs typeface="Calibri"/>
              </a:rPr>
              <a:t>processing. </a:t>
            </a:r>
            <a:r>
              <a:rPr sz="2400" spc="-5" dirty="0">
                <a:latin typeface="Calibri"/>
                <a:cs typeface="Calibri"/>
              </a:rPr>
              <a:t>The instruments </a:t>
            </a:r>
            <a:r>
              <a:rPr sz="2400" dirty="0">
                <a:latin typeface="Calibri"/>
                <a:cs typeface="Calibri"/>
              </a:rPr>
              <a:t>include air and  </a:t>
            </a:r>
            <a:r>
              <a:rPr sz="2400" spc="-10" dirty="0">
                <a:latin typeface="Calibri"/>
                <a:cs typeface="Calibri"/>
              </a:rPr>
              <a:t>ground thermometers, </a:t>
            </a:r>
            <a:r>
              <a:rPr sz="2400" dirty="0">
                <a:latin typeface="Calibri"/>
                <a:cs typeface="Calibri"/>
              </a:rPr>
              <a:t>an </a:t>
            </a:r>
            <a:r>
              <a:rPr sz="2400" spc="-25" dirty="0">
                <a:latin typeface="Calibri"/>
                <a:cs typeface="Calibri"/>
              </a:rPr>
              <a:t>anemometer, </a:t>
            </a:r>
            <a:r>
              <a:rPr sz="2400" dirty="0">
                <a:latin typeface="Calibri"/>
                <a:cs typeface="Calibri"/>
              </a:rPr>
              <a:t>a wind </a:t>
            </a:r>
            <a:r>
              <a:rPr sz="2400" spc="-10" dirty="0">
                <a:latin typeface="Calibri"/>
                <a:cs typeface="Calibri"/>
              </a:rPr>
              <a:t>vane, </a:t>
            </a:r>
            <a:r>
              <a:rPr sz="2400" dirty="0">
                <a:latin typeface="Calibri"/>
                <a:cs typeface="Calibri"/>
              </a:rPr>
              <a:t>a </a:t>
            </a:r>
            <a:r>
              <a:rPr sz="2400" spc="-15" dirty="0">
                <a:latin typeface="Calibri"/>
                <a:cs typeface="Calibri"/>
              </a:rPr>
              <a:t>barometer  </a:t>
            </a:r>
            <a:r>
              <a:rPr sz="2400" dirty="0">
                <a:latin typeface="Calibri"/>
                <a:cs typeface="Calibri"/>
              </a:rPr>
              <a:t>and a </a:t>
            </a:r>
            <a:r>
              <a:rPr sz="2400" spc="-15" dirty="0">
                <a:latin typeface="Calibri"/>
                <a:cs typeface="Calibri"/>
              </a:rPr>
              <a:t>rain gauge. Data </a:t>
            </a:r>
            <a:r>
              <a:rPr sz="2400" dirty="0">
                <a:latin typeface="Calibri"/>
                <a:cs typeface="Calibri"/>
              </a:rPr>
              <a:t>is </a:t>
            </a:r>
            <a:r>
              <a:rPr sz="2400" spc="-10" dirty="0">
                <a:latin typeface="Calibri"/>
                <a:cs typeface="Calibri"/>
              </a:rPr>
              <a:t>collected</a:t>
            </a:r>
            <a:r>
              <a:rPr sz="2400" spc="-35" dirty="0">
                <a:latin typeface="Calibri"/>
                <a:cs typeface="Calibri"/>
              </a:rPr>
              <a:t> </a:t>
            </a:r>
            <a:r>
              <a:rPr sz="2400" spc="-15" dirty="0">
                <a:latin typeface="Calibri"/>
                <a:cs typeface="Calibri"/>
              </a:rPr>
              <a:t>periodically.</a:t>
            </a:r>
            <a:endParaRPr sz="2400">
              <a:latin typeface="Calibri"/>
              <a:cs typeface="Calibri"/>
            </a:endParaRPr>
          </a:p>
          <a:p>
            <a:pPr>
              <a:lnSpc>
                <a:spcPct val="100000"/>
              </a:lnSpc>
              <a:spcBef>
                <a:spcPts val="10"/>
              </a:spcBef>
            </a:pPr>
            <a:endParaRPr sz="2500">
              <a:latin typeface="Times New Roman"/>
              <a:cs typeface="Times New Roman"/>
            </a:endParaRPr>
          </a:p>
          <a:p>
            <a:pPr marL="12700" marR="484505">
              <a:lnSpc>
                <a:spcPct val="100000"/>
              </a:lnSpc>
            </a:pPr>
            <a:r>
              <a:rPr sz="2400" dirty="0">
                <a:latin typeface="Calibri"/>
                <a:cs typeface="Calibri"/>
              </a:rPr>
              <a:t>When a </a:t>
            </a:r>
            <a:r>
              <a:rPr sz="2400" spc="-10" dirty="0">
                <a:latin typeface="Calibri"/>
                <a:cs typeface="Calibri"/>
              </a:rPr>
              <a:t>command </a:t>
            </a:r>
            <a:r>
              <a:rPr sz="2400" dirty="0">
                <a:latin typeface="Calibri"/>
                <a:cs typeface="Calibri"/>
              </a:rPr>
              <a:t>is issued </a:t>
            </a:r>
            <a:r>
              <a:rPr sz="2400" spc="-15" dirty="0">
                <a:latin typeface="Calibri"/>
                <a:cs typeface="Calibri"/>
              </a:rPr>
              <a:t>to </a:t>
            </a:r>
            <a:r>
              <a:rPr sz="2400" spc="-10" dirty="0">
                <a:latin typeface="Calibri"/>
                <a:cs typeface="Calibri"/>
              </a:rPr>
              <a:t>transmit </a:t>
            </a:r>
            <a:r>
              <a:rPr sz="2400" dirty="0">
                <a:latin typeface="Calibri"/>
                <a:cs typeface="Calibri"/>
              </a:rPr>
              <a:t>the </a:t>
            </a:r>
            <a:r>
              <a:rPr sz="2400" spc="-10" dirty="0">
                <a:latin typeface="Calibri"/>
                <a:cs typeface="Calibri"/>
              </a:rPr>
              <a:t>weather </a:t>
            </a:r>
            <a:r>
              <a:rPr sz="2400" spc="-15" dirty="0">
                <a:latin typeface="Calibri"/>
                <a:cs typeface="Calibri"/>
              </a:rPr>
              <a:t>data, </a:t>
            </a:r>
            <a:r>
              <a:rPr sz="2400" dirty="0">
                <a:latin typeface="Calibri"/>
                <a:cs typeface="Calibri"/>
              </a:rPr>
              <a:t>the  </a:t>
            </a:r>
            <a:r>
              <a:rPr sz="2400" spc="-10" dirty="0">
                <a:latin typeface="Calibri"/>
                <a:cs typeface="Calibri"/>
              </a:rPr>
              <a:t>weather </a:t>
            </a:r>
            <a:r>
              <a:rPr sz="2400" spc="-15" dirty="0">
                <a:latin typeface="Calibri"/>
                <a:cs typeface="Calibri"/>
              </a:rPr>
              <a:t>station </a:t>
            </a:r>
            <a:r>
              <a:rPr sz="2400" spc="-10" dirty="0">
                <a:latin typeface="Calibri"/>
                <a:cs typeface="Calibri"/>
              </a:rPr>
              <a:t>processes </a:t>
            </a:r>
            <a:r>
              <a:rPr sz="2400" dirty="0">
                <a:latin typeface="Calibri"/>
                <a:cs typeface="Calibri"/>
              </a:rPr>
              <a:t>and </a:t>
            </a:r>
            <a:r>
              <a:rPr sz="2400" spc="-5" dirty="0">
                <a:latin typeface="Calibri"/>
                <a:cs typeface="Calibri"/>
              </a:rPr>
              <a:t>summarises </a:t>
            </a:r>
            <a:r>
              <a:rPr sz="2400" dirty="0">
                <a:latin typeface="Calibri"/>
                <a:cs typeface="Calibri"/>
              </a:rPr>
              <a:t>the </a:t>
            </a:r>
            <a:r>
              <a:rPr sz="2400" spc="-10" dirty="0">
                <a:latin typeface="Calibri"/>
                <a:cs typeface="Calibri"/>
              </a:rPr>
              <a:t>collected </a:t>
            </a:r>
            <a:r>
              <a:rPr sz="2400" spc="-15" dirty="0">
                <a:latin typeface="Calibri"/>
                <a:cs typeface="Calibri"/>
              </a:rPr>
              <a:t>data.  </a:t>
            </a:r>
            <a:r>
              <a:rPr sz="2400" spc="-5" dirty="0">
                <a:latin typeface="Calibri"/>
                <a:cs typeface="Calibri"/>
              </a:rPr>
              <a:t>The summarised </a:t>
            </a:r>
            <a:r>
              <a:rPr sz="2400" spc="-15" dirty="0">
                <a:latin typeface="Calibri"/>
                <a:cs typeface="Calibri"/>
              </a:rPr>
              <a:t>data </a:t>
            </a:r>
            <a:r>
              <a:rPr sz="2400" dirty="0">
                <a:latin typeface="Calibri"/>
                <a:cs typeface="Calibri"/>
              </a:rPr>
              <a:t>is </a:t>
            </a:r>
            <a:r>
              <a:rPr sz="2400" spc="-10" dirty="0">
                <a:latin typeface="Calibri"/>
                <a:cs typeface="Calibri"/>
              </a:rPr>
              <a:t>transmitted </a:t>
            </a:r>
            <a:r>
              <a:rPr sz="2400" spc="-15" dirty="0">
                <a:latin typeface="Calibri"/>
                <a:cs typeface="Calibri"/>
              </a:rPr>
              <a:t>to </a:t>
            </a:r>
            <a:r>
              <a:rPr sz="2400" spc="-5" dirty="0">
                <a:latin typeface="Calibri"/>
                <a:cs typeface="Calibri"/>
              </a:rPr>
              <a:t>the mapping </a:t>
            </a:r>
            <a:r>
              <a:rPr sz="2400" spc="-10" dirty="0">
                <a:latin typeface="Calibri"/>
                <a:cs typeface="Calibri"/>
              </a:rPr>
              <a:t>computer  </a:t>
            </a:r>
            <a:r>
              <a:rPr sz="2400" dirty="0">
                <a:latin typeface="Calibri"/>
                <a:cs typeface="Calibri"/>
              </a:rPr>
              <a:t>when a </a:t>
            </a:r>
            <a:r>
              <a:rPr sz="2400" spc="-10" dirty="0">
                <a:latin typeface="Calibri"/>
                <a:cs typeface="Calibri"/>
              </a:rPr>
              <a:t>request </a:t>
            </a:r>
            <a:r>
              <a:rPr sz="2400" dirty="0">
                <a:latin typeface="Calibri"/>
                <a:cs typeface="Calibri"/>
              </a:rPr>
              <a:t>is</a:t>
            </a:r>
            <a:r>
              <a:rPr sz="2400" spc="-30" dirty="0">
                <a:latin typeface="Calibri"/>
                <a:cs typeface="Calibri"/>
              </a:rPr>
              <a:t> </a:t>
            </a:r>
            <a:r>
              <a:rPr sz="2400" spc="-10" dirty="0">
                <a:latin typeface="Calibri"/>
                <a:cs typeface="Calibri"/>
              </a:rPr>
              <a:t>received.</a:t>
            </a:r>
            <a:endParaRPr sz="24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7084060" cy="689932"/>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 </a:t>
            </a:r>
            <a:r>
              <a:rPr spc="-5" dirty="0"/>
              <a:t>object</a:t>
            </a:r>
            <a:r>
              <a:rPr spc="-50" dirty="0"/>
              <a:t> </a:t>
            </a:r>
            <a:r>
              <a:rPr spc="-5" dirty="0"/>
              <a:t>classes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18</a:t>
            </a:fld>
            <a:endParaRPr dirty="0"/>
          </a:p>
        </p:txBody>
      </p:sp>
      <p:sp>
        <p:nvSpPr>
          <p:cNvPr id="3" name="object 3"/>
          <p:cNvSpPr txBox="1"/>
          <p:nvPr/>
        </p:nvSpPr>
        <p:spPr>
          <a:xfrm>
            <a:off x="535940" y="1625853"/>
            <a:ext cx="8016240" cy="3880485"/>
          </a:xfrm>
          <a:prstGeom prst="rect">
            <a:avLst/>
          </a:prstGeom>
        </p:spPr>
        <p:txBody>
          <a:bodyPr vert="horz" wrap="square" lIns="0" tIns="12700" rIns="0" bIns="0" rtlCol="0">
            <a:spAutoFit/>
          </a:bodyPr>
          <a:lstStyle/>
          <a:p>
            <a:pPr marL="355600" marR="180975" indent="-342900" algn="just">
              <a:lnSpc>
                <a:spcPct val="100000"/>
              </a:lnSpc>
              <a:spcBef>
                <a:spcPts val="100"/>
              </a:spcBef>
              <a:buFont typeface="Wingdings"/>
              <a:buChar char=""/>
              <a:tabLst>
                <a:tab pos="355600" algn="l"/>
              </a:tabLst>
            </a:pPr>
            <a:r>
              <a:rPr sz="2400" dirty="0">
                <a:solidFill>
                  <a:srgbClr val="46424D"/>
                </a:solidFill>
                <a:latin typeface="Arial"/>
                <a:cs typeface="Arial"/>
              </a:rPr>
              <a:t>Object </a:t>
            </a:r>
            <a:r>
              <a:rPr sz="2400" spc="-5" dirty="0">
                <a:solidFill>
                  <a:srgbClr val="46424D"/>
                </a:solidFill>
                <a:latin typeface="Arial"/>
                <a:cs typeface="Arial"/>
              </a:rPr>
              <a:t>class identification in </a:t>
            </a:r>
            <a:r>
              <a:rPr sz="2400" dirty="0">
                <a:solidFill>
                  <a:srgbClr val="46424D"/>
                </a:solidFill>
                <a:latin typeface="Arial"/>
                <a:cs typeface="Arial"/>
              </a:rPr>
              <a:t>the </a:t>
            </a:r>
            <a:r>
              <a:rPr sz="2400" spc="-5" dirty="0">
                <a:solidFill>
                  <a:srgbClr val="46424D"/>
                </a:solidFill>
                <a:latin typeface="Arial"/>
                <a:cs typeface="Arial"/>
              </a:rPr>
              <a:t>weather </a:t>
            </a:r>
            <a:r>
              <a:rPr sz="2400" dirty="0">
                <a:solidFill>
                  <a:srgbClr val="46424D"/>
                </a:solidFill>
                <a:latin typeface="Arial"/>
                <a:cs typeface="Arial"/>
              </a:rPr>
              <a:t>station </a:t>
            </a:r>
            <a:r>
              <a:rPr sz="2400" spc="-5" dirty="0">
                <a:solidFill>
                  <a:srgbClr val="46424D"/>
                </a:solidFill>
                <a:latin typeface="Arial"/>
                <a:cs typeface="Arial"/>
              </a:rPr>
              <a:t>system  </a:t>
            </a:r>
            <a:r>
              <a:rPr sz="2400" dirty="0">
                <a:solidFill>
                  <a:srgbClr val="46424D"/>
                </a:solidFill>
                <a:latin typeface="Arial"/>
                <a:cs typeface="Arial"/>
              </a:rPr>
              <a:t>may be </a:t>
            </a:r>
            <a:r>
              <a:rPr sz="2400" spc="-5" dirty="0">
                <a:solidFill>
                  <a:srgbClr val="46424D"/>
                </a:solidFill>
                <a:latin typeface="Arial"/>
                <a:cs typeface="Arial"/>
              </a:rPr>
              <a:t>based </a:t>
            </a:r>
            <a:r>
              <a:rPr sz="2400" dirty="0">
                <a:solidFill>
                  <a:srgbClr val="46424D"/>
                </a:solidFill>
                <a:latin typeface="Arial"/>
                <a:cs typeface="Arial"/>
              </a:rPr>
              <a:t>on the </a:t>
            </a:r>
            <a:r>
              <a:rPr sz="2400" spc="-5" dirty="0">
                <a:solidFill>
                  <a:srgbClr val="46424D"/>
                </a:solidFill>
                <a:latin typeface="Arial"/>
                <a:cs typeface="Arial"/>
              </a:rPr>
              <a:t>tangible hardware and </a:t>
            </a:r>
            <a:r>
              <a:rPr sz="2400" dirty="0">
                <a:solidFill>
                  <a:srgbClr val="46424D"/>
                </a:solidFill>
                <a:latin typeface="Arial"/>
                <a:cs typeface="Arial"/>
              </a:rPr>
              <a:t>data </a:t>
            </a:r>
            <a:r>
              <a:rPr sz="2400" spc="-5" dirty="0">
                <a:solidFill>
                  <a:srgbClr val="46424D"/>
                </a:solidFill>
                <a:latin typeface="Arial"/>
                <a:cs typeface="Arial"/>
              </a:rPr>
              <a:t>in </a:t>
            </a:r>
            <a:r>
              <a:rPr sz="2400" dirty="0">
                <a:solidFill>
                  <a:srgbClr val="46424D"/>
                </a:solidFill>
                <a:latin typeface="Arial"/>
                <a:cs typeface="Arial"/>
              </a:rPr>
              <a:t>the  system:</a:t>
            </a:r>
            <a:endParaRPr sz="2400">
              <a:latin typeface="Arial"/>
              <a:cs typeface="Arial"/>
            </a:endParaRPr>
          </a:p>
          <a:p>
            <a:pPr marL="756285" lvl="1" indent="-287020" algn="just">
              <a:lnSpc>
                <a:spcPct val="100000"/>
              </a:lnSpc>
              <a:spcBef>
                <a:spcPts val="905"/>
              </a:spcBef>
              <a:buFont typeface="Wingdings"/>
              <a:buChar char=""/>
              <a:tabLst>
                <a:tab pos="756920" algn="l"/>
              </a:tabLst>
            </a:pPr>
            <a:r>
              <a:rPr sz="2000" dirty="0">
                <a:solidFill>
                  <a:srgbClr val="46424D"/>
                </a:solidFill>
                <a:latin typeface="Arial"/>
                <a:cs typeface="Arial"/>
              </a:rPr>
              <a:t>Ground </a:t>
            </a:r>
            <a:r>
              <a:rPr sz="2000" spc="-10" dirty="0">
                <a:solidFill>
                  <a:srgbClr val="46424D"/>
                </a:solidFill>
                <a:latin typeface="Arial"/>
                <a:cs typeface="Arial"/>
              </a:rPr>
              <a:t>thermometer, Anemometer,</a:t>
            </a:r>
            <a:r>
              <a:rPr sz="2000" spc="-265" dirty="0">
                <a:solidFill>
                  <a:srgbClr val="46424D"/>
                </a:solidFill>
                <a:latin typeface="Arial"/>
                <a:cs typeface="Arial"/>
              </a:rPr>
              <a:t> </a:t>
            </a:r>
            <a:r>
              <a:rPr sz="2000" dirty="0">
                <a:solidFill>
                  <a:srgbClr val="46424D"/>
                </a:solidFill>
                <a:latin typeface="Arial"/>
                <a:cs typeface="Arial"/>
              </a:rPr>
              <a:t>Barometer</a:t>
            </a:r>
            <a:endParaRPr sz="2000">
              <a:latin typeface="Arial"/>
              <a:cs typeface="Arial"/>
            </a:endParaRPr>
          </a:p>
          <a:p>
            <a:pPr marL="1155700" marR="5080" lvl="2" indent="-228600" algn="just">
              <a:lnSpc>
                <a:spcPct val="100000"/>
              </a:lnSpc>
              <a:spcBef>
                <a:spcPts val="740"/>
              </a:spcBef>
              <a:buChar char="•"/>
              <a:tabLst>
                <a:tab pos="1156335" algn="l"/>
              </a:tabLst>
            </a:pPr>
            <a:r>
              <a:rPr sz="1800" spc="-5" dirty="0">
                <a:solidFill>
                  <a:srgbClr val="46424D"/>
                </a:solidFill>
                <a:latin typeface="Arial"/>
                <a:cs typeface="Arial"/>
              </a:rPr>
              <a:t>Application domain objects that are </a:t>
            </a:r>
            <a:r>
              <a:rPr sz="1800" spc="-10" dirty="0">
                <a:solidFill>
                  <a:srgbClr val="46424D"/>
                </a:solidFill>
                <a:latin typeface="Arial"/>
                <a:cs typeface="Arial"/>
              </a:rPr>
              <a:t>‘hardware’ </a:t>
            </a:r>
            <a:r>
              <a:rPr sz="1800" spc="-5" dirty="0">
                <a:solidFill>
                  <a:srgbClr val="46424D"/>
                </a:solidFill>
                <a:latin typeface="Arial"/>
                <a:cs typeface="Arial"/>
              </a:rPr>
              <a:t>objects related </a:t>
            </a:r>
            <a:r>
              <a:rPr sz="1800" dirty="0">
                <a:solidFill>
                  <a:srgbClr val="46424D"/>
                </a:solidFill>
                <a:latin typeface="Arial"/>
                <a:cs typeface="Arial"/>
              </a:rPr>
              <a:t>to </a:t>
            </a:r>
            <a:r>
              <a:rPr sz="1800" spc="-5" dirty="0">
                <a:solidFill>
                  <a:srgbClr val="46424D"/>
                </a:solidFill>
                <a:latin typeface="Arial"/>
                <a:cs typeface="Arial"/>
              </a:rPr>
              <a:t>the  instruments in </a:t>
            </a:r>
            <a:r>
              <a:rPr sz="1800" dirty="0">
                <a:solidFill>
                  <a:srgbClr val="46424D"/>
                </a:solidFill>
                <a:latin typeface="Arial"/>
                <a:cs typeface="Arial"/>
              </a:rPr>
              <a:t>the</a:t>
            </a:r>
            <a:r>
              <a:rPr sz="1800" spc="-10" dirty="0">
                <a:solidFill>
                  <a:srgbClr val="46424D"/>
                </a:solidFill>
                <a:latin typeface="Arial"/>
                <a:cs typeface="Arial"/>
              </a:rPr>
              <a:t> </a:t>
            </a:r>
            <a:r>
              <a:rPr sz="1800" spc="-5" dirty="0">
                <a:solidFill>
                  <a:srgbClr val="46424D"/>
                </a:solidFill>
                <a:latin typeface="Arial"/>
                <a:cs typeface="Arial"/>
              </a:rPr>
              <a:t>system.</a:t>
            </a:r>
            <a:endParaRPr sz="1800">
              <a:latin typeface="Arial"/>
              <a:cs typeface="Arial"/>
            </a:endParaRPr>
          </a:p>
          <a:p>
            <a:pPr marL="756285" lvl="1" indent="-287020" algn="just">
              <a:lnSpc>
                <a:spcPct val="100000"/>
              </a:lnSpc>
              <a:spcBef>
                <a:spcPts val="295"/>
              </a:spcBef>
              <a:buFont typeface="Wingdings"/>
              <a:buChar char=""/>
              <a:tabLst>
                <a:tab pos="756920" algn="l"/>
              </a:tabLst>
            </a:pPr>
            <a:r>
              <a:rPr sz="2000" spc="-5" dirty="0">
                <a:solidFill>
                  <a:srgbClr val="46424D"/>
                </a:solidFill>
                <a:latin typeface="Arial"/>
                <a:cs typeface="Arial"/>
              </a:rPr>
              <a:t>Weather</a:t>
            </a:r>
            <a:r>
              <a:rPr sz="2000" spc="-60" dirty="0">
                <a:solidFill>
                  <a:srgbClr val="46424D"/>
                </a:solidFill>
                <a:latin typeface="Arial"/>
                <a:cs typeface="Arial"/>
              </a:rPr>
              <a:t> </a:t>
            </a:r>
            <a:r>
              <a:rPr sz="2000" dirty="0">
                <a:solidFill>
                  <a:srgbClr val="46424D"/>
                </a:solidFill>
                <a:latin typeface="Arial"/>
                <a:cs typeface="Arial"/>
              </a:rPr>
              <a:t>station</a:t>
            </a:r>
            <a:endParaRPr sz="2000">
              <a:latin typeface="Arial"/>
              <a:cs typeface="Arial"/>
            </a:endParaRPr>
          </a:p>
          <a:p>
            <a:pPr marL="1155700" marR="187960" lvl="2" indent="-228600" algn="just">
              <a:lnSpc>
                <a:spcPct val="100000"/>
              </a:lnSpc>
              <a:spcBef>
                <a:spcPts val="740"/>
              </a:spcBef>
              <a:buChar char="•"/>
              <a:tabLst>
                <a:tab pos="1156335" algn="l"/>
              </a:tabLst>
            </a:pPr>
            <a:r>
              <a:rPr sz="1800" dirty="0">
                <a:solidFill>
                  <a:srgbClr val="46424D"/>
                </a:solidFill>
                <a:latin typeface="Arial"/>
                <a:cs typeface="Arial"/>
              </a:rPr>
              <a:t>The </a:t>
            </a:r>
            <a:r>
              <a:rPr sz="1800" spc="-5" dirty="0">
                <a:solidFill>
                  <a:srgbClr val="46424D"/>
                </a:solidFill>
                <a:latin typeface="Arial"/>
                <a:cs typeface="Arial"/>
              </a:rPr>
              <a:t>basic interface </a:t>
            </a:r>
            <a:r>
              <a:rPr sz="1800" dirty="0">
                <a:solidFill>
                  <a:srgbClr val="46424D"/>
                </a:solidFill>
                <a:latin typeface="Arial"/>
                <a:cs typeface="Arial"/>
              </a:rPr>
              <a:t>of the </a:t>
            </a:r>
            <a:r>
              <a:rPr sz="1800" spc="-10" dirty="0">
                <a:solidFill>
                  <a:srgbClr val="46424D"/>
                </a:solidFill>
                <a:latin typeface="Arial"/>
                <a:cs typeface="Arial"/>
              </a:rPr>
              <a:t>weather </a:t>
            </a:r>
            <a:r>
              <a:rPr sz="1800" spc="-5" dirty="0">
                <a:solidFill>
                  <a:srgbClr val="46424D"/>
                </a:solidFill>
                <a:latin typeface="Arial"/>
                <a:cs typeface="Arial"/>
              </a:rPr>
              <a:t>station </a:t>
            </a:r>
            <a:r>
              <a:rPr sz="1800" dirty="0">
                <a:solidFill>
                  <a:srgbClr val="46424D"/>
                </a:solidFill>
                <a:latin typeface="Arial"/>
                <a:cs typeface="Arial"/>
              </a:rPr>
              <a:t>to its </a:t>
            </a:r>
            <a:r>
              <a:rPr sz="1800" spc="-5" dirty="0">
                <a:solidFill>
                  <a:srgbClr val="46424D"/>
                </a:solidFill>
                <a:latin typeface="Arial"/>
                <a:cs typeface="Arial"/>
              </a:rPr>
              <a:t>environment. </a:t>
            </a:r>
            <a:r>
              <a:rPr sz="1800" dirty="0">
                <a:solidFill>
                  <a:srgbClr val="46424D"/>
                </a:solidFill>
                <a:latin typeface="Arial"/>
                <a:cs typeface="Arial"/>
              </a:rPr>
              <a:t>It  </a:t>
            </a:r>
            <a:r>
              <a:rPr sz="1800" spc="-5" dirty="0">
                <a:solidFill>
                  <a:srgbClr val="46424D"/>
                </a:solidFill>
                <a:latin typeface="Arial"/>
                <a:cs typeface="Arial"/>
              </a:rPr>
              <a:t>therefore reflects </a:t>
            </a:r>
            <a:r>
              <a:rPr sz="1800" dirty="0">
                <a:solidFill>
                  <a:srgbClr val="46424D"/>
                </a:solidFill>
                <a:latin typeface="Arial"/>
                <a:cs typeface="Arial"/>
              </a:rPr>
              <a:t>the </a:t>
            </a:r>
            <a:r>
              <a:rPr sz="1800" spc="-5" dirty="0">
                <a:solidFill>
                  <a:srgbClr val="46424D"/>
                </a:solidFill>
                <a:latin typeface="Arial"/>
                <a:cs typeface="Arial"/>
              </a:rPr>
              <a:t>interactions identified in </a:t>
            </a:r>
            <a:r>
              <a:rPr sz="1800" dirty="0">
                <a:solidFill>
                  <a:srgbClr val="46424D"/>
                </a:solidFill>
                <a:latin typeface="Arial"/>
                <a:cs typeface="Arial"/>
              </a:rPr>
              <a:t>the </a:t>
            </a:r>
            <a:r>
              <a:rPr sz="1800" spc="-5" dirty="0">
                <a:solidFill>
                  <a:srgbClr val="46424D"/>
                </a:solidFill>
                <a:latin typeface="Arial"/>
                <a:cs typeface="Arial"/>
              </a:rPr>
              <a:t>use-case</a:t>
            </a:r>
            <a:r>
              <a:rPr sz="1800" spc="105" dirty="0">
                <a:solidFill>
                  <a:srgbClr val="46424D"/>
                </a:solidFill>
                <a:latin typeface="Arial"/>
                <a:cs typeface="Arial"/>
              </a:rPr>
              <a:t> </a:t>
            </a:r>
            <a:r>
              <a:rPr sz="1800" spc="-5" dirty="0">
                <a:solidFill>
                  <a:srgbClr val="46424D"/>
                </a:solidFill>
                <a:latin typeface="Arial"/>
                <a:cs typeface="Arial"/>
              </a:rPr>
              <a:t>model.</a:t>
            </a:r>
            <a:endParaRPr sz="1800">
              <a:latin typeface="Arial"/>
              <a:cs typeface="Arial"/>
            </a:endParaRPr>
          </a:p>
          <a:p>
            <a:pPr marL="756285" lvl="1" indent="-287020" algn="just">
              <a:lnSpc>
                <a:spcPct val="100000"/>
              </a:lnSpc>
              <a:spcBef>
                <a:spcPts val="290"/>
              </a:spcBef>
              <a:buFont typeface="Wingdings"/>
              <a:buChar char=""/>
              <a:tabLst>
                <a:tab pos="756920" algn="l"/>
              </a:tabLst>
            </a:pPr>
            <a:r>
              <a:rPr sz="2000" spc="-5" dirty="0">
                <a:solidFill>
                  <a:srgbClr val="46424D"/>
                </a:solidFill>
                <a:latin typeface="Arial"/>
                <a:cs typeface="Arial"/>
              </a:rPr>
              <a:t>Weather</a:t>
            </a:r>
            <a:r>
              <a:rPr sz="2000" spc="-55" dirty="0">
                <a:solidFill>
                  <a:srgbClr val="46424D"/>
                </a:solidFill>
                <a:latin typeface="Arial"/>
                <a:cs typeface="Arial"/>
              </a:rPr>
              <a:t> </a:t>
            </a:r>
            <a:r>
              <a:rPr sz="2000" dirty="0">
                <a:solidFill>
                  <a:srgbClr val="46424D"/>
                </a:solidFill>
                <a:latin typeface="Arial"/>
                <a:cs typeface="Arial"/>
              </a:rPr>
              <a:t>data</a:t>
            </a:r>
            <a:endParaRPr sz="2000">
              <a:latin typeface="Arial"/>
              <a:cs typeface="Arial"/>
            </a:endParaRPr>
          </a:p>
          <a:p>
            <a:pPr marL="1155700" lvl="2" indent="-229235" algn="just">
              <a:lnSpc>
                <a:spcPct val="100000"/>
              </a:lnSpc>
              <a:spcBef>
                <a:spcPts val="740"/>
              </a:spcBef>
              <a:buChar char="•"/>
              <a:tabLst>
                <a:tab pos="1156335" algn="l"/>
              </a:tabLst>
            </a:pPr>
            <a:r>
              <a:rPr sz="1800" spc="-5" dirty="0">
                <a:solidFill>
                  <a:srgbClr val="46424D"/>
                </a:solidFill>
                <a:latin typeface="Arial"/>
                <a:cs typeface="Arial"/>
              </a:rPr>
              <a:t>Encapsulates </a:t>
            </a:r>
            <a:r>
              <a:rPr sz="1800" dirty="0">
                <a:solidFill>
                  <a:srgbClr val="46424D"/>
                </a:solidFill>
                <a:latin typeface="Arial"/>
                <a:cs typeface="Arial"/>
              </a:rPr>
              <a:t>the </a:t>
            </a:r>
            <a:r>
              <a:rPr sz="1800" spc="-5" dirty="0">
                <a:solidFill>
                  <a:srgbClr val="46424D"/>
                </a:solidFill>
                <a:latin typeface="Arial"/>
                <a:cs typeface="Arial"/>
              </a:rPr>
              <a:t>summarized data </a:t>
            </a:r>
            <a:r>
              <a:rPr sz="1800" dirty="0">
                <a:solidFill>
                  <a:srgbClr val="46424D"/>
                </a:solidFill>
                <a:latin typeface="Arial"/>
                <a:cs typeface="Arial"/>
              </a:rPr>
              <a:t>from the</a:t>
            </a:r>
            <a:r>
              <a:rPr sz="1800" spc="20" dirty="0">
                <a:solidFill>
                  <a:srgbClr val="46424D"/>
                </a:solidFill>
                <a:latin typeface="Arial"/>
                <a:cs typeface="Arial"/>
              </a:rPr>
              <a:t> </a:t>
            </a:r>
            <a:r>
              <a:rPr sz="1800" spc="-5" dirty="0">
                <a:solidFill>
                  <a:srgbClr val="46424D"/>
                </a:solidFill>
                <a:latin typeface="Arial"/>
                <a:cs typeface="Arial"/>
              </a:rPr>
              <a:t>instruments.</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7084060" cy="689932"/>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 </a:t>
            </a:r>
            <a:r>
              <a:rPr spc="-5" dirty="0"/>
              <a:t>object</a:t>
            </a:r>
            <a:r>
              <a:rPr spc="-45" dirty="0"/>
              <a:t> </a:t>
            </a:r>
            <a:r>
              <a:rPr spc="-5" dirty="0"/>
              <a:t>classes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19</a:t>
            </a:fld>
            <a:endParaRPr dirty="0"/>
          </a:p>
        </p:txBody>
      </p:sp>
      <p:sp>
        <p:nvSpPr>
          <p:cNvPr id="3" name="object 3"/>
          <p:cNvSpPr/>
          <p:nvPr/>
        </p:nvSpPr>
        <p:spPr>
          <a:xfrm>
            <a:off x="1867154" y="1600136"/>
            <a:ext cx="5409565" cy="4504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5487035" cy="2928620"/>
          </a:xfrm>
          <a:prstGeom prst="rect">
            <a:avLst/>
          </a:prstGeom>
        </p:spPr>
        <p:txBody>
          <a:bodyPr vert="horz" wrap="square" lIns="0" tIns="12700" rIns="0" bIns="0" rtlCol="0">
            <a:spAutoFit/>
          </a:bodyPr>
          <a:lstStyle/>
          <a:p>
            <a:pPr marL="12700">
              <a:lnSpc>
                <a:spcPct val="100000"/>
              </a:lnSpc>
              <a:spcBef>
                <a:spcPts val="100"/>
              </a:spcBef>
            </a:pPr>
            <a:r>
              <a:rPr sz="2400" b="1" spc="-35" dirty="0">
                <a:solidFill>
                  <a:srgbClr val="46424D"/>
                </a:solidFill>
                <a:latin typeface="Arial"/>
                <a:cs typeface="Arial"/>
              </a:rPr>
              <a:t>Topics</a:t>
            </a:r>
            <a:r>
              <a:rPr sz="2400" b="1" spc="-30" dirty="0">
                <a:solidFill>
                  <a:srgbClr val="46424D"/>
                </a:solidFill>
                <a:latin typeface="Arial"/>
                <a:cs typeface="Arial"/>
              </a:rPr>
              <a:t> </a:t>
            </a:r>
            <a:r>
              <a:rPr sz="2400" b="1" spc="-5" dirty="0">
                <a:solidFill>
                  <a:srgbClr val="46424D"/>
                </a:solidFill>
                <a:latin typeface="Arial"/>
                <a:cs typeface="Arial"/>
              </a:rPr>
              <a:t>covered</a:t>
            </a:r>
            <a:endParaRPr sz="2400">
              <a:latin typeface="Arial"/>
              <a:cs typeface="Arial"/>
            </a:endParaRPr>
          </a:p>
          <a:p>
            <a:pPr>
              <a:lnSpc>
                <a:spcPct val="100000"/>
              </a:lnSpc>
            </a:pPr>
            <a:endParaRPr sz="2700">
              <a:latin typeface="Times New Roman"/>
              <a:cs typeface="Times New Roman"/>
            </a:endParaRPr>
          </a:p>
          <a:p>
            <a:pPr marL="355600" indent="-342900">
              <a:lnSpc>
                <a:spcPct val="100000"/>
              </a:lnSpc>
              <a:spcBef>
                <a:spcPts val="1750"/>
              </a:spcBef>
              <a:buFont typeface="Wingdings"/>
              <a:buChar char=""/>
              <a:tabLst>
                <a:tab pos="355600" algn="l"/>
              </a:tabLst>
            </a:pPr>
            <a:r>
              <a:rPr sz="2400" spc="-5" dirty="0">
                <a:solidFill>
                  <a:srgbClr val="46424D"/>
                </a:solidFill>
                <a:latin typeface="Arial"/>
                <a:cs typeface="Arial"/>
              </a:rPr>
              <a:t>Object-oriented design using </a:t>
            </a:r>
            <a:r>
              <a:rPr sz="2400" dirty="0">
                <a:solidFill>
                  <a:srgbClr val="46424D"/>
                </a:solidFill>
                <a:latin typeface="Arial"/>
                <a:cs typeface="Arial"/>
              </a:rPr>
              <a:t>the</a:t>
            </a:r>
            <a:r>
              <a:rPr sz="2400" spc="50" dirty="0">
                <a:solidFill>
                  <a:srgbClr val="46424D"/>
                </a:solidFill>
                <a:latin typeface="Arial"/>
                <a:cs typeface="Arial"/>
              </a:rPr>
              <a:t> </a:t>
            </a:r>
            <a:r>
              <a:rPr sz="2400" spc="-5" dirty="0">
                <a:solidFill>
                  <a:srgbClr val="46424D"/>
                </a:solidFill>
                <a:latin typeface="Arial"/>
                <a:cs typeface="Arial"/>
              </a:rPr>
              <a:t>UML</a:t>
            </a:r>
            <a:endParaRPr sz="2400">
              <a:latin typeface="Arial"/>
              <a:cs typeface="Arial"/>
            </a:endParaRP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Design</a:t>
            </a:r>
            <a:r>
              <a:rPr sz="2400" spc="5" dirty="0">
                <a:solidFill>
                  <a:srgbClr val="46424D"/>
                </a:solidFill>
                <a:latin typeface="Arial"/>
                <a:cs typeface="Arial"/>
              </a:rPr>
              <a:t> </a:t>
            </a:r>
            <a:r>
              <a:rPr sz="2400" spc="-5" dirty="0">
                <a:solidFill>
                  <a:srgbClr val="46424D"/>
                </a:solidFill>
                <a:latin typeface="Arial"/>
                <a:cs typeface="Arial"/>
              </a:rPr>
              <a:t>patterns</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Implementation issues</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Open source</a:t>
            </a:r>
            <a:r>
              <a:rPr sz="2400" spc="-10" dirty="0">
                <a:solidFill>
                  <a:srgbClr val="46424D"/>
                </a:solidFill>
                <a:latin typeface="Arial"/>
                <a:cs typeface="Arial"/>
              </a:rPr>
              <a:t> </a:t>
            </a:r>
            <a:r>
              <a:rPr sz="2400" spc="-5" dirty="0">
                <a:solidFill>
                  <a:srgbClr val="46424D"/>
                </a:solidFill>
                <a:latin typeface="Arial"/>
                <a:cs typeface="Arial"/>
              </a:rPr>
              <a:t>development</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26705" cy="35083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Design</a:t>
            </a:r>
            <a:r>
              <a:rPr sz="2400" b="1" spc="-15" dirty="0">
                <a:solidFill>
                  <a:srgbClr val="46424D"/>
                </a:solidFill>
                <a:latin typeface="Arial"/>
                <a:cs typeface="Arial"/>
              </a:rPr>
              <a:t> </a:t>
            </a:r>
            <a:r>
              <a:rPr sz="2400" b="1" spc="-5" dirty="0">
                <a:solidFill>
                  <a:srgbClr val="46424D"/>
                </a:solidFill>
                <a:latin typeface="Arial"/>
                <a:cs typeface="Arial"/>
              </a:rPr>
              <a:t>models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Design models show </a:t>
            </a:r>
            <a:r>
              <a:rPr sz="2400" dirty="0">
                <a:solidFill>
                  <a:srgbClr val="46424D"/>
                </a:solidFill>
                <a:latin typeface="Arial"/>
                <a:cs typeface="Arial"/>
              </a:rPr>
              <a:t>the </a:t>
            </a:r>
            <a:r>
              <a:rPr sz="2400" spc="-5" dirty="0">
                <a:solidFill>
                  <a:srgbClr val="46424D"/>
                </a:solidFill>
                <a:latin typeface="Arial"/>
                <a:cs typeface="Arial"/>
              </a:rPr>
              <a:t>objects and object classes and  relationships between </a:t>
            </a:r>
            <a:r>
              <a:rPr sz="2400" dirty="0">
                <a:solidFill>
                  <a:srgbClr val="46424D"/>
                </a:solidFill>
                <a:latin typeface="Arial"/>
                <a:cs typeface="Arial"/>
              </a:rPr>
              <a:t>these</a:t>
            </a:r>
            <a:r>
              <a:rPr sz="2400" spc="40" dirty="0">
                <a:solidFill>
                  <a:srgbClr val="46424D"/>
                </a:solidFill>
                <a:latin typeface="Arial"/>
                <a:cs typeface="Arial"/>
              </a:rPr>
              <a:t> </a:t>
            </a:r>
            <a:r>
              <a:rPr sz="2400" spc="-5" dirty="0">
                <a:solidFill>
                  <a:srgbClr val="46424D"/>
                </a:solidFill>
                <a:latin typeface="Arial"/>
                <a:cs typeface="Arial"/>
              </a:rPr>
              <a:t>entities.</a:t>
            </a:r>
            <a:endParaRPr sz="2400">
              <a:latin typeface="Arial"/>
              <a:cs typeface="Arial"/>
            </a:endParaRPr>
          </a:p>
          <a:p>
            <a:pPr marL="355600" marR="27305" indent="-342900">
              <a:lnSpc>
                <a:spcPct val="100000"/>
              </a:lnSpc>
              <a:spcBef>
                <a:spcPts val="1205"/>
              </a:spcBef>
              <a:buFont typeface="Wingdings"/>
              <a:buChar char=""/>
              <a:tabLst>
                <a:tab pos="355600" algn="l"/>
              </a:tabLst>
            </a:pPr>
            <a:r>
              <a:rPr sz="2400" dirty="0">
                <a:solidFill>
                  <a:srgbClr val="46424D"/>
                </a:solidFill>
                <a:latin typeface="Arial"/>
                <a:cs typeface="Arial"/>
              </a:rPr>
              <a:t>Static </a:t>
            </a:r>
            <a:r>
              <a:rPr sz="2400" spc="-5" dirty="0">
                <a:solidFill>
                  <a:srgbClr val="46424D"/>
                </a:solidFill>
                <a:latin typeface="Arial"/>
                <a:cs typeface="Arial"/>
              </a:rPr>
              <a:t>models describe </a:t>
            </a:r>
            <a:r>
              <a:rPr sz="2400" dirty="0">
                <a:solidFill>
                  <a:srgbClr val="46424D"/>
                </a:solidFill>
                <a:latin typeface="Arial"/>
                <a:cs typeface="Arial"/>
              </a:rPr>
              <a:t>the static </a:t>
            </a:r>
            <a:r>
              <a:rPr sz="2400" spc="-5" dirty="0">
                <a:solidFill>
                  <a:srgbClr val="46424D"/>
                </a:solidFill>
                <a:latin typeface="Arial"/>
                <a:cs typeface="Arial"/>
              </a:rPr>
              <a:t>structure </a:t>
            </a:r>
            <a:r>
              <a:rPr sz="2400" dirty="0">
                <a:solidFill>
                  <a:srgbClr val="46424D"/>
                </a:solidFill>
                <a:latin typeface="Arial"/>
                <a:cs typeface="Arial"/>
              </a:rPr>
              <a:t>of the system  </a:t>
            </a:r>
            <a:r>
              <a:rPr sz="2400" spc="-5" dirty="0">
                <a:solidFill>
                  <a:srgbClr val="46424D"/>
                </a:solidFill>
                <a:latin typeface="Arial"/>
                <a:cs typeface="Arial"/>
              </a:rPr>
              <a:t>in </a:t>
            </a:r>
            <a:r>
              <a:rPr sz="2400" dirty="0">
                <a:solidFill>
                  <a:srgbClr val="46424D"/>
                </a:solidFill>
                <a:latin typeface="Arial"/>
                <a:cs typeface="Arial"/>
              </a:rPr>
              <a:t>terms of </a:t>
            </a:r>
            <a:r>
              <a:rPr sz="2400" spc="-5" dirty="0">
                <a:solidFill>
                  <a:srgbClr val="46424D"/>
                </a:solidFill>
                <a:latin typeface="Arial"/>
                <a:cs typeface="Arial"/>
              </a:rPr>
              <a:t>object classes and</a:t>
            </a:r>
            <a:r>
              <a:rPr sz="2400" spc="25" dirty="0">
                <a:solidFill>
                  <a:srgbClr val="46424D"/>
                </a:solidFill>
                <a:latin typeface="Arial"/>
                <a:cs typeface="Arial"/>
              </a:rPr>
              <a:t> </a:t>
            </a:r>
            <a:r>
              <a:rPr sz="2400" spc="-5" dirty="0">
                <a:solidFill>
                  <a:srgbClr val="46424D"/>
                </a:solidFill>
                <a:latin typeface="Arial"/>
                <a:cs typeface="Arial"/>
              </a:rPr>
              <a:t>relationships.</a:t>
            </a:r>
            <a:endParaRPr sz="2400">
              <a:latin typeface="Arial"/>
              <a:cs typeface="Arial"/>
            </a:endParaRPr>
          </a:p>
          <a:p>
            <a:pPr marL="355600" marR="701675" indent="-342900">
              <a:lnSpc>
                <a:spcPct val="100000"/>
              </a:lnSpc>
              <a:spcBef>
                <a:spcPts val="1200"/>
              </a:spcBef>
              <a:buFont typeface="Wingdings"/>
              <a:buChar char=""/>
              <a:tabLst>
                <a:tab pos="355600" algn="l"/>
              </a:tabLst>
            </a:pPr>
            <a:r>
              <a:rPr sz="2400" spc="-5" dirty="0">
                <a:solidFill>
                  <a:srgbClr val="46424D"/>
                </a:solidFill>
                <a:latin typeface="Arial"/>
                <a:cs typeface="Arial"/>
              </a:rPr>
              <a:t>Dynamic models describe </a:t>
            </a:r>
            <a:r>
              <a:rPr sz="2400" dirty="0">
                <a:solidFill>
                  <a:srgbClr val="46424D"/>
                </a:solidFill>
                <a:latin typeface="Arial"/>
                <a:cs typeface="Arial"/>
              </a:rPr>
              <a:t>the </a:t>
            </a:r>
            <a:r>
              <a:rPr sz="2400" spc="-5" dirty="0">
                <a:solidFill>
                  <a:srgbClr val="46424D"/>
                </a:solidFill>
                <a:latin typeface="Arial"/>
                <a:cs typeface="Arial"/>
              </a:rPr>
              <a:t>dynamic interactions  between </a:t>
            </a:r>
            <a:r>
              <a:rPr sz="2400" dirty="0">
                <a:solidFill>
                  <a:srgbClr val="46424D"/>
                </a:solidFill>
                <a:latin typeface="Arial"/>
                <a:cs typeface="Arial"/>
              </a:rPr>
              <a:t>objects.</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4"/>
            <a:ext cx="4035425" cy="391160"/>
          </a:xfrm>
          <a:prstGeom prst="rect">
            <a:avLst/>
          </a:prstGeom>
        </p:spPr>
        <p:txBody>
          <a:bodyPr vert="horz" wrap="square" lIns="0" tIns="12700" rIns="0" bIns="0" rtlCol="0">
            <a:spAutoFit/>
          </a:bodyPr>
          <a:lstStyle/>
          <a:p>
            <a:pPr marL="12700">
              <a:lnSpc>
                <a:spcPct val="100000"/>
              </a:lnSpc>
              <a:spcBef>
                <a:spcPts val="100"/>
              </a:spcBef>
            </a:pPr>
            <a:r>
              <a:rPr spc="-5" dirty="0"/>
              <a:t>Examples </a:t>
            </a:r>
            <a:r>
              <a:rPr dirty="0"/>
              <a:t>of </a:t>
            </a:r>
            <a:r>
              <a:rPr spc="-5" dirty="0"/>
              <a:t>design</a:t>
            </a:r>
            <a:r>
              <a:rPr spc="-45" dirty="0"/>
              <a:t> </a:t>
            </a:r>
            <a:r>
              <a:rPr spc="-5" dirty="0"/>
              <a:t>models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21</a:t>
            </a:fld>
            <a:endParaRPr dirty="0"/>
          </a:p>
        </p:txBody>
      </p:sp>
      <p:sp>
        <p:nvSpPr>
          <p:cNvPr id="3" name="object 3"/>
          <p:cNvSpPr txBox="1"/>
          <p:nvPr/>
        </p:nvSpPr>
        <p:spPr>
          <a:xfrm>
            <a:off x="535330" y="1624660"/>
            <a:ext cx="7825105" cy="340995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spc="-5" dirty="0">
                <a:solidFill>
                  <a:srgbClr val="46424D"/>
                </a:solidFill>
                <a:latin typeface="Arial"/>
                <a:cs typeface="Arial"/>
              </a:rPr>
              <a:t>Subsystem models </a:t>
            </a:r>
            <a:r>
              <a:rPr sz="2400" dirty="0">
                <a:solidFill>
                  <a:srgbClr val="46424D"/>
                </a:solidFill>
                <a:latin typeface="Arial"/>
                <a:cs typeface="Arial"/>
              </a:rPr>
              <a:t>that </a:t>
            </a:r>
            <a:r>
              <a:rPr sz="2400" spc="-5" dirty="0">
                <a:solidFill>
                  <a:srgbClr val="46424D"/>
                </a:solidFill>
                <a:latin typeface="Arial"/>
                <a:cs typeface="Arial"/>
              </a:rPr>
              <a:t>show logical groupings</a:t>
            </a:r>
            <a:r>
              <a:rPr sz="2400" spc="70" dirty="0">
                <a:solidFill>
                  <a:srgbClr val="46424D"/>
                </a:solidFill>
                <a:latin typeface="Arial"/>
                <a:cs typeface="Arial"/>
              </a:rPr>
              <a:t> </a:t>
            </a:r>
            <a:r>
              <a:rPr sz="2400" dirty="0">
                <a:solidFill>
                  <a:srgbClr val="46424D"/>
                </a:solidFill>
                <a:latin typeface="Arial"/>
                <a:cs typeface="Arial"/>
              </a:rPr>
              <a:t>of</a:t>
            </a:r>
            <a:endParaRPr sz="2400">
              <a:latin typeface="Arial"/>
              <a:cs typeface="Arial"/>
            </a:endParaRPr>
          </a:p>
          <a:p>
            <a:pPr marL="355600">
              <a:lnSpc>
                <a:spcPct val="100000"/>
              </a:lnSpc>
            </a:pPr>
            <a:r>
              <a:rPr sz="2400" spc="-5" dirty="0">
                <a:solidFill>
                  <a:srgbClr val="46424D"/>
                </a:solidFill>
                <a:latin typeface="Arial"/>
                <a:cs typeface="Arial"/>
              </a:rPr>
              <a:t>objects into coherent</a:t>
            </a:r>
            <a:r>
              <a:rPr sz="2400" spc="20" dirty="0">
                <a:solidFill>
                  <a:srgbClr val="46424D"/>
                </a:solidFill>
                <a:latin typeface="Arial"/>
                <a:cs typeface="Arial"/>
              </a:rPr>
              <a:t> </a:t>
            </a:r>
            <a:r>
              <a:rPr sz="2400" spc="-5" dirty="0">
                <a:solidFill>
                  <a:srgbClr val="46424D"/>
                </a:solidFill>
                <a:latin typeface="Arial"/>
                <a:cs typeface="Arial"/>
              </a:rPr>
              <a:t>subsystems.</a:t>
            </a:r>
            <a:endParaRPr sz="2400">
              <a:latin typeface="Arial"/>
              <a:cs typeface="Arial"/>
            </a:endParaRPr>
          </a:p>
          <a:p>
            <a:pPr marL="355600" marR="480059" indent="-342900">
              <a:lnSpc>
                <a:spcPct val="100000"/>
              </a:lnSpc>
              <a:spcBef>
                <a:spcPts val="1200"/>
              </a:spcBef>
              <a:buFont typeface="Wingdings"/>
              <a:buChar char=""/>
              <a:tabLst>
                <a:tab pos="355600" algn="l"/>
              </a:tabLst>
            </a:pPr>
            <a:r>
              <a:rPr sz="2400" spc="-5" dirty="0">
                <a:solidFill>
                  <a:srgbClr val="46424D"/>
                </a:solidFill>
                <a:latin typeface="Arial"/>
                <a:cs typeface="Arial"/>
              </a:rPr>
              <a:t>Sequence models </a:t>
            </a:r>
            <a:r>
              <a:rPr sz="2400" dirty="0">
                <a:solidFill>
                  <a:srgbClr val="46424D"/>
                </a:solidFill>
                <a:latin typeface="Arial"/>
                <a:cs typeface="Arial"/>
              </a:rPr>
              <a:t>that </a:t>
            </a:r>
            <a:r>
              <a:rPr sz="2400" spc="-5" dirty="0">
                <a:solidFill>
                  <a:srgbClr val="46424D"/>
                </a:solidFill>
                <a:latin typeface="Arial"/>
                <a:cs typeface="Arial"/>
              </a:rPr>
              <a:t>show </a:t>
            </a:r>
            <a:r>
              <a:rPr sz="2400" dirty="0">
                <a:solidFill>
                  <a:srgbClr val="46424D"/>
                </a:solidFill>
                <a:latin typeface="Arial"/>
                <a:cs typeface="Arial"/>
              </a:rPr>
              <a:t>the </a:t>
            </a:r>
            <a:r>
              <a:rPr sz="2400" spc="-5" dirty="0">
                <a:solidFill>
                  <a:srgbClr val="46424D"/>
                </a:solidFill>
                <a:latin typeface="Arial"/>
                <a:cs typeface="Arial"/>
              </a:rPr>
              <a:t>sequence </a:t>
            </a:r>
            <a:r>
              <a:rPr sz="2400" dirty="0">
                <a:solidFill>
                  <a:srgbClr val="46424D"/>
                </a:solidFill>
                <a:latin typeface="Arial"/>
                <a:cs typeface="Arial"/>
              </a:rPr>
              <a:t>of </a:t>
            </a:r>
            <a:r>
              <a:rPr sz="2400" spc="-5" dirty="0">
                <a:solidFill>
                  <a:srgbClr val="46424D"/>
                </a:solidFill>
                <a:latin typeface="Arial"/>
                <a:cs typeface="Arial"/>
              </a:rPr>
              <a:t>object  interactions.</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State </a:t>
            </a:r>
            <a:r>
              <a:rPr sz="2400" spc="-5" dirty="0">
                <a:solidFill>
                  <a:srgbClr val="46424D"/>
                </a:solidFill>
                <a:latin typeface="Arial"/>
                <a:cs typeface="Arial"/>
              </a:rPr>
              <a:t>machine models </a:t>
            </a:r>
            <a:r>
              <a:rPr sz="2400" dirty="0">
                <a:solidFill>
                  <a:srgbClr val="46424D"/>
                </a:solidFill>
                <a:latin typeface="Arial"/>
                <a:cs typeface="Arial"/>
              </a:rPr>
              <a:t>that </a:t>
            </a:r>
            <a:r>
              <a:rPr sz="2400" spc="-5" dirty="0">
                <a:solidFill>
                  <a:srgbClr val="46424D"/>
                </a:solidFill>
                <a:latin typeface="Arial"/>
                <a:cs typeface="Arial"/>
              </a:rPr>
              <a:t>show how individual objects  change their </a:t>
            </a:r>
            <a:r>
              <a:rPr sz="2400" dirty="0">
                <a:solidFill>
                  <a:srgbClr val="46424D"/>
                </a:solidFill>
                <a:latin typeface="Arial"/>
                <a:cs typeface="Arial"/>
              </a:rPr>
              <a:t>state </a:t>
            </a:r>
            <a:r>
              <a:rPr sz="2400" spc="-5" dirty="0">
                <a:solidFill>
                  <a:srgbClr val="46424D"/>
                </a:solidFill>
                <a:latin typeface="Arial"/>
                <a:cs typeface="Arial"/>
              </a:rPr>
              <a:t>in response </a:t>
            </a:r>
            <a:r>
              <a:rPr sz="2400" dirty="0">
                <a:solidFill>
                  <a:srgbClr val="46424D"/>
                </a:solidFill>
                <a:latin typeface="Arial"/>
                <a:cs typeface="Arial"/>
              </a:rPr>
              <a:t>to</a:t>
            </a:r>
            <a:r>
              <a:rPr sz="2400" spc="10" dirty="0">
                <a:solidFill>
                  <a:srgbClr val="46424D"/>
                </a:solidFill>
                <a:latin typeface="Arial"/>
                <a:cs typeface="Arial"/>
              </a:rPr>
              <a:t> </a:t>
            </a:r>
            <a:r>
              <a:rPr sz="2400" spc="-5" dirty="0">
                <a:solidFill>
                  <a:srgbClr val="46424D"/>
                </a:solidFill>
                <a:latin typeface="Arial"/>
                <a:cs typeface="Arial"/>
              </a:rPr>
              <a:t>events.</a:t>
            </a:r>
            <a:endParaRPr sz="2400">
              <a:latin typeface="Arial"/>
              <a:cs typeface="Arial"/>
            </a:endParaRPr>
          </a:p>
          <a:p>
            <a:pPr marL="355600" marR="411480" indent="-342900">
              <a:lnSpc>
                <a:spcPct val="100000"/>
              </a:lnSpc>
              <a:spcBef>
                <a:spcPts val="1200"/>
              </a:spcBef>
              <a:buFont typeface="Wingdings"/>
              <a:buChar char=""/>
              <a:tabLst>
                <a:tab pos="355600" algn="l"/>
              </a:tabLst>
            </a:pPr>
            <a:r>
              <a:rPr sz="2400" dirty="0">
                <a:solidFill>
                  <a:srgbClr val="46424D"/>
                </a:solidFill>
                <a:latin typeface="Arial"/>
                <a:cs typeface="Arial"/>
              </a:rPr>
              <a:t>Other </a:t>
            </a:r>
            <a:r>
              <a:rPr sz="2400" spc="-5" dirty="0">
                <a:solidFill>
                  <a:srgbClr val="46424D"/>
                </a:solidFill>
                <a:latin typeface="Arial"/>
                <a:cs typeface="Arial"/>
              </a:rPr>
              <a:t>models include </a:t>
            </a:r>
            <a:r>
              <a:rPr sz="2400" dirty="0">
                <a:solidFill>
                  <a:srgbClr val="46424D"/>
                </a:solidFill>
                <a:latin typeface="Arial"/>
                <a:cs typeface="Arial"/>
              </a:rPr>
              <a:t>use-case </a:t>
            </a:r>
            <a:r>
              <a:rPr sz="2400" spc="-5" dirty="0">
                <a:solidFill>
                  <a:srgbClr val="46424D"/>
                </a:solidFill>
                <a:latin typeface="Arial"/>
                <a:cs typeface="Arial"/>
              </a:rPr>
              <a:t>models, aggregation  models, generalisation models,</a:t>
            </a:r>
            <a:r>
              <a:rPr sz="2400" spc="45" dirty="0">
                <a:solidFill>
                  <a:srgbClr val="46424D"/>
                </a:solidFill>
                <a:latin typeface="Arial"/>
                <a:cs typeface="Arial"/>
              </a:rPr>
              <a:t> </a:t>
            </a:r>
            <a:r>
              <a:rPr sz="2400" dirty="0">
                <a:solidFill>
                  <a:srgbClr val="46424D"/>
                </a:solidFill>
                <a:latin typeface="Arial"/>
                <a:cs typeface="Arial"/>
              </a:rPr>
              <a:t>etc.</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12734" cy="33559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Subsystem</a:t>
            </a:r>
            <a:r>
              <a:rPr sz="2400" b="1" spc="20" dirty="0">
                <a:solidFill>
                  <a:srgbClr val="46424D"/>
                </a:solidFill>
                <a:latin typeface="Arial"/>
                <a:cs typeface="Arial"/>
              </a:rPr>
              <a:t> </a:t>
            </a:r>
            <a:r>
              <a:rPr sz="2400" b="1" spc="-5" dirty="0">
                <a:solidFill>
                  <a:srgbClr val="46424D"/>
                </a:solidFill>
                <a:latin typeface="Arial"/>
                <a:cs typeface="Arial"/>
              </a:rPr>
              <a:t>models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Shows how </a:t>
            </a:r>
            <a:r>
              <a:rPr sz="2400" dirty="0">
                <a:solidFill>
                  <a:srgbClr val="46424D"/>
                </a:solidFill>
                <a:latin typeface="Arial"/>
                <a:cs typeface="Arial"/>
              </a:rPr>
              <a:t>the </a:t>
            </a:r>
            <a:r>
              <a:rPr sz="2400" spc="-5" dirty="0">
                <a:solidFill>
                  <a:srgbClr val="46424D"/>
                </a:solidFill>
                <a:latin typeface="Arial"/>
                <a:cs typeface="Arial"/>
              </a:rPr>
              <a:t>design is organised into logically related  groups </a:t>
            </a:r>
            <a:r>
              <a:rPr sz="2400" dirty="0">
                <a:solidFill>
                  <a:srgbClr val="46424D"/>
                </a:solidFill>
                <a:latin typeface="Arial"/>
                <a:cs typeface="Arial"/>
              </a:rPr>
              <a:t>of </a:t>
            </a:r>
            <a:r>
              <a:rPr sz="2400" spc="-5" dirty="0">
                <a:solidFill>
                  <a:srgbClr val="46424D"/>
                </a:solidFill>
                <a:latin typeface="Arial"/>
                <a:cs typeface="Arial"/>
              </a:rPr>
              <a:t>objects.</a:t>
            </a:r>
            <a:endParaRPr sz="2400">
              <a:latin typeface="Arial"/>
              <a:cs typeface="Arial"/>
            </a:endParaRPr>
          </a:p>
          <a:p>
            <a:pPr marL="355600" marR="493395" indent="-342900">
              <a:lnSpc>
                <a:spcPct val="100000"/>
              </a:lnSpc>
              <a:spcBef>
                <a:spcPts val="1205"/>
              </a:spcBef>
              <a:buFont typeface="Wingdings"/>
              <a:buChar char=""/>
              <a:tabLst>
                <a:tab pos="355600" algn="l"/>
              </a:tabLst>
            </a:pPr>
            <a:r>
              <a:rPr sz="2400" dirty="0">
                <a:solidFill>
                  <a:srgbClr val="46424D"/>
                </a:solidFill>
                <a:latin typeface="Arial"/>
                <a:cs typeface="Arial"/>
              </a:rPr>
              <a:t>In the UML, </a:t>
            </a:r>
            <a:r>
              <a:rPr sz="2400" spc="-5" dirty="0">
                <a:solidFill>
                  <a:srgbClr val="46424D"/>
                </a:solidFill>
                <a:latin typeface="Arial"/>
                <a:cs typeface="Arial"/>
              </a:rPr>
              <a:t>these are shown using packages </a:t>
            </a:r>
            <a:r>
              <a:rPr sz="2400" dirty="0">
                <a:solidFill>
                  <a:srgbClr val="46424D"/>
                </a:solidFill>
                <a:latin typeface="Arial"/>
                <a:cs typeface="Arial"/>
              </a:rPr>
              <a:t>- </a:t>
            </a:r>
            <a:r>
              <a:rPr sz="2400" spc="-10" dirty="0">
                <a:solidFill>
                  <a:srgbClr val="46424D"/>
                </a:solidFill>
                <a:latin typeface="Arial"/>
                <a:cs typeface="Arial"/>
              </a:rPr>
              <a:t>an  </a:t>
            </a:r>
            <a:r>
              <a:rPr sz="2400" spc="-5" dirty="0">
                <a:solidFill>
                  <a:srgbClr val="46424D"/>
                </a:solidFill>
                <a:latin typeface="Arial"/>
                <a:cs typeface="Arial"/>
              </a:rPr>
              <a:t>encapsulation </a:t>
            </a:r>
            <a:r>
              <a:rPr sz="2400" dirty="0">
                <a:solidFill>
                  <a:srgbClr val="46424D"/>
                </a:solidFill>
                <a:latin typeface="Arial"/>
                <a:cs typeface="Arial"/>
              </a:rPr>
              <a:t>construct. </a:t>
            </a:r>
            <a:r>
              <a:rPr sz="2400" spc="-5" dirty="0">
                <a:solidFill>
                  <a:srgbClr val="46424D"/>
                </a:solidFill>
                <a:latin typeface="Arial"/>
                <a:cs typeface="Arial"/>
              </a:rPr>
              <a:t>This is a logical model. </a:t>
            </a:r>
            <a:r>
              <a:rPr sz="2400" dirty="0">
                <a:solidFill>
                  <a:srgbClr val="46424D"/>
                </a:solidFill>
                <a:latin typeface="Arial"/>
                <a:cs typeface="Arial"/>
              </a:rPr>
              <a:t>The  </a:t>
            </a:r>
            <a:r>
              <a:rPr sz="2400" spc="-5" dirty="0">
                <a:solidFill>
                  <a:srgbClr val="46424D"/>
                </a:solidFill>
                <a:latin typeface="Arial"/>
                <a:cs typeface="Arial"/>
              </a:rPr>
              <a:t>actual organisation </a:t>
            </a:r>
            <a:r>
              <a:rPr sz="2400" dirty="0">
                <a:solidFill>
                  <a:srgbClr val="46424D"/>
                </a:solidFill>
                <a:latin typeface="Arial"/>
                <a:cs typeface="Arial"/>
              </a:rPr>
              <a:t>of </a:t>
            </a:r>
            <a:r>
              <a:rPr sz="2400" spc="-5" dirty="0">
                <a:solidFill>
                  <a:srgbClr val="46424D"/>
                </a:solidFill>
                <a:latin typeface="Arial"/>
                <a:cs typeface="Arial"/>
              </a:rPr>
              <a:t>objects in the </a:t>
            </a:r>
            <a:r>
              <a:rPr sz="2400" dirty="0">
                <a:solidFill>
                  <a:srgbClr val="46424D"/>
                </a:solidFill>
                <a:latin typeface="Arial"/>
                <a:cs typeface="Arial"/>
              </a:rPr>
              <a:t>system may </a:t>
            </a:r>
            <a:r>
              <a:rPr sz="2400" spc="-5" dirty="0">
                <a:solidFill>
                  <a:srgbClr val="46424D"/>
                </a:solidFill>
                <a:latin typeface="Arial"/>
                <a:cs typeface="Arial"/>
              </a:rPr>
              <a:t>be  different.</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614295" cy="391160"/>
          </a:xfrm>
          <a:prstGeom prst="rect">
            <a:avLst/>
          </a:prstGeom>
        </p:spPr>
        <p:txBody>
          <a:bodyPr vert="horz" wrap="square" lIns="0" tIns="12700" rIns="0" bIns="0" rtlCol="0">
            <a:spAutoFit/>
          </a:bodyPr>
          <a:lstStyle/>
          <a:p>
            <a:pPr marL="12700">
              <a:lnSpc>
                <a:spcPct val="100000"/>
              </a:lnSpc>
              <a:spcBef>
                <a:spcPts val="100"/>
              </a:spcBef>
            </a:pPr>
            <a:r>
              <a:rPr spc="-5" dirty="0"/>
              <a:t>Sequence</a:t>
            </a:r>
            <a:r>
              <a:rPr spc="-65" dirty="0"/>
              <a:t> </a:t>
            </a:r>
            <a:r>
              <a:rPr spc="-5" dirty="0"/>
              <a:t>models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23</a:t>
            </a:fld>
            <a:endParaRPr dirty="0"/>
          </a:p>
        </p:txBody>
      </p:sp>
      <p:sp>
        <p:nvSpPr>
          <p:cNvPr id="3" name="object 3"/>
          <p:cNvSpPr txBox="1"/>
          <p:nvPr/>
        </p:nvSpPr>
        <p:spPr>
          <a:xfrm>
            <a:off x="535940" y="1589278"/>
            <a:ext cx="8019415" cy="2710815"/>
          </a:xfrm>
          <a:prstGeom prst="rect">
            <a:avLst/>
          </a:prstGeom>
        </p:spPr>
        <p:txBody>
          <a:bodyPr vert="horz" wrap="square" lIns="0" tIns="53975" rIns="0" bIns="0" rtlCol="0">
            <a:spAutoFit/>
          </a:bodyPr>
          <a:lstStyle/>
          <a:p>
            <a:pPr marL="355600" marR="1267460" indent="-342900">
              <a:lnSpc>
                <a:spcPts val="2590"/>
              </a:lnSpc>
              <a:spcBef>
                <a:spcPts val="425"/>
              </a:spcBef>
              <a:buFont typeface="Wingdings"/>
              <a:buChar char=""/>
              <a:tabLst>
                <a:tab pos="355600" algn="l"/>
              </a:tabLst>
            </a:pPr>
            <a:r>
              <a:rPr sz="2400" spc="-5" dirty="0">
                <a:solidFill>
                  <a:srgbClr val="46424D"/>
                </a:solidFill>
                <a:latin typeface="Arial"/>
                <a:cs typeface="Arial"/>
              </a:rPr>
              <a:t>Sequence models show </a:t>
            </a:r>
            <a:r>
              <a:rPr sz="2400" dirty="0">
                <a:solidFill>
                  <a:srgbClr val="46424D"/>
                </a:solidFill>
                <a:latin typeface="Arial"/>
                <a:cs typeface="Arial"/>
              </a:rPr>
              <a:t>the </a:t>
            </a:r>
            <a:r>
              <a:rPr sz="2400" spc="-5" dirty="0">
                <a:solidFill>
                  <a:srgbClr val="46424D"/>
                </a:solidFill>
                <a:latin typeface="Arial"/>
                <a:cs typeface="Arial"/>
              </a:rPr>
              <a:t>sequence </a:t>
            </a:r>
            <a:r>
              <a:rPr sz="2400" dirty="0">
                <a:solidFill>
                  <a:srgbClr val="46424D"/>
                </a:solidFill>
                <a:latin typeface="Arial"/>
                <a:cs typeface="Arial"/>
              </a:rPr>
              <a:t>of </a:t>
            </a:r>
            <a:r>
              <a:rPr sz="2400" spc="-5" dirty="0">
                <a:solidFill>
                  <a:srgbClr val="46424D"/>
                </a:solidFill>
                <a:latin typeface="Arial"/>
                <a:cs typeface="Arial"/>
              </a:rPr>
              <a:t>object  interactions </a:t>
            </a:r>
            <a:r>
              <a:rPr sz="2400" dirty="0">
                <a:solidFill>
                  <a:srgbClr val="46424D"/>
                </a:solidFill>
                <a:latin typeface="Arial"/>
                <a:cs typeface="Arial"/>
              </a:rPr>
              <a:t>that take</a:t>
            </a:r>
            <a:r>
              <a:rPr sz="2400" spc="-20" dirty="0">
                <a:solidFill>
                  <a:srgbClr val="46424D"/>
                </a:solidFill>
                <a:latin typeface="Arial"/>
                <a:cs typeface="Arial"/>
              </a:rPr>
              <a:t> </a:t>
            </a:r>
            <a:r>
              <a:rPr sz="2400" spc="-5" dirty="0">
                <a:solidFill>
                  <a:srgbClr val="46424D"/>
                </a:solidFill>
                <a:latin typeface="Arial"/>
                <a:cs typeface="Arial"/>
              </a:rPr>
              <a:t>place</a:t>
            </a:r>
            <a:endParaRPr sz="2400">
              <a:latin typeface="Arial"/>
              <a:cs typeface="Arial"/>
            </a:endParaRPr>
          </a:p>
          <a:p>
            <a:pPr marL="756285" lvl="1" indent="-287020">
              <a:lnSpc>
                <a:spcPct val="100000"/>
              </a:lnSpc>
              <a:spcBef>
                <a:spcPts val="630"/>
              </a:spcBef>
              <a:buFont typeface="Wingdings"/>
              <a:buChar char=""/>
              <a:tabLst>
                <a:tab pos="756285" algn="l"/>
                <a:tab pos="756920" algn="l"/>
              </a:tabLst>
            </a:pPr>
            <a:r>
              <a:rPr sz="2000" dirty="0">
                <a:solidFill>
                  <a:srgbClr val="46424D"/>
                </a:solidFill>
                <a:latin typeface="Arial"/>
                <a:cs typeface="Arial"/>
              </a:rPr>
              <a:t>Objects are arranged horizontally across the</a:t>
            </a:r>
            <a:r>
              <a:rPr sz="2000" spc="-204" dirty="0">
                <a:solidFill>
                  <a:srgbClr val="46424D"/>
                </a:solidFill>
                <a:latin typeface="Arial"/>
                <a:cs typeface="Arial"/>
              </a:rPr>
              <a:t> </a:t>
            </a:r>
            <a:r>
              <a:rPr sz="2000" dirty="0">
                <a:solidFill>
                  <a:srgbClr val="46424D"/>
                </a:solidFill>
                <a:latin typeface="Arial"/>
                <a:cs typeface="Arial"/>
              </a:rPr>
              <a:t>top;</a:t>
            </a:r>
            <a:endParaRPr sz="2000">
              <a:latin typeface="Arial"/>
              <a:cs typeface="Arial"/>
            </a:endParaRPr>
          </a:p>
          <a:p>
            <a:pPr marL="756285" lvl="1" indent="-287020">
              <a:lnSpc>
                <a:spcPct val="100000"/>
              </a:lnSpc>
              <a:spcBef>
                <a:spcPts val="360"/>
              </a:spcBef>
              <a:buFont typeface="Wingdings"/>
              <a:buChar char=""/>
              <a:tabLst>
                <a:tab pos="756285" algn="l"/>
                <a:tab pos="756920" algn="l"/>
              </a:tabLst>
            </a:pPr>
            <a:r>
              <a:rPr sz="2000" spc="-20" dirty="0">
                <a:solidFill>
                  <a:srgbClr val="46424D"/>
                </a:solidFill>
                <a:latin typeface="Arial"/>
                <a:cs typeface="Arial"/>
              </a:rPr>
              <a:t>Time </a:t>
            </a:r>
            <a:r>
              <a:rPr sz="2000" dirty="0">
                <a:solidFill>
                  <a:srgbClr val="46424D"/>
                </a:solidFill>
                <a:latin typeface="Arial"/>
                <a:cs typeface="Arial"/>
              </a:rPr>
              <a:t>is represented vertically so models are read top to</a:t>
            </a:r>
            <a:r>
              <a:rPr sz="2000" spc="-204" dirty="0">
                <a:solidFill>
                  <a:srgbClr val="46424D"/>
                </a:solidFill>
                <a:latin typeface="Arial"/>
                <a:cs typeface="Arial"/>
              </a:rPr>
              <a:t> </a:t>
            </a:r>
            <a:r>
              <a:rPr sz="2000" dirty="0">
                <a:solidFill>
                  <a:srgbClr val="46424D"/>
                </a:solidFill>
                <a:latin typeface="Arial"/>
                <a:cs typeface="Arial"/>
              </a:rPr>
              <a:t>bottom;</a:t>
            </a:r>
            <a:endParaRPr sz="2000">
              <a:latin typeface="Arial"/>
              <a:cs typeface="Arial"/>
            </a:endParaRPr>
          </a:p>
          <a:p>
            <a:pPr marL="756285" marR="154305" lvl="1" indent="-287020">
              <a:lnSpc>
                <a:spcPts val="2160"/>
              </a:lnSpc>
              <a:spcBef>
                <a:spcPts val="635"/>
              </a:spcBef>
              <a:buFont typeface="Wingdings"/>
              <a:buChar char=""/>
              <a:tabLst>
                <a:tab pos="756285" algn="l"/>
                <a:tab pos="756920" algn="l"/>
              </a:tabLst>
            </a:pPr>
            <a:r>
              <a:rPr sz="2000" dirty="0">
                <a:solidFill>
                  <a:srgbClr val="46424D"/>
                </a:solidFill>
                <a:latin typeface="Arial"/>
                <a:cs typeface="Arial"/>
              </a:rPr>
              <a:t>Interactions are represented by labelled arrows, </a:t>
            </a:r>
            <a:r>
              <a:rPr sz="2000" spc="-5" dirty="0">
                <a:solidFill>
                  <a:srgbClr val="46424D"/>
                </a:solidFill>
                <a:latin typeface="Arial"/>
                <a:cs typeface="Arial"/>
              </a:rPr>
              <a:t>Different</a:t>
            </a:r>
            <a:r>
              <a:rPr sz="2000" spc="-210" dirty="0">
                <a:solidFill>
                  <a:srgbClr val="46424D"/>
                </a:solidFill>
                <a:latin typeface="Arial"/>
                <a:cs typeface="Arial"/>
              </a:rPr>
              <a:t> </a:t>
            </a:r>
            <a:r>
              <a:rPr sz="2000" dirty="0">
                <a:solidFill>
                  <a:srgbClr val="46424D"/>
                </a:solidFill>
                <a:latin typeface="Arial"/>
                <a:cs typeface="Arial"/>
              </a:rPr>
              <a:t>styles  of arrow represent </a:t>
            </a:r>
            <a:r>
              <a:rPr sz="2000" spc="-5" dirty="0">
                <a:solidFill>
                  <a:srgbClr val="46424D"/>
                </a:solidFill>
                <a:latin typeface="Arial"/>
                <a:cs typeface="Arial"/>
              </a:rPr>
              <a:t>different types </a:t>
            </a:r>
            <a:r>
              <a:rPr sz="2000" dirty="0">
                <a:solidFill>
                  <a:srgbClr val="46424D"/>
                </a:solidFill>
                <a:latin typeface="Arial"/>
                <a:cs typeface="Arial"/>
              </a:rPr>
              <a:t>of</a:t>
            </a:r>
            <a:r>
              <a:rPr sz="2000" spc="-175" dirty="0">
                <a:solidFill>
                  <a:srgbClr val="46424D"/>
                </a:solidFill>
                <a:latin typeface="Arial"/>
                <a:cs typeface="Arial"/>
              </a:rPr>
              <a:t> </a:t>
            </a:r>
            <a:r>
              <a:rPr sz="2000" dirty="0">
                <a:solidFill>
                  <a:srgbClr val="46424D"/>
                </a:solidFill>
                <a:latin typeface="Arial"/>
                <a:cs typeface="Arial"/>
              </a:rPr>
              <a:t>interaction;</a:t>
            </a:r>
            <a:endParaRPr sz="2000">
              <a:latin typeface="Arial"/>
              <a:cs typeface="Arial"/>
            </a:endParaRPr>
          </a:p>
          <a:p>
            <a:pPr marL="756285" lvl="1" indent="-287020">
              <a:lnSpc>
                <a:spcPts val="2280"/>
              </a:lnSpc>
              <a:spcBef>
                <a:spcPts val="330"/>
              </a:spcBef>
              <a:buFont typeface="Wingdings"/>
              <a:buChar char=""/>
              <a:tabLst>
                <a:tab pos="756285" algn="l"/>
                <a:tab pos="756920" algn="l"/>
              </a:tabLst>
            </a:pPr>
            <a:r>
              <a:rPr sz="2000" dirty="0">
                <a:solidFill>
                  <a:srgbClr val="46424D"/>
                </a:solidFill>
                <a:latin typeface="Arial"/>
                <a:cs typeface="Arial"/>
              </a:rPr>
              <a:t>A </a:t>
            </a:r>
            <a:r>
              <a:rPr sz="2000" spc="-5" dirty="0">
                <a:solidFill>
                  <a:srgbClr val="46424D"/>
                </a:solidFill>
                <a:latin typeface="Arial"/>
                <a:cs typeface="Arial"/>
              </a:rPr>
              <a:t>thin </a:t>
            </a:r>
            <a:r>
              <a:rPr sz="2000" dirty="0">
                <a:solidFill>
                  <a:srgbClr val="46424D"/>
                </a:solidFill>
                <a:latin typeface="Arial"/>
                <a:cs typeface="Arial"/>
              </a:rPr>
              <a:t>rectangle in an object lifeline represents the time when</a:t>
            </a:r>
            <a:r>
              <a:rPr sz="2000" spc="-285" dirty="0">
                <a:solidFill>
                  <a:srgbClr val="46424D"/>
                </a:solidFill>
                <a:latin typeface="Arial"/>
                <a:cs typeface="Arial"/>
              </a:rPr>
              <a:t> </a:t>
            </a:r>
            <a:r>
              <a:rPr sz="2000" dirty="0">
                <a:solidFill>
                  <a:srgbClr val="46424D"/>
                </a:solidFill>
                <a:latin typeface="Arial"/>
                <a:cs typeface="Arial"/>
              </a:rPr>
              <a:t>the</a:t>
            </a:r>
            <a:endParaRPr sz="2000">
              <a:latin typeface="Arial"/>
              <a:cs typeface="Arial"/>
            </a:endParaRPr>
          </a:p>
          <a:p>
            <a:pPr marL="756285">
              <a:lnSpc>
                <a:spcPts val="2280"/>
              </a:lnSpc>
            </a:pPr>
            <a:r>
              <a:rPr sz="2000" dirty="0">
                <a:solidFill>
                  <a:srgbClr val="46424D"/>
                </a:solidFill>
                <a:latin typeface="Arial"/>
                <a:cs typeface="Arial"/>
              </a:rPr>
              <a:t>object is the controlling object in </a:t>
            </a:r>
            <a:r>
              <a:rPr sz="2000" spc="-5" dirty="0">
                <a:solidFill>
                  <a:srgbClr val="46424D"/>
                </a:solidFill>
                <a:latin typeface="Arial"/>
                <a:cs typeface="Arial"/>
              </a:rPr>
              <a:t>the</a:t>
            </a:r>
            <a:r>
              <a:rPr sz="2000" spc="-140" dirty="0">
                <a:solidFill>
                  <a:srgbClr val="46424D"/>
                </a:solidFill>
                <a:latin typeface="Arial"/>
                <a:cs typeface="Arial"/>
              </a:rPr>
              <a:t> </a:t>
            </a:r>
            <a:r>
              <a:rPr sz="2000" dirty="0">
                <a:solidFill>
                  <a:srgbClr val="46424D"/>
                </a:solidFill>
                <a:latin typeface="Arial"/>
                <a:cs typeface="Arial"/>
              </a:rPr>
              <a:t>system.</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577330" cy="391160"/>
          </a:xfrm>
          <a:prstGeom prst="rect">
            <a:avLst/>
          </a:prstGeom>
        </p:spPr>
        <p:txBody>
          <a:bodyPr vert="horz" wrap="square" lIns="0" tIns="12700" rIns="0" bIns="0" rtlCol="0">
            <a:spAutoFit/>
          </a:bodyPr>
          <a:lstStyle/>
          <a:p>
            <a:pPr marL="12700">
              <a:lnSpc>
                <a:spcPct val="100000"/>
              </a:lnSpc>
              <a:spcBef>
                <a:spcPts val="100"/>
              </a:spcBef>
            </a:pPr>
            <a:r>
              <a:rPr spc="-5" dirty="0"/>
              <a:t>Sequence diagram describing data</a:t>
            </a:r>
            <a:r>
              <a:rPr spc="5" dirty="0"/>
              <a:t> </a:t>
            </a:r>
            <a:r>
              <a:rPr dirty="0"/>
              <a:t>collection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24</a:t>
            </a:fld>
            <a:endParaRPr dirty="0"/>
          </a:p>
        </p:txBody>
      </p:sp>
      <p:sp>
        <p:nvSpPr>
          <p:cNvPr id="3" name="object 3"/>
          <p:cNvSpPr/>
          <p:nvPr/>
        </p:nvSpPr>
        <p:spPr>
          <a:xfrm>
            <a:off x="838058" y="1641282"/>
            <a:ext cx="7488429" cy="44848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46084" cy="42760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State</a:t>
            </a:r>
            <a:r>
              <a:rPr sz="2400" b="1" spc="-15" dirty="0">
                <a:solidFill>
                  <a:srgbClr val="46424D"/>
                </a:solidFill>
                <a:latin typeface="Arial"/>
                <a:cs typeface="Arial"/>
              </a:rPr>
              <a:t> </a:t>
            </a:r>
            <a:r>
              <a:rPr sz="2400" b="1" spc="-5" dirty="0">
                <a:solidFill>
                  <a:srgbClr val="46424D"/>
                </a:solidFill>
                <a:latin typeface="Arial"/>
                <a:cs typeface="Arial"/>
              </a:rPr>
              <a:t>diagrams</a:t>
            </a:r>
            <a:endParaRPr sz="2400">
              <a:latin typeface="Arial"/>
              <a:cs typeface="Arial"/>
            </a:endParaRPr>
          </a:p>
          <a:p>
            <a:pPr>
              <a:lnSpc>
                <a:spcPct val="100000"/>
              </a:lnSpc>
            </a:pPr>
            <a:endParaRPr sz="2700">
              <a:latin typeface="Times New Roman"/>
              <a:cs typeface="Times New Roman"/>
            </a:endParaRPr>
          </a:p>
          <a:p>
            <a:pPr marL="355600" marR="5080" indent="-342900">
              <a:lnSpc>
                <a:spcPct val="90100"/>
              </a:lnSpc>
              <a:spcBef>
                <a:spcPts val="1750"/>
              </a:spcBef>
              <a:buFont typeface="Wingdings"/>
              <a:buChar char=""/>
              <a:tabLst>
                <a:tab pos="355600" algn="l"/>
              </a:tabLst>
            </a:pPr>
            <a:r>
              <a:rPr sz="2400" dirty="0">
                <a:solidFill>
                  <a:srgbClr val="46424D"/>
                </a:solidFill>
                <a:latin typeface="Arial"/>
                <a:cs typeface="Arial"/>
              </a:rPr>
              <a:t>State </a:t>
            </a:r>
            <a:r>
              <a:rPr sz="2400" spc="-5" dirty="0">
                <a:solidFill>
                  <a:srgbClr val="46424D"/>
                </a:solidFill>
                <a:latin typeface="Arial"/>
                <a:cs typeface="Arial"/>
              </a:rPr>
              <a:t>diagrams are used </a:t>
            </a:r>
            <a:r>
              <a:rPr sz="2400" dirty="0">
                <a:solidFill>
                  <a:srgbClr val="46424D"/>
                </a:solidFill>
                <a:latin typeface="Arial"/>
                <a:cs typeface="Arial"/>
              </a:rPr>
              <a:t>to </a:t>
            </a:r>
            <a:r>
              <a:rPr sz="2400" spc="-5" dirty="0">
                <a:solidFill>
                  <a:srgbClr val="46424D"/>
                </a:solidFill>
                <a:latin typeface="Arial"/>
                <a:cs typeface="Arial"/>
              </a:rPr>
              <a:t>show how objects respond </a:t>
            </a:r>
            <a:r>
              <a:rPr sz="2400" dirty="0">
                <a:solidFill>
                  <a:srgbClr val="46424D"/>
                </a:solidFill>
                <a:latin typeface="Arial"/>
                <a:cs typeface="Arial"/>
              </a:rPr>
              <a:t>to  </a:t>
            </a:r>
            <a:r>
              <a:rPr sz="2400" spc="-10" dirty="0">
                <a:solidFill>
                  <a:srgbClr val="46424D"/>
                </a:solidFill>
                <a:latin typeface="Arial"/>
                <a:cs typeface="Arial"/>
              </a:rPr>
              <a:t>different </a:t>
            </a:r>
            <a:r>
              <a:rPr sz="2400" spc="-5" dirty="0">
                <a:solidFill>
                  <a:srgbClr val="46424D"/>
                </a:solidFill>
                <a:latin typeface="Arial"/>
                <a:cs typeface="Arial"/>
              </a:rPr>
              <a:t>service requests and </a:t>
            </a:r>
            <a:r>
              <a:rPr sz="2400" dirty="0">
                <a:solidFill>
                  <a:srgbClr val="46424D"/>
                </a:solidFill>
                <a:latin typeface="Arial"/>
                <a:cs typeface="Arial"/>
              </a:rPr>
              <a:t>the state </a:t>
            </a:r>
            <a:r>
              <a:rPr sz="2400" spc="-5" dirty="0">
                <a:solidFill>
                  <a:srgbClr val="46424D"/>
                </a:solidFill>
                <a:latin typeface="Arial"/>
                <a:cs typeface="Arial"/>
              </a:rPr>
              <a:t>transitions  triggered by these</a:t>
            </a:r>
            <a:r>
              <a:rPr sz="2400" dirty="0">
                <a:solidFill>
                  <a:srgbClr val="46424D"/>
                </a:solidFill>
                <a:latin typeface="Arial"/>
                <a:cs typeface="Arial"/>
              </a:rPr>
              <a:t> requests.</a:t>
            </a:r>
            <a:endParaRPr sz="2400">
              <a:latin typeface="Arial"/>
              <a:cs typeface="Arial"/>
            </a:endParaRPr>
          </a:p>
          <a:p>
            <a:pPr marL="355600" marR="106045" indent="-342900">
              <a:lnSpc>
                <a:spcPts val="2590"/>
              </a:lnSpc>
              <a:spcBef>
                <a:spcPts val="1240"/>
              </a:spcBef>
              <a:buFont typeface="Wingdings"/>
              <a:buChar char=""/>
              <a:tabLst>
                <a:tab pos="355600" algn="l"/>
              </a:tabLst>
            </a:pPr>
            <a:r>
              <a:rPr sz="2400" dirty="0">
                <a:solidFill>
                  <a:srgbClr val="46424D"/>
                </a:solidFill>
                <a:latin typeface="Arial"/>
                <a:cs typeface="Arial"/>
              </a:rPr>
              <a:t>State </a:t>
            </a:r>
            <a:r>
              <a:rPr sz="2400" spc="-5" dirty="0">
                <a:solidFill>
                  <a:srgbClr val="46424D"/>
                </a:solidFill>
                <a:latin typeface="Arial"/>
                <a:cs typeface="Arial"/>
              </a:rPr>
              <a:t>diagrams are useful high-level models </a:t>
            </a:r>
            <a:r>
              <a:rPr sz="2400" dirty="0">
                <a:solidFill>
                  <a:srgbClr val="46424D"/>
                </a:solidFill>
                <a:latin typeface="Arial"/>
                <a:cs typeface="Arial"/>
              </a:rPr>
              <a:t>of </a:t>
            </a:r>
            <a:r>
              <a:rPr sz="2400" spc="-5" dirty="0">
                <a:solidFill>
                  <a:srgbClr val="46424D"/>
                </a:solidFill>
                <a:latin typeface="Arial"/>
                <a:cs typeface="Arial"/>
              </a:rPr>
              <a:t>a </a:t>
            </a:r>
            <a:r>
              <a:rPr sz="2400" dirty="0">
                <a:solidFill>
                  <a:srgbClr val="46424D"/>
                </a:solidFill>
                <a:latin typeface="Arial"/>
                <a:cs typeface="Arial"/>
              </a:rPr>
              <a:t>system  </a:t>
            </a:r>
            <a:r>
              <a:rPr sz="2400" spc="-5" dirty="0">
                <a:solidFill>
                  <a:srgbClr val="46424D"/>
                </a:solidFill>
                <a:latin typeface="Arial"/>
                <a:cs typeface="Arial"/>
              </a:rPr>
              <a:t>or an </a:t>
            </a:r>
            <a:r>
              <a:rPr sz="2400" spc="-10" dirty="0">
                <a:solidFill>
                  <a:srgbClr val="46424D"/>
                </a:solidFill>
                <a:latin typeface="Arial"/>
                <a:cs typeface="Arial"/>
              </a:rPr>
              <a:t>object’s </a:t>
            </a:r>
            <a:r>
              <a:rPr sz="2400" dirty="0">
                <a:solidFill>
                  <a:srgbClr val="46424D"/>
                </a:solidFill>
                <a:latin typeface="Arial"/>
                <a:cs typeface="Arial"/>
              </a:rPr>
              <a:t>run-time </a:t>
            </a:r>
            <a:r>
              <a:rPr sz="2400" spc="-20" dirty="0">
                <a:solidFill>
                  <a:srgbClr val="46424D"/>
                </a:solidFill>
                <a:latin typeface="Arial"/>
                <a:cs typeface="Arial"/>
              </a:rPr>
              <a:t>behavior.</a:t>
            </a:r>
            <a:endParaRPr sz="2400">
              <a:latin typeface="Arial"/>
              <a:cs typeface="Arial"/>
            </a:endParaRPr>
          </a:p>
          <a:p>
            <a:pPr marL="355600" marR="400685" indent="-342900">
              <a:lnSpc>
                <a:spcPct val="90000"/>
              </a:lnSpc>
              <a:spcBef>
                <a:spcPts val="1160"/>
              </a:spcBef>
              <a:buFont typeface="Wingdings"/>
              <a:buChar char=""/>
              <a:tabLst>
                <a:tab pos="355600" algn="l"/>
              </a:tabLst>
            </a:pPr>
            <a:r>
              <a:rPr sz="2400" spc="-80" dirty="0">
                <a:solidFill>
                  <a:srgbClr val="46424D"/>
                </a:solidFill>
                <a:latin typeface="Arial"/>
                <a:cs typeface="Arial"/>
              </a:rPr>
              <a:t>You </a:t>
            </a:r>
            <a:r>
              <a:rPr sz="2400" spc="-5" dirty="0">
                <a:solidFill>
                  <a:srgbClr val="46424D"/>
                </a:solidFill>
                <a:latin typeface="Arial"/>
                <a:cs typeface="Arial"/>
              </a:rPr>
              <a:t>don’t </a:t>
            </a:r>
            <a:r>
              <a:rPr sz="2400" spc="-10" dirty="0">
                <a:solidFill>
                  <a:srgbClr val="46424D"/>
                </a:solidFill>
                <a:latin typeface="Arial"/>
                <a:cs typeface="Arial"/>
              </a:rPr>
              <a:t>usually </a:t>
            </a:r>
            <a:r>
              <a:rPr sz="2400" spc="-5" dirty="0">
                <a:solidFill>
                  <a:srgbClr val="46424D"/>
                </a:solidFill>
                <a:latin typeface="Arial"/>
                <a:cs typeface="Arial"/>
              </a:rPr>
              <a:t>need </a:t>
            </a:r>
            <a:r>
              <a:rPr sz="2400" dirty="0">
                <a:solidFill>
                  <a:srgbClr val="46424D"/>
                </a:solidFill>
                <a:latin typeface="Arial"/>
                <a:cs typeface="Arial"/>
              </a:rPr>
              <a:t>a </a:t>
            </a:r>
            <a:r>
              <a:rPr sz="2400" spc="-5" dirty="0">
                <a:solidFill>
                  <a:srgbClr val="46424D"/>
                </a:solidFill>
                <a:latin typeface="Arial"/>
                <a:cs typeface="Arial"/>
              </a:rPr>
              <a:t>state diagram </a:t>
            </a:r>
            <a:r>
              <a:rPr sz="2400" dirty="0">
                <a:solidFill>
                  <a:srgbClr val="46424D"/>
                </a:solidFill>
                <a:latin typeface="Arial"/>
                <a:cs typeface="Arial"/>
              </a:rPr>
              <a:t>for </a:t>
            </a:r>
            <a:r>
              <a:rPr sz="2400" spc="-5" dirty="0">
                <a:solidFill>
                  <a:srgbClr val="46424D"/>
                </a:solidFill>
                <a:latin typeface="Arial"/>
                <a:cs typeface="Arial"/>
              </a:rPr>
              <a:t>all of </a:t>
            </a:r>
            <a:r>
              <a:rPr sz="2400" dirty="0">
                <a:solidFill>
                  <a:srgbClr val="46424D"/>
                </a:solidFill>
                <a:latin typeface="Arial"/>
                <a:cs typeface="Arial"/>
              </a:rPr>
              <a:t>the  </a:t>
            </a:r>
            <a:r>
              <a:rPr sz="2400" spc="-5" dirty="0">
                <a:solidFill>
                  <a:srgbClr val="46424D"/>
                </a:solidFill>
                <a:latin typeface="Arial"/>
                <a:cs typeface="Arial"/>
              </a:rPr>
              <a:t>objects in </a:t>
            </a:r>
            <a:r>
              <a:rPr sz="2400" dirty="0">
                <a:solidFill>
                  <a:srgbClr val="46424D"/>
                </a:solidFill>
                <a:latin typeface="Arial"/>
                <a:cs typeface="Arial"/>
              </a:rPr>
              <a:t>the system. </a:t>
            </a:r>
            <a:r>
              <a:rPr sz="2400" spc="-5" dirty="0">
                <a:solidFill>
                  <a:srgbClr val="46424D"/>
                </a:solidFill>
                <a:latin typeface="Arial"/>
                <a:cs typeface="Arial"/>
              </a:rPr>
              <a:t>Many </a:t>
            </a:r>
            <a:r>
              <a:rPr sz="2400" dirty="0">
                <a:solidFill>
                  <a:srgbClr val="46424D"/>
                </a:solidFill>
                <a:latin typeface="Arial"/>
                <a:cs typeface="Arial"/>
              </a:rPr>
              <a:t>of the </a:t>
            </a:r>
            <a:r>
              <a:rPr sz="2400" spc="-5" dirty="0">
                <a:solidFill>
                  <a:srgbClr val="46424D"/>
                </a:solidFill>
                <a:latin typeface="Arial"/>
                <a:cs typeface="Arial"/>
              </a:rPr>
              <a:t>objects in a </a:t>
            </a:r>
            <a:r>
              <a:rPr sz="2400" dirty="0">
                <a:solidFill>
                  <a:srgbClr val="46424D"/>
                </a:solidFill>
                <a:latin typeface="Arial"/>
                <a:cs typeface="Arial"/>
              </a:rPr>
              <a:t>system  </a:t>
            </a:r>
            <a:r>
              <a:rPr sz="2400" spc="-5" dirty="0">
                <a:solidFill>
                  <a:srgbClr val="46424D"/>
                </a:solidFill>
                <a:latin typeface="Arial"/>
                <a:cs typeface="Arial"/>
              </a:rPr>
              <a:t>are relatively simple and a </a:t>
            </a:r>
            <a:r>
              <a:rPr sz="2400" dirty="0">
                <a:solidFill>
                  <a:srgbClr val="46424D"/>
                </a:solidFill>
                <a:latin typeface="Arial"/>
                <a:cs typeface="Arial"/>
              </a:rPr>
              <a:t>state </a:t>
            </a:r>
            <a:r>
              <a:rPr sz="2400" spc="-5" dirty="0">
                <a:solidFill>
                  <a:srgbClr val="46424D"/>
                </a:solidFill>
                <a:latin typeface="Arial"/>
                <a:cs typeface="Arial"/>
              </a:rPr>
              <a:t>model adds  unnecessary detail </a:t>
            </a:r>
            <a:r>
              <a:rPr sz="2400" dirty="0">
                <a:solidFill>
                  <a:srgbClr val="46424D"/>
                </a:solidFill>
                <a:latin typeface="Arial"/>
                <a:cs typeface="Arial"/>
              </a:rPr>
              <a:t>to the</a:t>
            </a:r>
            <a:r>
              <a:rPr sz="2400" spc="10" dirty="0">
                <a:solidFill>
                  <a:srgbClr val="46424D"/>
                </a:solidFill>
                <a:latin typeface="Arial"/>
                <a:cs typeface="Arial"/>
              </a:rPr>
              <a:t> </a:t>
            </a:r>
            <a:r>
              <a:rPr sz="2400" spc="-5" dirty="0">
                <a:solidFill>
                  <a:srgbClr val="46424D"/>
                </a:solidFill>
                <a:latin typeface="Arial"/>
                <a:cs typeface="Arial"/>
              </a:rPr>
              <a:t>design.</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371975" cy="391160"/>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 </a:t>
            </a:r>
            <a:r>
              <a:rPr spc="-5" dirty="0"/>
              <a:t>state</a:t>
            </a:r>
            <a:r>
              <a:rPr spc="-30" dirty="0"/>
              <a:t> </a:t>
            </a:r>
            <a:r>
              <a:rPr spc="-5" dirty="0"/>
              <a:t>diagram</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26</a:t>
            </a:fld>
            <a:endParaRPr dirty="0"/>
          </a:p>
        </p:txBody>
      </p:sp>
      <p:sp>
        <p:nvSpPr>
          <p:cNvPr id="3" name="object 3"/>
          <p:cNvSpPr/>
          <p:nvPr/>
        </p:nvSpPr>
        <p:spPr>
          <a:xfrm>
            <a:off x="800341" y="1600136"/>
            <a:ext cx="7543292" cy="45260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06715" cy="43922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46424D"/>
                </a:solidFill>
                <a:latin typeface="Arial"/>
                <a:cs typeface="Arial"/>
              </a:rPr>
              <a:t>Interface</a:t>
            </a:r>
            <a:r>
              <a:rPr sz="2400" b="1" spc="-15" dirty="0">
                <a:solidFill>
                  <a:srgbClr val="46424D"/>
                </a:solidFill>
                <a:latin typeface="Arial"/>
                <a:cs typeface="Arial"/>
              </a:rPr>
              <a:t> </a:t>
            </a:r>
            <a:r>
              <a:rPr sz="2400" b="1" spc="-5" dirty="0">
                <a:solidFill>
                  <a:srgbClr val="46424D"/>
                </a:solidFill>
                <a:latin typeface="Arial"/>
                <a:cs typeface="Arial"/>
              </a:rPr>
              <a:t>specification</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Object </a:t>
            </a:r>
            <a:r>
              <a:rPr sz="2400" spc="-5" dirty="0">
                <a:solidFill>
                  <a:srgbClr val="46424D"/>
                </a:solidFill>
                <a:latin typeface="Arial"/>
                <a:cs typeface="Arial"/>
              </a:rPr>
              <a:t>interfaces have </a:t>
            </a:r>
            <a:r>
              <a:rPr sz="2400" dirty="0">
                <a:solidFill>
                  <a:srgbClr val="46424D"/>
                </a:solidFill>
                <a:latin typeface="Arial"/>
                <a:cs typeface="Arial"/>
              </a:rPr>
              <a:t>to </a:t>
            </a:r>
            <a:r>
              <a:rPr sz="2400" spc="-10" dirty="0">
                <a:solidFill>
                  <a:srgbClr val="46424D"/>
                </a:solidFill>
                <a:latin typeface="Arial"/>
                <a:cs typeface="Arial"/>
              </a:rPr>
              <a:t>be </a:t>
            </a:r>
            <a:r>
              <a:rPr sz="2400" spc="-5" dirty="0">
                <a:solidFill>
                  <a:srgbClr val="46424D"/>
                </a:solidFill>
                <a:latin typeface="Arial"/>
                <a:cs typeface="Arial"/>
              </a:rPr>
              <a:t>specified so </a:t>
            </a:r>
            <a:r>
              <a:rPr sz="2400" dirty="0">
                <a:solidFill>
                  <a:srgbClr val="46424D"/>
                </a:solidFill>
                <a:latin typeface="Arial"/>
                <a:cs typeface="Arial"/>
              </a:rPr>
              <a:t>that the </a:t>
            </a:r>
            <a:r>
              <a:rPr sz="2400" spc="-5" dirty="0">
                <a:solidFill>
                  <a:srgbClr val="46424D"/>
                </a:solidFill>
                <a:latin typeface="Arial"/>
                <a:cs typeface="Arial"/>
              </a:rPr>
              <a:t>objects  and </a:t>
            </a:r>
            <a:r>
              <a:rPr sz="2400" dirty="0">
                <a:solidFill>
                  <a:srgbClr val="46424D"/>
                </a:solidFill>
                <a:latin typeface="Arial"/>
                <a:cs typeface="Arial"/>
              </a:rPr>
              <a:t>other </a:t>
            </a:r>
            <a:r>
              <a:rPr sz="2400" spc="-5" dirty="0">
                <a:solidFill>
                  <a:srgbClr val="46424D"/>
                </a:solidFill>
                <a:latin typeface="Arial"/>
                <a:cs typeface="Arial"/>
              </a:rPr>
              <a:t>components </a:t>
            </a:r>
            <a:r>
              <a:rPr sz="2400" dirty="0">
                <a:solidFill>
                  <a:srgbClr val="46424D"/>
                </a:solidFill>
                <a:latin typeface="Arial"/>
                <a:cs typeface="Arial"/>
              </a:rPr>
              <a:t>can be </a:t>
            </a:r>
            <a:r>
              <a:rPr sz="2400" spc="-5" dirty="0">
                <a:solidFill>
                  <a:srgbClr val="46424D"/>
                </a:solidFill>
                <a:latin typeface="Arial"/>
                <a:cs typeface="Arial"/>
              </a:rPr>
              <a:t>designed </a:t>
            </a:r>
            <a:r>
              <a:rPr sz="2400" dirty="0">
                <a:solidFill>
                  <a:srgbClr val="46424D"/>
                </a:solidFill>
                <a:latin typeface="Arial"/>
                <a:cs typeface="Arial"/>
              </a:rPr>
              <a:t>in</a:t>
            </a:r>
            <a:r>
              <a:rPr sz="2400" spc="25" dirty="0">
                <a:solidFill>
                  <a:srgbClr val="46424D"/>
                </a:solidFill>
                <a:latin typeface="Arial"/>
                <a:cs typeface="Arial"/>
              </a:rPr>
              <a:t> </a:t>
            </a:r>
            <a:r>
              <a:rPr sz="2400" spc="-5" dirty="0">
                <a:solidFill>
                  <a:srgbClr val="46424D"/>
                </a:solidFill>
                <a:latin typeface="Arial"/>
                <a:cs typeface="Arial"/>
              </a:rPr>
              <a:t>parallel.</a:t>
            </a:r>
            <a:endParaRPr sz="2400">
              <a:latin typeface="Arial"/>
              <a:cs typeface="Arial"/>
            </a:endParaRPr>
          </a:p>
          <a:p>
            <a:pPr marL="355600" marR="457200" indent="-342900">
              <a:lnSpc>
                <a:spcPct val="100000"/>
              </a:lnSpc>
              <a:spcBef>
                <a:spcPts val="1205"/>
              </a:spcBef>
              <a:buFont typeface="Wingdings"/>
              <a:buChar char=""/>
              <a:tabLst>
                <a:tab pos="355600" algn="l"/>
              </a:tabLst>
            </a:pPr>
            <a:r>
              <a:rPr sz="2400" spc="-5" dirty="0">
                <a:solidFill>
                  <a:srgbClr val="46424D"/>
                </a:solidFill>
                <a:latin typeface="Arial"/>
                <a:cs typeface="Arial"/>
              </a:rPr>
              <a:t>Designers should avoid designing </a:t>
            </a:r>
            <a:r>
              <a:rPr sz="2400" dirty="0">
                <a:solidFill>
                  <a:srgbClr val="46424D"/>
                </a:solidFill>
                <a:latin typeface="Arial"/>
                <a:cs typeface="Arial"/>
              </a:rPr>
              <a:t>the </a:t>
            </a:r>
            <a:r>
              <a:rPr sz="2400" spc="-5" dirty="0">
                <a:solidFill>
                  <a:srgbClr val="46424D"/>
                </a:solidFill>
                <a:latin typeface="Arial"/>
                <a:cs typeface="Arial"/>
              </a:rPr>
              <a:t>interface  representation </a:t>
            </a:r>
            <a:r>
              <a:rPr sz="2400" dirty="0">
                <a:solidFill>
                  <a:srgbClr val="46424D"/>
                </a:solidFill>
                <a:latin typeface="Arial"/>
                <a:cs typeface="Arial"/>
              </a:rPr>
              <a:t>but </a:t>
            </a:r>
            <a:r>
              <a:rPr sz="2400" spc="-5" dirty="0">
                <a:solidFill>
                  <a:srgbClr val="46424D"/>
                </a:solidFill>
                <a:latin typeface="Arial"/>
                <a:cs typeface="Arial"/>
              </a:rPr>
              <a:t>should hide </a:t>
            </a:r>
            <a:r>
              <a:rPr sz="2400" dirty="0">
                <a:solidFill>
                  <a:srgbClr val="46424D"/>
                </a:solidFill>
                <a:latin typeface="Arial"/>
                <a:cs typeface="Arial"/>
              </a:rPr>
              <a:t>this </a:t>
            </a:r>
            <a:r>
              <a:rPr sz="2400" spc="-5" dirty="0">
                <a:solidFill>
                  <a:srgbClr val="46424D"/>
                </a:solidFill>
                <a:latin typeface="Arial"/>
                <a:cs typeface="Arial"/>
              </a:rPr>
              <a:t>in </a:t>
            </a:r>
            <a:r>
              <a:rPr sz="2400" dirty="0">
                <a:solidFill>
                  <a:srgbClr val="46424D"/>
                </a:solidFill>
                <a:latin typeface="Arial"/>
                <a:cs typeface="Arial"/>
              </a:rPr>
              <a:t>the </a:t>
            </a:r>
            <a:r>
              <a:rPr sz="2400" spc="-5" dirty="0">
                <a:solidFill>
                  <a:srgbClr val="46424D"/>
                </a:solidFill>
                <a:latin typeface="Arial"/>
                <a:cs typeface="Arial"/>
              </a:rPr>
              <a:t>object</a:t>
            </a:r>
            <a:r>
              <a:rPr sz="2400" spc="80" dirty="0">
                <a:solidFill>
                  <a:srgbClr val="46424D"/>
                </a:solidFill>
                <a:latin typeface="Arial"/>
                <a:cs typeface="Arial"/>
              </a:rPr>
              <a:t> </a:t>
            </a:r>
            <a:r>
              <a:rPr sz="2400" dirty="0">
                <a:solidFill>
                  <a:srgbClr val="46424D"/>
                </a:solidFill>
                <a:latin typeface="Arial"/>
                <a:cs typeface="Arial"/>
              </a:rPr>
              <a:t>itself.</a:t>
            </a:r>
            <a:endParaRPr sz="2400">
              <a:latin typeface="Arial"/>
              <a:cs typeface="Arial"/>
            </a:endParaRPr>
          </a:p>
          <a:p>
            <a:pPr marL="355600" marR="1341120" indent="-342900">
              <a:lnSpc>
                <a:spcPct val="100000"/>
              </a:lnSpc>
              <a:spcBef>
                <a:spcPts val="1200"/>
              </a:spcBef>
              <a:buFont typeface="Wingdings"/>
              <a:buChar char=""/>
              <a:tabLst>
                <a:tab pos="355600" algn="l"/>
              </a:tabLst>
            </a:pPr>
            <a:r>
              <a:rPr sz="2400" dirty="0">
                <a:solidFill>
                  <a:srgbClr val="46424D"/>
                </a:solidFill>
                <a:latin typeface="Arial"/>
                <a:cs typeface="Arial"/>
              </a:rPr>
              <a:t>Objects may </a:t>
            </a:r>
            <a:r>
              <a:rPr sz="2400" spc="-5" dirty="0">
                <a:solidFill>
                  <a:srgbClr val="46424D"/>
                </a:solidFill>
                <a:latin typeface="Arial"/>
                <a:cs typeface="Arial"/>
              </a:rPr>
              <a:t>have several interfaces which are  viewpoints </a:t>
            </a:r>
            <a:r>
              <a:rPr sz="2400" dirty="0">
                <a:solidFill>
                  <a:srgbClr val="46424D"/>
                </a:solidFill>
                <a:latin typeface="Arial"/>
                <a:cs typeface="Arial"/>
              </a:rPr>
              <a:t>on the </a:t>
            </a:r>
            <a:r>
              <a:rPr sz="2400" spc="-5" dirty="0">
                <a:solidFill>
                  <a:srgbClr val="46424D"/>
                </a:solidFill>
                <a:latin typeface="Arial"/>
                <a:cs typeface="Arial"/>
              </a:rPr>
              <a:t>methods</a:t>
            </a:r>
            <a:r>
              <a:rPr sz="2400" spc="5" dirty="0">
                <a:solidFill>
                  <a:srgbClr val="46424D"/>
                </a:solidFill>
                <a:latin typeface="Arial"/>
                <a:cs typeface="Arial"/>
              </a:rPr>
              <a:t> </a:t>
            </a:r>
            <a:r>
              <a:rPr sz="2400" spc="-5" dirty="0">
                <a:solidFill>
                  <a:srgbClr val="46424D"/>
                </a:solidFill>
                <a:latin typeface="Arial"/>
                <a:cs typeface="Arial"/>
              </a:rPr>
              <a:t>provided.</a:t>
            </a:r>
            <a:endParaRPr sz="2400">
              <a:latin typeface="Arial"/>
              <a:cs typeface="Arial"/>
            </a:endParaRPr>
          </a:p>
          <a:p>
            <a:pPr marL="355600" marR="15240" indent="-342900">
              <a:lnSpc>
                <a:spcPct val="100000"/>
              </a:lnSpc>
              <a:spcBef>
                <a:spcPts val="1200"/>
              </a:spcBef>
              <a:buFont typeface="Wingdings"/>
              <a:buChar char=""/>
              <a:tabLst>
                <a:tab pos="355600" algn="l"/>
                <a:tab pos="4613910" algn="l"/>
              </a:tabLst>
            </a:pPr>
            <a:r>
              <a:rPr sz="2400" dirty="0">
                <a:solidFill>
                  <a:srgbClr val="46424D"/>
                </a:solidFill>
                <a:latin typeface="Arial"/>
                <a:cs typeface="Arial"/>
              </a:rPr>
              <a:t>The </a:t>
            </a:r>
            <a:r>
              <a:rPr sz="2400" spc="-10" dirty="0">
                <a:solidFill>
                  <a:srgbClr val="46424D"/>
                </a:solidFill>
                <a:latin typeface="Arial"/>
                <a:cs typeface="Arial"/>
              </a:rPr>
              <a:t>UML </a:t>
            </a:r>
            <a:r>
              <a:rPr sz="2400" spc="-5" dirty="0">
                <a:solidFill>
                  <a:srgbClr val="46424D"/>
                </a:solidFill>
                <a:latin typeface="Arial"/>
                <a:cs typeface="Arial"/>
              </a:rPr>
              <a:t>uses</a:t>
            </a:r>
            <a:r>
              <a:rPr sz="2400" spc="-45" dirty="0">
                <a:solidFill>
                  <a:srgbClr val="46424D"/>
                </a:solidFill>
                <a:latin typeface="Arial"/>
                <a:cs typeface="Arial"/>
              </a:rPr>
              <a:t> </a:t>
            </a:r>
            <a:r>
              <a:rPr sz="2400" spc="-5" dirty="0">
                <a:solidFill>
                  <a:srgbClr val="46424D"/>
                </a:solidFill>
                <a:latin typeface="Arial"/>
                <a:cs typeface="Arial"/>
              </a:rPr>
              <a:t>class</a:t>
            </a:r>
            <a:r>
              <a:rPr sz="2400" spc="20" dirty="0">
                <a:solidFill>
                  <a:srgbClr val="46424D"/>
                </a:solidFill>
                <a:latin typeface="Arial"/>
                <a:cs typeface="Arial"/>
              </a:rPr>
              <a:t> </a:t>
            </a:r>
            <a:r>
              <a:rPr sz="2400" spc="-5" dirty="0">
                <a:solidFill>
                  <a:srgbClr val="46424D"/>
                </a:solidFill>
                <a:latin typeface="Arial"/>
                <a:cs typeface="Arial"/>
              </a:rPr>
              <a:t>diagrams	</a:t>
            </a:r>
            <a:r>
              <a:rPr sz="2400" dirty="0">
                <a:solidFill>
                  <a:srgbClr val="46424D"/>
                </a:solidFill>
                <a:latin typeface="Arial"/>
                <a:cs typeface="Arial"/>
              </a:rPr>
              <a:t>for </a:t>
            </a:r>
            <a:r>
              <a:rPr sz="2400" spc="-5" dirty="0">
                <a:solidFill>
                  <a:srgbClr val="46424D"/>
                </a:solidFill>
                <a:latin typeface="Arial"/>
                <a:cs typeface="Arial"/>
              </a:rPr>
              <a:t>interface specification  but Java </a:t>
            </a:r>
            <a:r>
              <a:rPr sz="2400" dirty="0">
                <a:solidFill>
                  <a:srgbClr val="46424D"/>
                </a:solidFill>
                <a:latin typeface="Arial"/>
                <a:cs typeface="Arial"/>
              </a:rPr>
              <a:t>may </a:t>
            </a:r>
            <a:r>
              <a:rPr sz="2400" spc="-5" dirty="0">
                <a:solidFill>
                  <a:srgbClr val="46424D"/>
                </a:solidFill>
                <a:latin typeface="Arial"/>
                <a:cs typeface="Arial"/>
              </a:rPr>
              <a:t>also be</a:t>
            </a:r>
            <a:r>
              <a:rPr sz="2400" dirty="0">
                <a:solidFill>
                  <a:srgbClr val="46424D"/>
                </a:solidFill>
                <a:latin typeface="Arial"/>
                <a:cs typeface="Arial"/>
              </a:rPr>
              <a:t> </a:t>
            </a:r>
            <a:r>
              <a:rPr sz="2400" spc="-5" dirty="0">
                <a:solidFill>
                  <a:srgbClr val="46424D"/>
                </a:solidFill>
                <a:latin typeface="Arial"/>
                <a:cs typeface="Arial"/>
              </a:rPr>
              <a:t>used.</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829685" cy="391160"/>
          </a:xfrm>
          <a:prstGeom prst="rect">
            <a:avLst/>
          </a:prstGeom>
        </p:spPr>
        <p:txBody>
          <a:bodyPr vert="horz" wrap="square" lIns="0" tIns="12700" rIns="0" bIns="0" rtlCol="0">
            <a:spAutoFit/>
          </a:bodyPr>
          <a:lstStyle/>
          <a:p>
            <a:pPr marL="12700">
              <a:lnSpc>
                <a:spcPct val="100000"/>
              </a:lnSpc>
              <a:spcBef>
                <a:spcPts val="100"/>
              </a:spcBef>
            </a:pPr>
            <a:r>
              <a:rPr spc="-10" dirty="0"/>
              <a:t>Weather </a:t>
            </a:r>
            <a:r>
              <a:rPr dirty="0"/>
              <a:t>station</a:t>
            </a:r>
            <a:r>
              <a:rPr spc="-85" dirty="0"/>
              <a:t> </a:t>
            </a:r>
            <a:r>
              <a:rPr dirty="0"/>
              <a:t>interfaces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28</a:t>
            </a:fld>
            <a:endParaRPr dirty="0"/>
          </a:p>
        </p:txBody>
      </p:sp>
      <p:sp>
        <p:nvSpPr>
          <p:cNvPr id="3" name="object 3"/>
          <p:cNvSpPr/>
          <p:nvPr/>
        </p:nvSpPr>
        <p:spPr>
          <a:xfrm>
            <a:off x="1143647" y="2505560"/>
            <a:ext cx="6739001" cy="18953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305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85" dirty="0"/>
              <a:t> </a:t>
            </a:r>
            <a:r>
              <a:rPr dirty="0"/>
              <a:t>points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29</a:t>
            </a:fld>
            <a:endParaRPr dirty="0"/>
          </a:p>
        </p:txBody>
      </p:sp>
      <p:sp>
        <p:nvSpPr>
          <p:cNvPr id="3" name="object 3"/>
          <p:cNvSpPr txBox="1"/>
          <p:nvPr/>
        </p:nvSpPr>
        <p:spPr>
          <a:xfrm>
            <a:off x="535940" y="1625854"/>
            <a:ext cx="8024495" cy="4751705"/>
          </a:xfrm>
          <a:prstGeom prst="rect">
            <a:avLst/>
          </a:prstGeom>
        </p:spPr>
        <p:txBody>
          <a:bodyPr vert="horz" wrap="square" lIns="0" tIns="13335" rIns="0" bIns="0" rtlCol="0">
            <a:spAutoFit/>
          </a:bodyPr>
          <a:lstStyle/>
          <a:p>
            <a:pPr marL="355600" marR="102870" indent="-342900">
              <a:lnSpc>
                <a:spcPct val="100000"/>
              </a:lnSpc>
              <a:spcBef>
                <a:spcPts val="105"/>
              </a:spcBef>
              <a:buFont typeface="Wingdings"/>
              <a:buChar char=""/>
              <a:tabLst>
                <a:tab pos="355600" algn="l"/>
              </a:tabLst>
            </a:pPr>
            <a:r>
              <a:rPr sz="2000" dirty="0">
                <a:solidFill>
                  <a:srgbClr val="46424D"/>
                </a:solidFill>
                <a:latin typeface="Arial"/>
                <a:cs typeface="Arial"/>
              </a:rPr>
              <a:t>Software design and implementation are inter-leaved activities.</a:t>
            </a:r>
            <a:r>
              <a:rPr sz="2000" spc="-229" dirty="0">
                <a:solidFill>
                  <a:srgbClr val="46424D"/>
                </a:solidFill>
                <a:latin typeface="Arial"/>
                <a:cs typeface="Arial"/>
              </a:rPr>
              <a:t> </a:t>
            </a:r>
            <a:r>
              <a:rPr sz="2000" dirty="0">
                <a:solidFill>
                  <a:srgbClr val="46424D"/>
                </a:solidFill>
                <a:latin typeface="Arial"/>
                <a:cs typeface="Arial"/>
              </a:rPr>
              <a:t>The  level of detail in </a:t>
            </a:r>
            <a:r>
              <a:rPr sz="2000" spc="-5" dirty="0">
                <a:solidFill>
                  <a:srgbClr val="46424D"/>
                </a:solidFill>
                <a:latin typeface="Arial"/>
                <a:cs typeface="Arial"/>
              </a:rPr>
              <a:t>the </a:t>
            </a:r>
            <a:r>
              <a:rPr sz="2000" dirty="0">
                <a:solidFill>
                  <a:srgbClr val="46424D"/>
                </a:solidFill>
                <a:latin typeface="Arial"/>
                <a:cs typeface="Arial"/>
              </a:rPr>
              <a:t>design depends on the </a:t>
            </a:r>
            <a:r>
              <a:rPr sz="2000" spc="-5" dirty="0">
                <a:solidFill>
                  <a:srgbClr val="46424D"/>
                </a:solidFill>
                <a:latin typeface="Arial"/>
                <a:cs typeface="Arial"/>
              </a:rPr>
              <a:t>type </a:t>
            </a:r>
            <a:r>
              <a:rPr sz="2000" dirty="0">
                <a:solidFill>
                  <a:srgbClr val="46424D"/>
                </a:solidFill>
                <a:latin typeface="Arial"/>
                <a:cs typeface="Arial"/>
              </a:rPr>
              <a:t>of system and  whether </a:t>
            </a:r>
            <a:r>
              <a:rPr sz="2000" spc="-5" dirty="0">
                <a:solidFill>
                  <a:srgbClr val="46424D"/>
                </a:solidFill>
                <a:latin typeface="Arial"/>
                <a:cs typeface="Arial"/>
              </a:rPr>
              <a:t>you </a:t>
            </a:r>
            <a:r>
              <a:rPr sz="2000" dirty="0">
                <a:solidFill>
                  <a:srgbClr val="46424D"/>
                </a:solidFill>
                <a:latin typeface="Arial"/>
                <a:cs typeface="Arial"/>
              </a:rPr>
              <a:t>are using a plan-driven or agile</a:t>
            </a:r>
            <a:r>
              <a:rPr sz="2000" spc="-150" dirty="0">
                <a:solidFill>
                  <a:srgbClr val="46424D"/>
                </a:solidFill>
                <a:latin typeface="Arial"/>
                <a:cs typeface="Arial"/>
              </a:rPr>
              <a:t> </a:t>
            </a:r>
            <a:r>
              <a:rPr sz="2000" dirty="0">
                <a:solidFill>
                  <a:srgbClr val="46424D"/>
                </a:solidFill>
                <a:latin typeface="Arial"/>
                <a:cs typeface="Arial"/>
              </a:rPr>
              <a:t>approach.</a:t>
            </a:r>
            <a:endParaRPr sz="2000">
              <a:latin typeface="Arial"/>
              <a:cs typeface="Arial"/>
            </a:endParaRPr>
          </a:p>
          <a:p>
            <a:pPr marL="355600" marR="136525" indent="-342900">
              <a:lnSpc>
                <a:spcPct val="100000"/>
              </a:lnSpc>
              <a:spcBef>
                <a:spcPts val="1200"/>
              </a:spcBef>
              <a:buFont typeface="Wingdings"/>
              <a:buChar char=""/>
              <a:tabLst>
                <a:tab pos="355600" algn="l"/>
              </a:tabLst>
            </a:pPr>
            <a:r>
              <a:rPr sz="2000" dirty="0">
                <a:solidFill>
                  <a:srgbClr val="46424D"/>
                </a:solidFill>
                <a:latin typeface="Arial"/>
                <a:cs typeface="Arial"/>
              </a:rPr>
              <a:t>The process of object-oriented design includes </a:t>
            </a:r>
            <a:r>
              <a:rPr sz="2000" spc="-5" dirty="0">
                <a:solidFill>
                  <a:srgbClr val="46424D"/>
                </a:solidFill>
                <a:latin typeface="Arial"/>
                <a:cs typeface="Arial"/>
              </a:rPr>
              <a:t>activities </a:t>
            </a:r>
            <a:r>
              <a:rPr sz="2000" dirty="0">
                <a:solidFill>
                  <a:srgbClr val="46424D"/>
                </a:solidFill>
                <a:latin typeface="Arial"/>
                <a:cs typeface="Arial"/>
              </a:rPr>
              <a:t>to design  the system architecture, identify objects in </a:t>
            </a:r>
            <a:r>
              <a:rPr sz="2000" spc="-5" dirty="0">
                <a:solidFill>
                  <a:srgbClr val="46424D"/>
                </a:solidFill>
                <a:latin typeface="Arial"/>
                <a:cs typeface="Arial"/>
              </a:rPr>
              <a:t>the </a:t>
            </a:r>
            <a:r>
              <a:rPr sz="2000" dirty="0">
                <a:solidFill>
                  <a:srgbClr val="46424D"/>
                </a:solidFill>
                <a:latin typeface="Arial"/>
                <a:cs typeface="Arial"/>
              </a:rPr>
              <a:t>system, describe</a:t>
            </a:r>
            <a:r>
              <a:rPr sz="2000" spc="-235" dirty="0">
                <a:solidFill>
                  <a:srgbClr val="46424D"/>
                </a:solidFill>
                <a:latin typeface="Arial"/>
                <a:cs typeface="Arial"/>
              </a:rPr>
              <a:t> </a:t>
            </a:r>
            <a:r>
              <a:rPr sz="2000" dirty="0">
                <a:solidFill>
                  <a:srgbClr val="46424D"/>
                </a:solidFill>
                <a:latin typeface="Arial"/>
                <a:cs typeface="Arial"/>
              </a:rPr>
              <a:t>the  design using </a:t>
            </a:r>
            <a:r>
              <a:rPr sz="2000" spc="-5" dirty="0">
                <a:solidFill>
                  <a:srgbClr val="46424D"/>
                </a:solidFill>
                <a:latin typeface="Arial"/>
                <a:cs typeface="Arial"/>
              </a:rPr>
              <a:t>different </a:t>
            </a:r>
            <a:r>
              <a:rPr sz="2000" dirty="0">
                <a:solidFill>
                  <a:srgbClr val="46424D"/>
                </a:solidFill>
                <a:latin typeface="Arial"/>
                <a:cs typeface="Arial"/>
              </a:rPr>
              <a:t>object models and document the component  interfaces.</a:t>
            </a:r>
            <a:endParaRPr sz="2000">
              <a:latin typeface="Arial"/>
              <a:cs typeface="Arial"/>
            </a:endParaRPr>
          </a:p>
          <a:p>
            <a:pPr marL="355600" marR="5080" indent="-342900">
              <a:lnSpc>
                <a:spcPct val="100000"/>
              </a:lnSpc>
              <a:spcBef>
                <a:spcPts val="1205"/>
              </a:spcBef>
              <a:buFont typeface="Wingdings"/>
              <a:buChar char=""/>
              <a:tabLst>
                <a:tab pos="355600" algn="l"/>
              </a:tabLst>
            </a:pPr>
            <a:r>
              <a:rPr sz="2000" dirty="0">
                <a:solidFill>
                  <a:srgbClr val="46424D"/>
                </a:solidFill>
                <a:latin typeface="Arial"/>
                <a:cs typeface="Arial"/>
              </a:rPr>
              <a:t>A range of </a:t>
            </a:r>
            <a:r>
              <a:rPr sz="2000" spc="-5" dirty="0">
                <a:solidFill>
                  <a:srgbClr val="46424D"/>
                </a:solidFill>
                <a:latin typeface="Arial"/>
                <a:cs typeface="Arial"/>
              </a:rPr>
              <a:t>different </a:t>
            </a:r>
            <a:r>
              <a:rPr sz="2000" dirty="0">
                <a:solidFill>
                  <a:srgbClr val="46424D"/>
                </a:solidFill>
                <a:latin typeface="Arial"/>
                <a:cs typeface="Arial"/>
              </a:rPr>
              <a:t>models may be produced during an object-  oriented design process. These include static models (class</a:t>
            </a:r>
            <a:r>
              <a:rPr sz="2000" spc="-225" dirty="0">
                <a:solidFill>
                  <a:srgbClr val="46424D"/>
                </a:solidFill>
                <a:latin typeface="Arial"/>
                <a:cs typeface="Arial"/>
              </a:rPr>
              <a:t> </a:t>
            </a:r>
            <a:r>
              <a:rPr sz="2000" dirty="0">
                <a:solidFill>
                  <a:srgbClr val="46424D"/>
                </a:solidFill>
                <a:latin typeface="Arial"/>
                <a:cs typeface="Arial"/>
              </a:rPr>
              <a:t>models,  generalization models, association models) and dynamic models  (sequence models, state machine</a:t>
            </a:r>
            <a:r>
              <a:rPr sz="2000" spc="-150" dirty="0">
                <a:solidFill>
                  <a:srgbClr val="46424D"/>
                </a:solidFill>
                <a:latin typeface="Arial"/>
                <a:cs typeface="Arial"/>
              </a:rPr>
              <a:t> </a:t>
            </a:r>
            <a:r>
              <a:rPr sz="2000" dirty="0">
                <a:solidFill>
                  <a:srgbClr val="46424D"/>
                </a:solidFill>
                <a:latin typeface="Arial"/>
                <a:cs typeface="Arial"/>
              </a:rPr>
              <a:t>models).</a:t>
            </a:r>
            <a:endParaRPr sz="2000">
              <a:latin typeface="Arial"/>
              <a:cs typeface="Arial"/>
            </a:endParaRPr>
          </a:p>
          <a:p>
            <a:pPr marL="355600" marR="287655" indent="-342900">
              <a:lnSpc>
                <a:spcPct val="100000"/>
              </a:lnSpc>
              <a:spcBef>
                <a:spcPts val="1200"/>
              </a:spcBef>
              <a:buFont typeface="Wingdings"/>
              <a:buChar char=""/>
              <a:tabLst>
                <a:tab pos="355600" algn="l"/>
              </a:tabLst>
            </a:pPr>
            <a:r>
              <a:rPr sz="2000" dirty="0">
                <a:solidFill>
                  <a:srgbClr val="46424D"/>
                </a:solidFill>
                <a:latin typeface="Arial"/>
                <a:cs typeface="Arial"/>
              </a:rPr>
              <a:t>Component interfaces must be defined precisely so that other  objects</a:t>
            </a:r>
            <a:r>
              <a:rPr sz="2000" spc="-40" dirty="0">
                <a:solidFill>
                  <a:srgbClr val="46424D"/>
                </a:solidFill>
                <a:latin typeface="Arial"/>
                <a:cs typeface="Arial"/>
              </a:rPr>
              <a:t> </a:t>
            </a:r>
            <a:r>
              <a:rPr sz="2000" dirty="0">
                <a:solidFill>
                  <a:srgbClr val="46424D"/>
                </a:solidFill>
                <a:latin typeface="Arial"/>
                <a:cs typeface="Arial"/>
              </a:rPr>
              <a:t>can</a:t>
            </a:r>
            <a:r>
              <a:rPr sz="2000" spc="-15" dirty="0">
                <a:solidFill>
                  <a:srgbClr val="46424D"/>
                </a:solidFill>
                <a:latin typeface="Arial"/>
                <a:cs typeface="Arial"/>
              </a:rPr>
              <a:t> </a:t>
            </a:r>
            <a:r>
              <a:rPr sz="2000" dirty="0">
                <a:solidFill>
                  <a:srgbClr val="46424D"/>
                </a:solidFill>
                <a:latin typeface="Arial"/>
                <a:cs typeface="Arial"/>
              </a:rPr>
              <a:t>use</a:t>
            </a:r>
            <a:r>
              <a:rPr sz="2000" spc="-30" dirty="0">
                <a:solidFill>
                  <a:srgbClr val="46424D"/>
                </a:solidFill>
                <a:latin typeface="Arial"/>
                <a:cs typeface="Arial"/>
              </a:rPr>
              <a:t> </a:t>
            </a:r>
            <a:r>
              <a:rPr sz="2000" dirty="0">
                <a:solidFill>
                  <a:srgbClr val="46424D"/>
                </a:solidFill>
                <a:latin typeface="Arial"/>
                <a:cs typeface="Arial"/>
              </a:rPr>
              <a:t>them.</a:t>
            </a:r>
            <a:r>
              <a:rPr sz="2000" spc="-145" dirty="0">
                <a:solidFill>
                  <a:srgbClr val="46424D"/>
                </a:solidFill>
                <a:latin typeface="Arial"/>
                <a:cs typeface="Arial"/>
              </a:rPr>
              <a:t> </a:t>
            </a:r>
            <a:r>
              <a:rPr sz="2000" dirty="0">
                <a:solidFill>
                  <a:srgbClr val="46424D"/>
                </a:solidFill>
                <a:latin typeface="Arial"/>
                <a:cs typeface="Arial"/>
              </a:rPr>
              <a:t>A</a:t>
            </a:r>
            <a:r>
              <a:rPr sz="2000" spc="-110" dirty="0">
                <a:solidFill>
                  <a:srgbClr val="46424D"/>
                </a:solidFill>
                <a:latin typeface="Arial"/>
                <a:cs typeface="Arial"/>
              </a:rPr>
              <a:t> </a:t>
            </a:r>
            <a:r>
              <a:rPr sz="2000" dirty="0">
                <a:solidFill>
                  <a:srgbClr val="46424D"/>
                </a:solidFill>
                <a:latin typeface="Arial"/>
                <a:cs typeface="Arial"/>
              </a:rPr>
              <a:t>UML</a:t>
            </a:r>
            <a:r>
              <a:rPr sz="2000" spc="-90" dirty="0">
                <a:solidFill>
                  <a:srgbClr val="46424D"/>
                </a:solidFill>
                <a:latin typeface="Arial"/>
                <a:cs typeface="Arial"/>
              </a:rPr>
              <a:t> </a:t>
            </a:r>
            <a:r>
              <a:rPr sz="2000" dirty="0">
                <a:solidFill>
                  <a:srgbClr val="46424D"/>
                </a:solidFill>
                <a:latin typeface="Arial"/>
                <a:cs typeface="Arial"/>
              </a:rPr>
              <a:t>interface</a:t>
            </a:r>
            <a:r>
              <a:rPr sz="2000" spc="-25" dirty="0">
                <a:solidFill>
                  <a:srgbClr val="46424D"/>
                </a:solidFill>
                <a:latin typeface="Arial"/>
                <a:cs typeface="Arial"/>
              </a:rPr>
              <a:t> </a:t>
            </a:r>
            <a:r>
              <a:rPr sz="2000" dirty="0">
                <a:solidFill>
                  <a:srgbClr val="46424D"/>
                </a:solidFill>
                <a:latin typeface="Arial"/>
                <a:cs typeface="Arial"/>
              </a:rPr>
              <a:t>stereotype</a:t>
            </a:r>
            <a:r>
              <a:rPr sz="2000" spc="-40" dirty="0">
                <a:solidFill>
                  <a:srgbClr val="46424D"/>
                </a:solidFill>
                <a:latin typeface="Arial"/>
                <a:cs typeface="Arial"/>
              </a:rPr>
              <a:t> </a:t>
            </a:r>
            <a:r>
              <a:rPr sz="2000" dirty="0">
                <a:solidFill>
                  <a:srgbClr val="46424D"/>
                </a:solidFill>
                <a:latin typeface="Arial"/>
                <a:cs typeface="Arial"/>
              </a:rPr>
              <a:t>may</a:t>
            </a:r>
            <a:r>
              <a:rPr sz="2000" spc="-20" dirty="0">
                <a:solidFill>
                  <a:srgbClr val="46424D"/>
                </a:solidFill>
                <a:latin typeface="Arial"/>
                <a:cs typeface="Arial"/>
              </a:rPr>
              <a:t> </a:t>
            </a:r>
            <a:r>
              <a:rPr sz="2000" dirty="0">
                <a:solidFill>
                  <a:srgbClr val="46424D"/>
                </a:solidFill>
                <a:latin typeface="Arial"/>
                <a:cs typeface="Arial"/>
              </a:rPr>
              <a:t>be</a:t>
            </a:r>
            <a:r>
              <a:rPr sz="2000" spc="-15" dirty="0">
                <a:solidFill>
                  <a:srgbClr val="46424D"/>
                </a:solidFill>
                <a:latin typeface="Arial"/>
                <a:cs typeface="Arial"/>
              </a:rPr>
              <a:t> </a:t>
            </a:r>
            <a:r>
              <a:rPr sz="2000" dirty="0">
                <a:solidFill>
                  <a:srgbClr val="46424D"/>
                </a:solidFill>
                <a:latin typeface="Arial"/>
                <a:cs typeface="Arial"/>
              </a:rPr>
              <a:t>used</a:t>
            </a:r>
            <a:r>
              <a:rPr sz="2000" spc="-25" dirty="0">
                <a:solidFill>
                  <a:srgbClr val="46424D"/>
                </a:solidFill>
                <a:latin typeface="Arial"/>
                <a:cs typeface="Arial"/>
              </a:rPr>
              <a:t> </a:t>
            </a:r>
            <a:r>
              <a:rPr sz="2000" dirty="0">
                <a:solidFill>
                  <a:srgbClr val="46424D"/>
                </a:solidFill>
                <a:latin typeface="Arial"/>
                <a:cs typeface="Arial"/>
              </a:rPr>
              <a:t>to  define</a:t>
            </a:r>
            <a:r>
              <a:rPr sz="2000" spc="-35" dirty="0">
                <a:solidFill>
                  <a:srgbClr val="46424D"/>
                </a:solidFill>
                <a:latin typeface="Arial"/>
                <a:cs typeface="Arial"/>
              </a:rPr>
              <a:t> </a:t>
            </a:r>
            <a:r>
              <a:rPr sz="2000" dirty="0">
                <a:solidFill>
                  <a:srgbClr val="46424D"/>
                </a:solidFill>
                <a:latin typeface="Arial"/>
                <a:cs typeface="Arial"/>
              </a:rPr>
              <a:t>interfaces.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8303260" cy="689932"/>
          </a:xfrm>
          <a:prstGeom prst="rect">
            <a:avLst/>
          </a:prstGeom>
        </p:spPr>
        <p:txBody>
          <a:bodyPr vert="horz" wrap="square" lIns="0" tIns="12700" rIns="0" bIns="0" rtlCol="0">
            <a:spAutoFit/>
          </a:bodyPr>
          <a:lstStyle/>
          <a:p>
            <a:pPr marL="12700">
              <a:lnSpc>
                <a:spcPct val="100000"/>
              </a:lnSpc>
              <a:spcBef>
                <a:spcPts val="100"/>
              </a:spcBef>
            </a:pPr>
            <a:r>
              <a:rPr spc="-5" dirty="0"/>
              <a:t>Design and</a:t>
            </a:r>
            <a:r>
              <a:rPr spc="-75" dirty="0"/>
              <a:t> </a:t>
            </a:r>
            <a:r>
              <a:rPr dirty="0"/>
              <a:t>implementation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a:t>
            </a:fld>
            <a:endParaRPr dirty="0"/>
          </a:p>
        </p:txBody>
      </p:sp>
      <p:sp>
        <p:nvSpPr>
          <p:cNvPr id="3" name="object 3"/>
          <p:cNvSpPr txBox="1"/>
          <p:nvPr/>
        </p:nvSpPr>
        <p:spPr>
          <a:xfrm>
            <a:off x="535940" y="1625853"/>
            <a:ext cx="7774305" cy="372237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Software design and implementation is </a:t>
            </a:r>
            <a:r>
              <a:rPr sz="2400" dirty="0">
                <a:solidFill>
                  <a:srgbClr val="46424D"/>
                </a:solidFill>
                <a:latin typeface="Arial"/>
                <a:cs typeface="Arial"/>
              </a:rPr>
              <a:t>the </a:t>
            </a:r>
            <a:r>
              <a:rPr sz="2400" spc="-5" dirty="0">
                <a:solidFill>
                  <a:srgbClr val="46424D"/>
                </a:solidFill>
                <a:latin typeface="Arial"/>
                <a:cs typeface="Arial"/>
              </a:rPr>
              <a:t>stage in </a:t>
            </a:r>
            <a:r>
              <a:rPr sz="2400" dirty="0">
                <a:solidFill>
                  <a:srgbClr val="46424D"/>
                </a:solidFill>
                <a:latin typeface="Arial"/>
                <a:cs typeface="Arial"/>
              </a:rPr>
              <a:t>the  software </a:t>
            </a:r>
            <a:r>
              <a:rPr sz="2400" spc="-5" dirty="0">
                <a:solidFill>
                  <a:srgbClr val="46424D"/>
                </a:solidFill>
                <a:latin typeface="Arial"/>
                <a:cs typeface="Arial"/>
              </a:rPr>
              <a:t>engineering process </a:t>
            </a:r>
            <a:r>
              <a:rPr sz="2400" dirty="0">
                <a:solidFill>
                  <a:srgbClr val="46424D"/>
                </a:solidFill>
                <a:latin typeface="Arial"/>
                <a:cs typeface="Arial"/>
              </a:rPr>
              <a:t>at </a:t>
            </a:r>
            <a:r>
              <a:rPr sz="2400" spc="-5" dirty="0">
                <a:solidFill>
                  <a:srgbClr val="46424D"/>
                </a:solidFill>
                <a:latin typeface="Arial"/>
                <a:cs typeface="Arial"/>
              </a:rPr>
              <a:t>which </a:t>
            </a:r>
            <a:r>
              <a:rPr sz="2400" dirty="0">
                <a:solidFill>
                  <a:srgbClr val="46424D"/>
                </a:solidFill>
                <a:latin typeface="Arial"/>
                <a:cs typeface="Arial"/>
              </a:rPr>
              <a:t>an </a:t>
            </a:r>
            <a:r>
              <a:rPr sz="2400" spc="-5" dirty="0">
                <a:solidFill>
                  <a:srgbClr val="46424D"/>
                </a:solidFill>
                <a:latin typeface="Arial"/>
                <a:cs typeface="Arial"/>
              </a:rPr>
              <a:t>executable  software system </a:t>
            </a:r>
            <a:r>
              <a:rPr sz="2400" spc="-10" dirty="0">
                <a:solidFill>
                  <a:srgbClr val="46424D"/>
                </a:solidFill>
                <a:latin typeface="Arial"/>
                <a:cs typeface="Arial"/>
              </a:rPr>
              <a:t>is </a:t>
            </a:r>
            <a:r>
              <a:rPr sz="2400" spc="-5" dirty="0">
                <a:solidFill>
                  <a:srgbClr val="46424D"/>
                </a:solidFill>
                <a:latin typeface="Arial"/>
                <a:cs typeface="Arial"/>
              </a:rPr>
              <a:t>developed.</a:t>
            </a:r>
            <a:endParaRPr sz="2400">
              <a:latin typeface="Arial"/>
              <a:cs typeface="Arial"/>
            </a:endParaRPr>
          </a:p>
          <a:p>
            <a:pPr marL="355600" marR="698500" indent="-342900">
              <a:lnSpc>
                <a:spcPct val="100000"/>
              </a:lnSpc>
              <a:spcBef>
                <a:spcPts val="1200"/>
              </a:spcBef>
              <a:buFont typeface="Wingdings"/>
              <a:buChar char=""/>
              <a:tabLst>
                <a:tab pos="355600" algn="l"/>
              </a:tabLst>
            </a:pPr>
            <a:r>
              <a:rPr sz="2400" spc="-5" dirty="0">
                <a:solidFill>
                  <a:srgbClr val="46424D"/>
                </a:solidFill>
                <a:latin typeface="Arial"/>
                <a:cs typeface="Arial"/>
              </a:rPr>
              <a:t>Software design and implementation activities are  invariably</a:t>
            </a:r>
            <a:r>
              <a:rPr sz="2400" spc="20" dirty="0">
                <a:solidFill>
                  <a:srgbClr val="46424D"/>
                </a:solidFill>
                <a:latin typeface="Arial"/>
                <a:cs typeface="Arial"/>
              </a:rPr>
              <a:t> </a:t>
            </a:r>
            <a:r>
              <a:rPr sz="2400" spc="-5" dirty="0">
                <a:solidFill>
                  <a:srgbClr val="46424D"/>
                </a:solidFill>
                <a:latin typeface="Arial"/>
                <a:cs typeface="Arial"/>
              </a:rPr>
              <a:t>inter-leaved.</a:t>
            </a:r>
            <a:endParaRPr sz="2400">
              <a:latin typeface="Arial"/>
              <a:cs typeface="Arial"/>
            </a:endParaRPr>
          </a:p>
          <a:p>
            <a:pPr marL="756285" marR="576580" lvl="1" indent="-287020" algn="just">
              <a:lnSpc>
                <a:spcPct val="100000"/>
              </a:lnSpc>
              <a:spcBef>
                <a:spcPts val="910"/>
              </a:spcBef>
              <a:buFont typeface="Wingdings"/>
              <a:buChar char=""/>
              <a:tabLst>
                <a:tab pos="756920" algn="l"/>
              </a:tabLst>
            </a:pPr>
            <a:r>
              <a:rPr sz="2000" dirty="0">
                <a:solidFill>
                  <a:srgbClr val="46424D"/>
                </a:solidFill>
                <a:latin typeface="Arial"/>
                <a:cs typeface="Arial"/>
              </a:rPr>
              <a:t>Software design is a creative </a:t>
            </a:r>
            <a:r>
              <a:rPr sz="2000" spc="-5" dirty="0">
                <a:solidFill>
                  <a:srgbClr val="46424D"/>
                </a:solidFill>
                <a:latin typeface="Arial"/>
                <a:cs typeface="Arial"/>
              </a:rPr>
              <a:t>activity in </a:t>
            </a:r>
            <a:r>
              <a:rPr sz="2000" dirty="0">
                <a:solidFill>
                  <a:srgbClr val="46424D"/>
                </a:solidFill>
                <a:latin typeface="Arial"/>
                <a:cs typeface="Arial"/>
              </a:rPr>
              <a:t>which </a:t>
            </a:r>
            <a:r>
              <a:rPr sz="2000" spc="-5" dirty="0">
                <a:solidFill>
                  <a:srgbClr val="46424D"/>
                </a:solidFill>
                <a:latin typeface="Arial"/>
                <a:cs typeface="Arial"/>
              </a:rPr>
              <a:t>you</a:t>
            </a:r>
            <a:r>
              <a:rPr sz="2000" spc="-65" dirty="0">
                <a:solidFill>
                  <a:srgbClr val="46424D"/>
                </a:solidFill>
                <a:latin typeface="Arial"/>
                <a:cs typeface="Arial"/>
              </a:rPr>
              <a:t> </a:t>
            </a:r>
            <a:r>
              <a:rPr sz="2000" spc="-5" dirty="0">
                <a:solidFill>
                  <a:srgbClr val="46424D"/>
                </a:solidFill>
                <a:latin typeface="Arial"/>
                <a:cs typeface="Arial"/>
              </a:rPr>
              <a:t>identify  </a:t>
            </a:r>
            <a:r>
              <a:rPr sz="2000" dirty="0">
                <a:solidFill>
                  <a:srgbClr val="46424D"/>
                </a:solidFill>
                <a:latin typeface="Arial"/>
                <a:cs typeface="Arial"/>
              </a:rPr>
              <a:t>software components and their relationships, based on a  </a:t>
            </a:r>
            <a:r>
              <a:rPr sz="2000" spc="5" dirty="0">
                <a:solidFill>
                  <a:srgbClr val="46424D"/>
                </a:solidFill>
                <a:latin typeface="Arial"/>
                <a:cs typeface="Arial"/>
              </a:rPr>
              <a:t>customer’s</a:t>
            </a:r>
            <a:r>
              <a:rPr sz="2000" spc="-65" dirty="0">
                <a:solidFill>
                  <a:srgbClr val="46424D"/>
                </a:solidFill>
                <a:latin typeface="Arial"/>
                <a:cs typeface="Arial"/>
              </a:rPr>
              <a:t> </a:t>
            </a:r>
            <a:r>
              <a:rPr sz="2000" spc="-5" dirty="0">
                <a:solidFill>
                  <a:srgbClr val="46424D"/>
                </a:solidFill>
                <a:latin typeface="Arial"/>
                <a:cs typeface="Arial"/>
              </a:rPr>
              <a:t>requirements.</a:t>
            </a:r>
            <a:endParaRPr sz="2000">
              <a:latin typeface="Arial"/>
              <a:cs typeface="Arial"/>
            </a:endParaRPr>
          </a:p>
          <a:p>
            <a:pPr marL="756285" marR="552450" lvl="1" indent="-287020" algn="just">
              <a:lnSpc>
                <a:spcPct val="100000"/>
              </a:lnSpc>
              <a:spcBef>
                <a:spcPts val="600"/>
              </a:spcBef>
              <a:buFont typeface="Wingdings"/>
              <a:buChar char=""/>
              <a:tabLst>
                <a:tab pos="756920" algn="l"/>
              </a:tabLst>
            </a:pPr>
            <a:r>
              <a:rPr sz="2000" dirty="0">
                <a:solidFill>
                  <a:srgbClr val="46424D"/>
                </a:solidFill>
                <a:latin typeface="Arial"/>
                <a:cs typeface="Arial"/>
              </a:rPr>
              <a:t>Implementation is the process of realizing the design as</a:t>
            </a:r>
            <a:r>
              <a:rPr sz="2000" spc="-229" dirty="0">
                <a:solidFill>
                  <a:srgbClr val="46424D"/>
                </a:solidFill>
                <a:latin typeface="Arial"/>
                <a:cs typeface="Arial"/>
              </a:rPr>
              <a:t> </a:t>
            </a:r>
            <a:r>
              <a:rPr sz="2000" dirty="0">
                <a:solidFill>
                  <a:srgbClr val="46424D"/>
                </a:solidFill>
                <a:latin typeface="Arial"/>
                <a:cs typeface="Arial"/>
              </a:rPr>
              <a:t>a  program.</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2662809"/>
            <a:ext cx="574865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Chapter 7 </a:t>
            </a:r>
            <a:r>
              <a:rPr sz="2400" b="1" dirty="0">
                <a:solidFill>
                  <a:srgbClr val="46424D"/>
                </a:solidFill>
                <a:latin typeface="Arial"/>
                <a:cs typeface="Arial"/>
              </a:rPr>
              <a:t>– </a:t>
            </a:r>
            <a:r>
              <a:rPr sz="2400" b="1" spc="-5" dirty="0">
                <a:solidFill>
                  <a:srgbClr val="46424D"/>
                </a:solidFill>
                <a:latin typeface="Arial"/>
                <a:cs typeface="Arial"/>
              </a:rPr>
              <a:t>Design and</a:t>
            </a:r>
            <a:r>
              <a:rPr sz="2400" b="1" spc="-35" dirty="0">
                <a:solidFill>
                  <a:srgbClr val="46424D"/>
                </a:solidFill>
                <a:latin typeface="Arial"/>
                <a:cs typeface="Arial"/>
              </a:rPr>
              <a:t> </a:t>
            </a:r>
            <a:r>
              <a:rPr sz="2400" b="1" dirty="0">
                <a:solidFill>
                  <a:srgbClr val="46424D"/>
                </a:solidFill>
                <a:latin typeface="Arial"/>
                <a:cs typeface="Arial"/>
              </a:rPr>
              <a:t>Implementation</a:t>
            </a:r>
            <a:endParaRPr sz="240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30</a:t>
            </a:fld>
            <a:endParaRPr dirty="0"/>
          </a:p>
        </p:txBody>
      </p:sp>
      <p:sp>
        <p:nvSpPr>
          <p:cNvPr id="3" name="object 3"/>
          <p:cNvSpPr txBox="1"/>
          <p:nvPr/>
        </p:nvSpPr>
        <p:spPr>
          <a:xfrm>
            <a:off x="3795521" y="3894201"/>
            <a:ext cx="1553845" cy="513715"/>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888888"/>
                </a:solidFill>
                <a:latin typeface="Calibri"/>
                <a:cs typeface="Calibri"/>
              </a:rPr>
              <a:t>Lecture</a:t>
            </a:r>
            <a:r>
              <a:rPr sz="3200" spc="-110" dirty="0">
                <a:solidFill>
                  <a:srgbClr val="888888"/>
                </a:solidFill>
                <a:latin typeface="Calibri"/>
                <a:cs typeface="Calibri"/>
              </a:rPr>
              <a:t> </a:t>
            </a:r>
            <a:r>
              <a:rPr sz="3200" dirty="0">
                <a:solidFill>
                  <a:srgbClr val="888888"/>
                </a:solidFill>
                <a:latin typeface="Calibri"/>
                <a:cs typeface="Calibri"/>
              </a:rPr>
              <a:t>2</a:t>
            </a:r>
            <a:endParaRPr sz="32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02860" cy="689932"/>
          </a:xfrm>
          <a:prstGeom prst="rect">
            <a:avLst/>
          </a:prstGeom>
        </p:spPr>
        <p:txBody>
          <a:bodyPr vert="horz" wrap="square" lIns="0" tIns="12700" rIns="0" bIns="0" rtlCol="0">
            <a:spAutoFit/>
          </a:bodyPr>
          <a:lstStyle/>
          <a:p>
            <a:pPr marL="12700">
              <a:lnSpc>
                <a:spcPct val="100000"/>
              </a:lnSpc>
              <a:spcBef>
                <a:spcPts val="100"/>
              </a:spcBef>
            </a:pPr>
            <a:r>
              <a:rPr spc="-5" dirty="0"/>
              <a:t>Design</a:t>
            </a:r>
            <a:r>
              <a:rPr spc="-50" dirty="0"/>
              <a:t> </a:t>
            </a:r>
            <a:r>
              <a:rPr spc="-5" dirty="0"/>
              <a:t>patterns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31</a:t>
            </a:fld>
            <a:endParaRPr dirty="0"/>
          </a:p>
        </p:txBody>
      </p:sp>
      <p:sp>
        <p:nvSpPr>
          <p:cNvPr id="3" name="object 3"/>
          <p:cNvSpPr txBox="1"/>
          <p:nvPr/>
        </p:nvSpPr>
        <p:spPr>
          <a:xfrm>
            <a:off x="536244" y="1626234"/>
            <a:ext cx="8068945" cy="3409315"/>
          </a:xfrm>
          <a:prstGeom prst="rect">
            <a:avLst/>
          </a:prstGeom>
        </p:spPr>
        <p:txBody>
          <a:bodyPr vert="horz" wrap="square" lIns="0" tIns="12700" rIns="0" bIns="0" rtlCol="0">
            <a:spAutoFit/>
          </a:bodyPr>
          <a:lstStyle/>
          <a:p>
            <a:pPr marL="355600" marR="177165" indent="-343535">
              <a:lnSpc>
                <a:spcPct val="100000"/>
              </a:lnSpc>
              <a:spcBef>
                <a:spcPts val="100"/>
              </a:spcBef>
              <a:buFont typeface="Wingdings"/>
              <a:buChar char=""/>
              <a:tabLst>
                <a:tab pos="356235" algn="l"/>
              </a:tabLst>
            </a:pPr>
            <a:r>
              <a:rPr sz="2400" dirty="0">
                <a:solidFill>
                  <a:srgbClr val="46424D"/>
                </a:solidFill>
                <a:latin typeface="Arial"/>
                <a:cs typeface="Arial"/>
              </a:rPr>
              <a:t>A </a:t>
            </a:r>
            <a:r>
              <a:rPr sz="2400" spc="-5" dirty="0">
                <a:solidFill>
                  <a:srgbClr val="46424D"/>
                </a:solidFill>
                <a:latin typeface="Arial"/>
                <a:cs typeface="Arial"/>
              </a:rPr>
              <a:t>design </a:t>
            </a:r>
            <a:r>
              <a:rPr sz="2400" dirty="0">
                <a:solidFill>
                  <a:srgbClr val="46424D"/>
                </a:solidFill>
                <a:latin typeface="Arial"/>
                <a:cs typeface="Arial"/>
              </a:rPr>
              <a:t>pattern </a:t>
            </a:r>
            <a:r>
              <a:rPr sz="2400" spc="-5" dirty="0">
                <a:solidFill>
                  <a:srgbClr val="46424D"/>
                </a:solidFill>
                <a:latin typeface="Arial"/>
                <a:cs typeface="Arial"/>
              </a:rPr>
              <a:t>is a way </a:t>
            </a:r>
            <a:r>
              <a:rPr sz="2400" dirty="0">
                <a:solidFill>
                  <a:srgbClr val="46424D"/>
                </a:solidFill>
                <a:latin typeface="Arial"/>
                <a:cs typeface="Arial"/>
              </a:rPr>
              <a:t>of </a:t>
            </a:r>
            <a:r>
              <a:rPr sz="2400" spc="-5" dirty="0">
                <a:solidFill>
                  <a:srgbClr val="46424D"/>
                </a:solidFill>
                <a:latin typeface="Arial"/>
                <a:cs typeface="Arial"/>
              </a:rPr>
              <a:t>reusing </a:t>
            </a:r>
            <a:r>
              <a:rPr sz="2400" dirty="0">
                <a:solidFill>
                  <a:srgbClr val="46424D"/>
                </a:solidFill>
                <a:latin typeface="Arial"/>
                <a:cs typeface="Arial"/>
              </a:rPr>
              <a:t>abstract</a:t>
            </a:r>
            <a:r>
              <a:rPr sz="2400" spc="-65" dirty="0">
                <a:solidFill>
                  <a:srgbClr val="46424D"/>
                </a:solidFill>
                <a:latin typeface="Arial"/>
                <a:cs typeface="Arial"/>
              </a:rPr>
              <a:t> </a:t>
            </a:r>
            <a:r>
              <a:rPr sz="2400" spc="-5" dirty="0">
                <a:solidFill>
                  <a:srgbClr val="46424D"/>
                </a:solidFill>
                <a:latin typeface="Arial"/>
                <a:cs typeface="Arial"/>
              </a:rPr>
              <a:t>knowledge  about a problem and </a:t>
            </a:r>
            <a:r>
              <a:rPr sz="2400" dirty="0">
                <a:solidFill>
                  <a:srgbClr val="46424D"/>
                </a:solidFill>
                <a:latin typeface="Arial"/>
                <a:cs typeface="Arial"/>
              </a:rPr>
              <a:t>its</a:t>
            </a:r>
            <a:r>
              <a:rPr sz="2400" spc="45" dirty="0">
                <a:solidFill>
                  <a:srgbClr val="46424D"/>
                </a:solidFill>
                <a:latin typeface="Arial"/>
                <a:cs typeface="Arial"/>
              </a:rPr>
              <a:t> </a:t>
            </a:r>
            <a:r>
              <a:rPr sz="2400" spc="-5" dirty="0">
                <a:solidFill>
                  <a:srgbClr val="46424D"/>
                </a:solidFill>
                <a:latin typeface="Arial"/>
                <a:cs typeface="Arial"/>
              </a:rPr>
              <a:t>solution.</a:t>
            </a:r>
            <a:endParaRPr sz="2400">
              <a:latin typeface="Arial"/>
              <a:cs typeface="Arial"/>
            </a:endParaRPr>
          </a:p>
          <a:p>
            <a:pPr marL="355600" marR="5080" indent="-343535">
              <a:lnSpc>
                <a:spcPct val="100000"/>
              </a:lnSpc>
              <a:spcBef>
                <a:spcPts val="1200"/>
              </a:spcBef>
              <a:buFont typeface="Wingdings"/>
              <a:buChar char=""/>
              <a:tabLst>
                <a:tab pos="356235" algn="l"/>
              </a:tabLst>
            </a:pPr>
            <a:r>
              <a:rPr sz="2400" dirty="0">
                <a:solidFill>
                  <a:srgbClr val="46424D"/>
                </a:solidFill>
                <a:latin typeface="Arial"/>
                <a:cs typeface="Arial"/>
              </a:rPr>
              <a:t>A pattern </a:t>
            </a:r>
            <a:r>
              <a:rPr sz="2400" spc="-5" dirty="0">
                <a:solidFill>
                  <a:srgbClr val="46424D"/>
                </a:solidFill>
                <a:latin typeface="Arial"/>
                <a:cs typeface="Arial"/>
              </a:rPr>
              <a:t>is a description </a:t>
            </a:r>
            <a:r>
              <a:rPr sz="2400" dirty="0">
                <a:solidFill>
                  <a:srgbClr val="46424D"/>
                </a:solidFill>
                <a:latin typeface="Arial"/>
                <a:cs typeface="Arial"/>
              </a:rPr>
              <a:t>of the </a:t>
            </a:r>
            <a:r>
              <a:rPr sz="2400" spc="-5" dirty="0">
                <a:solidFill>
                  <a:srgbClr val="46424D"/>
                </a:solidFill>
                <a:latin typeface="Arial"/>
                <a:cs typeface="Arial"/>
              </a:rPr>
              <a:t>problem and </a:t>
            </a:r>
            <a:r>
              <a:rPr sz="2400" dirty="0">
                <a:solidFill>
                  <a:srgbClr val="46424D"/>
                </a:solidFill>
                <a:latin typeface="Arial"/>
                <a:cs typeface="Arial"/>
              </a:rPr>
              <a:t>the</a:t>
            </a:r>
            <a:r>
              <a:rPr sz="2400" spc="-50" dirty="0">
                <a:solidFill>
                  <a:srgbClr val="46424D"/>
                </a:solidFill>
                <a:latin typeface="Arial"/>
                <a:cs typeface="Arial"/>
              </a:rPr>
              <a:t> </a:t>
            </a:r>
            <a:r>
              <a:rPr sz="2400" dirty="0">
                <a:solidFill>
                  <a:srgbClr val="46424D"/>
                </a:solidFill>
                <a:latin typeface="Arial"/>
                <a:cs typeface="Arial"/>
              </a:rPr>
              <a:t>essence  of its</a:t>
            </a:r>
            <a:r>
              <a:rPr sz="2400" spc="-35" dirty="0">
                <a:solidFill>
                  <a:srgbClr val="46424D"/>
                </a:solidFill>
                <a:latin typeface="Arial"/>
                <a:cs typeface="Arial"/>
              </a:rPr>
              <a:t> </a:t>
            </a:r>
            <a:r>
              <a:rPr sz="2400" spc="-5" dirty="0">
                <a:solidFill>
                  <a:srgbClr val="46424D"/>
                </a:solidFill>
                <a:latin typeface="Arial"/>
                <a:cs typeface="Arial"/>
              </a:rPr>
              <a:t>solution.</a:t>
            </a:r>
            <a:endParaRPr sz="2400">
              <a:latin typeface="Arial"/>
              <a:cs typeface="Arial"/>
            </a:endParaRPr>
          </a:p>
          <a:p>
            <a:pPr marL="355600" marR="171450" indent="-343535">
              <a:lnSpc>
                <a:spcPct val="100000"/>
              </a:lnSpc>
              <a:spcBef>
                <a:spcPts val="1200"/>
              </a:spcBef>
              <a:buFont typeface="Wingdings"/>
              <a:buChar char=""/>
              <a:tabLst>
                <a:tab pos="356235" algn="l"/>
              </a:tabLst>
            </a:pPr>
            <a:r>
              <a:rPr sz="2400" dirty="0">
                <a:solidFill>
                  <a:srgbClr val="46424D"/>
                </a:solidFill>
                <a:latin typeface="Arial"/>
                <a:cs typeface="Arial"/>
              </a:rPr>
              <a:t>It </a:t>
            </a:r>
            <a:r>
              <a:rPr sz="2400" spc="-5" dirty="0">
                <a:solidFill>
                  <a:srgbClr val="46424D"/>
                </a:solidFill>
                <a:latin typeface="Arial"/>
                <a:cs typeface="Arial"/>
              </a:rPr>
              <a:t>should be sufficiently </a:t>
            </a:r>
            <a:r>
              <a:rPr sz="2400" dirty="0">
                <a:solidFill>
                  <a:srgbClr val="46424D"/>
                </a:solidFill>
                <a:latin typeface="Arial"/>
                <a:cs typeface="Arial"/>
              </a:rPr>
              <a:t>abstract to </a:t>
            </a:r>
            <a:r>
              <a:rPr sz="2400" spc="-5" dirty="0">
                <a:solidFill>
                  <a:srgbClr val="46424D"/>
                </a:solidFill>
                <a:latin typeface="Arial"/>
                <a:cs typeface="Arial"/>
              </a:rPr>
              <a:t>be reused in </a:t>
            </a:r>
            <a:r>
              <a:rPr sz="2400" spc="-10" dirty="0">
                <a:solidFill>
                  <a:srgbClr val="46424D"/>
                </a:solidFill>
                <a:latin typeface="Arial"/>
                <a:cs typeface="Arial"/>
              </a:rPr>
              <a:t>different  </a:t>
            </a:r>
            <a:r>
              <a:rPr sz="2400" dirty="0">
                <a:solidFill>
                  <a:srgbClr val="46424D"/>
                </a:solidFill>
                <a:latin typeface="Arial"/>
                <a:cs typeface="Arial"/>
              </a:rPr>
              <a:t>settings.</a:t>
            </a:r>
            <a:endParaRPr sz="2400">
              <a:latin typeface="Arial"/>
              <a:cs typeface="Arial"/>
            </a:endParaRPr>
          </a:p>
          <a:p>
            <a:pPr marL="355600" indent="-343535">
              <a:lnSpc>
                <a:spcPct val="100000"/>
              </a:lnSpc>
              <a:spcBef>
                <a:spcPts val="1205"/>
              </a:spcBef>
              <a:buFont typeface="Wingdings"/>
              <a:buChar char=""/>
              <a:tabLst>
                <a:tab pos="356235" algn="l"/>
              </a:tabLst>
            </a:pPr>
            <a:r>
              <a:rPr sz="2400" dirty="0">
                <a:solidFill>
                  <a:srgbClr val="46424D"/>
                </a:solidFill>
                <a:latin typeface="Arial"/>
                <a:cs typeface="Arial"/>
              </a:rPr>
              <a:t>Pattern descriptions </a:t>
            </a:r>
            <a:r>
              <a:rPr sz="2400" spc="-5" dirty="0">
                <a:solidFill>
                  <a:srgbClr val="46424D"/>
                </a:solidFill>
                <a:latin typeface="Arial"/>
                <a:cs typeface="Arial"/>
              </a:rPr>
              <a:t>usually </a:t>
            </a:r>
            <a:r>
              <a:rPr sz="2400" dirty="0">
                <a:solidFill>
                  <a:srgbClr val="46424D"/>
                </a:solidFill>
                <a:latin typeface="Arial"/>
                <a:cs typeface="Arial"/>
              </a:rPr>
              <a:t>make use of</a:t>
            </a:r>
            <a:r>
              <a:rPr sz="2400" spc="25" dirty="0">
                <a:solidFill>
                  <a:srgbClr val="46424D"/>
                </a:solidFill>
                <a:latin typeface="Arial"/>
                <a:cs typeface="Arial"/>
              </a:rPr>
              <a:t> </a:t>
            </a:r>
            <a:r>
              <a:rPr sz="2400" spc="-5" dirty="0">
                <a:solidFill>
                  <a:srgbClr val="46424D"/>
                </a:solidFill>
                <a:latin typeface="Arial"/>
                <a:cs typeface="Arial"/>
              </a:rPr>
              <a:t>object-oriented</a:t>
            </a:r>
            <a:endParaRPr sz="2400">
              <a:latin typeface="Arial"/>
              <a:cs typeface="Arial"/>
            </a:endParaRPr>
          </a:p>
          <a:p>
            <a:pPr marL="355600">
              <a:lnSpc>
                <a:spcPct val="100000"/>
              </a:lnSpc>
            </a:pPr>
            <a:r>
              <a:rPr sz="2400" spc="-5" dirty="0">
                <a:solidFill>
                  <a:srgbClr val="46424D"/>
                </a:solidFill>
                <a:latin typeface="Arial"/>
                <a:cs typeface="Arial"/>
              </a:rPr>
              <a:t>characteristics such as inheritance and</a:t>
            </a:r>
            <a:r>
              <a:rPr sz="2400" spc="100" dirty="0">
                <a:solidFill>
                  <a:srgbClr val="46424D"/>
                </a:solidFill>
                <a:latin typeface="Arial"/>
                <a:cs typeface="Arial"/>
              </a:rPr>
              <a:t> </a:t>
            </a:r>
            <a:r>
              <a:rPr sz="2400" dirty="0">
                <a:solidFill>
                  <a:srgbClr val="46424D"/>
                </a:solidFill>
                <a:latin typeface="Arial"/>
                <a:cs typeface="Arial"/>
              </a:rPr>
              <a:t>polymorphism.</a:t>
            </a:r>
            <a:endParaRPr sz="2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417060" cy="689932"/>
          </a:xfrm>
          <a:prstGeom prst="rect">
            <a:avLst/>
          </a:prstGeom>
        </p:spPr>
        <p:txBody>
          <a:bodyPr vert="horz" wrap="square" lIns="0" tIns="12700" rIns="0" bIns="0" rtlCol="0">
            <a:spAutoFit/>
          </a:bodyPr>
          <a:lstStyle/>
          <a:p>
            <a:pPr marL="12700">
              <a:lnSpc>
                <a:spcPct val="100000"/>
              </a:lnSpc>
              <a:spcBef>
                <a:spcPts val="100"/>
              </a:spcBef>
            </a:pPr>
            <a:r>
              <a:rPr spc="-5" dirty="0"/>
              <a:t>Pattern</a:t>
            </a:r>
            <a:r>
              <a:rPr spc="-40" dirty="0"/>
              <a:t> </a:t>
            </a:r>
            <a:r>
              <a:rPr spc="-5" dirty="0"/>
              <a:t>elements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32</a:t>
            </a:fld>
            <a:endParaRPr dirty="0"/>
          </a:p>
        </p:txBody>
      </p:sp>
      <p:sp>
        <p:nvSpPr>
          <p:cNvPr id="3" name="object 3"/>
          <p:cNvSpPr txBox="1"/>
          <p:nvPr/>
        </p:nvSpPr>
        <p:spPr>
          <a:xfrm>
            <a:off x="536244" y="1489348"/>
            <a:ext cx="7755255" cy="3569970"/>
          </a:xfrm>
          <a:prstGeom prst="rect">
            <a:avLst/>
          </a:prstGeom>
        </p:spPr>
        <p:txBody>
          <a:bodyPr vert="horz" wrap="square" lIns="0" tIns="149225" rIns="0" bIns="0" rtlCol="0">
            <a:spAutoFit/>
          </a:bodyPr>
          <a:lstStyle/>
          <a:p>
            <a:pPr marL="355600" indent="-343535">
              <a:lnSpc>
                <a:spcPct val="100000"/>
              </a:lnSpc>
              <a:spcBef>
                <a:spcPts val="1175"/>
              </a:spcBef>
              <a:buFont typeface="Wingdings"/>
              <a:buChar char=""/>
              <a:tabLst>
                <a:tab pos="356235" algn="l"/>
              </a:tabLst>
            </a:pPr>
            <a:r>
              <a:rPr sz="2400" spc="-5" dirty="0">
                <a:solidFill>
                  <a:srgbClr val="46424D"/>
                </a:solidFill>
                <a:latin typeface="Arial"/>
                <a:cs typeface="Arial"/>
              </a:rPr>
              <a:t>Name</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 meaningful pattern</a:t>
            </a:r>
            <a:r>
              <a:rPr sz="2000" spc="-185" dirty="0">
                <a:solidFill>
                  <a:srgbClr val="46424D"/>
                </a:solidFill>
                <a:latin typeface="Arial"/>
                <a:cs typeface="Arial"/>
              </a:rPr>
              <a:t> </a:t>
            </a:r>
            <a:r>
              <a:rPr sz="2000" spc="-10" dirty="0">
                <a:solidFill>
                  <a:srgbClr val="46424D"/>
                </a:solidFill>
                <a:latin typeface="Arial"/>
                <a:cs typeface="Arial"/>
              </a:rPr>
              <a:t>identifier.</a:t>
            </a:r>
            <a:endParaRPr sz="2000">
              <a:latin typeface="Arial"/>
              <a:cs typeface="Arial"/>
            </a:endParaRPr>
          </a:p>
          <a:p>
            <a:pPr marL="355600" indent="-343535">
              <a:lnSpc>
                <a:spcPct val="100000"/>
              </a:lnSpc>
              <a:spcBef>
                <a:spcPts val="894"/>
              </a:spcBef>
              <a:buFont typeface="Wingdings"/>
              <a:buChar char=""/>
              <a:tabLst>
                <a:tab pos="356235" algn="l"/>
              </a:tabLst>
            </a:pPr>
            <a:r>
              <a:rPr sz="2400" spc="-5" dirty="0">
                <a:solidFill>
                  <a:srgbClr val="46424D"/>
                </a:solidFill>
                <a:latin typeface="Arial"/>
                <a:cs typeface="Arial"/>
              </a:rPr>
              <a:t>Problem</a:t>
            </a:r>
            <a:r>
              <a:rPr sz="2400" dirty="0">
                <a:solidFill>
                  <a:srgbClr val="46424D"/>
                </a:solidFill>
                <a:latin typeface="Arial"/>
                <a:cs typeface="Arial"/>
              </a:rPr>
              <a:t> description.</a:t>
            </a:r>
            <a:endParaRPr sz="2400">
              <a:latin typeface="Arial"/>
              <a:cs typeface="Arial"/>
            </a:endParaRPr>
          </a:p>
          <a:p>
            <a:pPr marL="355600" indent="-343535">
              <a:lnSpc>
                <a:spcPct val="100000"/>
              </a:lnSpc>
              <a:spcBef>
                <a:spcPts val="1205"/>
              </a:spcBef>
              <a:buFont typeface="Wingdings"/>
              <a:buChar char=""/>
              <a:tabLst>
                <a:tab pos="356235" algn="l"/>
              </a:tabLst>
            </a:pPr>
            <a:r>
              <a:rPr sz="2400" spc="-5" dirty="0">
                <a:solidFill>
                  <a:srgbClr val="46424D"/>
                </a:solidFill>
                <a:latin typeface="Arial"/>
                <a:cs typeface="Arial"/>
              </a:rPr>
              <a:t>Solution</a:t>
            </a:r>
            <a:r>
              <a:rPr sz="2400" spc="5" dirty="0">
                <a:solidFill>
                  <a:srgbClr val="46424D"/>
                </a:solidFill>
                <a:latin typeface="Arial"/>
                <a:cs typeface="Arial"/>
              </a:rPr>
              <a:t> </a:t>
            </a:r>
            <a:r>
              <a:rPr sz="2400" dirty="0">
                <a:solidFill>
                  <a:srgbClr val="46424D"/>
                </a:solidFill>
                <a:latin typeface="Arial"/>
                <a:cs typeface="Arial"/>
              </a:rPr>
              <a:t>description.</a:t>
            </a:r>
            <a:endParaRPr sz="2400">
              <a:latin typeface="Arial"/>
              <a:cs typeface="Arial"/>
            </a:endParaRPr>
          </a:p>
          <a:p>
            <a:pPr marL="756285" marR="5080" lvl="1" indent="-287020">
              <a:lnSpc>
                <a:spcPct val="100000"/>
              </a:lnSpc>
              <a:spcBef>
                <a:spcPts val="900"/>
              </a:spcBef>
              <a:buFont typeface="Wingdings"/>
              <a:buChar char=""/>
              <a:tabLst>
                <a:tab pos="756285" algn="l"/>
                <a:tab pos="756920" algn="l"/>
              </a:tabLst>
            </a:pPr>
            <a:r>
              <a:rPr sz="2000" dirty="0">
                <a:solidFill>
                  <a:srgbClr val="46424D"/>
                </a:solidFill>
                <a:latin typeface="Arial"/>
                <a:cs typeface="Arial"/>
              </a:rPr>
              <a:t>Not a concrete design but a template for a design solution</a:t>
            </a:r>
            <a:r>
              <a:rPr sz="2000" spc="-185" dirty="0">
                <a:solidFill>
                  <a:srgbClr val="46424D"/>
                </a:solidFill>
                <a:latin typeface="Arial"/>
                <a:cs typeface="Arial"/>
              </a:rPr>
              <a:t> </a:t>
            </a:r>
            <a:r>
              <a:rPr sz="2000" dirty="0">
                <a:solidFill>
                  <a:srgbClr val="46424D"/>
                </a:solidFill>
                <a:latin typeface="Arial"/>
                <a:cs typeface="Arial"/>
              </a:rPr>
              <a:t>that  can be instantiated in </a:t>
            </a:r>
            <a:r>
              <a:rPr sz="2000" spc="-5" dirty="0">
                <a:solidFill>
                  <a:srgbClr val="46424D"/>
                </a:solidFill>
                <a:latin typeface="Arial"/>
                <a:cs typeface="Arial"/>
              </a:rPr>
              <a:t>different</a:t>
            </a:r>
            <a:r>
              <a:rPr sz="2000" spc="-100" dirty="0">
                <a:solidFill>
                  <a:srgbClr val="46424D"/>
                </a:solidFill>
                <a:latin typeface="Arial"/>
                <a:cs typeface="Arial"/>
              </a:rPr>
              <a:t> </a:t>
            </a:r>
            <a:r>
              <a:rPr sz="2000" dirty="0">
                <a:solidFill>
                  <a:srgbClr val="46424D"/>
                </a:solidFill>
                <a:latin typeface="Arial"/>
                <a:cs typeface="Arial"/>
              </a:rPr>
              <a:t>ways.</a:t>
            </a:r>
            <a:endParaRPr sz="2000">
              <a:latin typeface="Arial"/>
              <a:cs typeface="Arial"/>
            </a:endParaRPr>
          </a:p>
          <a:p>
            <a:pPr marL="355600" indent="-343535">
              <a:lnSpc>
                <a:spcPct val="100000"/>
              </a:lnSpc>
              <a:spcBef>
                <a:spcPts val="900"/>
              </a:spcBef>
              <a:buFont typeface="Wingdings"/>
              <a:buChar char=""/>
              <a:tabLst>
                <a:tab pos="356235" algn="l"/>
              </a:tabLst>
            </a:pPr>
            <a:r>
              <a:rPr sz="2400" spc="-5" dirty="0">
                <a:solidFill>
                  <a:srgbClr val="46424D"/>
                </a:solidFill>
                <a:latin typeface="Arial"/>
                <a:cs typeface="Arial"/>
              </a:rPr>
              <a:t>Consequences</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The results and </a:t>
            </a:r>
            <a:r>
              <a:rPr sz="2000" spc="-5" dirty="0">
                <a:solidFill>
                  <a:srgbClr val="46424D"/>
                </a:solidFill>
                <a:latin typeface="Arial"/>
                <a:cs typeface="Arial"/>
              </a:rPr>
              <a:t>trade-offs </a:t>
            </a:r>
            <a:r>
              <a:rPr sz="2000" dirty="0">
                <a:solidFill>
                  <a:srgbClr val="46424D"/>
                </a:solidFill>
                <a:latin typeface="Arial"/>
                <a:cs typeface="Arial"/>
              </a:rPr>
              <a:t>of applying the</a:t>
            </a:r>
            <a:r>
              <a:rPr sz="2000" spc="-155" dirty="0">
                <a:solidFill>
                  <a:srgbClr val="46424D"/>
                </a:solidFill>
                <a:latin typeface="Arial"/>
                <a:cs typeface="Arial"/>
              </a:rPr>
              <a:t> </a:t>
            </a:r>
            <a:r>
              <a:rPr sz="2000" dirty="0">
                <a:solidFill>
                  <a:srgbClr val="46424D"/>
                </a:solidFill>
                <a:latin typeface="Arial"/>
                <a:cs typeface="Arial"/>
              </a:rPr>
              <a:t>pattern.</a:t>
            </a:r>
            <a:endParaRPr sz="2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026660" cy="689932"/>
          </a:xfrm>
          <a:prstGeom prst="rect">
            <a:avLst/>
          </a:prstGeom>
        </p:spPr>
        <p:txBody>
          <a:bodyPr vert="horz" wrap="square" lIns="0" tIns="12700" rIns="0" bIns="0" rtlCol="0">
            <a:spAutoFit/>
          </a:bodyPr>
          <a:lstStyle/>
          <a:p>
            <a:pPr marL="12700">
              <a:lnSpc>
                <a:spcPct val="100000"/>
              </a:lnSpc>
              <a:spcBef>
                <a:spcPts val="100"/>
              </a:spcBef>
            </a:pPr>
            <a:r>
              <a:rPr spc="-5" dirty="0"/>
              <a:t>The Observer</a:t>
            </a:r>
            <a:r>
              <a:rPr spc="-30" dirty="0"/>
              <a:t> </a:t>
            </a:r>
            <a:r>
              <a:rPr spc="-5" dirty="0"/>
              <a:t>pattern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33</a:t>
            </a:fld>
            <a:endParaRPr dirty="0"/>
          </a:p>
        </p:txBody>
      </p:sp>
      <p:sp>
        <p:nvSpPr>
          <p:cNvPr id="3" name="object 3"/>
          <p:cNvSpPr txBox="1"/>
          <p:nvPr/>
        </p:nvSpPr>
        <p:spPr>
          <a:xfrm>
            <a:off x="536244" y="1498016"/>
            <a:ext cx="7452359" cy="3927475"/>
          </a:xfrm>
          <a:prstGeom prst="rect">
            <a:avLst/>
          </a:prstGeom>
        </p:spPr>
        <p:txBody>
          <a:bodyPr vert="horz" wrap="square" lIns="0" tIns="108585" rIns="0" bIns="0" rtlCol="0">
            <a:spAutoFit/>
          </a:bodyPr>
          <a:lstStyle/>
          <a:p>
            <a:pPr marL="355600" indent="-343535">
              <a:lnSpc>
                <a:spcPct val="100000"/>
              </a:lnSpc>
              <a:spcBef>
                <a:spcPts val="855"/>
              </a:spcBef>
              <a:buFont typeface="Wingdings"/>
              <a:buChar char=""/>
              <a:tabLst>
                <a:tab pos="356235" algn="l"/>
              </a:tabLst>
            </a:pPr>
            <a:r>
              <a:rPr sz="2100" spc="-5" dirty="0">
                <a:solidFill>
                  <a:srgbClr val="46424D"/>
                </a:solidFill>
                <a:latin typeface="Arial"/>
                <a:cs typeface="Arial"/>
              </a:rPr>
              <a:t>Name</a:t>
            </a:r>
            <a:endParaRPr sz="2100">
              <a:latin typeface="Arial"/>
              <a:cs typeface="Arial"/>
            </a:endParaRPr>
          </a:p>
          <a:p>
            <a:pPr marL="756285" lvl="1" indent="-287020">
              <a:lnSpc>
                <a:spcPct val="100000"/>
              </a:lnSpc>
              <a:spcBef>
                <a:spcPts val="680"/>
              </a:spcBef>
              <a:buFont typeface="Wingdings"/>
              <a:buChar char=""/>
              <a:tabLst>
                <a:tab pos="756285" algn="l"/>
                <a:tab pos="756920" algn="l"/>
              </a:tabLst>
            </a:pPr>
            <a:r>
              <a:rPr sz="1900" spc="-15" dirty="0">
                <a:solidFill>
                  <a:srgbClr val="46424D"/>
                </a:solidFill>
                <a:latin typeface="Arial"/>
                <a:cs typeface="Arial"/>
              </a:rPr>
              <a:t>Observer.</a:t>
            </a:r>
            <a:endParaRPr sz="1900">
              <a:latin typeface="Arial"/>
              <a:cs typeface="Arial"/>
            </a:endParaRPr>
          </a:p>
          <a:p>
            <a:pPr marL="355600" indent="-343535">
              <a:lnSpc>
                <a:spcPct val="100000"/>
              </a:lnSpc>
              <a:spcBef>
                <a:spcPts val="640"/>
              </a:spcBef>
              <a:buFont typeface="Wingdings"/>
              <a:buChar char=""/>
              <a:tabLst>
                <a:tab pos="356235" algn="l"/>
              </a:tabLst>
            </a:pPr>
            <a:r>
              <a:rPr sz="2100" dirty="0">
                <a:solidFill>
                  <a:srgbClr val="46424D"/>
                </a:solidFill>
                <a:latin typeface="Arial"/>
                <a:cs typeface="Arial"/>
              </a:rPr>
              <a:t>Description</a:t>
            </a:r>
            <a:endParaRPr sz="2100">
              <a:latin typeface="Arial"/>
              <a:cs typeface="Arial"/>
            </a:endParaRPr>
          </a:p>
          <a:p>
            <a:pPr marL="756285" lvl="1" indent="-287020">
              <a:lnSpc>
                <a:spcPct val="100000"/>
              </a:lnSpc>
              <a:spcBef>
                <a:spcPts val="685"/>
              </a:spcBef>
              <a:buFont typeface="Wingdings"/>
              <a:buChar char=""/>
              <a:tabLst>
                <a:tab pos="756285" algn="l"/>
                <a:tab pos="756920" algn="l"/>
              </a:tabLst>
            </a:pPr>
            <a:r>
              <a:rPr sz="1900" spc="-5" dirty="0">
                <a:solidFill>
                  <a:srgbClr val="46424D"/>
                </a:solidFill>
                <a:latin typeface="Arial"/>
                <a:cs typeface="Arial"/>
              </a:rPr>
              <a:t>Separates the display of object state </a:t>
            </a:r>
            <a:r>
              <a:rPr sz="1900" dirty="0">
                <a:solidFill>
                  <a:srgbClr val="46424D"/>
                </a:solidFill>
                <a:latin typeface="Arial"/>
                <a:cs typeface="Arial"/>
              </a:rPr>
              <a:t>from </a:t>
            </a:r>
            <a:r>
              <a:rPr sz="1900" spc="-5" dirty="0">
                <a:solidFill>
                  <a:srgbClr val="46424D"/>
                </a:solidFill>
                <a:latin typeface="Arial"/>
                <a:cs typeface="Arial"/>
              </a:rPr>
              <a:t>the object</a:t>
            </a:r>
            <a:r>
              <a:rPr sz="1900" spc="195" dirty="0">
                <a:solidFill>
                  <a:srgbClr val="46424D"/>
                </a:solidFill>
                <a:latin typeface="Arial"/>
                <a:cs typeface="Arial"/>
              </a:rPr>
              <a:t> </a:t>
            </a:r>
            <a:r>
              <a:rPr sz="1900" spc="-5" dirty="0">
                <a:solidFill>
                  <a:srgbClr val="46424D"/>
                </a:solidFill>
                <a:latin typeface="Arial"/>
                <a:cs typeface="Arial"/>
              </a:rPr>
              <a:t>itself.</a:t>
            </a:r>
            <a:endParaRPr sz="1900">
              <a:latin typeface="Arial"/>
              <a:cs typeface="Arial"/>
            </a:endParaRPr>
          </a:p>
          <a:p>
            <a:pPr marL="355600" indent="-343535">
              <a:lnSpc>
                <a:spcPct val="100000"/>
              </a:lnSpc>
              <a:spcBef>
                <a:spcPts val="640"/>
              </a:spcBef>
              <a:buFont typeface="Wingdings"/>
              <a:buChar char=""/>
              <a:tabLst>
                <a:tab pos="356235" algn="l"/>
              </a:tabLst>
            </a:pPr>
            <a:r>
              <a:rPr sz="2100" spc="-5" dirty="0">
                <a:solidFill>
                  <a:srgbClr val="46424D"/>
                </a:solidFill>
                <a:latin typeface="Arial"/>
                <a:cs typeface="Arial"/>
              </a:rPr>
              <a:t>Problem</a:t>
            </a:r>
            <a:r>
              <a:rPr sz="2100" spc="-20" dirty="0">
                <a:solidFill>
                  <a:srgbClr val="46424D"/>
                </a:solidFill>
                <a:latin typeface="Arial"/>
                <a:cs typeface="Arial"/>
              </a:rPr>
              <a:t> </a:t>
            </a:r>
            <a:r>
              <a:rPr sz="2100" dirty="0">
                <a:solidFill>
                  <a:srgbClr val="46424D"/>
                </a:solidFill>
                <a:latin typeface="Arial"/>
                <a:cs typeface="Arial"/>
              </a:rPr>
              <a:t>description</a:t>
            </a:r>
            <a:endParaRPr sz="2100">
              <a:latin typeface="Arial"/>
              <a:cs typeface="Arial"/>
            </a:endParaRPr>
          </a:p>
          <a:p>
            <a:pPr marL="756285" lvl="1" indent="-287020">
              <a:lnSpc>
                <a:spcPct val="100000"/>
              </a:lnSpc>
              <a:spcBef>
                <a:spcPts val="680"/>
              </a:spcBef>
              <a:buFont typeface="Wingdings"/>
              <a:buChar char=""/>
              <a:tabLst>
                <a:tab pos="756285" algn="l"/>
                <a:tab pos="756920" algn="l"/>
              </a:tabLst>
            </a:pPr>
            <a:r>
              <a:rPr sz="1900" spc="-5" dirty="0">
                <a:solidFill>
                  <a:srgbClr val="46424D"/>
                </a:solidFill>
                <a:latin typeface="Arial"/>
                <a:cs typeface="Arial"/>
              </a:rPr>
              <a:t>Used </a:t>
            </a:r>
            <a:r>
              <a:rPr sz="1900" spc="-10" dirty="0">
                <a:solidFill>
                  <a:srgbClr val="46424D"/>
                </a:solidFill>
                <a:latin typeface="Arial"/>
                <a:cs typeface="Arial"/>
              </a:rPr>
              <a:t>when </a:t>
            </a:r>
            <a:r>
              <a:rPr sz="1900" spc="-5" dirty="0">
                <a:solidFill>
                  <a:srgbClr val="46424D"/>
                </a:solidFill>
                <a:latin typeface="Arial"/>
                <a:cs typeface="Arial"/>
              </a:rPr>
              <a:t>multiple displays of state are</a:t>
            </a:r>
            <a:r>
              <a:rPr sz="1900" spc="165" dirty="0">
                <a:solidFill>
                  <a:srgbClr val="46424D"/>
                </a:solidFill>
                <a:latin typeface="Arial"/>
                <a:cs typeface="Arial"/>
              </a:rPr>
              <a:t> </a:t>
            </a:r>
            <a:r>
              <a:rPr sz="1900" spc="-5" dirty="0">
                <a:solidFill>
                  <a:srgbClr val="46424D"/>
                </a:solidFill>
                <a:latin typeface="Arial"/>
                <a:cs typeface="Arial"/>
              </a:rPr>
              <a:t>needed.</a:t>
            </a:r>
            <a:endParaRPr sz="1900">
              <a:latin typeface="Arial"/>
              <a:cs typeface="Arial"/>
            </a:endParaRPr>
          </a:p>
          <a:p>
            <a:pPr marL="355600" indent="-343535">
              <a:lnSpc>
                <a:spcPct val="100000"/>
              </a:lnSpc>
              <a:spcBef>
                <a:spcPts val="640"/>
              </a:spcBef>
              <a:buFont typeface="Wingdings"/>
              <a:buChar char=""/>
              <a:tabLst>
                <a:tab pos="356235" algn="l"/>
              </a:tabLst>
            </a:pPr>
            <a:r>
              <a:rPr sz="2100" dirty="0">
                <a:solidFill>
                  <a:srgbClr val="46424D"/>
                </a:solidFill>
                <a:latin typeface="Arial"/>
                <a:cs typeface="Arial"/>
              </a:rPr>
              <a:t>Solution</a:t>
            </a:r>
            <a:r>
              <a:rPr sz="2100" spc="-40" dirty="0">
                <a:solidFill>
                  <a:srgbClr val="46424D"/>
                </a:solidFill>
                <a:latin typeface="Arial"/>
                <a:cs typeface="Arial"/>
              </a:rPr>
              <a:t> </a:t>
            </a:r>
            <a:r>
              <a:rPr sz="2100" dirty="0">
                <a:solidFill>
                  <a:srgbClr val="46424D"/>
                </a:solidFill>
                <a:latin typeface="Arial"/>
                <a:cs typeface="Arial"/>
              </a:rPr>
              <a:t>description</a:t>
            </a:r>
            <a:endParaRPr sz="2100">
              <a:latin typeface="Arial"/>
              <a:cs typeface="Arial"/>
            </a:endParaRPr>
          </a:p>
          <a:p>
            <a:pPr marL="756285" lvl="1" indent="-287020">
              <a:lnSpc>
                <a:spcPct val="100000"/>
              </a:lnSpc>
              <a:spcBef>
                <a:spcPts val="680"/>
              </a:spcBef>
              <a:buFont typeface="Wingdings"/>
              <a:buChar char=""/>
              <a:tabLst>
                <a:tab pos="756285" algn="l"/>
                <a:tab pos="756920" algn="l"/>
              </a:tabLst>
            </a:pPr>
            <a:r>
              <a:rPr sz="1900" spc="-5" dirty="0">
                <a:solidFill>
                  <a:srgbClr val="46424D"/>
                </a:solidFill>
                <a:latin typeface="Arial"/>
                <a:cs typeface="Arial"/>
              </a:rPr>
              <a:t>See slide with UML description.</a:t>
            </a:r>
            <a:endParaRPr sz="1900">
              <a:latin typeface="Arial"/>
              <a:cs typeface="Arial"/>
            </a:endParaRPr>
          </a:p>
          <a:p>
            <a:pPr marL="355600" indent="-343535">
              <a:lnSpc>
                <a:spcPct val="100000"/>
              </a:lnSpc>
              <a:spcBef>
                <a:spcPts val="640"/>
              </a:spcBef>
              <a:buFont typeface="Wingdings"/>
              <a:buChar char=""/>
              <a:tabLst>
                <a:tab pos="356235" algn="l"/>
              </a:tabLst>
            </a:pPr>
            <a:r>
              <a:rPr sz="2100" spc="-5" dirty="0">
                <a:solidFill>
                  <a:srgbClr val="46424D"/>
                </a:solidFill>
                <a:latin typeface="Arial"/>
                <a:cs typeface="Arial"/>
              </a:rPr>
              <a:t>Consequences</a:t>
            </a:r>
            <a:endParaRPr sz="2100">
              <a:latin typeface="Arial"/>
              <a:cs typeface="Arial"/>
            </a:endParaRPr>
          </a:p>
          <a:p>
            <a:pPr marL="756285" lvl="1" indent="-287020">
              <a:lnSpc>
                <a:spcPct val="100000"/>
              </a:lnSpc>
              <a:spcBef>
                <a:spcPts val="680"/>
              </a:spcBef>
              <a:buFont typeface="Wingdings"/>
              <a:buChar char=""/>
              <a:tabLst>
                <a:tab pos="756285" algn="l"/>
                <a:tab pos="756920" algn="l"/>
              </a:tabLst>
            </a:pPr>
            <a:r>
              <a:rPr sz="1900" spc="-5" dirty="0">
                <a:solidFill>
                  <a:srgbClr val="46424D"/>
                </a:solidFill>
                <a:latin typeface="Arial"/>
                <a:cs typeface="Arial"/>
              </a:rPr>
              <a:t>Optimisations to enhance display performance are</a:t>
            </a:r>
            <a:r>
              <a:rPr sz="1900" spc="285" dirty="0">
                <a:solidFill>
                  <a:srgbClr val="46424D"/>
                </a:solidFill>
                <a:latin typeface="Arial"/>
                <a:cs typeface="Arial"/>
              </a:rPr>
              <a:t> </a:t>
            </a:r>
            <a:r>
              <a:rPr sz="1900" spc="-5" dirty="0">
                <a:solidFill>
                  <a:srgbClr val="46424D"/>
                </a:solidFill>
                <a:latin typeface="Arial"/>
                <a:cs typeface="Arial"/>
              </a:rPr>
              <a:t>impractical.</a:t>
            </a:r>
            <a:endParaRPr sz="19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7870"/>
            <a:ext cx="6245860" cy="689932"/>
          </a:xfrm>
          <a:prstGeom prst="rect">
            <a:avLst/>
          </a:prstGeom>
        </p:spPr>
        <p:txBody>
          <a:bodyPr vert="horz" wrap="square" lIns="0" tIns="12700" rIns="0" bIns="0" rtlCol="0">
            <a:spAutoFit/>
          </a:bodyPr>
          <a:lstStyle/>
          <a:p>
            <a:pPr marL="12700">
              <a:lnSpc>
                <a:spcPct val="100000"/>
              </a:lnSpc>
              <a:spcBef>
                <a:spcPts val="100"/>
              </a:spcBef>
            </a:pPr>
            <a:r>
              <a:rPr spc="-5" dirty="0"/>
              <a:t>The Observer pattern</a:t>
            </a:r>
            <a:r>
              <a:rPr spc="-10" dirty="0"/>
              <a:t> </a:t>
            </a:r>
            <a:r>
              <a:rPr spc="-5" dirty="0"/>
              <a:t>(1)</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34</a:t>
            </a:fld>
            <a:endParaRPr dirty="0"/>
          </a:p>
        </p:txBody>
      </p:sp>
      <p:graphicFrame>
        <p:nvGraphicFramePr>
          <p:cNvPr id="3" name="object 3"/>
          <p:cNvGraphicFramePr>
            <a:graphicFrameLocks noGrp="1"/>
          </p:cNvGraphicFramePr>
          <p:nvPr/>
        </p:nvGraphicFramePr>
        <p:xfrm>
          <a:off x="450850" y="1791335"/>
          <a:ext cx="8230234" cy="4175809"/>
        </p:xfrm>
        <a:graphic>
          <a:graphicData uri="http://schemas.openxmlformats.org/drawingml/2006/table">
            <a:tbl>
              <a:tblPr firstRow="1" bandRow="1">
                <a:tableStyleId>{2D5ABB26-0587-4C30-8999-92F81FD0307C}</a:tableStyleId>
              </a:tblPr>
              <a:tblGrid>
                <a:gridCol w="1460500"/>
                <a:gridCol w="6769734"/>
              </a:tblGrid>
              <a:tr h="579119">
                <a:tc>
                  <a:txBody>
                    <a:bodyPr/>
                    <a:lstStyle/>
                    <a:p>
                      <a:pPr marL="91440">
                        <a:lnSpc>
                          <a:spcPct val="100000"/>
                        </a:lnSpc>
                        <a:spcBef>
                          <a:spcPts val="320"/>
                        </a:spcBef>
                      </a:pPr>
                      <a:r>
                        <a:rPr sz="1600" b="1" spc="-5" dirty="0">
                          <a:solidFill>
                            <a:srgbClr val="FFFFFF"/>
                          </a:solidFill>
                          <a:latin typeface="Arial"/>
                          <a:cs typeface="Arial"/>
                        </a:rPr>
                        <a:t>Pattern</a:t>
                      </a:r>
                      <a:endParaRPr sz="1600">
                        <a:latin typeface="Arial"/>
                        <a:cs typeface="Arial"/>
                      </a:endParaRPr>
                    </a:p>
                    <a:p>
                      <a:pPr marL="91440">
                        <a:lnSpc>
                          <a:spcPct val="100000"/>
                        </a:lnSpc>
                        <a:spcBef>
                          <a:spcPts val="5"/>
                        </a:spcBef>
                      </a:pPr>
                      <a:r>
                        <a:rPr sz="1600" b="1" spc="-5" dirty="0">
                          <a:solidFill>
                            <a:srgbClr val="FFFFFF"/>
                          </a:solidFill>
                          <a:latin typeface="Arial"/>
                          <a:cs typeface="Arial"/>
                        </a:rPr>
                        <a:t>name</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320"/>
                        </a:spcBef>
                      </a:pPr>
                      <a:r>
                        <a:rPr sz="1600" b="1" spc="-10" dirty="0">
                          <a:solidFill>
                            <a:srgbClr val="FFFFFF"/>
                          </a:solidFill>
                          <a:latin typeface="Arial"/>
                          <a:cs typeface="Arial"/>
                        </a:rPr>
                        <a:t>Observer</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1066800">
                <a:tc>
                  <a:txBody>
                    <a:bodyPr/>
                    <a:lstStyle/>
                    <a:p>
                      <a:pPr marL="91440">
                        <a:lnSpc>
                          <a:spcPct val="100000"/>
                        </a:lnSpc>
                        <a:spcBef>
                          <a:spcPts val="325"/>
                        </a:spcBef>
                      </a:pPr>
                      <a:r>
                        <a:rPr sz="1600" spc="-5" dirty="0">
                          <a:latin typeface="Arial"/>
                          <a:cs typeface="Arial"/>
                        </a:rPr>
                        <a:t>Description</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37160">
                        <a:lnSpc>
                          <a:spcPct val="100000"/>
                        </a:lnSpc>
                        <a:spcBef>
                          <a:spcPts val="325"/>
                        </a:spcBef>
                      </a:pPr>
                      <a:r>
                        <a:rPr sz="1600" spc="-5" dirty="0">
                          <a:latin typeface="Arial"/>
                          <a:cs typeface="Arial"/>
                        </a:rPr>
                        <a:t>Separates the display of the state of an object from the object itself and  allows alternative displays to be provided. When the object state  changes, all displays are automatically notified and updated to reflect the  change.</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2529890">
                <a:tc>
                  <a:txBody>
                    <a:bodyPr/>
                    <a:lstStyle/>
                    <a:p>
                      <a:pPr marL="91440" marR="378460">
                        <a:lnSpc>
                          <a:spcPct val="100000"/>
                        </a:lnSpc>
                        <a:spcBef>
                          <a:spcPts val="325"/>
                        </a:spcBef>
                      </a:pPr>
                      <a:r>
                        <a:rPr sz="1600" spc="-5" dirty="0">
                          <a:latin typeface="Arial"/>
                          <a:cs typeface="Arial"/>
                        </a:rPr>
                        <a:t>Problem  </a:t>
                      </a:r>
                      <a:r>
                        <a:rPr sz="1600" dirty="0">
                          <a:latin typeface="Arial"/>
                          <a:cs typeface="Arial"/>
                        </a:rPr>
                        <a:t>de</a:t>
                      </a:r>
                      <a:r>
                        <a:rPr sz="1600" spc="5" dirty="0">
                          <a:latin typeface="Arial"/>
                          <a:cs typeface="Arial"/>
                        </a:rPr>
                        <a:t>s</a:t>
                      </a:r>
                      <a:r>
                        <a:rPr sz="1600" dirty="0">
                          <a:latin typeface="Arial"/>
                          <a:cs typeface="Arial"/>
                        </a:rPr>
                        <a:t>cript</a:t>
                      </a:r>
                      <a:r>
                        <a:rPr sz="1600" spc="5" dirty="0">
                          <a:latin typeface="Arial"/>
                          <a:cs typeface="Arial"/>
                        </a:rPr>
                        <a:t>i</a:t>
                      </a:r>
                      <a:r>
                        <a:rPr sz="1600" dirty="0">
                          <a:latin typeface="Arial"/>
                          <a:cs typeface="Arial"/>
                        </a:rPr>
                        <a:t>on</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146050">
                        <a:lnSpc>
                          <a:spcPct val="100000"/>
                        </a:lnSpc>
                        <a:spcBef>
                          <a:spcPts val="325"/>
                        </a:spcBef>
                      </a:pPr>
                      <a:r>
                        <a:rPr sz="1600" spc="-5" dirty="0">
                          <a:latin typeface="Arial"/>
                          <a:cs typeface="Arial"/>
                        </a:rPr>
                        <a:t>In many situations, </a:t>
                      </a:r>
                      <a:r>
                        <a:rPr sz="1600" spc="-10" dirty="0">
                          <a:latin typeface="Arial"/>
                          <a:cs typeface="Arial"/>
                        </a:rPr>
                        <a:t>you </a:t>
                      </a:r>
                      <a:r>
                        <a:rPr sz="1600" spc="-5" dirty="0">
                          <a:latin typeface="Arial"/>
                          <a:cs typeface="Arial"/>
                        </a:rPr>
                        <a:t>have to provide multiple displays of state  information, such as a graphical display and a tabular </a:t>
                      </a:r>
                      <a:r>
                        <a:rPr sz="1600" spc="-20" dirty="0">
                          <a:latin typeface="Arial"/>
                          <a:cs typeface="Arial"/>
                        </a:rPr>
                        <a:t>display. </a:t>
                      </a:r>
                      <a:r>
                        <a:rPr sz="1600" spc="-5" dirty="0">
                          <a:latin typeface="Arial"/>
                          <a:cs typeface="Arial"/>
                        </a:rPr>
                        <a:t>Not all of  these may be </a:t>
                      </a:r>
                      <a:r>
                        <a:rPr sz="1600" spc="-10" dirty="0">
                          <a:latin typeface="Arial"/>
                          <a:cs typeface="Arial"/>
                        </a:rPr>
                        <a:t>known when </a:t>
                      </a:r>
                      <a:r>
                        <a:rPr sz="1600" spc="-5" dirty="0">
                          <a:latin typeface="Arial"/>
                          <a:cs typeface="Arial"/>
                        </a:rPr>
                        <a:t>the information </a:t>
                      </a:r>
                      <a:r>
                        <a:rPr sz="1600" dirty="0">
                          <a:latin typeface="Arial"/>
                          <a:cs typeface="Arial"/>
                        </a:rPr>
                        <a:t>is </a:t>
                      </a:r>
                      <a:r>
                        <a:rPr sz="1600" spc="-5" dirty="0">
                          <a:latin typeface="Arial"/>
                          <a:cs typeface="Arial"/>
                        </a:rPr>
                        <a:t>specified. </a:t>
                      </a:r>
                      <a:r>
                        <a:rPr sz="1600" dirty="0">
                          <a:latin typeface="Arial"/>
                          <a:cs typeface="Arial"/>
                        </a:rPr>
                        <a:t>All </a:t>
                      </a:r>
                      <a:r>
                        <a:rPr sz="1600" spc="-5" dirty="0">
                          <a:latin typeface="Arial"/>
                          <a:cs typeface="Arial"/>
                        </a:rPr>
                        <a:t>alternative  presentations should support interaction and, </a:t>
                      </a:r>
                      <a:r>
                        <a:rPr sz="1600" spc="-10" dirty="0">
                          <a:latin typeface="Arial"/>
                          <a:cs typeface="Arial"/>
                        </a:rPr>
                        <a:t>when </a:t>
                      </a:r>
                      <a:r>
                        <a:rPr sz="1600" spc="-5" dirty="0">
                          <a:latin typeface="Arial"/>
                          <a:cs typeface="Arial"/>
                        </a:rPr>
                        <a:t>the state is changed,  all displays must be updated.</a:t>
                      </a:r>
                      <a:endParaRPr sz="1600">
                        <a:latin typeface="Arial"/>
                        <a:cs typeface="Arial"/>
                      </a:endParaRPr>
                    </a:p>
                    <a:p>
                      <a:pPr marL="91440" marR="533400" indent="457200">
                        <a:lnSpc>
                          <a:spcPct val="100000"/>
                        </a:lnSpc>
                      </a:pPr>
                      <a:r>
                        <a:rPr sz="1600" spc="-5" dirty="0">
                          <a:latin typeface="Arial"/>
                          <a:cs typeface="Arial"/>
                        </a:rPr>
                        <a:t>This pattern may be used </a:t>
                      </a:r>
                      <a:r>
                        <a:rPr sz="1600" dirty="0">
                          <a:latin typeface="Arial"/>
                          <a:cs typeface="Arial"/>
                        </a:rPr>
                        <a:t>in </a:t>
                      </a:r>
                      <a:r>
                        <a:rPr sz="1600" spc="-5" dirty="0">
                          <a:latin typeface="Arial"/>
                          <a:cs typeface="Arial"/>
                        </a:rPr>
                        <a:t>all situations </a:t>
                      </a:r>
                      <a:r>
                        <a:rPr sz="1600" spc="-10" dirty="0">
                          <a:latin typeface="Arial"/>
                          <a:cs typeface="Arial"/>
                        </a:rPr>
                        <a:t>where </a:t>
                      </a:r>
                      <a:r>
                        <a:rPr sz="1600" spc="-5" dirty="0">
                          <a:latin typeface="Arial"/>
                          <a:cs typeface="Arial"/>
                        </a:rPr>
                        <a:t>more than one  display format for state information </a:t>
                      </a:r>
                      <a:r>
                        <a:rPr sz="1600" dirty="0">
                          <a:latin typeface="Arial"/>
                          <a:cs typeface="Arial"/>
                        </a:rPr>
                        <a:t>is </a:t>
                      </a:r>
                      <a:r>
                        <a:rPr sz="1600" spc="-5" dirty="0">
                          <a:latin typeface="Arial"/>
                          <a:cs typeface="Arial"/>
                        </a:rPr>
                        <a:t>required and where it is not  necessary for the object that maintains the state information to know  about the specific display formats</a:t>
                      </a:r>
                      <a:r>
                        <a:rPr sz="1600" spc="10" dirty="0">
                          <a:latin typeface="Arial"/>
                          <a:cs typeface="Arial"/>
                        </a:rPr>
                        <a:t> </a:t>
                      </a:r>
                      <a:r>
                        <a:rPr sz="1600" spc="-5" dirty="0">
                          <a:latin typeface="Arial"/>
                          <a:cs typeface="Arial"/>
                        </a:rPr>
                        <a:t>used.</a:t>
                      </a:r>
                      <a:endParaRPr sz="16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7870"/>
            <a:ext cx="5941060" cy="689932"/>
          </a:xfrm>
          <a:prstGeom prst="rect">
            <a:avLst/>
          </a:prstGeom>
        </p:spPr>
        <p:txBody>
          <a:bodyPr vert="horz" wrap="square" lIns="0" tIns="12700" rIns="0" bIns="0" rtlCol="0">
            <a:spAutoFit/>
          </a:bodyPr>
          <a:lstStyle/>
          <a:p>
            <a:pPr marL="12700">
              <a:lnSpc>
                <a:spcPct val="100000"/>
              </a:lnSpc>
              <a:spcBef>
                <a:spcPts val="100"/>
              </a:spcBef>
            </a:pPr>
            <a:r>
              <a:rPr spc="-5" dirty="0"/>
              <a:t>The Observer pattern</a:t>
            </a:r>
            <a:r>
              <a:rPr spc="-10" dirty="0"/>
              <a:t> </a:t>
            </a:r>
            <a:r>
              <a:rPr spc="-5" dirty="0"/>
              <a:t>(2)</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35</a:t>
            </a:fld>
            <a:endParaRPr dirty="0"/>
          </a:p>
        </p:txBody>
      </p:sp>
      <p:graphicFrame>
        <p:nvGraphicFramePr>
          <p:cNvPr id="3" name="object 3"/>
          <p:cNvGraphicFramePr>
            <a:graphicFrameLocks noGrp="1"/>
          </p:cNvGraphicFramePr>
          <p:nvPr/>
        </p:nvGraphicFramePr>
        <p:xfrm>
          <a:off x="450850" y="1669795"/>
          <a:ext cx="8229599" cy="4768772"/>
        </p:xfrm>
        <a:graphic>
          <a:graphicData uri="http://schemas.openxmlformats.org/drawingml/2006/table">
            <a:tbl>
              <a:tblPr firstRow="1" bandRow="1">
                <a:tableStyleId>{2D5ABB26-0587-4C30-8999-92F81FD0307C}</a:tableStyleId>
              </a:tblPr>
              <a:tblGrid>
                <a:gridCol w="1596390"/>
                <a:gridCol w="6633209"/>
              </a:tblGrid>
              <a:tr h="532002">
                <a:tc>
                  <a:txBody>
                    <a:bodyPr/>
                    <a:lstStyle/>
                    <a:p>
                      <a:pPr marL="91440">
                        <a:lnSpc>
                          <a:spcPct val="100000"/>
                        </a:lnSpc>
                        <a:spcBef>
                          <a:spcPts val="320"/>
                        </a:spcBef>
                      </a:pPr>
                      <a:r>
                        <a:rPr sz="1600" b="1" spc="-5" dirty="0">
                          <a:solidFill>
                            <a:srgbClr val="FFFFFF"/>
                          </a:solidFill>
                          <a:latin typeface="Arial"/>
                          <a:cs typeface="Arial"/>
                        </a:rPr>
                        <a:t>Pattern</a:t>
                      </a:r>
                      <a:r>
                        <a:rPr sz="1600" b="1" spc="-15" dirty="0">
                          <a:solidFill>
                            <a:srgbClr val="FFFFFF"/>
                          </a:solidFill>
                          <a:latin typeface="Arial"/>
                          <a:cs typeface="Arial"/>
                        </a:rPr>
                        <a:t> </a:t>
                      </a:r>
                      <a:r>
                        <a:rPr sz="1600" b="1" spc="-5" dirty="0">
                          <a:solidFill>
                            <a:srgbClr val="FFFFFF"/>
                          </a:solidFill>
                          <a:latin typeface="Arial"/>
                          <a:cs typeface="Arial"/>
                        </a:rPr>
                        <a:t>name</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320"/>
                        </a:spcBef>
                      </a:pPr>
                      <a:r>
                        <a:rPr sz="1600" b="1" spc="-10" dirty="0">
                          <a:solidFill>
                            <a:srgbClr val="FFFFFF"/>
                          </a:solidFill>
                          <a:latin typeface="Arial"/>
                          <a:cs typeface="Arial"/>
                        </a:rPr>
                        <a:t>Observer</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2865120">
                <a:tc>
                  <a:txBody>
                    <a:bodyPr/>
                    <a:lstStyle/>
                    <a:p>
                      <a:pPr marL="91440" marR="635000">
                        <a:lnSpc>
                          <a:spcPct val="100000"/>
                        </a:lnSpc>
                        <a:spcBef>
                          <a:spcPts val="315"/>
                        </a:spcBef>
                      </a:pPr>
                      <a:r>
                        <a:rPr sz="1400" dirty="0">
                          <a:latin typeface="Arial"/>
                          <a:cs typeface="Arial"/>
                        </a:rPr>
                        <a:t>Solution  descrip</a:t>
                      </a:r>
                      <a:r>
                        <a:rPr sz="1400" spc="-10" dirty="0">
                          <a:latin typeface="Arial"/>
                          <a:cs typeface="Arial"/>
                        </a:rPr>
                        <a:t>t</a:t>
                      </a:r>
                      <a:r>
                        <a:rPr sz="1400" dirty="0">
                          <a:latin typeface="Arial"/>
                          <a:cs typeface="Arial"/>
                        </a:rPr>
                        <a:t>ion</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234315">
                        <a:lnSpc>
                          <a:spcPct val="100000"/>
                        </a:lnSpc>
                        <a:spcBef>
                          <a:spcPts val="315"/>
                        </a:spcBef>
                      </a:pPr>
                      <a:r>
                        <a:rPr sz="1400" spc="-5" dirty="0">
                          <a:latin typeface="Arial"/>
                          <a:cs typeface="Arial"/>
                        </a:rPr>
                        <a:t>This involves two </a:t>
                      </a:r>
                      <a:r>
                        <a:rPr sz="1400" dirty="0">
                          <a:latin typeface="Arial"/>
                          <a:cs typeface="Arial"/>
                        </a:rPr>
                        <a:t>abstract objects, Subject and </a:t>
                      </a:r>
                      <a:r>
                        <a:rPr sz="1400" spc="-10" dirty="0">
                          <a:latin typeface="Arial"/>
                          <a:cs typeface="Arial"/>
                        </a:rPr>
                        <a:t>Observer, </a:t>
                      </a:r>
                      <a:r>
                        <a:rPr sz="1400" dirty="0">
                          <a:latin typeface="Arial"/>
                          <a:cs typeface="Arial"/>
                        </a:rPr>
                        <a:t>and </a:t>
                      </a:r>
                      <a:r>
                        <a:rPr sz="1400" spc="-5" dirty="0">
                          <a:latin typeface="Arial"/>
                          <a:cs typeface="Arial"/>
                        </a:rPr>
                        <a:t>two </a:t>
                      </a:r>
                      <a:r>
                        <a:rPr sz="1400" dirty="0">
                          <a:latin typeface="Arial"/>
                          <a:cs typeface="Arial"/>
                        </a:rPr>
                        <a:t>concrete  objects, ConcreteSubject </a:t>
                      </a:r>
                      <a:r>
                        <a:rPr sz="1400" spc="-5" dirty="0">
                          <a:latin typeface="Arial"/>
                          <a:cs typeface="Arial"/>
                        </a:rPr>
                        <a:t>and </a:t>
                      </a:r>
                      <a:r>
                        <a:rPr sz="1400" dirty="0">
                          <a:latin typeface="Arial"/>
                          <a:cs typeface="Arial"/>
                        </a:rPr>
                        <a:t>ConcreteObject, </a:t>
                      </a:r>
                      <a:r>
                        <a:rPr sz="1400" spc="-5" dirty="0">
                          <a:latin typeface="Arial"/>
                          <a:cs typeface="Arial"/>
                        </a:rPr>
                        <a:t>which </a:t>
                      </a:r>
                      <a:r>
                        <a:rPr sz="1400" dirty="0">
                          <a:latin typeface="Arial"/>
                          <a:cs typeface="Arial"/>
                        </a:rPr>
                        <a:t>inherit the attributes of the  related</a:t>
                      </a:r>
                      <a:r>
                        <a:rPr sz="1400" spc="-60" dirty="0">
                          <a:latin typeface="Arial"/>
                          <a:cs typeface="Arial"/>
                        </a:rPr>
                        <a:t> </a:t>
                      </a:r>
                      <a:r>
                        <a:rPr sz="1400" dirty="0">
                          <a:latin typeface="Arial"/>
                          <a:cs typeface="Arial"/>
                        </a:rPr>
                        <a:t>abstract</a:t>
                      </a:r>
                      <a:r>
                        <a:rPr sz="1400" spc="-45" dirty="0">
                          <a:latin typeface="Arial"/>
                          <a:cs typeface="Arial"/>
                        </a:rPr>
                        <a:t> </a:t>
                      </a:r>
                      <a:r>
                        <a:rPr sz="1400" dirty="0">
                          <a:latin typeface="Arial"/>
                          <a:cs typeface="Arial"/>
                        </a:rPr>
                        <a:t>objects.</a:t>
                      </a:r>
                      <a:r>
                        <a:rPr sz="1400" spc="-6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abstract</a:t>
                      </a:r>
                      <a:r>
                        <a:rPr sz="1400" spc="-45" dirty="0">
                          <a:latin typeface="Arial"/>
                          <a:cs typeface="Arial"/>
                        </a:rPr>
                        <a:t> </a:t>
                      </a:r>
                      <a:r>
                        <a:rPr sz="1400" dirty="0">
                          <a:latin typeface="Arial"/>
                          <a:cs typeface="Arial"/>
                        </a:rPr>
                        <a:t>objects</a:t>
                      </a:r>
                      <a:r>
                        <a:rPr sz="1400" spc="-40" dirty="0">
                          <a:latin typeface="Arial"/>
                          <a:cs typeface="Arial"/>
                        </a:rPr>
                        <a:t> </a:t>
                      </a:r>
                      <a:r>
                        <a:rPr sz="1400" dirty="0">
                          <a:latin typeface="Arial"/>
                          <a:cs typeface="Arial"/>
                        </a:rPr>
                        <a:t>include</a:t>
                      </a:r>
                      <a:r>
                        <a:rPr sz="1400" spc="-30" dirty="0">
                          <a:latin typeface="Arial"/>
                          <a:cs typeface="Arial"/>
                        </a:rPr>
                        <a:t> </a:t>
                      </a:r>
                      <a:r>
                        <a:rPr sz="1400" dirty="0">
                          <a:latin typeface="Arial"/>
                          <a:cs typeface="Arial"/>
                        </a:rPr>
                        <a:t>general</a:t>
                      </a:r>
                      <a:r>
                        <a:rPr sz="1400" spc="-25" dirty="0">
                          <a:latin typeface="Arial"/>
                          <a:cs typeface="Arial"/>
                        </a:rPr>
                        <a:t> </a:t>
                      </a:r>
                      <a:r>
                        <a:rPr sz="1400" dirty="0">
                          <a:latin typeface="Arial"/>
                          <a:cs typeface="Arial"/>
                        </a:rPr>
                        <a:t>operations</a:t>
                      </a:r>
                      <a:r>
                        <a:rPr sz="1400" spc="-45" dirty="0">
                          <a:latin typeface="Arial"/>
                          <a:cs typeface="Arial"/>
                        </a:rPr>
                        <a:t> </a:t>
                      </a:r>
                      <a:r>
                        <a:rPr sz="1400" dirty="0">
                          <a:latin typeface="Arial"/>
                          <a:cs typeface="Arial"/>
                        </a:rPr>
                        <a:t>that</a:t>
                      </a:r>
                      <a:r>
                        <a:rPr sz="1400" spc="-25" dirty="0">
                          <a:latin typeface="Arial"/>
                          <a:cs typeface="Arial"/>
                        </a:rPr>
                        <a:t> </a:t>
                      </a:r>
                      <a:r>
                        <a:rPr sz="1400" dirty="0">
                          <a:latin typeface="Arial"/>
                          <a:cs typeface="Arial"/>
                        </a:rPr>
                        <a:t>are  applicable in all situations. </a:t>
                      </a:r>
                      <a:r>
                        <a:rPr sz="1400" spc="-5" dirty="0">
                          <a:latin typeface="Arial"/>
                          <a:cs typeface="Arial"/>
                        </a:rPr>
                        <a:t>The </a:t>
                      </a:r>
                      <a:r>
                        <a:rPr sz="1400" dirty="0">
                          <a:latin typeface="Arial"/>
                          <a:cs typeface="Arial"/>
                        </a:rPr>
                        <a:t>state to be </a:t>
                      </a:r>
                      <a:r>
                        <a:rPr sz="1400" spc="-5" dirty="0">
                          <a:latin typeface="Arial"/>
                          <a:cs typeface="Arial"/>
                        </a:rPr>
                        <a:t>displayed </a:t>
                      </a:r>
                      <a:r>
                        <a:rPr sz="1400" dirty="0">
                          <a:latin typeface="Arial"/>
                          <a:cs typeface="Arial"/>
                        </a:rPr>
                        <a:t>is maintained in  </a:t>
                      </a:r>
                      <a:r>
                        <a:rPr sz="1400" spc="-5" dirty="0">
                          <a:latin typeface="Arial"/>
                          <a:cs typeface="Arial"/>
                        </a:rPr>
                        <a:t>ConcreteSubject, which </a:t>
                      </a:r>
                      <a:r>
                        <a:rPr sz="1400" dirty="0">
                          <a:latin typeface="Arial"/>
                          <a:cs typeface="Arial"/>
                        </a:rPr>
                        <a:t>inherits operations from Subject </a:t>
                      </a:r>
                      <a:r>
                        <a:rPr sz="1400" spc="-5" dirty="0">
                          <a:latin typeface="Arial"/>
                          <a:cs typeface="Arial"/>
                        </a:rPr>
                        <a:t>allowing </a:t>
                      </a:r>
                      <a:r>
                        <a:rPr sz="1400" dirty="0">
                          <a:latin typeface="Arial"/>
                          <a:cs typeface="Arial"/>
                        </a:rPr>
                        <a:t>it to add and  </a:t>
                      </a:r>
                      <a:r>
                        <a:rPr sz="1400" spc="-5" dirty="0">
                          <a:latin typeface="Arial"/>
                          <a:cs typeface="Arial"/>
                        </a:rPr>
                        <a:t>remove Observers </a:t>
                      </a:r>
                      <a:r>
                        <a:rPr sz="1400" dirty="0">
                          <a:latin typeface="Arial"/>
                          <a:cs typeface="Arial"/>
                        </a:rPr>
                        <a:t>(each </a:t>
                      </a:r>
                      <a:r>
                        <a:rPr sz="1400" spc="-5" dirty="0">
                          <a:latin typeface="Arial"/>
                          <a:cs typeface="Arial"/>
                        </a:rPr>
                        <a:t>observer </a:t>
                      </a:r>
                      <a:r>
                        <a:rPr sz="1400" dirty="0">
                          <a:latin typeface="Arial"/>
                          <a:cs typeface="Arial"/>
                        </a:rPr>
                        <a:t>corresponds to a </a:t>
                      </a:r>
                      <a:r>
                        <a:rPr sz="1400" spc="-5" dirty="0">
                          <a:latin typeface="Arial"/>
                          <a:cs typeface="Arial"/>
                        </a:rPr>
                        <a:t>display) </a:t>
                      </a:r>
                      <a:r>
                        <a:rPr sz="1400" dirty="0">
                          <a:latin typeface="Arial"/>
                          <a:cs typeface="Arial"/>
                        </a:rPr>
                        <a:t>and to issue a  notification </a:t>
                      </a:r>
                      <a:r>
                        <a:rPr sz="1400" spc="-5" dirty="0">
                          <a:latin typeface="Arial"/>
                          <a:cs typeface="Arial"/>
                        </a:rPr>
                        <a:t>when </a:t>
                      </a:r>
                      <a:r>
                        <a:rPr sz="1400" dirty="0">
                          <a:latin typeface="Arial"/>
                          <a:cs typeface="Arial"/>
                        </a:rPr>
                        <a:t>the state has</a:t>
                      </a:r>
                      <a:r>
                        <a:rPr sz="1400" spc="-145" dirty="0">
                          <a:latin typeface="Arial"/>
                          <a:cs typeface="Arial"/>
                        </a:rPr>
                        <a:t> </a:t>
                      </a:r>
                      <a:r>
                        <a:rPr sz="1400" dirty="0">
                          <a:latin typeface="Arial"/>
                          <a:cs typeface="Arial"/>
                        </a:rPr>
                        <a:t>changed.</a:t>
                      </a:r>
                      <a:endParaRPr sz="1400">
                        <a:latin typeface="Arial"/>
                        <a:cs typeface="Arial"/>
                      </a:endParaRPr>
                    </a:p>
                    <a:p>
                      <a:pPr>
                        <a:lnSpc>
                          <a:spcPct val="100000"/>
                        </a:lnSpc>
                        <a:spcBef>
                          <a:spcPts val="15"/>
                        </a:spcBef>
                      </a:pPr>
                      <a:endParaRPr sz="1450">
                        <a:latin typeface="Times New Roman"/>
                        <a:cs typeface="Times New Roman"/>
                      </a:endParaRPr>
                    </a:p>
                    <a:p>
                      <a:pPr marL="91440" marR="132080">
                        <a:lnSpc>
                          <a:spcPct val="100000"/>
                        </a:lnSpc>
                        <a:spcBef>
                          <a:spcPts val="5"/>
                        </a:spcBef>
                      </a:pPr>
                      <a:r>
                        <a:rPr sz="1400" spc="-5" dirty="0">
                          <a:latin typeface="Arial"/>
                          <a:cs typeface="Arial"/>
                        </a:rPr>
                        <a:t>The ConcreteObserver </a:t>
                      </a:r>
                      <a:r>
                        <a:rPr sz="1400" dirty="0">
                          <a:latin typeface="Arial"/>
                          <a:cs typeface="Arial"/>
                        </a:rPr>
                        <a:t>maintains a copy of the state of ConcreteSubject </a:t>
                      </a:r>
                      <a:r>
                        <a:rPr sz="1400" spc="-5" dirty="0">
                          <a:latin typeface="Arial"/>
                          <a:cs typeface="Arial"/>
                        </a:rPr>
                        <a:t>and  </a:t>
                      </a:r>
                      <a:r>
                        <a:rPr sz="1400" dirty="0">
                          <a:latin typeface="Arial"/>
                          <a:cs typeface="Arial"/>
                        </a:rPr>
                        <a:t>implements the Update() interface</a:t>
                      </a:r>
                      <a:r>
                        <a:rPr sz="1400" spc="-285" dirty="0">
                          <a:latin typeface="Arial"/>
                          <a:cs typeface="Arial"/>
                        </a:rPr>
                        <a:t> </a:t>
                      </a:r>
                      <a:r>
                        <a:rPr sz="1400" dirty="0">
                          <a:latin typeface="Arial"/>
                          <a:cs typeface="Arial"/>
                        </a:rPr>
                        <a:t>of </a:t>
                      </a:r>
                      <a:r>
                        <a:rPr sz="1400" spc="-5" dirty="0">
                          <a:latin typeface="Arial"/>
                          <a:cs typeface="Arial"/>
                        </a:rPr>
                        <a:t>Observer </a:t>
                      </a:r>
                      <a:r>
                        <a:rPr sz="1400" dirty="0">
                          <a:latin typeface="Arial"/>
                          <a:cs typeface="Arial"/>
                        </a:rPr>
                        <a:t>that </a:t>
                      </a:r>
                      <a:r>
                        <a:rPr sz="1400" spc="-5" dirty="0">
                          <a:latin typeface="Arial"/>
                          <a:cs typeface="Arial"/>
                        </a:rPr>
                        <a:t>allows </a:t>
                      </a:r>
                      <a:r>
                        <a:rPr sz="1400" dirty="0">
                          <a:latin typeface="Arial"/>
                          <a:cs typeface="Arial"/>
                        </a:rPr>
                        <a:t>these copies to be kept  in step. </a:t>
                      </a:r>
                      <a:r>
                        <a:rPr sz="1400" spc="-5" dirty="0">
                          <a:latin typeface="Arial"/>
                          <a:cs typeface="Arial"/>
                        </a:rPr>
                        <a:t>The ConcreteObserver </a:t>
                      </a:r>
                      <a:r>
                        <a:rPr sz="1400" dirty="0">
                          <a:latin typeface="Arial"/>
                          <a:cs typeface="Arial"/>
                        </a:rPr>
                        <a:t>automatically </a:t>
                      </a:r>
                      <a:r>
                        <a:rPr sz="1400" spc="-5" dirty="0">
                          <a:latin typeface="Arial"/>
                          <a:cs typeface="Arial"/>
                        </a:rPr>
                        <a:t>displays </a:t>
                      </a:r>
                      <a:r>
                        <a:rPr sz="1400" dirty="0">
                          <a:latin typeface="Arial"/>
                          <a:cs typeface="Arial"/>
                        </a:rPr>
                        <a:t>the state and reflects  changes </a:t>
                      </a:r>
                      <a:r>
                        <a:rPr sz="1400" spc="-5" dirty="0">
                          <a:latin typeface="Arial"/>
                          <a:cs typeface="Arial"/>
                        </a:rPr>
                        <a:t>whenever </a:t>
                      </a:r>
                      <a:r>
                        <a:rPr sz="1400" dirty="0">
                          <a:latin typeface="Arial"/>
                          <a:cs typeface="Arial"/>
                        </a:rPr>
                        <a:t>the state is</a:t>
                      </a:r>
                      <a:r>
                        <a:rPr sz="1400" spc="-135" dirty="0">
                          <a:latin typeface="Arial"/>
                          <a:cs typeface="Arial"/>
                        </a:rPr>
                        <a:t> </a:t>
                      </a:r>
                      <a:r>
                        <a:rPr sz="1400" dirty="0">
                          <a:latin typeface="Arial"/>
                          <a:cs typeface="Arial"/>
                        </a:rPr>
                        <a:t>updated.</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1371650">
                <a:tc>
                  <a:txBody>
                    <a:bodyPr/>
                    <a:lstStyle/>
                    <a:p>
                      <a:pPr marL="91440">
                        <a:lnSpc>
                          <a:spcPct val="100000"/>
                        </a:lnSpc>
                        <a:spcBef>
                          <a:spcPts val="320"/>
                        </a:spcBef>
                      </a:pPr>
                      <a:r>
                        <a:rPr sz="1400" dirty="0">
                          <a:latin typeface="Arial"/>
                          <a:cs typeface="Arial"/>
                        </a:rPr>
                        <a:t>Consequences</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348615">
                        <a:lnSpc>
                          <a:spcPct val="100000"/>
                        </a:lnSpc>
                        <a:spcBef>
                          <a:spcPts val="320"/>
                        </a:spcBef>
                      </a:pPr>
                      <a:r>
                        <a:rPr sz="1400" spc="-5" dirty="0">
                          <a:latin typeface="Arial"/>
                          <a:cs typeface="Arial"/>
                        </a:rPr>
                        <a:t>The </a:t>
                      </a:r>
                      <a:r>
                        <a:rPr sz="1400" dirty="0">
                          <a:latin typeface="Arial"/>
                          <a:cs typeface="Arial"/>
                        </a:rPr>
                        <a:t>subject only </a:t>
                      </a:r>
                      <a:r>
                        <a:rPr sz="1400" spc="-5" dirty="0">
                          <a:latin typeface="Arial"/>
                          <a:cs typeface="Arial"/>
                        </a:rPr>
                        <a:t>knows </a:t>
                      </a:r>
                      <a:r>
                        <a:rPr sz="1400" dirty="0">
                          <a:latin typeface="Arial"/>
                          <a:cs typeface="Arial"/>
                        </a:rPr>
                        <a:t>the abstract </a:t>
                      </a:r>
                      <a:r>
                        <a:rPr sz="1400" spc="-5" dirty="0">
                          <a:latin typeface="Arial"/>
                          <a:cs typeface="Arial"/>
                        </a:rPr>
                        <a:t>Observer </a:t>
                      </a:r>
                      <a:r>
                        <a:rPr sz="1400" dirty="0">
                          <a:latin typeface="Arial"/>
                          <a:cs typeface="Arial"/>
                        </a:rPr>
                        <a:t>and does not know details of</a:t>
                      </a:r>
                      <a:r>
                        <a:rPr sz="1400" spc="-265" dirty="0">
                          <a:latin typeface="Arial"/>
                          <a:cs typeface="Arial"/>
                        </a:rPr>
                        <a:t> </a:t>
                      </a:r>
                      <a:r>
                        <a:rPr sz="1400" dirty="0">
                          <a:latin typeface="Arial"/>
                          <a:cs typeface="Arial"/>
                        </a:rPr>
                        <a:t>the  concrete</a:t>
                      </a:r>
                      <a:r>
                        <a:rPr sz="1400" spc="-55" dirty="0">
                          <a:latin typeface="Arial"/>
                          <a:cs typeface="Arial"/>
                        </a:rPr>
                        <a:t> </a:t>
                      </a:r>
                      <a:r>
                        <a:rPr sz="1400" dirty="0">
                          <a:latin typeface="Arial"/>
                          <a:cs typeface="Arial"/>
                        </a:rPr>
                        <a:t>class.</a:t>
                      </a:r>
                      <a:r>
                        <a:rPr sz="1400" spc="-65" dirty="0">
                          <a:latin typeface="Arial"/>
                          <a:cs typeface="Arial"/>
                        </a:rPr>
                        <a:t> </a:t>
                      </a:r>
                      <a:r>
                        <a:rPr sz="1400" dirty="0">
                          <a:latin typeface="Arial"/>
                          <a:cs typeface="Arial"/>
                        </a:rPr>
                        <a:t>Therefore</a:t>
                      </a:r>
                      <a:r>
                        <a:rPr sz="1400" spc="-45" dirty="0">
                          <a:latin typeface="Arial"/>
                          <a:cs typeface="Arial"/>
                        </a:rPr>
                        <a:t> </a:t>
                      </a:r>
                      <a:r>
                        <a:rPr sz="1400" dirty="0">
                          <a:latin typeface="Arial"/>
                          <a:cs typeface="Arial"/>
                        </a:rPr>
                        <a:t>there</a:t>
                      </a:r>
                      <a:r>
                        <a:rPr sz="1400" spc="-30" dirty="0">
                          <a:latin typeface="Arial"/>
                          <a:cs typeface="Arial"/>
                        </a:rPr>
                        <a:t> </a:t>
                      </a:r>
                      <a:r>
                        <a:rPr sz="1400" dirty="0">
                          <a:latin typeface="Arial"/>
                          <a:cs typeface="Arial"/>
                        </a:rPr>
                        <a:t>is</a:t>
                      </a:r>
                      <a:r>
                        <a:rPr sz="1400" spc="-15" dirty="0">
                          <a:latin typeface="Arial"/>
                          <a:cs typeface="Arial"/>
                        </a:rPr>
                        <a:t> </a:t>
                      </a:r>
                      <a:r>
                        <a:rPr sz="1400" spc="-5" dirty="0">
                          <a:latin typeface="Arial"/>
                          <a:cs typeface="Arial"/>
                        </a:rPr>
                        <a:t>minimal</a:t>
                      </a:r>
                      <a:r>
                        <a:rPr sz="1400" spc="-10" dirty="0">
                          <a:latin typeface="Arial"/>
                          <a:cs typeface="Arial"/>
                        </a:rPr>
                        <a:t> </a:t>
                      </a:r>
                      <a:r>
                        <a:rPr sz="1400" dirty="0">
                          <a:latin typeface="Arial"/>
                          <a:cs typeface="Arial"/>
                        </a:rPr>
                        <a:t>coupling</a:t>
                      </a:r>
                      <a:r>
                        <a:rPr sz="1400" spc="-40" dirty="0">
                          <a:latin typeface="Arial"/>
                          <a:cs typeface="Arial"/>
                        </a:rPr>
                        <a:t> </a:t>
                      </a:r>
                      <a:r>
                        <a:rPr sz="1400" spc="-5" dirty="0">
                          <a:latin typeface="Arial"/>
                          <a:cs typeface="Arial"/>
                        </a:rPr>
                        <a:t>between</a:t>
                      </a:r>
                      <a:r>
                        <a:rPr sz="1400" spc="-20" dirty="0">
                          <a:latin typeface="Arial"/>
                          <a:cs typeface="Arial"/>
                        </a:rPr>
                        <a:t> </a:t>
                      </a:r>
                      <a:r>
                        <a:rPr sz="1400" dirty="0">
                          <a:latin typeface="Arial"/>
                          <a:cs typeface="Arial"/>
                        </a:rPr>
                        <a:t>these</a:t>
                      </a:r>
                      <a:r>
                        <a:rPr sz="1400" spc="-30" dirty="0">
                          <a:latin typeface="Arial"/>
                          <a:cs typeface="Arial"/>
                        </a:rPr>
                        <a:t> </a:t>
                      </a:r>
                      <a:r>
                        <a:rPr sz="1400" dirty="0">
                          <a:latin typeface="Arial"/>
                          <a:cs typeface="Arial"/>
                        </a:rPr>
                        <a:t>objects.</a:t>
                      </a:r>
                      <a:endParaRPr sz="1400">
                        <a:latin typeface="Arial"/>
                        <a:cs typeface="Arial"/>
                      </a:endParaRPr>
                    </a:p>
                    <a:p>
                      <a:pPr marL="91440" marR="823594">
                        <a:lnSpc>
                          <a:spcPct val="100000"/>
                        </a:lnSpc>
                        <a:spcBef>
                          <a:spcPts val="5"/>
                        </a:spcBef>
                      </a:pPr>
                      <a:r>
                        <a:rPr sz="1400" dirty="0">
                          <a:latin typeface="Arial"/>
                          <a:cs typeface="Arial"/>
                        </a:rPr>
                        <a:t>Because of this lack of </a:t>
                      </a:r>
                      <a:r>
                        <a:rPr sz="1400" spc="-5" dirty="0">
                          <a:latin typeface="Arial"/>
                          <a:cs typeface="Arial"/>
                        </a:rPr>
                        <a:t>knowledge, </a:t>
                      </a:r>
                      <a:r>
                        <a:rPr sz="1400" dirty="0">
                          <a:latin typeface="Arial"/>
                          <a:cs typeface="Arial"/>
                        </a:rPr>
                        <a:t>optimizations that enhance display  </a:t>
                      </a:r>
                      <a:r>
                        <a:rPr sz="1400" spc="-5" dirty="0">
                          <a:latin typeface="Arial"/>
                          <a:cs typeface="Arial"/>
                        </a:rPr>
                        <a:t>performance </a:t>
                      </a:r>
                      <a:r>
                        <a:rPr sz="1400" dirty="0">
                          <a:latin typeface="Arial"/>
                          <a:cs typeface="Arial"/>
                        </a:rPr>
                        <a:t>are impractical. Changes to thesubject may cause a set  </a:t>
                      </a:r>
                      <a:r>
                        <a:rPr sz="1400" spc="-5" dirty="0">
                          <a:latin typeface="Arial"/>
                          <a:cs typeface="Arial"/>
                        </a:rPr>
                        <a:t>oflinkedupdates </a:t>
                      </a:r>
                      <a:r>
                        <a:rPr sz="1400" dirty="0">
                          <a:latin typeface="Arial"/>
                          <a:cs typeface="Arial"/>
                        </a:rPr>
                        <a:t>to </a:t>
                      </a:r>
                      <a:r>
                        <a:rPr sz="1400" spc="-5" dirty="0">
                          <a:latin typeface="Arial"/>
                          <a:cs typeface="Arial"/>
                        </a:rPr>
                        <a:t>observers </a:t>
                      </a:r>
                      <a:r>
                        <a:rPr sz="1400" dirty="0">
                          <a:latin typeface="Arial"/>
                          <a:cs typeface="Arial"/>
                        </a:rPr>
                        <a:t>to be generated, </a:t>
                      </a:r>
                      <a:r>
                        <a:rPr sz="1400" spc="-5" dirty="0">
                          <a:latin typeface="Arial"/>
                          <a:cs typeface="Arial"/>
                        </a:rPr>
                        <a:t>some </a:t>
                      </a:r>
                      <a:r>
                        <a:rPr sz="1400" dirty="0">
                          <a:latin typeface="Arial"/>
                          <a:cs typeface="Arial"/>
                        </a:rPr>
                        <a:t>of </a:t>
                      </a:r>
                      <a:r>
                        <a:rPr sz="1400" spc="-5" dirty="0">
                          <a:latin typeface="Arial"/>
                          <a:cs typeface="Arial"/>
                        </a:rPr>
                        <a:t>which may </a:t>
                      </a:r>
                      <a:r>
                        <a:rPr sz="1400" dirty="0">
                          <a:latin typeface="Arial"/>
                          <a:cs typeface="Arial"/>
                        </a:rPr>
                        <a:t>not</a:t>
                      </a:r>
                      <a:r>
                        <a:rPr sz="1400" spc="-160" dirty="0">
                          <a:latin typeface="Arial"/>
                          <a:cs typeface="Arial"/>
                        </a:rPr>
                        <a:t> </a:t>
                      </a:r>
                      <a:r>
                        <a:rPr sz="1400" dirty="0">
                          <a:latin typeface="Arial"/>
                          <a:cs typeface="Arial"/>
                        </a:rPr>
                        <a:t>be  </a:t>
                      </a:r>
                      <a:r>
                        <a:rPr sz="1400" spc="-15" dirty="0">
                          <a:latin typeface="Arial"/>
                          <a:cs typeface="Arial"/>
                        </a:rPr>
                        <a:t>necessary.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454140" cy="391160"/>
          </a:xfrm>
          <a:prstGeom prst="rect">
            <a:avLst/>
          </a:prstGeom>
        </p:spPr>
        <p:txBody>
          <a:bodyPr vert="horz" wrap="square" lIns="0" tIns="12700" rIns="0" bIns="0" rtlCol="0">
            <a:spAutoFit/>
          </a:bodyPr>
          <a:lstStyle/>
          <a:p>
            <a:pPr marL="12700">
              <a:lnSpc>
                <a:spcPct val="100000"/>
              </a:lnSpc>
              <a:spcBef>
                <a:spcPts val="100"/>
              </a:spcBef>
            </a:pPr>
            <a:r>
              <a:rPr dirty="0"/>
              <a:t>Multiple </a:t>
            </a:r>
            <a:r>
              <a:rPr spc="-5" dirty="0"/>
              <a:t>displays </a:t>
            </a:r>
            <a:r>
              <a:rPr dirty="0"/>
              <a:t>using </a:t>
            </a:r>
            <a:r>
              <a:rPr spc="-5" dirty="0"/>
              <a:t>the Observer</a:t>
            </a:r>
            <a:r>
              <a:rPr spc="-55" dirty="0"/>
              <a:t> </a:t>
            </a:r>
            <a:r>
              <a:rPr spc="-5" dirty="0"/>
              <a:t>pattern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36</a:t>
            </a:fld>
            <a:endParaRPr dirty="0"/>
          </a:p>
        </p:txBody>
      </p:sp>
      <p:sp>
        <p:nvSpPr>
          <p:cNvPr id="3" name="object 3"/>
          <p:cNvSpPr/>
          <p:nvPr/>
        </p:nvSpPr>
        <p:spPr>
          <a:xfrm>
            <a:off x="1969007" y="2149475"/>
            <a:ext cx="5213985" cy="33097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408295" cy="391160"/>
          </a:xfrm>
          <a:prstGeom prst="rect">
            <a:avLst/>
          </a:prstGeom>
        </p:spPr>
        <p:txBody>
          <a:bodyPr vert="horz" wrap="square" lIns="0" tIns="12700" rIns="0" bIns="0" rtlCol="0">
            <a:spAutoFit/>
          </a:bodyPr>
          <a:lstStyle/>
          <a:p>
            <a:pPr marL="12700">
              <a:lnSpc>
                <a:spcPct val="100000"/>
              </a:lnSpc>
              <a:spcBef>
                <a:spcPts val="100"/>
              </a:spcBef>
            </a:pPr>
            <a:r>
              <a:rPr spc="-5" dirty="0"/>
              <a:t>A </a:t>
            </a:r>
            <a:r>
              <a:rPr dirty="0"/>
              <a:t>UML </a:t>
            </a:r>
            <a:r>
              <a:rPr spc="-5" dirty="0"/>
              <a:t>model </a:t>
            </a:r>
            <a:r>
              <a:rPr dirty="0"/>
              <a:t>of </a:t>
            </a:r>
            <a:r>
              <a:rPr spc="-5" dirty="0"/>
              <a:t>the Observer</a:t>
            </a:r>
            <a:r>
              <a:rPr spc="-150" dirty="0"/>
              <a:t> </a:t>
            </a:r>
            <a:r>
              <a:rPr spc="-5" dirty="0"/>
              <a:t>pattern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37</a:t>
            </a:fld>
            <a:endParaRPr dirty="0"/>
          </a:p>
        </p:txBody>
      </p:sp>
      <p:sp>
        <p:nvSpPr>
          <p:cNvPr id="3" name="object 3"/>
          <p:cNvSpPr/>
          <p:nvPr/>
        </p:nvSpPr>
        <p:spPr>
          <a:xfrm>
            <a:off x="457200" y="2230120"/>
            <a:ext cx="8229600" cy="32660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496185" cy="391160"/>
          </a:xfrm>
          <a:prstGeom prst="rect">
            <a:avLst/>
          </a:prstGeom>
        </p:spPr>
        <p:txBody>
          <a:bodyPr vert="horz" wrap="square" lIns="0" tIns="12700" rIns="0" bIns="0" rtlCol="0">
            <a:spAutoFit/>
          </a:bodyPr>
          <a:lstStyle/>
          <a:p>
            <a:pPr marL="12700">
              <a:lnSpc>
                <a:spcPct val="100000"/>
              </a:lnSpc>
              <a:spcBef>
                <a:spcPts val="100"/>
              </a:spcBef>
            </a:pPr>
            <a:r>
              <a:rPr spc="-5" dirty="0"/>
              <a:t>Design</a:t>
            </a:r>
            <a:r>
              <a:rPr spc="-50" dirty="0"/>
              <a:t> </a:t>
            </a:r>
            <a:r>
              <a:rPr spc="-5" dirty="0"/>
              <a:t>problems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38</a:t>
            </a:fld>
            <a:endParaRPr dirty="0"/>
          </a:p>
        </p:txBody>
      </p:sp>
      <p:sp>
        <p:nvSpPr>
          <p:cNvPr id="3" name="object 3"/>
          <p:cNvSpPr txBox="1"/>
          <p:nvPr/>
        </p:nvSpPr>
        <p:spPr>
          <a:xfrm>
            <a:off x="535940" y="1625853"/>
            <a:ext cx="7720965" cy="4210685"/>
          </a:xfrm>
          <a:prstGeom prst="rect">
            <a:avLst/>
          </a:prstGeom>
        </p:spPr>
        <p:txBody>
          <a:bodyPr vert="horz" wrap="square" lIns="0" tIns="12700" rIns="0" bIns="0" rtlCol="0">
            <a:spAutoFit/>
          </a:bodyPr>
          <a:lstStyle/>
          <a:p>
            <a:pPr marL="355600" marR="124460" indent="-342900">
              <a:lnSpc>
                <a:spcPct val="100000"/>
              </a:lnSpc>
              <a:spcBef>
                <a:spcPts val="100"/>
              </a:spcBef>
              <a:buFont typeface="Wingdings"/>
              <a:buChar char=""/>
              <a:tabLst>
                <a:tab pos="355600" algn="l"/>
              </a:tabLst>
            </a:pPr>
            <a:r>
              <a:rPr sz="2400" spc="-135" dirty="0">
                <a:solidFill>
                  <a:srgbClr val="46424D"/>
                </a:solidFill>
                <a:latin typeface="Arial"/>
                <a:cs typeface="Arial"/>
              </a:rPr>
              <a:t>To </a:t>
            </a:r>
            <a:r>
              <a:rPr sz="2400" spc="-5" dirty="0">
                <a:solidFill>
                  <a:srgbClr val="46424D"/>
                </a:solidFill>
                <a:latin typeface="Arial"/>
                <a:cs typeface="Arial"/>
              </a:rPr>
              <a:t>use </a:t>
            </a:r>
            <a:r>
              <a:rPr sz="2400" dirty="0">
                <a:solidFill>
                  <a:srgbClr val="46424D"/>
                </a:solidFill>
                <a:latin typeface="Arial"/>
                <a:cs typeface="Arial"/>
              </a:rPr>
              <a:t>patterns </a:t>
            </a:r>
            <a:r>
              <a:rPr sz="2400" spc="-5" dirty="0">
                <a:solidFill>
                  <a:srgbClr val="46424D"/>
                </a:solidFill>
                <a:latin typeface="Arial"/>
                <a:cs typeface="Arial"/>
              </a:rPr>
              <a:t>in your design, you need </a:t>
            </a:r>
            <a:r>
              <a:rPr sz="2400" dirty="0">
                <a:solidFill>
                  <a:srgbClr val="46424D"/>
                </a:solidFill>
                <a:latin typeface="Arial"/>
                <a:cs typeface="Arial"/>
              </a:rPr>
              <a:t>to </a:t>
            </a:r>
            <a:r>
              <a:rPr sz="2400" spc="-5" dirty="0">
                <a:solidFill>
                  <a:srgbClr val="46424D"/>
                </a:solidFill>
                <a:latin typeface="Arial"/>
                <a:cs typeface="Arial"/>
              </a:rPr>
              <a:t>recognize  </a:t>
            </a:r>
            <a:r>
              <a:rPr sz="2400" dirty="0">
                <a:solidFill>
                  <a:srgbClr val="46424D"/>
                </a:solidFill>
                <a:latin typeface="Arial"/>
                <a:cs typeface="Arial"/>
              </a:rPr>
              <a:t>that </a:t>
            </a:r>
            <a:r>
              <a:rPr sz="2400" spc="-5" dirty="0">
                <a:solidFill>
                  <a:srgbClr val="46424D"/>
                </a:solidFill>
                <a:latin typeface="Arial"/>
                <a:cs typeface="Arial"/>
              </a:rPr>
              <a:t>any design problem </a:t>
            </a:r>
            <a:r>
              <a:rPr sz="2400" dirty="0">
                <a:solidFill>
                  <a:srgbClr val="46424D"/>
                </a:solidFill>
                <a:latin typeface="Arial"/>
                <a:cs typeface="Arial"/>
              </a:rPr>
              <a:t>you are facing may have an  </a:t>
            </a:r>
            <a:r>
              <a:rPr sz="2400" spc="-5" dirty="0">
                <a:solidFill>
                  <a:srgbClr val="46424D"/>
                </a:solidFill>
                <a:latin typeface="Arial"/>
                <a:cs typeface="Arial"/>
              </a:rPr>
              <a:t>associated pattern </a:t>
            </a:r>
            <a:r>
              <a:rPr sz="2400" dirty="0">
                <a:solidFill>
                  <a:srgbClr val="46424D"/>
                </a:solidFill>
                <a:latin typeface="Arial"/>
                <a:cs typeface="Arial"/>
              </a:rPr>
              <a:t>that </a:t>
            </a:r>
            <a:r>
              <a:rPr sz="2400" spc="-5" dirty="0">
                <a:solidFill>
                  <a:srgbClr val="46424D"/>
                </a:solidFill>
                <a:latin typeface="Arial"/>
                <a:cs typeface="Arial"/>
              </a:rPr>
              <a:t>can be applied.</a:t>
            </a:r>
            <a:endParaRPr sz="2400">
              <a:latin typeface="Arial"/>
              <a:cs typeface="Arial"/>
            </a:endParaRPr>
          </a:p>
          <a:p>
            <a:pPr marL="756285" marR="430530" lvl="1" indent="-287020">
              <a:lnSpc>
                <a:spcPct val="100000"/>
              </a:lnSpc>
              <a:spcBef>
                <a:spcPts val="905"/>
              </a:spcBef>
              <a:buFont typeface="Wingdings"/>
              <a:buChar char=""/>
              <a:tabLst>
                <a:tab pos="756285" algn="l"/>
                <a:tab pos="756920" algn="l"/>
              </a:tabLst>
            </a:pPr>
            <a:r>
              <a:rPr sz="2000" spc="-55" dirty="0">
                <a:solidFill>
                  <a:srgbClr val="46424D"/>
                </a:solidFill>
                <a:latin typeface="Arial"/>
                <a:cs typeface="Arial"/>
              </a:rPr>
              <a:t>Tell </a:t>
            </a:r>
            <a:r>
              <a:rPr sz="2000" dirty="0">
                <a:solidFill>
                  <a:srgbClr val="46424D"/>
                </a:solidFill>
                <a:latin typeface="Arial"/>
                <a:cs typeface="Arial"/>
              </a:rPr>
              <a:t>several objects that the state of some other object</a:t>
            </a:r>
            <a:r>
              <a:rPr sz="2000" spc="-185" dirty="0">
                <a:solidFill>
                  <a:srgbClr val="46424D"/>
                </a:solidFill>
                <a:latin typeface="Arial"/>
                <a:cs typeface="Arial"/>
              </a:rPr>
              <a:t> </a:t>
            </a:r>
            <a:r>
              <a:rPr sz="2000" dirty="0">
                <a:solidFill>
                  <a:srgbClr val="46424D"/>
                </a:solidFill>
                <a:latin typeface="Arial"/>
                <a:cs typeface="Arial"/>
              </a:rPr>
              <a:t>has  changed (Observer</a:t>
            </a:r>
            <a:r>
              <a:rPr sz="2000" spc="-110" dirty="0">
                <a:solidFill>
                  <a:srgbClr val="46424D"/>
                </a:solidFill>
                <a:latin typeface="Arial"/>
                <a:cs typeface="Arial"/>
              </a:rPr>
              <a:t> </a:t>
            </a:r>
            <a:r>
              <a:rPr sz="2000" dirty="0">
                <a:solidFill>
                  <a:srgbClr val="46424D"/>
                </a:solidFill>
                <a:latin typeface="Arial"/>
                <a:cs typeface="Arial"/>
              </a:rPr>
              <a:t>pattern).</a:t>
            </a:r>
            <a:endParaRPr sz="2000">
              <a:latin typeface="Arial"/>
              <a:cs typeface="Arial"/>
            </a:endParaRPr>
          </a:p>
          <a:p>
            <a:pPr marL="756285" marR="5080" lvl="1" indent="-287020">
              <a:lnSpc>
                <a:spcPct val="100000"/>
              </a:lnSpc>
              <a:spcBef>
                <a:spcPts val="600"/>
              </a:spcBef>
              <a:buFont typeface="Wingdings"/>
              <a:buChar char=""/>
              <a:tabLst>
                <a:tab pos="756285" algn="l"/>
                <a:tab pos="756920" algn="l"/>
              </a:tabLst>
            </a:pPr>
            <a:r>
              <a:rPr sz="2000" spc="-20" dirty="0">
                <a:solidFill>
                  <a:srgbClr val="46424D"/>
                </a:solidFill>
                <a:latin typeface="Arial"/>
                <a:cs typeface="Arial"/>
              </a:rPr>
              <a:t>Tidy </a:t>
            </a:r>
            <a:r>
              <a:rPr sz="2000" dirty="0">
                <a:solidFill>
                  <a:srgbClr val="46424D"/>
                </a:solidFill>
                <a:latin typeface="Arial"/>
                <a:cs typeface="Arial"/>
              </a:rPr>
              <a:t>up </a:t>
            </a:r>
            <a:r>
              <a:rPr sz="2000" spc="-5" dirty="0">
                <a:solidFill>
                  <a:srgbClr val="46424D"/>
                </a:solidFill>
                <a:latin typeface="Arial"/>
                <a:cs typeface="Arial"/>
              </a:rPr>
              <a:t>the </a:t>
            </a:r>
            <a:r>
              <a:rPr sz="2000" dirty="0">
                <a:solidFill>
                  <a:srgbClr val="46424D"/>
                </a:solidFill>
                <a:latin typeface="Arial"/>
                <a:cs typeface="Arial"/>
              </a:rPr>
              <a:t>interfaces to a number of related objects that</a:t>
            </a:r>
            <a:r>
              <a:rPr sz="2000" spc="-215" dirty="0">
                <a:solidFill>
                  <a:srgbClr val="46424D"/>
                </a:solidFill>
                <a:latin typeface="Arial"/>
                <a:cs typeface="Arial"/>
              </a:rPr>
              <a:t> </a:t>
            </a:r>
            <a:r>
              <a:rPr sz="2000" dirty="0">
                <a:solidFill>
                  <a:srgbClr val="46424D"/>
                </a:solidFill>
                <a:latin typeface="Arial"/>
                <a:cs typeface="Arial"/>
              </a:rPr>
              <a:t>have  </a:t>
            </a:r>
            <a:r>
              <a:rPr sz="2000" spc="-5" dirty="0">
                <a:solidFill>
                  <a:srgbClr val="46424D"/>
                </a:solidFill>
                <a:latin typeface="Arial"/>
                <a:cs typeface="Arial"/>
              </a:rPr>
              <a:t>often </a:t>
            </a:r>
            <a:r>
              <a:rPr sz="2000" dirty="0">
                <a:solidFill>
                  <a:srgbClr val="46424D"/>
                </a:solidFill>
                <a:latin typeface="Arial"/>
                <a:cs typeface="Arial"/>
              </a:rPr>
              <a:t>been developed incrementally (Façade</a:t>
            </a:r>
            <a:r>
              <a:rPr sz="2000" spc="-140" dirty="0">
                <a:solidFill>
                  <a:srgbClr val="46424D"/>
                </a:solidFill>
                <a:latin typeface="Arial"/>
                <a:cs typeface="Arial"/>
              </a:rPr>
              <a:t> </a:t>
            </a:r>
            <a:r>
              <a:rPr sz="2000" dirty="0">
                <a:solidFill>
                  <a:srgbClr val="46424D"/>
                </a:solidFill>
                <a:latin typeface="Arial"/>
                <a:cs typeface="Arial"/>
              </a:rPr>
              <a:t>pattern).</a:t>
            </a:r>
            <a:endParaRPr sz="2000">
              <a:latin typeface="Arial"/>
              <a:cs typeface="Arial"/>
            </a:endParaRPr>
          </a:p>
          <a:p>
            <a:pPr marL="756285" marR="240029" lvl="1" indent="-287020">
              <a:lnSpc>
                <a:spcPct val="100000"/>
              </a:lnSpc>
              <a:spcBef>
                <a:spcPts val="605"/>
              </a:spcBef>
              <a:buFont typeface="Wingdings"/>
              <a:buChar char=""/>
              <a:tabLst>
                <a:tab pos="756285" algn="l"/>
                <a:tab pos="756920" algn="l"/>
              </a:tabLst>
            </a:pPr>
            <a:r>
              <a:rPr sz="2000" dirty="0">
                <a:solidFill>
                  <a:srgbClr val="46424D"/>
                </a:solidFill>
                <a:latin typeface="Arial"/>
                <a:cs typeface="Arial"/>
              </a:rPr>
              <a:t>Provide a standard way of accessing the elements in a  collection, irrespective of how that collection is</a:t>
            </a:r>
            <a:r>
              <a:rPr sz="2000" spc="-165" dirty="0">
                <a:solidFill>
                  <a:srgbClr val="46424D"/>
                </a:solidFill>
                <a:latin typeface="Arial"/>
                <a:cs typeface="Arial"/>
              </a:rPr>
              <a:t> </a:t>
            </a:r>
            <a:r>
              <a:rPr sz="2000" dirty="0">
                <a:solidFill>
                  <a:srgbClr val="46424D"/>
                </a:solidFill>
                <a:latin typeface="Arial"/>
                <a:cs typeface="Arial"/>
              </a:rPr>
              <a:t>implemented  (Iterator</a:t>
            </a:r>
            <a:r>
              <a:rPr sz="2000" spc="-65" dirty="0">
                <a:solidFill>
                  <a:srgbClr val="46424D"/>
                </a:solidFill>
                <a:latin typeface="Arial"/>
                <a:cs typeface="Arial"/>
              </a:rPr>
              <a:t> </a:t>
            </a:r>
            <a:r>
              <a:rPr sz="2000" dirty="0">
                <a:solidFill>
                  <a:srgbClr val="46424D"/>
                </a:solidFill>
                <a:latin typeface="Arial"/>
                <a:cs typeface="Arial"/>
              </a:rPr>
              <a:t>pattern).</a:t>
            </a:r>
            <a:endParaRPr sz="2000">
              <a:latin typeface="Arial"/>
              <a:cs typeface="Arial"/>
            </a:endParaRPr>
          </a:p>
          <a:p>
            <a:pPr marL="756285" marR="469265" lvl="1" indent="-287020">
              <a:lnSpc>
                <a:spcPct val="100000"/>
              </a:lnSpc>
              <a:spcBef>
                <a:spcPts val="600"/>
              </a:spcBef>
              <a:buFont typeface="Wingdings"/>
              <a:buChar char=""/>
              <a:tabLst>
                <a:tab pos="756285" algn="l"/>
                <a:tab pos="756920" algn="l"/>
              </a:tabLst>
            </a:pPr>
            <a:r>
              <a:rPr sz="2000" spc="-5" dirty="0">
                <a:solidFill>
                  <a:srgbClr val="46424D"/>
                </a:solidFill>
                <a:latin typeface="Arial"/>
                <a:cs typeface="Arial"/>
              </a:rPr>
              <a:t>Allow for </a:t>
            </a:r>
            <a:r>
              <a:rPr sz="2000" dirty="0">
                <a:solidFill>
                  <a:srgbClr val="46424D"/>
                </a:solidFill>
                <a:latin typeface="Arial"/>
                <a:cs typeface="Arial"/>
              </a:rPr>
              <a:t>the possibility of extending the functionality of</a:t>
            </a:r>
            <a:r>
              <a:rPr sz="2000" spc="-155" dirty="0">
                <a:solidFill>
                  <a:srgbClr val="46424D"/>
                </a:solidFill>
                <a:latin typeface="Arial"/>
                <a:cs typeface="Arial"/>
              </a:rPr>
              <a:t> </a:t>
            </a:r>
            <a:r>
              <a:rPr sz="2000" dirty="0">
                <a:solidFill>
                  <a:srgbClr val="46424D"/>
                </a:solidFill>
                <a:latin typeface="Arial"/>
                <a:cs typeface="Arial"/>
              </a:rPr>
              <a:t>an  existing class at run-time (Decorator</a:t>
            </a:r>
            <a:r>
              <a:rPr sz="2000" spc="-175" dirty="0">
                <a:solidFill>
                  <a:srgbClr val="46424D"/>
                </a:solidFill>
                <a:latin typeface="Arial"/>
                <a:cs typeface="Arial"/>
              </a:rPr>
              <a:t> </a:t>
            </a:r>
            <a:r>
              <a:rPr sz="2000" dirty="0">
                <a:solidFill>
                  <a:srgbClr val="46424D"/>
                </a:solidFill>
                <a:latin typeface="Arial"/>
                <a:cs typeface="Arial"/>
              </a:rPr>
              <a:t>pattern).</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307079" cy="391160"/>
          </a:xfrm>
          <a:prstGeom prst="rect">
            <a:avLst/>
          </a:prstGeom>
        </p:spPr>
        <p:txBody>
          <a:bodyPr vert="horz" wrap="square" lIns="0" tIns="12700" rIns="0" bIns="0" rtlCol="0">
            <a:spAutoFit/>
          </a:bodyPr>
          <a:lstStyle/>
          <a:p>
            <a:pPr marL="12700">
              <a:lnSpc>
                <a:spcPct val="100000"/>
              </a:lnSpc>
              <a:spcBef>
                <a:spcPts val="100"/>
              </a:spcBef>
            </a:pPr>
            <a:r>
              <a:rPr dirty="0"/>
              <a:t>Implementation</a:t>
            </a:r>
            <a:r>
              <a:rPr spc="-105" dirty="0"/>
              <a:t> </a:t>
            </a:r>
            <a:r>
              <a:rPr spc="-5" dirty="0"/>
              <a:t>issues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39</a:t>
            </a:fld>
            <a:endParaRPr dirty="0"/>
          </a:p>
        </p:txBody>
      </p:sp>
      <p:sp>
        <p:nvSpPr>
          <p:cNvPr id="3" name="object 3"/>
          <p:cNvSpPr txBox="1"/>
          <p:nvPr/>
        </p:nvSpPr>
        <p:spPr>
          <a:xfrm>
            <a:off x="535940" y="1625853"/>
            <a:ext cx="8041005" cy="4744085"/>
          </a:xfrm>
          <a:prstGeom prst="rect">
            <a:avLst/>
          </a:prstGeom>
        </p:spPr>
        <p:txBody>
          <a:bodyPr vert="horz" wrap="square" lIns="0" tIns="12700" rIns="0" bIns="0" rtlCol="0">
            <a:spAutoFit/>
          </a:bodyPr>
          <a:lstStyle/>
          <a:p>
            <a:pPr marL="355600" marR="154940" indent="-342900">
              <a:lnSpc>
                <a:spcPct val="100000"/>
              </a:lnSpc>
              <a:spcBef>
                <a:spcPts val="100"/>
              </a:spcBef>
              <a:buFont typeface="Wingdings"/>
              <a:buChar char=""/>
              <a:tabLst>
                <a:tab pos="355600" algn="l"/>
              </a:tabLst>
            </a:pPr>
            <a:r>
              <a:rPr sz="2400" spc="-5" dirty="0">
                <a:solidFill>
                  <a:srgbClr val="46424D"/>
                </a:solidFill>
                <a:latin typeface="Arial"/>
                <a:cs typeface="Arial"/>
              </a:rPr>
              <a:t>Focus here is </a:t>
            </a:r>
            <a:r>
              <a:rPr sz="2400" dirty="0">
                <a:solidFill>
                  <a:srgbClr val="46424D"/>
                </a:solidFill>
                <a:latin typeface="Arial"/>
                <a:cs typeface="Arial"/>
              </a:rPr>
              <a:t>not </a:t>
            </a:r>
            <a:r>
              <a:rPr sz="2400" spc="-5" dirty="0">
                <a:solidFill>
                  <a:srgbClr val="46424D"/>
                </a:solidFill>
                <a:latin typeface="Arial"/>
                <a:cs typeface="Arial"/>
              </a:rPr>
              <a:t>on programming, although </a:t>
            </a:r>
            <a:r>
              <a:rPr sz="2400" dirty="0">
                <a:solidFill>
                  <a:srgbClr val="46424D"/>
                </a:solidFill>
                <a:latin typeface="Arial"/>
                <a:cs typeface="Arial"/>
              </a:rPr>
              <a:t>this </a:t>
            </a:r>
            <a:r>
              <a:rPr sz="2400" spc="-5" dirty="0">
                <a:solidFill>
                  <a:srgbClr val="46424D"/>
                </a:solidFill>
                <a:latin typeface="Arial"/>
                <a:cs typeface="Arial"/>
              </a:rPr>
              <a:t>is  obviously important, but </a:t>
            </a:r>
            <a:r>
              <a:rPr sz="2400" dirty="0">
                <a:solidFill>
                  <a:srgbClr val="46424D"/>
                </a:solidFill>
                <a:latin typeface="Arial"/>
                <a:cs typeface="Arial"/>
              </a:rPr>
              <a:t>on other </a:t>
            </a:r>
            <a:r>
              <a:rPr sz="2400" spc="-5" dirty="0">
                <a:solidFill>
                  <a:srgbClr val="46424D"/>
                </a:solidFill>
                <a:latin typeface="Arial"/>
                <a:cs typeface="Arial"/>
              </a:rPr>
              <a:t>implementation issues  </a:t>
            </a:r>
            <a:r>
              <a:rPr sz="2400" dirty="0">
                <a:solidFill>
                  <a:srgbClr val="46424D"/>
                </a:solidFill>
                <a:latin typeface="Arial"/>
                <a:cs typeface="Arial"/>
              </a:rPr>
              <a:t>that </a:t>
            </a:r>
            <a:r>
              <a:rPr sz="2400" spc="-5" dirty="0">
                <a:solidFill>
                  <a:srgbClr val="46424D"/>
                </a:solidFill>
                <a:latin typeface="Arial"/>
                <a:cs typeface="Arial"/>
              </a:rPr>
              <a:t>are often </a:t>
            </a:r>
            <a:r>
              <a:rPr sz="2400" dirty="0">
                <a:solidFill>
                  <a:srgbClr val="46424D"/>
                </a:solidFill>
                <a:latin typeface="Arial"/>
                <a:cs typeface="Arial"/>
              </a:rPr>
              <a:t>not </a:t>
            </a:r>
            <a:r>
              <a:rPr sz="2400" spc="-5" dirty="0">
                <a:solidFill>
                  <a:srgbClr val="46424D"/>
                </a:solidFill>
                <a:latin typeface="Arial"/>
                <a:cs typeface="Arial"/>
              </a:rPr>
              <a:t>covered in programming</a:t>
            </a:r>
            <a:r>
              <a:rPr sz="2400" spc="15" dirty="0">
                <a:solidFill>
                  <a:srgbClr val="46424D"/>
                </a:solidFill>
                <a:latin typeface="Arial"/>
                <a:cs typeface="Arial"/>
              </a:rPr>
              <a:t> </a:t>
            </a:r>
            <a:r>
              <a:rPr sz="2400" spc="-5" dirty="0">
                <a:solidFill>
                  <a:srgbClr val="46424D"/>
                </a:solidFill>
                <a:latin typeface="Arial"/>
                <a:cs typeface="Arial"/>
              </a:rPr>
              <a:t>texts:</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FF0000"/>
                </a:solidFill>
                <a:latin typeface="Arial"/>
                <a:cs typeface="Arial"/>
              </a:rPr>
              <a:t>Reuse </a:t>
            </a:r>
            <a:r>
              <a:rPr sz="2000" dirty="0">
                <a:solidFill>
                  <a:srgbClr val="46424D"/>
                </a:solidFill>
                <a:latin typeface="Arial"/>
                <a:cs typeface="Arial"/>
              </a:rPr>
              <a:t>Most modern software is constructed by reusing existing  components or systems. When you are developing software,</a:t>
            </a:r>
            <a:r>
              <a:rPr sz="2000" spc="-245" dirty="0">
                <a:solidFill>
                  <a:srgbClr val="46424D"/>
                </a:solidFill>
                <a:latin typeface="Arial"/>
                <a:cs typeface="Arial"/>
              </a:rPr>
              <a:t> </a:t>
            </a:r>
            <a:r>
              <a:rPr sz="2000" dirty="0">
                <a:solidFill>
                  <a:srgbClr val="46424D"/>
                </a:solidFill>
                <a:latin typeface="Arial"/>
                <a:cs typeface="Arial"/>
              </a:rPr>
              <a:t>you  should make as much use as possible of existing</a:t>
            </a:r>
            <a:r>
              <a:rPr sz="2000" spc="-200" dirty="0">
                <a:solidFill>
                  <a:srgbClr val="46424D"/>
                </a:solidFill>
                <a:latin typeface="Arial"/>
                <a:cs typeface="Arial"/>
              </a:rPr>
              <a:t> </a:t>
            </a:r>
            <a:r>
              <a:rPr sz="2000" dirty="0">
                <a:solidFill>
                  <a:srgbClr val="46424D"/>
                </a:solidFill>
                <a:latin typeface="Arial"/>
                <a:cs typeface="Arial"/>
              </a:rPr>
              <a:t>code.</a:t>
            </a:r>
            <a:endParaRPr sz="2000">
              <a:latin typeface="Arial"/>
              <a:cs typeface="Arial"/>
            </a:endParaRPr>
          </a:p>
          <a:p>
            <a:pPr marL="756285" marR="414655" lvl="1" indent="-287020" algn="just">
              <a:lnSpc>
                <a:spcPct val="100000"/>
              </a:lnSpc>
              <a:spcBef>
                <a:spcPts val="605"/>
              </a:spcBef>
              <a:buFont typeface="Wingdings"/>
              <a:buChar char=""/>
              <a:tabLst>
                <a:tab pos="756920" algn="l"/>
              </a:tabLst>
            </a:pPr>
            <a:r>
              <a:rPr sz="2000" dirty="0">
                <a:solidFill>
                  <a:srgbClr val="FF0000"/>
                </a:solidFill>
                <a:latin typeface="Arial"/>
                <a:cs typeface="Arial"/>
              </a:rPr>
              <a:t>Configuration management </a:t>
            </a:r>
            <a:r>
              <a:rPr sz="2000" dirty="0">
                <a:solidFill>
                  <a:srgbClr val="46424D"/>
                </a:solidFill>
                <a:latin typeface="Arial"/>
                <a:cs typeface="Arial"/>
              </a:rPr>
              <a:t>During the development</a:t>
            </a:r>
            <a:r>
              <a:rPr sz="2000" spc="-130" dirty="0">
                <a:solidFill>
                  <a:srgbClr val="46424D"/>
                </a:solidFill>
                <a:latin typeface="Arial"/>
                <a:cs typeface="Arial"/>
              </a:rPr>
              <a:t> </a:t>
            </a:r>
            <a:r>
              <a:rPr sz="2000" dirty="0">
                <a:solidFill>
                  <a:srgbClr val="46424D"/>
                </a:solidFill>
                <a:latin typeface="Arial"/>
                <a:cs typeface="Arial"/>
              </a:rPr>
              <a:t>process,  you have to keep track of the many </a:t>
            </a:r>
            <a:r>
              <a:rPr sz="2000" spc="-5" dirty="0">
                <a:solidFill>
                  <a:srgbClr val="46424D"/>
                </a:solidFill>
                <a:latin typeface="Arial"/>
                <a:cs typeface="Arial"/>
              </a:rPr>
              <a:t>different </a:t>
            </a:r>
            <a:r>
              <a:rPr sz="2000" dirty="0">
                <a:solidFill>
                  <a:srgbClr val="46424D"/>
                </a:solidFill>
                <a:latin typeface="Arial"/>
                <a:cs typeface="Arial"/>
              </a:rPr>
              <a:t>versions of</a:t>
            </a:r>
            <a:r>
              <a:rPr sz="2000" spc="-240" dirty="0">
                <a:solidFill>
                  <a:srgbClr val="46424D"/>
                </a:solidFill>
                <a:latin typeface="Arial"/>
                <a:cs typeface="Arial"/>
              </a:rPr>
              <a:t> </a:t>
            </a:r>
            <a:r>
              <a:rPr sz="2000" dirty="0">
                <a:solidFill>
                  <a:srgbClr val="46424D"/>
                </a:solidFill>
                <a:latin typeface="Arial"/>
                <a:cs typeface="Arial"/>
              </a:rPr>
              <a:t>each  software component in a configuration management</a:t>
            </a:r>
            <a:r>
              <a:rPr sz="2000" spc="-195" dirty="0">
                <a:solidFill>
                  <a:srgbClr val="46424D"/>
                </a:solidFill>
                <a:latin typeface="Arial"/>
                <a:cs typeface="Arial"/>
              </a:rPr>
              <a:t> </a:t>
            </a:r>
            <a:r>
              <a:rPr sz="2000" dirty="0">
                <a:solidFill>
                  <a:srgbClr val="46424D"/>
                </a:solidFill>
                <a:latin typeface="Arial"/>
                <a:cs typeface="Arial"/>
              </a:rPr>
              <a:t>system.</a:t>
            </a:r>
            <a:endParaRPr sz="2000">
              <a:latin typeface="Arial"/>
              <a:cs typeface="Arial"/>
            </a:endParaRPr>
          </a:p>
          <a:p>
            <a:pPr marL="756285" marR="255904" lvl="1" indent="-287020">
              <a:lnSpc>
                <a:spcPct val="100000"/>
              </a:lnSpc>
              <a:spcBef>
                <a:spcPts val="600"/>
              </a:spcBef>
              <a:buFont typeface="Wingdings"/>
              <a:buChar char=""/>
              <a:tabLst>
                <a:tab pos="756285" algn="l"/>
                <a:tab pos="756920" algn="l"/>
              </a:tabLst>
            </a:pPr>
            <a:r>
              <a:rPr sz="2000" dirty="0">
                <a:solidFill>
                  <a:srgbClr val="FF0000"/>
                </a:solidFill>
                <a:latin typeface="Arial"/>
                <a:cs typeface="Arial"/>
              </a:rPr>
              <a:t>Host-target development </a:t>
            </a:r>
            <a:r>
              <a:rPr sz="2000" dirty="0">
                <a:solidFill>
                  <a:srgbClr val="46424D"/>
                </a:solidFill>
                <a:latin typeface="Arial"/>
                <a:cs typeface="Arial"/>
              </a:rPr>
              <a:t>Production software does not usually  execute on the same computer as the software development  environment. </a:t>
            </a:r>
            <a:r>
              <a:rPr sz="2000" spc="-15" dirty="0">
                <a:solidFill>
                  <a:srgbClr val="46424D"/>
                </a:solidFill>
                <a:latin typeface="Arial"/>
                <a:cs typeface="Arial"/>
              </a:rPr>
              <a:t>Rather, </a:t>
            </a:r>
            <a:r>
              <a:rPr sz="2000" dirty="0">
                <a:solidFill>
                  <a:srgbClr val="46424D"/>
                </a:solidFill>
                <a:latin typeface="Arial"/>
                <a:cs typeface="Arial"/>
              </a:rPr>
              <a:t>you develop it on one computer (the</a:t>
            </a:r>
            <a:r>
              <a:rPr sz="2000" spc="-210" dirty="0">
                <a:solidFill>
                  <a:srgbClr val="46424D"/>
                </a:solidFill>
                <a:latin typeface="Arial"/>
                <a:cs typeface="Arial"/>
              </a:rPr>
              <a:t> </a:t>
            </a:r>
            <a:r>
              <a:rPr sz="2000" dirty="0">
                <a:solidFill>
                  <a:srgbClr val="46424D"/>
                </a:solidFill>
                <a:latin typeface="Arial"/>
                <a:cs typeface="Arial"/>
              </a:rPr>
              <a:t>host  system) and execute it on a separate computer (the target  system).</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4340860" cy="689932"/>
          </a:xfrm>
          <a:prstGeom prst="rect">
            <a:avLst/>
          </a:prstGeom>
        </p:spPr>
        <p:txBody>
          <a:bodyPr vert="horz" wrap="square" lIns="0" tIns="12700" rIns="0" bIns="0" rtlCol="0">
            <a:spAutoFit/>
          </a:bodyPr>
          <a:lstStyle/>
          <a:p>
            <a:pPr marL="12700">
              <a:lnSpc>
                <a:spcPct val="100000"/>
              </a:lnSpc>
              <a:spcBef>
                <a:spcPts val="100"/>
              </a:spcBef>
            </a:pPr>
            <a:r>
              <a:rPr spc="-5" dirty="0"/>
              <a:t>Build or</a:t>
            </a:r>
            <a:r>
              <a:rPr spc="-90" dirty="0"/>
              <a:t> </a:t>
            </a:r>
            <a:r>
              <a:rPr spc="-5" dirty="0"/>
              <a:t>buy</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a:t>
            </a:fld>
            <a:endParaRPr dirty="0"/>
          </a:p>
        </p:txBody>
      </p:sp>
      <p:sp>
        <p:nvSpPr>
          <p:cNvPr id="3" name="object 3"/>
          <p:cNvSpPr txBox="1"/>
          <p:nvPr/>
        </p:nvSpPr>
        <p:spPr>
          <a:xfrm>
            <a:off x="535940" y="1625853"/>
            <a:ext cx="8004809" cy="4034790"/>
          </a:xfrm>
          <a:prstGeom prst="rect">
            <a:avLst/>
          </a:prstGeom>
        </p:spPr>
        <p:txBody>
          <a:bodyPr vert="horz" wrap="square" lIns="0" tIns="12700" rIns="0" bIns="0" rtlCol="0">
            <a:spAutoFit/>
          </a:bodyPr>
          <a:lstStyle/>
          <a:p>
            <a:pPr marL="355600" marR="70485" indent="-342900">
              <a:lnSpc>
                <a:spcPct val="100000"/>
              </a:lnSpc>
              <a:spcBef>
                <a:spcPts val="100"/>
              </a:spcBef>
              <a:buFont typeface="Wingdings"/>
              <a:buChar char=""/>
              <a:tabLst>
                <a:tab pos="355600" algn="l"/>
              </a:tabLst>
            </a:pPr>
            <a:r>
              <a:rPr sz="2400" dirty="0">
                <a:solidFill>
                  <a:srgbClr val="46424D"/>
                </a:solidFill>
                <a:latin typeface="Arial"/>
                <a:cs typeface="Arial"/>
              </a:rPr>
              <a:t>In </a:t>
            </a:r>
            <a:r>
              <a:rPr sz="2400" spc="-5" dirty="0">
                <a:solidFill>
                  <a:srgbClr val="46424D"/>
                </a:solidFill>
                <a:latin typeface="Arial"/>
                <a:cs typeface="Arial"/>
              </a:rPr>
              <a:t>a wide range </a:t>
            </a:r>
            <a:r>
              <a:rPr sz="2400" dirty="0">
                <a:solidFill>
                  <a:srgbClr val="46424D"/>
                </a:solidFill>
                <a:latin typeface="Arial"/>
                <a:cs typeface="Arial"/>
              </a:rPr>
              <a:t>of </a:t>
            </a:r>
            <a:r>
              <a:rPr sz="2400" spc="-5" dirty="0">
                <a:solidFill>
                  <a:srgbClr val="46424D"/>
                </a:solidFill>
                <a:latin typeface="Arial"/>
                <a:cs typeface="Arial"/>
              </a:rPr>
              <a:t>domains, </a:t>
            </a:r>
            <a:r>
              <a:rPr sz="2400" dirty="0">
                <a:solidFill>
                  <a:srgbClr val="46424D"/>
                </a:solidFill>
                <a:latin typeface="Arial"/>
                <a:cs typeface="Arial"/>
              </a:rPr>
              <a:t>it </a:t>
            </a:r>
            <a:r>
              <a:rPr sz="2400" spc="-5" dirty="0">
                <a:solidFill>
                  <a:srgbClr val="46424D"/>
                </a:solidFill>
                <a:latin typeface="Arial"/>
                <a:cs typeface="Arial"/>
              </a:rPr>
              <a:t>is now possible </a:t>
            </a:r>
            <a:r>
              <a:rPr sz="2400" dirty="0">
                <a:solidFill>
                  <a:srgbClr val="46424D"/>
                </a:solidFill>
                <a:latin typeface="Arial"/>
                <a:cs typeface="Arial"/>
              </a:rPr>
              <a:t>to </a:t>
            </a:r>
            <a:r>
              <a:rPr sz="2400" spc="-5" dirty="0">
                <a:solidFill>
                  <a:srgbClr val="46424D"/>
                </a:solidFill>
                <a:latin typeface="Arial"/>
                <a:cs typeface="Arial"/>
              </a:rPr>
              <a:t>buy off-  the-shelf </a:t>
            </a:r>
            <a:r>
              <a:rPr sz="2400" dirty="0">
                <a:solidFill>
                  <a:srgbClr val="46424D"/>
                </a:solidFill>
                <a:latin typeface="Arial"/>
                <a:cs typeface="Arial"/>
              </a:rPr>
              <a:t>systems </a:t>
            </a:r>
            <a:r>
              <a:rPr sz="2400" spc="-5" dirty="0">
                <a:solidFill>
                  <a:srgbClr val="46424D"/>
                </a:solidFill>
                <a:latin typeface="Arial"/>
                <a:cs typeface="Arial"/>
              </a:rPr>
              <a:t>(COTS) </a:t>
            </a:r>
            <a:r>
              <a:rPr sz="2400" dirty="0">
                <a:solidFill>
                  <a:srgbClr val="46424D"/>
                </a:solidFill>
                <a:latin typeface="Arial"/>
                <a:cs typeface="Arial"/>
              </a:rPr>
              <a:t>that can be </a:t>
            </a:r>
            <a:r>
              <a:rPr sz="2400" spc="-5" dirty="0">
                <a:solidFill>
                  <a:srgbClr val="46424D"/>
                </a:solidFill>
                <a:latin typeface="Arial"/>
                <a:cs typeface="Arial"/>
              </a:rPr>
              <a:t>adapted</a:t>
            </a:r>
            <a:r>
              <a:rPr sz="2400" spc="-35" dirty="0">
                <a:solidFill>
                  <a:srgbClr val="46424D"/>
                </a:solidFill>
                <a:latin typeface="Arial"/>
                <a:cs typeface="Arial"/>
              </a:rPr>
              <a:t> </a:t>
            </a:r>
            <a:r>
              <a:rPr sz="2400" spc="-5" dirty="0">
                <a:solidFill>
                  <a:srgbClr val="46424D"/>
                </a:solidFill>
                <a:latin typeface="Arial"/>
                <a:cs typeface="Arial"/>
              </a:rPr>
              <a:t>and</a:t>
            </a:r>
            <a:endParaRPr sz="2400">
              <a:latin typeface="Arial"/>
              <a:cs typeface="Arial"/>
            </a:endParaRPr>
          </a:p>
          <a:p>
            <a:pPr marL="355600">
              <a:lnSpc>
                <a:spcPct val="100000"/>
              </a:lnSpc>
            </a:pPr>
            <a:r>
              <a:rPr sz="2400" spc="-5" dirty="0">
                <a:solidFill>
                  <a:srgbClr val="46424D"/>
                </a:solidFill>
                <a:latin typeface="Arial"/>
                <a:cs typeface="Arial"/>
              </a:rPr>
              <a:t>tailored </a:t>
            </a:r>
            <a:r>
              <a:rPr sz="2400" dirty="0">
                <a:solidFill>
                  <a:srgbClr val="46424D"/>
                </a:solidFill>
                <a:latin typeface="Arial"/>
                <a:cs typeface="Arial"/>
              </a:rPr>
              <a:t>to the </a:t>
            </a:r>
            <a:r>
              <a:rPr sz="2400" spc="-5" dirty="0">
                <a:solidFill>
                  <a:srgbClr val="46424D"/>
                </a:solidFill>
                <a:latin typeface="Arial"/>
                <a:cs typeface="Arial"/>
              </a:rPr>
              <a:t>users’</a:t>
            </a:r>
            <a:r>
              <a:rPr sz="2400" spc="-105" dirty="0">
                <a:solidFill>
                  <a:srgbClr val="46424D"/>
                </a:solidFill>
                <a:latin typeface="Arial"/>
                <a:cs typeface="Arial"/>
              </a:rPr>
              <a:t> </a:t>
            </a:r>
            <a:r>
              <a:rPr sz="2400" spc="-5" dirty="0">
                <a:solidFill>
                  <a:srgbClr val="46424D"/>
                </a:solidFill>
                <a:latin typeface="Arial"/>
                <a:cs typeface="Arial"/>
              </a:rPr>
              <a:t>requirements.</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For example, if you want to implement a medical records  system, you can buy a package that is already used in</a:t>
            </a:r>
            <a:r>
              <a:rPr sz="2000" spc="-200" dirty="0">
                <a:solidFill>
                  <a:srgbClr val="46424D"/>
                </a:solidFill>
                <a:latin typeface="Arial"/>
                <a:cs typeface="Arial"/>
              </a:rPr>
              <a:t> </a:t>
            </a:r>
            <a:r>
              <a:rPr sz="2000" dirty="0">
                <a:solidFill>
                  <a:srgbClr val="46424D"/>
                </a:solidFill>
                <a:latin typeface="Arial"/>
                <a:cs typeface="Arial"/>
              </a:rPr>
              <a:t>hospitals.  It can be cheaper and faster to use this approach rather than  developing a system in a conventional programming</a:t>
            </a:r>
            <a:r>
              <a:rPr sz="2000" spc="-150" dirty="0">
                <a:solidFill>
                  <a:srgbClr val="46424D"/>
                </a:solidFill>
                <a:latin typeface="Arial"/>
                <a:cs typeface="Arial"/>
              </a:rPr>
              <a:t> </a:t>
            </a:r>
            <a:r>
              <a:rPr sz="2000" dirty="0">
                <a:solidFill>
                  <a:srgbClr val="46424D"/>
                </a:solidFill>
                <a:latin typeface="Arial"/>
                <a:cs typeface="Arial"/>
              </a:rPr>
              <a:t>language.</a:t>
            </a:r>
            <a:endParaRPr sz="2000">
              <a:latin typeface="Arial"/>
              <a:cs typeface="Arial"/>
            </a:endParaRPr>
          </a:p>
          <a:p>
            <a:pPr marL="355600" marR="87630" indent="-342900">
              <a:lnSpc>
                <a:spcPct val="100000"/>
              </a:lnSpc>
              <a:spcBef>
                <a:spcPts val="900"/>
              </a:spcBef>
              <a:buFont typeface="Wingdings"/>
              <a:buChar char=""/>
              <a:tabLst>
                <a:tab pos="355600" algn="l"/>
              </a:tabLst>
            </a:pPr>
            <a:r>
              <a:rPr sz="2400" spc="-5" dirty="0">
                <a:solidFill>
                  <a:srgbClr val="46424D"/>
                </a:solidFill>
                <a:latin typeface="Arial"/>
                <a:cs typeface="Arial"/>
              </a:rPr>
              <a:t>When you develop an application in </a:t>
            </a:r>
            <a:r>
              <a:rPr sz="2400" dirty="0">
                <a:solidFill>
                  <a:srgbClr val="46424D"/>
                </a:solidFill>
                <a:latin typeface="Arial"/>
                <a:cs typeface="Arial"/>
              </a:rPr>
              <a:t>this </a:t>
            </a:r>
            <a:r>
              <a:rPr sz="2400" spc="-50" dirty="0">
                <a:solidFill>
                  <a:srgbClr val="46424D"/>
                </a:solidFill>
                <a:latin typeface="Arial"/>
                <a:cs typeface="Arial"/>
              </a:rPr>
              <a:t>way, </a:t>
            </a:r>
            <a:r>
              <a:rPr sz="2400" dirty="0">
                <a:solidFill>
                  <a:srgbClr val="46424D"/>
                </a:solidFill>
                <a:latin typeface="Arial"/>
                <a:cs typeface="Arial"/>
              </a:rPr>
              <a:t>the </a:t>
            </a:r>
            <a:r>
              <a:rPr sz="2400" spc="-5" dirty="0">
                <a:solidFill>
                  <a:srgbClr val="46424D"/>
                </a:solidFill>
                <a:latin typeface="Arial"/>
                <a:cs typeface="Arial"/>
              </a:rPr>
              <a:t>design  process becomes concerned with how </a:t>
            </a:r>
            <a:r>
              <a:rPr sz="2400" dirty="0">
                <a:solidFill>
                  <a:srgbClr val="46424D"/>
                </a:solidFill>
                <a:latin typeface="Arial"/>
                <a:cs typeface="Arial"/>
              </a:rPr>
              <a:t>to </a:t>
            </a:r>
            <a:r>
              <a:rPr sz="2400" spc="-5" dirty="0">
                <a:solidFill>
                  <a:srgbClr val="46424D"/>
                </a:solidFill>
                <a:latin typeface="Arial"/>
                <a:cs typeface="Arial"/>
              </a:rPr>
              <a:t>use </a:t>
            </a:r>
            <a:r>
              <a:rPr sz="2400" dirty="0">
                <a:solidFill>
                  <a:srgbClr val="46424D"/>
                </a:solidFill>
                <a:latin typeface="Arial"/>
                <a:cs typeface="Arial"/>
              </a:rPr>
              <a:t>the  </a:t>
            </a:r>
            <a:r>
              <a:rPr sz="2400" spc="-5" dirty="0">
                <a:solidFill>
                  <a:srgbClr val="46424D"/>
                </a:solidFill>
                <a:latin typeface="Arial"/>
                <a:cs typeface="Arial"/>
              </a:rPr>
              <a:t>configuration </a:t>
            </a:r>
            <a:r>
              <a:rPr sz="2400" dirty="0">
                <a:solidFill>
                  <a:srgbClr val="46424D"/>
                </a:solidFill>
                <a:latin typeface="Arial"/>
                <a:cs typeface="Arial"/>
              </a:rPr>
              <a:t>features of that system to </a:t>
            </a:r>
            <a:r>
              <a:rPr sz="2400" spc="-5" dirty="0">
                <a:solidFill>
                  <a:srgbClr val="46424D"/>
                </a:solidFill>
                <a:latin typeface="Arial"/>
                <a:cs typeface="Arial"/>
              </a:rPr>
              <a:t>deliver </a:t>
            </a:r>
            <a:r>
              <a:rPr sz="2400" dirty="0">
                <a:solidFill>
                  <a:srgbClr val="46424D"/>
                </a:solidFill>
                <a:latin typeface="Arial"/>
                <a:cs typeface="Arial"/>
              </a:rPr>
              <a:t>the  system</a:t>
            </a:r>
            <a:r>
              <a:rPr sz="2400" spc="-25" dirty="0">
                <a:solidFill>
                  <a:srgbClr val="46424D"/>
                </a:solidFill>
                <a:latin typeface="Arial"/>
                <a:cs typeface="Arial"/>
              </a:rPr>
              <a:t> </a:t>
            </a:r>
            <a:r>
              <a:rPr sz="2400" spc="-5" dirty="0">
                <a:solidFill>
                  <a:srgbClr val="46424D"/>
                </a:solidFill>
                <a:latin typeface="Arial"/>
                <a:cs typeface="Arial"/>
              </a:rPr>
              <a:t>requirements.</a:t>
            </a:r>
            <a:endParaRPr sz="2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939800" cy="391160"/>
          </a:xfrm>
          <a:prstGeom prst="rect">
            <a:avLst/>
          </a:prstGeom>
        </p:spPr>
        <p:txBody>
          <a:bodyPr vert="horz" wrap="square" lIns="0" tIns="12700" rIns="0" bIns="0" rtlCol="0">
            <a:spAutoFit/>
          </a:bodyPr>
          <a:lstStyle/>
          <a:p>
            <a:pPr marL="12700">
              <a:lnSpc>
                <a:spcPct val="100000"/>
              </a:lnSpc>
              <a:spcBef>
                <a:spcPts val="100"/>
              </a:spcBef>
            </a:pPr>
            <a:r>
              <a:rPr spc="-5" dirty="0"/>
              <a:t>R</a:t>
            </a:r>
            <a:r>
              <a:rPr spc="-15" dirty="0"/>
              <a:t>e</a:t>
            </a:r>
            <a:r>
              <a:rPr spc="-5" dirty="0"/>
              <a:t>use</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40</a:t>
            </a:fld>
            <a:endParaRPr dirty="0"/>
          </a:p>
        </p:txBody>
      </p:sp>
      <p:sp>
        <p:nvSpPr>
          <p:cNvPr id="3" name="object 3"/>
          <p:cNvSpPr txBox="1"/>
          <p:nvPr/>
        </p:nvSpPr>
        <p:spPr>
          <a:xfrm>
            <a:off x="535940" y="1625853"/>
            <a:ext cx="7987665" cy="4309110"/>
          </a:xfrm>
          <a:prstGeom prst="rect">
            <a:avLst/>
          </a:prstGeom>
        </p:spPr>
        <p:txBody>
          <a:bodyPr vert="horz" wrap="square" lIns="0" tIns="12700" rIns="0" bIns="0" rtlCol="0">
            <a:spAutoFit/>
          </a:bodyPr>
          <a:lstStyle/>
          <a:p>
            <a:pPr marL="355600" marR="393700" indent="-342900">
              <a:lnSpc>
                <a:spcPct val="100000"/>
              </a:lnSpc>
              <a:spcBef>
                <a:spcPts val="100"/>
              </a:spcBef>
              <a:buFont typeface="Wingdings"/>
              <a:buChar char=""/>
              <a:tabLst>
                <a:tab pos="355600" algn="l"/>
              </a:tabLst>
            </a:pPr>
            <a:r>
              <a:rPr sz="2400" dirty="0">
                <a:solidFill>
                  <a:srgbClr val="46424D"/>
                </a:solidFill>
                <a:latin typeface="Arial"/>
                <a:cs typeface="Arial"/>
              </a:rPr>
              <a:t>From the </a:t>
            </a:r>
            <a:r>
              <a:rPr sz="2400" spc="-5" dirty="0">
                <a:solidFill>
                  <a:srgbClr val="46424D"/>
                </a:solidFill>
                <a:latin typeface="Arial"/>
                <a:cs typeface="Arial"/>
              </a:rPr>
              <a:t>1960s </a:t>
            </a:r>
            <a:r>
              <a:rPr sz="2400" dirty="0">
                <a:solidFill>
                  <a:srgbClr val="46424D"/>
                </a:solidFill>
                <a:latin typeface="Arial"/>
                <a:cs typeface="Arial"/>
              </a:rPr>
              <a:t>to the </a:t>
            </a:r>
            <a:r>
              <a:rPr sz="2400" spc="-5" dirty="0">
                <a:solidFill>
                  <a:srgbClr val="46424D"/>
                </a:solidFill>
                <a:latin typeface="Arial"/>
                <a:cs typeface="Arial"/>
              </a:rPr>
              <a:t>1990s, </a:t>
            </a:r>
            <a:r>
              <a:rPr sz="2400" dirty="0">
                <a:solidFill>
                  <a:srgbClr val="46424D"/>
                </a:solidFill>
                <a:latin typeface="Arial"/>
                <a:cs typeface="Arial"/>
              </a:rPr>
              <a:t>most </a:t>
            </a:r>
            <a:r>
              <a:rPr sz="2400" spc="-5" dirty="0">
                <a:solidFill>
                  <a:srgbClr val="46424D"/>
                </a:solidFill>
                <a:latin typeface="Arial"/>
                <a:cs typeface="Arial"/>
              </a:rPr>
              <a:t>new </a:t>
            </a:r>
            <a:r>
              <a:rPr sz="2400" dirty="0">
                <a:solidFill>
                  <a:srgbClr val="46424D"/>
                </a:solidFill>
                <a:latin typeface="Arial"/>
                <a:cs typeface="Arial"/>
              </a:rPr>
              <a:t>software</a:t>
            </a:r>
            <a:r>
              <a:rPr sz="2400" spc="-55" dirty="0">
                <a:solidFill>
                  <a:srgbClr val="46424D"/>
                </a:solidFill>
                <a:latin typeface="Arial"/>
                <a:cs typeface="Arial"/>
              </a:rPr>
              <a:t> </a:t>
            </a:r>
            <a:r>
              <a:rPr sz="2400" spc="-5" dirty="0">
                <a:solidFill>
                  <a:srgbClr val="46424D"/>
                </a:solidFill>
                <a:latin typeface="Arial"/>
                <a:cs typeface="Arial"/>
              </a:rPr>
              <a:t>was  developed </a:t>
            </a:r>
            <a:r>
              <a:rPr sz="2400" dirty="0">
                <a:solidFill>
                  <a:srgbClr val="46424D"/>
                </a:solidFill>
                <a:latin typeface="Arial"/>
                <a:cs typeface="Arial"/>
              </a:rPr>
              <a:t>from scratch, </a:t>
            </a:r>
            <a:r>
              <a:rPr sz="2400" spc="-5" dirty="0">
                <a:solidFill>
                  <a:srgbClr val="46424D"/>
                </a:solidFill>
                <a:latin typeface="Arial"/>
                <a:cs typeface="Arial"/>
              </a:rPr>
              <a:t>by writing all code </a:t>
            </a:r>
            <a:r>
              <a:rPr sz="2400" dirty="0">
                <a:solidFill>
                  <a:srgbClr val="46424D"/>
                </a:solidFill>
                <a:latin typeface="Arial"/>
                <a:cs typeface="Arial"/>
              </a:rPr>
              <a:t>in a high-  </a:t>
            </a:r>
            <a:r>
              <a:rPr sz="2400" spc="-5" dirty="0">
                <a:solidFill>
                  <a:srgbClr val="46424D"/>
                </a:solidFill>
                <a:latin typeface="Arial"/>
                <a:cs typeface="Arial"/>
              </a:rPr>
              <a:t>level programming</a:t>
            </a:r>
            <a:r>
              <a:rPr sz="2400" spc="15" dirty="0">
                <a:solidFill>
                  <a:srgbClr val="46424D"/>
                </a:solidFill>
                <a:latin typeface="Arial"/>
                <a:cs typeface="Arial"/>
              </a:rPr>
              <a:t> </a:t>
            </a:r>
            <a:r>
              <a:rPr sz="2400" spc="-5" dirty="0">
                <a:solidFill>
                  <a:srgbClr val="46424D"/>
                </a:solidFill>
                <a:latin typeface="Arial"/>
                <a:cs typeface="Arial"/>
              </a:rPr>
              <a:t>language.</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The only significant reuse or software was the reuse of</a:t>
            </a:r>
            <a:r>
              <a:rPr sz="2000" spc="-235" dirty="0">
                <a:solidFill>
                  <a:srgbClr val="46424D"/>
                </a:solidFill>
                <a:latin typeface="Arial"/>
                <a:cs typeface="Arial"/>
              </a:rPr>
              <a:t> </a:t>
            </a:r>
            <a:r>
              <a:rPr sz="2000" dirty="0">
                <a:solidFill>
                  <a:srgbClr val="46424D"/>
                </a:solidFill>
                <a:latin typeface="Arial"/>
                <a:cs typeface="Arial"/>
              </a:rPr>
              <a:t>functions  and objects in programming language</a:t>
            </a:r>
            <a:r>
              <a:rPr sz="2000" spc="-140" dirty="0">
                <a:solidFill>
                  <a:srgbClr val="46424D"/>
                </a:solidFill>
                <a:latin typeface="Arial"/>
                <a:cs typeface="Arial"/>
              </a:rPr>
              <a:t> </a:t>
            </a:r>
            <a:r>
              <a:rPr sz="2000" dirty="0">
                <a:solidFill>
                  <a:srgbClr val="46424D"/>
                </a:solidFill>
                <a:latin typeface="Arial"/>
                <a:cs typeface="Arial"/>
              </a:rPr>
              <a:t>libraries.</a:t>
            </a:r>
            <a:endParaRPr sz="2000">
              <a:latin typeface="Arial"/>
              <a:cs typeface="Arial"/>
            </a:endParaRPr>
          </a:p>
          <a:p>
            <a:pPr marL="355600" marR="28575" indent="-342900">
              <a:lnSpc>
                <a:spcPct val="100000"/>
              </a:lnSpc>
              <a:spcBef>
                <a:spcPts val="894"/>
              </a:spcBef>
              <a:buFont typeface="Wingdings"/>
              <a:buChar char=""/>
              <a:tabLst>
                <a:tab pos="355600" algn="l"/>
              </a:tabLst>
            </a:pPr>
            <a:r>
              <a:rPr sz="2400" spc="-5" dirty="0">
                <a:solidFill>
                  <a:srgbClr val="46424D"/>
                </a:solidFill>
                <a:latin typeface="Arial"/>
                <a:cs typeface="Arial"/>
              </a:rPr>
              <a:t>Costs and schedule pressure </a:t>
            </a:r>
            <a:r>
              <a:rPr sz="2400" dirty="0">
                <a:solidFill>
                  <a:srgbClr val="46424D"/>
                </a:solidFill>
                <a:latin typeface="Arial"/>
                <a:cs typeface="Arial"/>
              </a:rPr>
              <a:t>mean that this </a:t>
            </a:r>
            <a:r>
              <a:rPr sz="2400" spc="-5" dirty="0">
                <a:solidFill>
                  <a:srgbClr val="46424D"/>
                </a:solidFill>
                <a:latin typeface="Arial"/>
                <a:cs typeface="Arial"/>
              </a:rPr>
              <a:t>approach  became increasingly unviable, especially </a:t>
            </a:r>
            <a:r>
              <a:rPr sz="2400" dirty="0">
                <a:solidFill>
                  <a:srgbClr val="46424D"/>
                </a:solidFill>
                <a:latin typeface="Arial"/>
                <a:cs typeface="Arial"/>
              </a:rPr>
              <a:t>for </a:t>
            </a:r>
            <a:r>
              <a:rPr sz="2400" spc="-5" dirty="0">
                <a:solidFill>
                  <a:srgbClr val="46424D"/>
                </a:solidFill>
                <a:latin typeface="Arial"/>
                <a:cs typeface="Arial"/>
              </a:rPr>
              <a:t>commercial  and Internet-based</a:t>
            </a:r>
            <a:r>
              <a:rPr sz="2400" spc="-20" dirty="0">
                <a:solidFill>
                  <a:srgbClr val="46424D"/>
                </a:solidFill>
                <a:latin typeface="Arial"/>
                <a:cs typeface="Arial"/>
              </a:rPr>
              <a:t> </a:t>
            </a:r>
            <a:r>
              <a:rPr sz="2400" dirty="0">
                <a:solidFill>
                  <a:srgbClr val="46424D"/>
                </a:solidFill>
                <a:latin typeface="Arial"/>
                <a:cs typeface="Arial"/>
              </a:rPr>
              <a:t>systems.</a:t>
            </a:r>
            <a:endParaRPr sz="2400">
              <a:latin typeface="Arial"/>
              <a:cs typeface="Arial"/>
            </a:endParaRPr>
          </a:p>
          <a:p>
            <a:pPr marL="355600" marR="11430" indent="-342900" algn="just">
              <a:lnSpc>
                <a:spcPct val="100000"/>
              </a:lnSpc>
              <a:spcBef>
                <a:spcPts val="1205"/>
              </a:spcBef>
              <a:buFont typeface="Wingdings"/>
              <a:buChar char=""/>
              <a:tabLst>
                <a:tab pos="355600" algn="l"/>
              </a:tabLst>
            </a:pPr>
            <a:r>
              <a:rPr sz="2400" spc="-5" dirty="0">
                <a:solidFill>
                  <a:srgbClr val="46424D"/>
                </a:solidFill>
                <a:latin typeface="Arial"/>
                <a:cs typeface="Arial"/>
              </a:rPr>
              <a:t>An approach </a:t>
            </a:r>
            <a:r>
              <a:rPr sz="2400" dirty="0">
                <a:solidFill>
                  <a:srgbClr val="46424D"/>
                </a:solidFill>
                <a:latin typeface="Arial"/>
                <a:cs typeface="Arial"/>
              </a:rPr>
              <a:t>to </a:t>
            </a:r>
            <a:r>
              <a:rPr sz="2400" spc="-5" dirty="0">
                <a:solidFill>
                  <a:srgbClr val="46424D"/>
                </a:solidFill>
                <a:latin typeface="Arial"/>
                <a:cs typeface="Arial"/>
              </a:rPr>
              <a:t>development based around </a:t>
            </a:r>
            <a:r>
              <a:rPr sz="2400" dirty="0">
                <a:solidFill>
                  <a:srgbClr val="46424D"/>
                </a:solidFill>
                <a:latin typeface="Arial"/>
                <a:cs typeface="Arial"/>
              </a:rPr>
              <a:t>the </a:t>
            </a:r>
            <a:r>
              <a:rPr sz="2400" spc="-5" dirty="0">
                <a:solidFill>
                  <a:srgbClr val="46424D"/>
                </a:solidFill>
                <a:latin typeface="Arial"/>
                <a:cs typeface="Arial"/>
              </a:rPr>
              <a:t>reuse </a:t>
            </a:r>
            <a:r>
              <a:rPr sz="2400" dirty="0">
                <a:solidFill>
                  <a:srgbClr val="46424D"/>
                </a:solidFill>
                <a:latin typeface="Arial"/>
                <a:cs typeface="Arial"/>
              </a:rPr>
              <a:t>of  </a:t>
            </a:r>
            <a:r>
              <a:rPr sz="2400" spc="-5" dirty="0">
                <a:solidFill>
                  <a:srgbClr val="46424D"/>
                </a:solidFill>
                <a:latin typeface="Arial"/>
                <a:cs typeface="Arial"/>
              </a:rPr>
              <a:t>existing </a:t>
            </a:r>
            <a:r>
              <a:rPr sz="2400" dirty="0">
                <a:solidFill>
                  <a:srgbClr val="46424D"/>
                </a:solidFill>
                <a:latin typeface="Arial"/>
                <a:cs typeface="Arial"/>
              </a:rPr>
              <a:t>software </a:t>
            </a:r>
            <a:r>
              <a:rPr sz="2400" spc="-5" dirty="0">
                <a:solidFill>
                  <a:srgbClr val="46424D"/>
                </a:solidFill>
                <a:latin typeface="Arial"/>
                <a:cs typeface="Arial"/>
              </a:rPr>
              <a:t>emerged and </a:t>
            </a:r>
            <a:r>
              <a:rPr sz="2400" dirty="0">
                <a:solidFill>
                  <a:srgbClr val="46424D"/>
                </a:solidFill>
                <a:latin typeface="Arial"/>
                <a:cs typeface="Arial"/>
              </a:rPr>
              <a:t>is </a:t>
            </a:r>
            <a:r>
              <a:rPr sz="2400" spc="-5" dirty="0">
                <a:solidFill>
                  <a:srgbClr val="46424D"/>
                </a:solidFill>
                <a:latin typeface="Arial"/>
                <a:cs typeface="Arial"/>
              </a:rPr>
              <a:t>now generally used </a:t>
            </a:r>
            <a:r>
              <a:rPr sz="2400" dirty="0">
                <a:solidFill>
                  <a:srgbClr val="46424D"/>
                </a:solidFill>
                <a:latin typeface="Arial"/>
                <a:cs typeface="Arial"/>
              </a:rPr>
              <a:t>for  </a:t>
            </a:r>
            <a:r>
              <a:rPr sz="2400" spc="-5" dirty="0">
                <a:solidFill>
                  <a:srgbClr val="46424D"/>
                </a:solidFill>
                <a:latin typeface="Arial"/>
                <a:cs typeface="Arial"/>
              </a:rPr>
              <a:t>business and scientific</a:t>
            </a:r>
            <a:r>
              <a:rPr sz="2400" spc="15" dirty="0">
                <a:solidFill>
                  <a:srgbClr val="46424D"/>
                </a:solidFill>
                <a:latin typeface="Arial"/>
                <a:cs typeface="Arial"/>
              </a:rPr>
              <a:t> </a:t>
            </a:r>
            <a:r>
              <a:rPr sz="2400" dirty="0">
                <a:solidFill>
                  <a:srgbClr val="46424D"/>
                </a:solidFill>
                <a:latin typeface="Arial"/>
                <a:cs typeface="Arial"/>
              </a:rPr>
              <a:t>software.</a:t>
            </a:r>
            <a:endParaRPr sz="2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870710" cy="391160"/>
          </a:xfrm>
          <a:prstGeom prst="rect">
            <a:avLst/>
          </a:prstGeom>
        </p:spPr>
        <p:txBody>
          <a:bodyPr vert="horz" wrap="square" lIns="0" tIns="12700" rIns="0" bIns="0" rtlCol="0">
            <a:spAutoFit/>
          </a:bodyPr>
          <a:lstStyle/>
          <a:p>
            <a:pPr marL="12700">
              <a:lnSpc>
                <a:spcPct val="100000"/>
              </a:lnSpc>
              <a:spcBef>
                <a:spcPts val="100"/>
              </a:spcBef>
            </a:pPr>
            <a:r>
              <a:rPr spc="-5" dirty="0"/>
              <a:t>Reuse</a:t>
            </a:r>
            <a:r>
              <a:rPr spc="-65" dirty="0"/>
              <a:t> </a:t>
            </a:r>
            <a:r>
              <a:rPr spc="-5" dirty="0"/>
              <a:t>levels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41</a:t>
            </a:fld>
            <a:endParaRPr dirty="0"/>
          </a:p>
        </p:txBody>
      </p:sp>
      <p:sp>
        <p:nvSpPr>
          <p:cNvPr id="3" name="object 3"/>
          <p:cNvSpPr txBox="1"/>
          <p:nvPr/>
        </p:nvSpPr>
        <p:spPr>
          <a:xfrm>
            <a:off x="535940" y="1488967"/>
            <a:ext cx="8032115" cy="4561205"/>
          </a:xfrm>
          <a:prstGeom prst="rect">
            <a:avLst/>
          </a:prstGeom>
        </p:spPr>
        <p:txBody>
          <a:bodyPr vert="horz" wrap="square" lIns="0" tIns="149225" rIns="0" bIns="0" rtlCol="0">
            <a:spAutoFit/>
          </a:bodyPr>
          <a:lstStyle/>
          <a:p>
            <a:pPr marL="355600" indent="-342900">
              <a:lnSpc>
                <a:spcPct val="100000"/>
              </a:lnSpc>
              <a:spcBef>
                <a:spcPts val="1175"/>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abstraction</a:t>
            </a:r>
            <a:r>
              <a:rPr sz="2400" spc="-15" dirty="0">
                <a:solidFill>
                  <a:srgbClr val="46424D"/>
                </a:solidFill>
                <a:latin typeface="Arial"/>
                <a:cs typeface="Arial"/>
              </a:rPr>
              <a:t> </a:t>
            </a:r>
            <a:r>
              <a:rPr sz="2400" spc="-5" dirty="0">
                <a:solidFill>
                  <a:srgbClr val="46424D"/>
                </a:solidFill>
                <a:latin typeface="Arial"/>
                <a:cs typeface="Arial"/>
              </a:rPr>
              <a:t>level</a:t>
            </a:r>
            <a:endParaRPr sz="2400">
              <a:latin typeface="Arial"/>
              <a:cs typeface="Arial"/>
            </a:endParaRPr>
          </a:p>
          <a:p>
            <a:pPr marL="756285" marR="508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At this </a:t>
            </a:r>
            <a:r>
              <a:rPr sz="2000" spc="-5" dirty="0">
                <a:solidFill>
                  <a:srgbClr val="46424D"/>
                </a:solidFill>
                <a:latin typeface="Arial"/>
                <a:cs typeface="Arial"/>
              </a:rPr>
              <a:t>level, </a:t>
            </a:r>
            <a:r>
              <a:rPr sz="2000" dirty="0">
                <a:solidFill>
                  <a:srgbClr val="46424D"/>
                </a:solidFill>
                <a:latin typeface="Arial"/>
                <a:cs typeface="Arial"/>
              </a:rPr>
              <a:t>you </a:t>
            </a:r>
            <a:r>
              <a:rPr sz="2000" spc="-5" dirty="0">
                <a:solidFill>
                  <a:srgbClr val="46424D"/>
                </a:solidFill>
                <a:latin typeface="Arial"/>
                <a:cs typeface="Arial"/>
              </a:rPr>
              <a:t>don’t </a:t>
            </a:r>
            <a:r>
              <a:rPr sz="2000" dirty="0">
                <a:solidFill>
                  <a:srgbClr val="46424D"/>
                </a:solidFill>
                <a:latin typeface="Arial"/>
                <a:cs typeface="Arial"/>
              </a:rPr>
              <a:t>reuse software directly </a:t>
            </a:r>
            <a:r>
              <a:rPr sz="2000" spc="-5" dirty="0">
                <a:solidFill>
                  <a:srgbClr val="46424D"/>
                </a:solidFill>
                <a:latin typeface="Arial"/>
                <a:cs typeface="Arial"/>
              </a:rPr>
              <a:t>but </a:t>
            </a:r>
            <a:r>
              <a:rPr sz="2000" dirty="0">
                <a:solidFill>
                  <a:srgbClr val="46424D"/>
                </a:solidFill>
                <a:latin typeface="Arial"/>
                <a:cs typeface="Arial"/>
              </a:rPr>
              <a:t>use</a:t>
            </a:r>
            <a:r>
              <a:rPr sz="2000" spc="-180" dirty="0">
                <a:solidFill>
                  <a:srgbClr val="46424D"/>
                </a:solidFill>
                <a:latin typeface="Arial"/>
                <a:cs typeface="Arial"/>
              </a:rPr>
              <a:t> </a:t>
            </a:r>
            <a:r>
              <a:rPr sz="2000" spc="-5" dirty="0">
                <a:solidFill>
                  <a:srgbClr val="46424D"/>
                </a:solidFill>
                <a:latin typeface="Arial"/>
                <a:cs typeface="Arial"/>
              </a:rPr>
              <a:t>knowledge  </a:t>
            </a:r>
            <a:r>
              <a:rPr sz="2000" dirty="0">
                <a:solidFill>
                  <a:srgbClr val="46424D"/>
                </a:solidFill>
                <a:latin typeface="Arial"/>
                <a:cs typeface="Arial"/>
              </a:rPr>
              <a:t>of successful abstractions in </a:t>
            </a:r>
            <a:r>
              <a:rPr sz="2000" spc="-5" dirty="0">
                <a:solidFill>
                  <a:srgbClr val="46424D"/>
                </a:solidFill>
                <a:latin typeface="Arial"/>
                <a:cs typeface="Arial"/>
              </a:rPr>
              <a:t>the </a:t>
            </a:r>
            <a:r>
              <a:rPr sz="2000" dirty="0">
                <a:solidFill>
                  <a:srgbClr val="46424D"/>
                </a:solidFill>
                <a:latin typeface="Arial"/>
                <a:cs typeface="Arial"/>
              </a:rPr>
              <a:t>design of your</a:t>
            </a:r>
            <a:r>
              <a:rPr sz="2000" spc="-195" dirty="0">
                <a:solidFill>
                  <a:srgbClr val="46424D"/>
                </a:solidFill>
                <a:latin typeface="Arial"/>
                <a:cs typeface="Arial"/>
              </a:rPr>
              <a:t> </a:t>
            </a:r>
            <a:r>
              <a:rPr sz="2000" dirty="0">
                <a:solidFill>
                  <a:srgbClr val="46424D"/>
                </a:solidFill>
                <a:latin typeface="Arial"/>
                <a:cs typeface="Arial"/>
              </a:rPr>
              <a:t>software.</a:t>
            </a:r>
            <a:endParaRPr sz="2000">
              <a:latin typeface="Arial"/>
              <a:cs typeface="Arial"/>
            </a:endParaRPr>
          </a:p>
          <a:p>
            <a:pPr marL="355600" indent="-342900">
              <a:lnSpc>
                <a:spcPct val="100000"/>
              </a:lnSpc>
              <a:spcBef>
                <a:spcPts val="9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object</a:t>
            </a:r>
            <a:r>
              <a:rPr sz="2400" spc="-10" dirty="0">
                <a:solidFill>
                  <a:srgbClr val="46424D"/>
                </a:solidFill>
                <a:latin typeface="Arial"/>
                <a:cs typeface="Arial"/>
              </a:rPr>
              <a:t> </a:t>
            </a:r>
            <a:r>
              <a:rPr sz="2400" spc="-5" dirty="0">
                <a:solidFill>
                  <a:srgbClr val="46424D"/>
                </a:solidFill>
                <a:latin typeface="Arial"/>
                <a:cs typeface="Arial"/>
              </a:rPr>
              <a:t>level</a:t>
            </a:r>
            <a:endParaRPr sz="2400">
              <a:latin typeface="Arial"/>
              <a:cs typeface="Arial"/>
            </a:endParaRPr>
          </a:p>
          <a:p>
            <a:pPr marL="756285" marR="12192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At this level, you directly reuse objects from a library rather</a:t>
            </a:r>
            <a:r>
              <a:rPr sz="2000" spc="-240" dirty="0">
                <a:solidFill>
                  <a:srgbClr val="46424D"/>
                </a:solidFill>
                <a:latin typeface="Arial"/>
                <a:cs typeface="Arial"/>
              </a:rPr>
              <a:t> </a:t>
            </a:r>
            <a:r>
              <a:rPr sz="2000" dirty="0">
                <a:solidFill>
                  <a:srgbClr val="46424D"/>
                </a:solidFill>
                <a:latin typeface="Arial"/>
                <a:cs typeface="Arial"/>
              </a:rPr>
              <a:t>than  writing the code</a:t>
            </a:r>
            <a:r>
              <a:rPr sz="2000" spc="-65" dirty="0">
                <a:solidFill>
                  <a:srgbClr val="46424D"/>
                </a:solidFill>
                <a:latin typeface="Arial"/>
                <a:cs typeface="Arial"/>
              </a:rPr>
              <a:t> </a:t>
            </a:r>
            <a:r>
              <a:rPr sz="2000" dirty="0">
                <a:solidFill>
                  <a:srgbClr val="46424D"/>
                </a:solidFill>
                <a:latin typeface="Arial"/>
                <a:cs typeface="Arial"/>
              </a:rPr>
              <a:t>yourself.</a:t>
            </a:r>
            <a:endParaRPr sz="2000">
              <a:latin typeface="Arial"/>
              <a:cs typeface="Arial"/>
            </a:endParaRPr>
          </a:p>
          <a:p>
            <a:pPr marL="355600" indent="-342900">
              <a:lnSpc>
                <a:spcPct val="100000"/>
              </a:lnSpc>
              <a:spcBef>
                <a:spcPts val="894"/>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component</a:t>
            </a:r>
            <a:r>
              <a:rPr sz="2400" dirty="0">
                <a:solidFill>
                  <a:srgbClr val="46424D"/>
                </a:solidFill>
                <a:latin typeface="Arial"/>
                <a:cs typeface="Arial"/>
              </a:rPr>
              <a:t> </a:t>
            </a:r>
            <a:r>
              <a:rPr sz="2400" spc="-5" dirty="0">
                <a:solidFill>
                  <a:srgbClr val="46424D"/>
                </a:solidFill>
                <a:latin typeface="Arial"/>
                <a:cs typeface="Arial"/>
              </a:rPr>
              <a:t>level</a:t>
            </a:r>
            <a:endParaRPr sz="2400">
              <a:latin typeface="Arial"/>
              <a:cs typeface="Arial"/>
            </a:endParaRPr>
          </a:p>
          <a:p>
            <a:pPr marL="756285" marR="328930"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Components are collections of objects and object classes</a:t>
            </a:r>
            <a:r>
              <a:rPr sz="2000" spc="-215" dirty="0">
                <a:solidFill>
                  <a:srgbClr val="46424D"/>
                </a:solidFill>
                <a:latin typeface="Arial"/>
                <a:cs typeface="Arial"/>
              </a:rPr>
              <a:t> </a:t>
            </a:r>
            <a:r>
              <a:rPr sz="2000" dirty="0">
                <a:solidFill>
                  <a:srgbClr val="46424D"/>
                </a:solidFill>
                <a:latin typeface="Arial"/>
                <a:cs typeface="Arial"/>
              </a:rPr>
              <a:t>that  you reuse in application</a:t>
            </a:r>
            <a:r>
              <a:rPr sz="2000" spc="-85" dirty="0">
                <a:solidFill>
                  <a:srgbClr val="46424D"/>
                </a:solidFill>
                <a:latin typeface="Arial"/>
                <a:cs typeface="Arial"/>
              </a:rPr>
              <a:t> </a:t>
            </a:r>
            <a:r>
              <a:rPr sz="2000" dirty="0">
                <a:solidFill>
                  <a:srgbClr val="46424D"/>
                </a:solidFill>
                <a:latin typeface="Arial"/>
                <a:cs typeface="Arial"/>
              </a:rPr>
              <a:t>systems.</a:t>
            </a:r>
            <a:endParaRPr sz="2000">
              <a:latin typeface="Arial"/>
              <a:cs typeface="Arial"/>
            </a:endParaRPr>
          </a:p>
          <a:p>
            <a:pPr marL="355600" indent="-342900">
              <a:lnSpc>
                <a:spcPct val="100000"/>
              </a:lnSpc>
              <a:spcBef>
                <a:spcPts val="900"/>
              </a:spcBef>
              <a:buFont typeface="Wingdings"/>
              <a:buChar char=""/>
              <a:tabLst>
                <a:tab pos="355600" algn="l"/>
              </a:tabLst>
            </a:pPr>
            <a:r>
              <a:rPr sz="2400" spc="-5" dirty="0">
                <a:solidFill>
                  <a:srgbClr val="46424D"/>
                </a:solidFill>
                <a:latin typeface="Arial"/>
                <a:cs typeface="Arial"/>
              </a:rPr>
              <a:t>The </a:t>
            </a:r>
            <a:r>
              <a:rPr sz="2400" dirty="0">
                <a:solidFill>
                  <a:srgbClr val="46424D"/>
                </a:solidFill>
                <a:latin typeface="Arial"/>
                <a:cs typeface="Arial"/>
              </a:rPr>
              <a:t>system</a:t>
            </a:r>
            <a:r>
              <a:rPr sz="2400" spc="-25" dirty="0">
                <a:solidFill>
                  <a:srgbClr val="46424D"/>
                </a:solidFill>
                <a:latin typeface="Arial"/>
                <a:cs typeface="Arial"/>
              </a:rPr>
              <a:t> </a:t>
            </a:r>
            <a:r>
              <a:rPr sz="2400" spc="-5" dirty="0">
                <a:solidFill>
                  <a:srgbClr val="46424D"/>
                </a:solidFill>
                <a:latin typeface="Arial"/>
                <a:cs typeface="Arial"/>
              </a:rPr>
              <a:t>level</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At this level, you reuse entire application</a:t>
            </a:r>
            <a:r>
              <a:rPr sz="2000" spc="-150" dirty="0">
                <a:solidFill>
                  <a:srgbClr val="46424D"/>
                </a:solidFill>
                <a:latin typeface="Arial"/>
                <a:cs typeface="Arial"/>
              </a:rPr>
              <a:t> </a:t>
            </a:r>
            <a:r>
              <a:rPr sz="2000" dirty="0">
                <a:solidFill>
                  <a:srgbClr val="46424D"/>
                </a:solidFill>
                <a:latin typeface="Arial"/>
                <a:cs typeface="Arial"/>
              </a:rPr>
              <a:t>systems.</a:t>
            </a:r>
            <a:endParaRPr sz="20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26400" cy="58553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Reuse</a:t>
            </a:r>
            <a:r>
              <a:rPr sz="2400" b="1" spc="-15" dirty="0">
                <a:solidFill>
                  <a:srgbClr val="46424D"/>
                </a:solidFill>
                <a:latin typeface="Arial"/>
                <a:cs typeface="Arial"/>
              </a:rPr>
              <a:t> </a:t>
            </a:r>
            <a:r>
              <a:rPr sz="2400" b="1" spc="-5" dirty="0">
                <a:solidFill>
                  <a:srgbClr val="46424D"/>
                </a:solidFill>
                <a:latin typeface="Arial"/>
                <a:cs typeface="Arial"/>
              </a:rPr>
              <a:t>costs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costs </a:t>
            </a:r>
            <a:r>
              <a:rPr sz="2400" dirty="0">
                <a:solidFill>
                  <a:srgbClr val="46424D"/>
                </a:solidFill>
                <a:latin typeface="Arial"/>
                <a:cs typeface="Arial"/>
              </a:rPr>
              <a:t>of the time </a:t>
            </a:r>
            <a:r>
              <a:rPr sz="2400" spc="-5" dirty="0">
                <a:solidFill>
                  <a:srgbClr val="46424D"/>
                </a:solidFill>
                <a:latin typeface="Arial"/>
                <a:cs typeface="Arial"/>
              </a:rPr>
              <a:t>spent in looking </a:t>
            </a:r>
            <a:r>
              <a:rPr sz="2400" dirty="0">
                <a:solidFill>
                  <a:srgbClr val="46424D"/>
                </a:solidFill>
                <a:latin typeface="Arial"/>
                <a:cs typeface="Arial"/>
              </a:rPr>
              <a:t>for </a:t>
            </a:r>
            <a:r>
              <a:rPr sz="2400" spc="-5" dirty="0">
                <a:solidFill>
                  <a:srgbClr val="46424D"/>
                </a:solidFill>
                <a:latin typeface="Arial"/>
                <a:cs typeface="Arial"/>
              </a:rPr>
              <a:t>software </a:t>
            </a:r>
            <a:r>
              <a:rPr sz="2400" dirty="0">
                <a:solidFill>
                  <a:srgbClr val="46424D"/>
                </a:solidFill>
                <a:latin typeface="Arial"/>
                <a:cs typeface="Arial"/>
              </a:rPr>
              <a:t>to  reuse </a:t>
            </a:r>
            <a:r>
              <a:rPr sz="2400" spc="-5" dirty="0">
                <a:solidFill>
                  <a:srgbClr val="46424D"/>
                </a:solidFill>
                <a:latin typeface="Arial"/>
                <a:cs typeface="Arial"/>
              </a:rPr>
              <a:t>and assessing whether </a:t>
            </a:r>
            <a:r>
              <a:rPr sz="2400" dirty="0">
                <a:solidFill>
                  <a:srgbClr val="46424D"/>
                </a:solidFill>
                <a:latin typeface="Arial"/>
                <a:cs typeface="Arial"/>
              </a:rPr>
              <a:t>or not </a:t>
            </a:r>
            <a:r>
              <a:rPr sz="2400" spc="-10" dirty="0">
                <a:solidFill>
                  <a:srgbClr val="46424D"/>
                </a:solidFill>
                <a:latin typeface="Arial"/>
                <a:cs typeface="Arial"/>
              </a:rPr>
              <a:t>it </a:t>
            </a:r>
            <a:r>
              <a:rPr sz="2400" spc="-5" dirty="0">
                <a:solidFill>
                  <a:srgbClr val="46424D"/>
                </a:solidFill>
                <a:latin typeface="Arial"/>
                <a:cs typeface="Arial"/>
              </a:rPr>
              <a:t>meets your</a:t>
            </a:r>
            <a:r>
              <a:rPr sz="2400" spc="95" dirty="0">
                <a:solidFill>
                  <a:srgbClr val="46424D"/>
                </a:solidFill>
                <a:latin typeface="Arial"/>
                <a:cs typeface="Arial"/>
              </a:rPr>
              <a:t> </a:t>
            </a:r>
            <a:r>
              <a:rPr sz="2400" spc="-5" dirty="0">
                <a:solidFill>
                  <a:srgbClr val="46424D"/>
                </a:solidFill>
                <a:latin typeface="Arial"/>
                <a:cs typeface="Arial"/>
              </a:rPr>
              <a:t>needs.</a:t>
            </a:r>
            <a:endParaRPr sz="2400">
              <a:latin typeface="Arial"/>
              <a:cs typeface="Arial"/>
            </a:endParaRPr>
          </a:p>
          <a:p>
            <a:pPr marL="355600" marR="522605" indent="-342900">
              <a:lnSpc>
                <a:spcPct val="100000"/>
              </a:lnSpc>
              <a:spcBef>
                <a:spcPts val="1205"/>
              </a:spcBef>
              <a:buFont typeface="Wingdings"/>
              <a:buChar char=""/>
              <a:tabLst>
                <a:tab pos="355600" algn="l"/>
              </a:tabLst>
            </a:pPr>
            <a:r>
              <a:rPr sz="2400" spc="-5" dirty="0">
                <a:solidFill>
                  <a:srgbClr val="46424D"/>
                </a:solidFill>
                <a:latin typeface="Arial"/>
                <a:cs typeface="Arial"/>
              </a:rPr>
              <a:t>Where applicable, </a:t>
            </a:r>
            <a:r>
              <a:rPr sz="2400" dirty="0">
                <a:solidFill>
                  <a:srgbClr val="46424D"/>
                </a:solidFill>
                <a:latin typeface="Arial"/>
                <a:cs typeface="Arial"/>
              </a:rPr>
              <a:t>the costs of </a:t>
            </a:r>
            <a:r>
              <a:rPr sz="2400" spc="-5" dirty="0">
                <a:solidFill>
                  <a:srgbClr val="46424D"/>
                </a:solidFill>
                <a:latin typeface="Arial"/>
                <a:cs typeface="Arial"/>
              </a:rPr>
              <a:t>buying </a:t>
            </a:r>
            <a:r>
              <a:rPr sz="2400" dirty="0">
                <a:solidFill>
                  <a:srgbClr val="46424D"/>
                </a:solidFill>
                <a:latin typeface="Arial"/>
                <a:cs typeface="Arial"/>
              </a:rPr>
              <a:t>the </a:t>
            </a:r>
            <a:r>
              <a:rPr sz="2400" spc="-5" dirty="0">
                <a:solidFill>
                  <a:srgbClr val="46424D"/>
                </a:solidFill>
                <a:latin typeface="Arial"/>
                <a:cs typeface="Arial"/>
              </a:rPr>
              <a:t>reusable  </a:t>
            </a:r>
            <a:r>
              <a:rPr sz="2400" dirty="0">
                <a:solidFill>
                  <a:srgbClr val="46424D"/>
                </a:solidFill>
                <a:latin typeface="Arial"/>
                <a:cs typeface="Arial"/>
              </a:rPr>
              <a:t>software. For </a:t>
            </a:r>
            <a:r>
              <a:rPr sz="2400" spc="-5" dirty="0">
                <a:solidFill>
                  <a:srgbClr val="46424D"/>
                </a:solidFill>
                <a:latin typeface="Arial"/>
                <a:cs typeface="Arial"/>
              </a:rPr>
              <a:t>large off-the-shelf </a:t>
            </a:r>
            <a:r>
              <a:rPr sz="2400" dirty="0">
                <a:solidFill>
                  <a:srgbClr val="46424D"/>
                </a:solidFill>
                <a:latin typeface="Arial"/>
                <a:cs typeface="Arial"/>
              </a:rPr>
              <a:t>systems, </a:t>
            </a:r>
            <a:r>
              <a:rPr sz="2400" spc="-5" dirty="0">
                <a:solidFill>
                  <a:srgbClr val="46424D"/>
                </a:solidFill>
                <a:latin typeface="Arial"/>
                <a:cs typeface="Arial"/>
              </a:rPr>
              <a:t>these</a:t>
            </a:r>
            <a:r>
              <a:rPr sz="2400" spc="-80" dirty="0">
                <a:solidFill>
                  <a:srgbClr val="46424D"/>
                </a:solidFill>
                <a:latin typeface="Arial"/>
                <a:cs typeface="Arial"/>
              </a:rPr>
              <a:t> </a:t>
            </a:r>
            <a:r>
              <a:rPr sz="2400" dirty="0">
                <a:solidFill>
                  <a:srgbClr val="46424D"/>
                </a:solidFill>
                <a:latin typeface="Arial"/>
                <a:cs typeface="Arial"/>
              </a:rPr>
              <a:t>costs  </a:t>
            </a:r>
            <a:r>
              <a:rPr sz="2400" spc="-5" dirty="0">
                <a:solidFill>
                  <a:srgbClr val="46424D"/>
                </a:solidFill>
                <a:latin typeface="Arial"/>
                <a:cs typeface="Arial"/>
              </a:rPr>
              <a:t>can be </a:t>
            </a:r>
            <a:r>
              <a:rPr sz="2400" dirty="0">
                <a:solidFill>
                  <a:srgbClr val="46424D"/>
                </a:solidFill>
                <a:latin typeface="Arial"/>
                <a:cs typeface="Arial"/>
              </a:rPr>
              <a:t>very</a:t>
            </a:r>
            <a:r>
              <a:rPr sz="2400" spc="-10" dirty="0">
                <a:solidFill>
                  <a:srgbClr val="46424D"/>
                </a:solidFill>
                <a:latin typeface="Arial"/>
                <a:cs typeface="Arial"/>
              </a:rPr>
              <a:t> </a:t>
            </a:r>
            <a:r>
              <a:rPr sz="2400" spc="-5" dirty="0">
                <a:solidFill>
                  <a:srgbClr val="46424D"/>
                </a:solidFill>
                <a:latin typeface="Arial"/>
                <a:cs typeface="Arial"/>
              </a:rPr>
              <a:t>high.</a:t>
            </a:r>
            <a:endParaRPr sz="2400">
              <a:latin typeface="Arial"/>
              <a:cs typeface="Arial"/>
            </a:endParaRPr>
          </a:p>
          <a:p>
            <a:pPr marL="355600" marR="653415" indent="-342900">
              <a:lnSpc>
                <a:spcPct val="100000"/>
              </a:lnSpc>
              <a:spcBef>
                <a:spcPts val="1200"/>
              </a:spcBef>
              <a:buFont typeface="Wingdings"/>
              <a:buChar char=""/>
              <a:tabLst>
                <a:tab pos="355600" algn="l"/>
              </a:tabLst>
            </a:pPr>
            <a:r>
              <a:rPr sz="2400" spc="-5" dirty="0">
                <a:solidFill>
                  <a:srgbClr val="46424D"/>
                </a:solidFill>
                <a:latin typeface="Arial"/>
                <a:cs typeface="Arial"/>
              </a:rPr>
              <a:t>The </a:t>
            </a:r>
            <a:r>
              <a:rPr sz="2400" dirty="0">
                <a:solidFill>
                  <a:srgbClr val="46424D"/>
                </a:solidFill>
                <a:latin typeface="Arial"/>
                <a:cs typeface="Arial"/>
              </a:rPr>
              <a:t>costs of </a:t>
            </a:r>
            <a:r>
              <a:rPr sz="2400" spc="-5" dirty="0">
                <a:solidFill>
                  <a:srgbClr val="46424D"/>
                </a:solidFill>
                <a:latin typeface="Arial"/>
                <a:cs typeface="Arial"/>
              </a:rPr>
              <a:t>adapting and configuring </a:t>
            </a:r>
            <a:r>
              <a:rPr sz="2400" dirty="0">
                <a:solidFill>
                  <a:srgbClr val="46424D"/>
                </a:solidFill>
                <a:latin typeface="Arial"/>
                <a:cs typeface="Arial"/>
              </a:rPr>
              <a:t>the </a:t>
            </a:r>
            <a:r>
              <a:rPr sz="2400" spc="-5" dirty="0">
                <a:solidFill>
                  <a:srgbClr val="46424D"/>
                </a:solidFill>
                <a:latin typeface="Arial"/>
                <a:cs typeface="Arial"/>
              </a:rPr>
              <a:t>reusable  software components or </a:t>
            </a:r>
            <a:r>
              <a:rPr sz="2400" dirty="0">
                <a:solidFill>
                  <a:srgbClr val="46424D"/>
                </a:solidFill>
                <a:latin typeface="Arial"/>
                <a:cs typeface="Arial"/>
              </a:rPr>
              <a:t>systems to reflect the  </a:t>
            </a:r>
            <a:r>
              <a:rPr sz="2400" spc="-5" dirty="0">
                <a:solidFill>
                  <a:srgbClr val="46424D"/>
                </a:solidFill>
                <a:latin typeface="Arial"/>
                <a:cs typeface="Arial"/>
              </a:rPr>
              <a:t>requirements </a:t>
            </a:r>
            <a:r>
              <a:rPr sz="2400" dirty="0">
                <a:solidFill>
                  <a:srgbClr val="46424D"/>
                </a:solidFill>
                <a:latin typeface="Arial"/>
                <a:cs typeface="Arial"/>
              </a:rPr>
              <a:t>of the </a:t>
            </a:r>
            <a:r>
              <a:rPr sz="2400" spc="-5" dirty="0">
                <a:solidFill>
                  <a:srgbClr val="46424D"/>
                </a:solidFill>
                <a:latin typeface="Arial"/>
                <a:cs typeface="Arial"/>
              </a:rPr>
              <a:t>system that you are</a:t>
            </a:r>
            <a:r>
              <a:rPr sz="2400" spc="50" dirty="0">
                <a:solidFill>
                  <a:srgbClr val="46424D"/>
                </a:solidFill>
                <a:latin typeface="Arial"/>
                <a:cs typeface="Arial"/>
              </a:rPr>
              <a:t> </a:t>
            </a:r>
            <a:r>
              <a:rPr sz="2400" spc="-5" dirty="0">
                <a:solidFill>
                  <a:srgbClr val="46424D"/>
                </a:solidFill>
                <a:latin typeface="Arial"/>
                <a:cs typeface="Arial"/>
              </a:rPr>
              <a:t>developing.</a:t>
            </a:r>
            <a:endParaRPr sz="2400">
              <a:latin typeface="Arial"/>
              <a:cs typeface="Arial"/>
            </a:endParaRPr>
          </a:p>
          <a:p>
            <a:pPr marL="355600" marR="56515" indent="-342900">
              <a:lnSpc>
                <a:spcPct val="100000"/>
              </a:lnSpc>
              <a:spcBef>
                <a:spcPts val="120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costs </a:t>
            </a:r>
            <a:r>
              <a:rPr sz="2400" dirty="0">
                <a:solidFill>
                  <a:srgbClr val="46424D"/>
                </a:solidFill>
                <a:latin typeface="Arial"/>
                <a:cs typeface="Arial"/>
              </a:rPr>
              <a:t>of </a:t>
            </a:r>
            <a:r>
              <a:rPr sz="2400" spc="-5" dirty="0">
                <a:solidFill>
                  <a:srgbClr val="46424D"/>
                </a:solidFill>
                <a:latin typeface="Arial"/>
                <a:cs typeface="Arial"/>
              </a:rPr>
              <a:t>integrating reusable </a:t>
            </a:r>
            <a:r>
              <a:rPr sz="2400" dirty="0">
                <a:solidFill>
                  <a:srgbClr val="46424D"/>
                </a:solidFill>
                <a:latin typeface="Arial"/>
                <a:cs typeface="Arial"/>
              </a:rPr>
              <a:t>software </a:t>
            </a:r>
            <a:r>
              <a:rPr sz="2400" spc="-5" dirty="0">
                <a:solidFill>
                  <a:srgbClr val="46424D"/>
                </a:solidFill>
                <a:latin typeface="Arial"/>
                <a:cs typeface="Arial"/>
              </a:rPr>
              <a:t>elements with  each other </a:t>
            </a:r>
            <a:r>
              <a:rPr sz="2400" dirty="0">
                <a:solidFill>
                  <a:srgbClr val="46424D"/>
                </a:solidFill>
                <a:latin typeface="Arial"/>
                <a:cs typeface="Arial"/>
              </a:rPr>
              <a:t>(if </a:t>
            </a:r>
            <a:r>
              <a:rPr sz="2400" spc="-5" dirty="0">
                <a:solidFill>
                  <a:srgbClr val="46424D"/>
                </a:solidFill>
                <a:latin typeface="Arial"/>
                <a:cs typeface="Arial"/>
              </a:rPr>
              <a:t>you are using </a:t>
            </a:r>
            <a:r>
              <a:rPr sz="2400" dirty="0">
                <a:solidFill>
                  <a:srgbClr val="46424D"/>
                </a:solidFill>
                <a:latin typeface="Arial"/>
                <a:cs typeface="Arial"/>
              </a:rPr>
              <a:t>software from </a:t>
            </a:r>
            <a:r>
              <a:rPr sz="2400" spc="-10" dirty="0">
                <a:solidFill>
                  <a:srgbClr val="46424D"/>
                </a:solidFill>
                <a:latin typeface="Arial"/>
                <a:cs typeface="Arial"/>
              </a:rPr>
              <a:t>different  </a:t>
            </a:r>
            <a:r>
              <a:rPr sz="2400" spc="-5" dirty="0">
                <a:solidFill>
                  <a:srgbClr val="46424D"/>
                </a:solidFill>
                <a:latin typeface="Arial"/>
                <a:cs typeface="Arial"/>
              </a:rPr>
              <a:t>sources) and with the new code </a:t>
            </a:r>
            <a:r>
              <a:rPr sz="2400" dirty="0">
                <a:solidFill>
                  <a:srgbClr val="46424D"/>
                </a:solidFill>
                <a:latin typeface="Arial"/>
                <a:cs typeface="Arial"/>
              </a:rPr>
              <a:t>that </a:t>
            </a:r>
            <a:r>
              <a:rPr sz="2400" spc="-5" dirty="0">
                <a:solidFill>
                  <a:srgbClr val="46424D"/>
                </a:solidFill>
                <a:latin typeface="Arial"/>
                <a:cs typeface="Arial"/>
              </a:rPr>
              <a:t>you have  developed.</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755890" cy="460565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Configuration</a:t>
            </a:r>
            <a:r>
              <a:rPr sz="2400" b="1" spc="-40" dirty="0">
                <a:solidFill>
                  <a:srgbClr val="46424D"/>
                </a:solidFill>
                <a:latin typeface="Arial"/>
                <a:cs typeface="Arial"/>
              </a:rPr>
              <a:t> </a:t>
            </a:r>
            <a:r>
              <a:rPr sz="2400" b="1" spc="-5" dirty="0">
                <a:solidFill>
                  <a:srgbClr val="46424D"/>
                </a:solidFill>
                <a:latin typeface="Arial"/>
                <a:cs typeface="Arial"/>
              </a:rPr>
              <a:t>management</a:t>
            </a:r>
            <a:endParaRPr sz="2400">
              <a:latin typeface="Arial"/>
              <a:cs typeface="Arial"/>
            </a:endParaRPr>
          </a:p>
          <a:p>
            <a:pPr>
              <a:lnSpc>
                <a:spcPct val="100000"/>
              </a:lnSpc>
            </a:pPr>
            <a:endParaRPr sz="2700">
              <a:latin typeface="Times New Roman"/>
              <a:cs typeface="Times New Roman"/>
            </a:endParaRPr>
          </a:p>
          <a:p>
            <a:pPr marL="355600" marR="391160" indent="-342900">
              <a:lnSpc>
                <a:spcPct val="100000"/>
              </a:lnSpc>
              <a:spcBef>
                <a:spcPts val="1750"/>
              </a:spcBef>
              <a:buFont typeface="Wingdings"/>
              <a:buChar char=""/>
              <a:tabLst>
                <a:tab pos="355600" algn="l"/>
              </a:tabLst>
            </a:pPr>
            <a:r>
              <a:rPr sz="2400" spc="-5" dirty="0">
                <a:solidFill>
                  <a:srgbClr val="46424D"/>
                </a:solidFill>
                <a:latin typeface="Arial"/>
                <a:cs typeface="Arial"/>
              </a:rPr>
              <a:t>Configuration management is </a:t>
            </a:r>
            <a:r>
              <a:rPr sz="2400" dirty="0">
                <a:solidFill>
                  <a:srgbClr val="46424D"/>
                </a:solidFill>
                <a:latin typeface="Arial"/>
                <a:cs typeface="Arial"/>
              </a:rPr>
              <a:t>the </a:t>
            </a:r>
            <a:r>
              <a:rPr sz="2400" spc="-5" dirty="0">
                <a:solidFill>
                  <a:srgbClr val="46424D"/>
                </a:solidFill>
                <a:latin typeface="Arial"/>
                <a:cs typeface="Arial"/>
              </a:rPr>
              <a:t>name given </a:t>
            </a:r>
            <a:r>
              <a:rPr sz="2400" dirty="0">
                <a:solidFill>
                  <a:srgbClr val="46424D"/>
                </a:solidFill>
                <a:latin typeface="Arial"/>
                <a:cs typeface="Arial"/>
              </a:rPr>
              <a:t>to the  </a:t>
            </a:r>
            <a:r>
              <a:rPr sz="2400" spc="-5" dirty="0">
                <a:solidFill>
                  <a:srgbClr val="46424D"/>
                </a:solidFill>
                <a:latin typeface="Arial"/>
                <a:cs typeface="Arial"/>
              </a:rPr>
              <a:t>general process </a:t>
            </a:r>
            <a:r>
              <a:rPr sz="2400" dirty="0">
                <a:solidFill>
                  <a:srgbClr val="46424D"/>
                </a:solidFill>
                <a:latin typeface="Arial"/>
                <a:cs typeface="Arial"/>
              </a:rPr>
              <a:t>of </a:t>
            </a:r>
            <a:r>
              <a:rPr sz="2400" spc="-5" dirty="0">
                <a:solidFill>
                  <a:srgbClr val="46424D"/>
                </a:solidFill>
                <a:latin typeface="Arial"/>
                <a:cs typeface="Arial"/>
              </a:rPr>
              <a:t>managing </a:t>
            </a:r>
            <a:r>
              <a:rPr sz="2400" dirty="0">
                <a:solidFill>
                  <a:srgbClr val="46424D"/>
                </a:solidFill>
                <a:latin typeface="Arial"/>
                <a:cs typeface="Arial"/>
              </a:rPr>
              <a:t>a </a:t>
            </a:r>
            <a:r>
              <a:rPr sz="2400" spc="-5" dirty="0">
                <a:solidFill>
                  <a:srgbClr val="46424D"/>
                </a:solidFill>
                <a:latin typeface="Arial"/>
                <a:cs typeface="Arial"/>
              </a:rPr>
              <a:t>changing </a:t>
            </a:r>
            <a:r>
              <a:rPr sz="2400" dirty="0">
                <a:solidFill>
                  <a:srgbClr val="46424D"/>
                </a:solidFill>
                <a:latin typeface="Arial"/>
                <a:cs typeface="Arial"/>
              </a:rPr>
              <a:t>software  system.</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aim </a:t>
            </a:r>
            <a:r>
              <a:rPr sz="2400" dirty="0">
                <a:solidFill>
                  <a:srgbClr val="46424D"/>
                </a:solidFill>
                <a:latin typeface="Arial"/>
                <a:cs typeface="Arial"/>
              </a:rPr>
              <a:t>of </a:t>
            </a:r>
            <a:r>
              <a:rPr sz="2400" spc="-5" dirty="0">
                <a:solidFill>
                  <a:srgbClr val="46424D"/>
                </a:solidFill>
                <a:latin typeface="Arial"/>
                <a:cs typeface="Arial"/>
              </a:rPr>
              <a:t>configuration management is </a:t>
            </a:r>
            <a:r>
              <a:rPr sz="2400" dirty="0">
                <a:solidFill>
                  <a:srgbClr val="46424D"/>
                </a:solidFill>
                <a:latin typeface="Arial"/>
                <a:cs typeface="Arial"/>
              </a:rPr>
              <a:t>to </a:t>
            </a:r>
            <a:r>
              <a:rPr sz="2400" spc="-5" dirty="0">
                <a:solidFill>
                  <a:srgbClr val="46424D"/>
                </a:solidFill>
                <a:latin typeface="Arial"/>
                <a:cs typeface="Arial"/>
              </a:rPr>
              <a:t>support </a:t>
            </a:r>
            <a:r>
              <a:rPr sz="2400" dirty="0">
                <a:solidFill>
                  <a:srgbClr val="46424D"/>
                </a:solidFill>
                <a:latin typeface="Arial"/>
                <a:cs typeface="Arial"/>
              </a:rPr>
              <a:t>the  system </a:t>
            </a:r>
            <a:r>
              <a:rPr sz="2400" spc="-5" dirty="0">
                <a:solidFill>
                  <a:srgbClr val="46424D"/>
                </a:solidFill>
                <a:latin typeface="Arial"/>
                <a:cs typeface="Arial"/>
              </a:rPr>
              <a:t>integration process so </a:t>
            </a:r>
            <a:r>
              <a:rPr sz="2400" dirty="0">
                <a:solidFill>
                  <a:srgbClr val="46424D"/>
                </a:solidFill>
                <a:latin typeface="Arial"/>
                <a:cs typeface="Arial"/>
              </a:rPr>
              <a:t>that </a:t>
            </a:r>
            <a:r>
              <a:rPr sz="2400" spc="-5" dirty="0">
                <a:solidFill>
                  <a:srgbClr val="46424D"/>
                </a:solidFill>
                <a:latin typeface="Arial"/>
                <a:cs typeface="Arial"/>
              </a:rPr>
              <a:t>all developers can  access </a:t>
            </a:r>
            <a:r>
              <a:rPr sz="2400" dirty="0">
                <a:solidFill>
                  <a:srgbClr val="46424D"/>
                </a:solidFill>
                <a:latin typeface="Arial"/>
                <a:cs typeface="Arial"/>
              </a:rPr>
              <a:t>the project code </a:t>
            </a:r>
            <a:r>
              <a:rPr sz="2400" spc="-5" dirty="0">
                <a:solidFill>
                  <a:srgbClr val="46424D"/>
                </a:solidFill>
                <a:latin typeface="Arial"/>
                <a:cs typeface="Arial"/>
              </a:rPr>
              <a:t>and documents </a:t>
            </a:r>
            <a:r>
              <a:rPr sz="2400" dirty="0">
                <a:solidFill>
                  <a:srgbClr val="46424D"/>
                </a:solidFill>
                <a:latin typeface="Arial"/>
                <a:cs typeface="Arial"/>
              </a:rPr>
              <a:t>in a </a:t>
            </a:r>
            <a:r>
              <a:rPr sz="2400" spc="-5" dirty="0">
                <a:solidFill>
                  <a:srgbClr val="46424D"/>
                </a:solidFill>
                <a:latin typeface="Arial"/>
                <a:cs typeface="Arial"/>
              </a:rPr>
              <a:t>controlled  </a:t>
            </a:r>
            <a:r>
              <a:rPr sz="2400" spc="-50" dirty="0">
                <a:solidFill>
                  <a:srgbClr val="46424D"/>
                </a:solidFill>
                <a:latin typeface="Arial"/>
                <a:cs typeface="Arial"/>
              </a:rPr>
              <a:t>way, </a:t>
            </a:r>
            <a:r>
              <a:rPr sz="2400" spc="-5" dirty="0">
                <a:solidFill>
                  <a:srgbClr val="46424D"/>
                </a:solidFill>
                <a:latin typeface="Arial"/>
                <a:cs typeface="Arial"/>
              </a:rPr>
              <a:t>find </a:t>
            </a:r>
            <a:r>
              <a:rPr sz="2400" dirty="0">
                <a:solidFill>
                  <a:srgbClr val="46424D"/>
                </a:solidFill>
                <a:latin typeface="Arial"/>
                <a:cs typeface="Arial"/>
              </a:rPr>
              <a:t>out </a:t>
            </a:r>
            <a:r>
              <a:rPr sz="2400" spc="-5" dirty="0">
                <a:solidFill>
                  <a:srgbClr val="46424D"/>
                </a:solidFill>
                <a:latin typeface="Arial"/>
                <a:cs typeface="Arial"/>
              </a:rPr>
              <a:t>what changes have been made, and  compile and link components </a:t>
            </a:r>
            <a:r>
              <a:rPr sz="2400" dirty="0">
                <a:solidFill>
                  <a:srgbClr val="46424D"/>
                </a:solidFill>
                <a:latin typeface="Arial"/>
                <a:cs typeface="Arial"/>
              </a:rPr>
              <a:t>to </a:t>
            </a:r>
            <a:r>
              <a:rPr sz="2400" spc="-5" dirty="0">
                <a:solidFill>
                  <a:srgbClr val="46424D"/>
                </a:solidFill>
                <a:latin typeface="Arial"/>
                <a:cs typeface="Arial"/>
              </a:rPr>
              <a:t>create a</a:t>
            </a:r>
            <a:r>
              <a:rPr sz="2400" spc="5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See also Chapter</a:t>
            </a:r>
            <a:r>
              <a:rPr sz="2400" spc="15" dirty="0">
                <a:solidFill>
                  <a:srgbClr val="46424D"/>
                </a:solidFill>
                <a:latin typeface="Arial"/>
                <a:cs typeface="Arial"/>
              </a:rPr>
              <a:t> </a:t>
            </a:r>
            <a:r>
              <a:rPr sz="2400" dirty="0">
                <a:solidFill>
                  <a:srgbClr val="46424D"/>
                </a:solidFill>
                <a:latin typeface="Arial"/>
                <a:cs typeface="Arial"/>
              </a:rPr>
              <a:t>25.</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374005" cy="391160"/>
          </a:xfrm>
          <a:prstGeom prst="rect">
            <a:avLst/>
          </a:prstGeom>
        </p:spPr>
        <p:txBody>
          <a:bodyPr vert="horz" wrap="square" lIns="0" tIns="12700" rIns="0" bIns="0" rtlCol="0">
            <a:spAutoFit/>
          </a:bodyPr>
          <a:lstStyle/>
          <a:p>
            <a:pPr marL="12700">
              <a:lnSpc>
                <a:spcPct val="100000"/>
              </a:lnSpc>
              <a:spcBef>
                <a:spcPts val="100"/>
              </a:spcBef>
            </a:pPr>
            <a:r>
              <a:rPr spc="-5" dirty="0"/>
              <a:t>Configuration management</a:t>
            </a:r>
            <a:r>
              <a:rPr spc="-25" dirty="0"/>
              <a:t> </a:t>
            </a:r>
            <a:r>
              <a:rPr dirty="0"/>
              <a:t>activities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44</a:t>
            </a:fld>
            <a:endParaRPr dirty="0"/>
          </a:p>
        </p:txBody>
      </p:sp>
      <p:sp>
        <p:nvSpPr>
          <p:cNvPr id="3" name="object 3"/>
          <p:cNvSpPr txBox="1"/>
          <p:nvPr/>
        </p:nvSpPr>
        <p:spPr>
          <a:xfrm>
            <a:off x="535940" y="1625854"/>
            <a:ext cx="8042909" cy="4689475"/>
          </a:xfrm>
          <a:prstGeom prst="rect">
            <a:avLst/>
          </a:prstGeom>
        </p:spPr>
        <p:txBody>
          <a:bodyPr vert="horz" wrap="square" lIns="0" tIns="12065" rIns="0" bIns="0" rtlCol="0">
            <a:spAutoFit/>
          </a:bodyPr>
          <a:lstStyle/>
          <a:p>
            <a:pPr marL="355600" marR="5080" indent="-342900">
              <a:lnSpc>
                <a:spcPct val="100000"/>
              </a:lnSpc>
              <a:spcBef>
                <a:spcPts val="95"/>
              </a:spcBef>
              <a:buFont typeface="Wingdings"/>
              <a:buChar char=""/>
              <a:tabLst>
                <a:tab pos="355600" algn="l"/>
              </a:tabLst>
            </a:pPr>
            <a:r>
              <a:rPr sz="2200" spc="-20" dirty="0">
                <a:solidFill>
                  <a:srgbClr val="46424D"/>
                </a:solidFill>
                <a:latin typeface="Arial"/>
                <a:cs typeface="Arial"/>
              </a:rPr>
              <a:t>Version </a:t>
            </a:r>
            <a:r>
              <a:rPr sz="2200" spc="-5" dirty="0">
                <a:solidFill>
                  <a:srgbClr val="46424D"/>
                </a:solidFill>
                <a:latin typeface="Arial"/>
                <a:cs typeface="Arial"/>
              </a:rPr>
              <a:t>management, where support </a:t>
            </a:r>
            <a:r>
              <a:rPr sz="2200" dirty="0">
                <a:solidFill>
                  <a:srgbClr val="46424D"/>
                </a:solidFill>
                <a:latin typeface="Arial"/>
                <a:cs typeface="Arial"/>
              </a:rPr>
              <a:t>is </a:t>
            </a:r>
            <a:r>
              <a:rPr sz="2200" spc="-5" dirty="0">
                <a:solidFill>
                  <a:srgbClr val="46424D"/>
                </a:solidFill>
                <a:latin typeface="Arial"/>
                <a:cs typeface="Arial"/>
              </a:rPr>
              <a:t>provided to keep track  of the different versions of software components. </a:t>
            </a:r>
            <a:r>
              <a:rPr sz="2200" spc="-20" dirty="0">
                <a:solidFill>
                  <a:srgbClr val="46424D"/>
                </a:solidFill>
                <a:latin typeface="Arial"/>
                <a:cs typeface="Arial"/>
              </a:rPr>
              <a:t>Version  </a:t>
            </a:r>
            <a:r>
              <a:rPr sz="2200" spc="-5" dirty="0">
                <a:solidFill>
                  <a:srgbClr val="46424D"/>
                </a:solidFill>
                <a:latin typeface="Arial"/>
                <a:cs typeface="Arial"/>
              </a:rPr>
              <a:t>management systems include facilities to coordinate  development by several</a:t>
            </a:r>
            <a:r>
              <a:rPr sz="2200" spc="35" dirty="0">
                <a:solidFill>
                  <a:srgbClr val="46424D"/>
                </a:solidFill>
                <a:latin typeface="Arial"/>
                <a:cs typeface="Arial"/>
              </a:rPr>
              <a:t> </a:t>
            </a:r>
            <a:r>
              <a:rPr sz="2200" spc="-5" dirty="0">
                <a:solidFill>
                  <a:srgbClr val="46424D"/>
                </a:solidFill>
                <a:latin typeface="Arial"/>
                <a:cs typeface="Arial"/>
              </a:rPr>
              <a:t>programmers.</a:t>
            </a:r>
            <a:endParaRPr sz="2200">
              <a:latin typeface="Arial"/>
              <a:cs typeface="Arial"/>
            </a:endParaRPr>
          </a:p>
          <a:p>
            <a:pPr marL="355600" marR="37465" indent="-342900">
              <a:lnSpc>
                <a:spcPct val="100000"/>
              </a:lnSpc>
              <a:spcBef>
                <a:spcPts val="1200"/>
              </a:spcBef>
              <a:buFont typeface="Wingdings"/>
              <a:buChar char=""/>
              <a:tabLst>
                <a:tab pos="355600" algn="l"/>
              </a:tabLst>
            </a:pPr>
            <a:r>
              <a:rPr sz="2200" spc="-5" dirty="0">
                <a:solidFill>
                  <a:srgbClr val="46424D"/>
                </a:solidFill>
                <a:latin typeface="Arial"/>
                <a:cs typeface="Arial"/>
              </a:rPr>
              <a:t>System integration, where support </a:t>
            </a:r>
            <a:r>
              <a:rPr sz="2200" dirty="0">
                <a:solidFill>
                  <a:srgbClr val="46424D"/>
                </a:solidFill>
                <a:latin typeface="Arial"/>
                <a:cs typeface="Arial"/>
              </a:rPr>
              <a:t>is </a:t>
            </a:r>
            <a:r>
              <a:rPr sz="2200" spc="-5" dirty="0">
                <a:solidFill>
                  <a:srgbClr val="46424D"/>
                </a:solidFill>
                <a:latin typeface="Arial"/>
                <a:cs typeface="Arial"/>
              </a:rPr>
              <a:t>provided to help  developers define what versions of components are used to  </a:t>
            </a:r>
            <a:r>
              <a:rPr sz="2200" dirty="0">
                <a:solidFill>
                  <a:srgbClr val="46424D"/>
                </a:solidFill>
                <a:latin typeface="Arial"/>
                <a:cs typeface="Arial"/>
              </a:rPr>
              <a:t>create each </a:t>
            </a:r>
            <a:r>
              <a:rPr sz="2200" spc="-5" dirty="0">
                <a:solidFill>
                  <a:srgbClr val="46424D"/>
                </a:solidFill>
                <a:latin typeface="Arial"/>
                <a:cs typeface="Arial"/>
              </a:rPr>
              <a:t>version of a system. This </a:t>
            </a:r>
            <a:r>
              <a:rPr sz="2200" dirty="0">
                <a:solidFill>
                  <a:srgbClr val="46424D"/>
                </a:solidFill>
                <a:latin typeface="Arial"/>
                <a:cs typeface="Arial"/>
              </a:rPr>
              <a:t>description </a:t>
            </a:r>
            <a:r>
              <a:rPr sz="2200" spc="-5" dirty="0">
                <a:solidFill>
                  <a:srgbClr val="46424D"/>
                </a:solidFill>
                <a:latin typeface="Arial"/>
                <a:cs typeface="Arial"/>
              </a:rPr>
              <a:t>is then </a:t>
            </a:r>
            <a:r>
              <a:rPr sz="2200" dirty="0">
                <a:solidFill>
                  <a:srgbClr val="46424D"/>
                </a:solidFill>
                <a:latin typeface="Arial"/>
                <a:cs typeface="Arial"/>
              </a:rPr>
              <a:t>used  </a:t>
            </a:r>
            <a:r>
              <a:rPr sz="2200" spc="-5" dirty="0">
                <a:solidFill>
                  <a:srgbClr val="46424D"/>
                </a:solidFill>
                <a:latin typeface="Arial"/>
                <a:cs typeface="Arial"/>
              </a:rPr>
              <a:t>to build a system automatically by compiling and linking the  required components.</a:t>
            </a:r>
            <a:endParaRPr sz="2200">
              <a:latin typeface="Arial"/>
              <a:cs typeface="Arial"/>
            </a:endParaRPr>
          </a:p>
          <a:p>
            <a:pPr marL="355600" marR="16510" indent="-342900">
              <a:lnSpc>
                <a:spcPct val="100000"/>
              </a:lnSpc>
              <a:spcBef>
                <a:spcPts val="1205"/>
              </a:spcBef>
              <a:buFont typeface="Wingdings"/>
              <a:buChar char=""/>
              <a:tabLst>
                <a:tab pos="355600" algn="l"/>
              </a:tabLst>
            </a:pPr>
            <a:r>
              <a:rPr sz="2200" spc="-5" dirty="0">
                <a:solidFill>
                  <a:srgbClr val="46424D"/>
                </a:solidFill>
                <a:latin typeface="Arial"/>
                <a:cs typeface="Arial"/>
              </a:rPr>
              <a:t>Problem tracking, where support is provided to allow users to  report bugs and other problems, and to allow </a:t>
            </a:r>
            <a:r>
              <a:rPr sz="2200" dirty="0">
                <a:solidFill>
                  <a:srgbClr val="46424D"/>
                </a:solidFill>
                <a:latin typeface="Arial"/>
                <a:cs typeface="Arial"/>
              </a:rPr>
              <a:t>all </a:t>
            </a:r>
            <a:r>
              <a:rPr sz="2200" spc="-5" dirty="0">
                <a:solidFill>
                  <a:srgbClr val="46424D"/>
                </a:solidFill>
                <a:latin typeface="Arial"/>
                <a:cs typeface="Arial"/>
              </a:rPr>
              <a:t>developers to  see who </a:t>
            </a:r>
            <a:r>
              <a:rPr sz="2200" dirty="0">
                <a:solidFill>
                  <a:srgbClr val="46424D"/>
                </a:solidFill>
                <a:latin typeface="Arial"/>
                <a:cs typeface="Arial"/>
              </a:rPr>
              <a:t>is </a:t>
            </a:r>
            <a:r>
              <a:rPr sz="2200" spc="-5" dirty="0">
                <a:solidFill>
                  <a:srgbClr val="46424D"/>
                </a:solidFill>
                <a:latin typeface="Arial"/>
                <a:cs typeface="Arial"/>
              </a:rPr>
              <a:t>working on these problems and when they are  fixed.</a:t>
            </a:r>
            <a:endParaRPr sz="22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615054" cy="391160"/>
          </a:xfrm>
          <a:prstGeom prst="rect">
            <a:avLst/>
          </a:prstGeom>
        </p:spPr>
        <p:txBody>
          <a:bodyPr vert="horz" wrap="square" lIns="0" tIns="12700" rIns="0" bIns="0" rtlCol="0">
            <a:spAutoFit/>
          </a:bodyPr>
          <a:lstStyle/>
          <a:p>
            <a:pPr marL="12700">
              <a:lnSpc>
                <a:spcPct val="100000"/>
              </a:lnSpc>
              <a:spcBef>
                <a:spcPts val="100"/>
              </a:spcBef>
            </a:pPr>
            <a:r>
              <a:rPr spc="-5" dirty="0"/>
              <a:t>Host-target</a:t>
            </a:r>
            <a:r>
              <a:rPr spc="-10" dirty="0"/>
              <a:t> </a:t>
            </a:r>
            <a:r>
              <a:rPr spc="-5" dirty="0"/>
              <a:t>development</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45</a:t>
            </a:fld>
            <a:endParaRPr dirty="0"/>
          </a:p>
        </p:txBody>
      </p:sp>
      <p:sp>
        <p:nvSpPr>
          <p:cNvPr id="3" name="object 3"/>
          <p:cNvSpPr txBox="1"/>
          <p:nvPr/>
        </p:nvSpPr>
        <p:spPr>
          <a:xfrm>
            <a:off x="535940" y="1625853"/>
            <a:ext cx="8049895" cy="4263390"/>
          </a:xfrm>
          <a:prstGeom prst="rect">
            <a:avLst/>
          </a:prstGeom>
        </p:spPr>
        <p:txBody>
          <a:bodyPr vert="horz" wrap="square" lIns="0" tIns="12700" rIns="0" bIns="0" rtlCol="0">
            <a:spAutoFit/>
          </a:bodyPr>
          <a:lstStyle/>
          <a:p>
            <a:pPr marL="355600" marR="163830" indent="-342900">
              <a:lnSpc>
                <a:spcPct val="100000"/>
              </a:lnSpc>
              <a:spcBef>
                <a:spcPts val="100"/>
              </a:spcBef>
              <a:buFont typeface="Wingdings"/>
              <a:buChar char=""/>
              <a:tabLst>
                <a:tab pos="355600" algn="l"/>
              </a:tabLst>
            </a:pPr>
            <a:r>
              <a:rPr sz="2400" dirty="0">
                <a:solidFill>
                  <a:srgbClr val="46424D"/>
                </a:solidFill>
                <a:latin typeface="Arial"/>
                <a:cs typeface="Arial"/>
              </a:rPr>
              <a:t>Most software </a:t>
            </a:r>
            <a:r>
              <a:rPr sz="2400" spc="-10" dirty="0">
                <a:solidFill>
                  <a:srgbClr val="46424D"/>
                </a:solidFill>
                <a:latin typeface="Arial"/>
                <a:cs typeface="Arial"/>
              </a:rPr>
              <a:t>is </a:t>
            </a:r>
            <a:r>
              <a:rPr sz="2400" spc="-5" dirty="0">
                <a:solidFill>
                  <a:srgbClr val="46424D"/>
                </a:solidFill>
                <a:latin typeface="Arial"/>
                <a:cs typeface="Arial"/>
              </a:rPr>
              <a:t>developed on one computer </a:t>
            </a:r>
            <a:r>
              <a:rPr sz="2400" dirty="0">
                <a:solidFill>
                  <a:srgbClr val="46424D"/>
                </a:solidFill>
                <a:latin typeface="Arial"/>
                <a:cs typeface="Arial"/>
              </a:rPr>
              <a:t>(the host),  </a:t>
            </a:r>
            <a:r>
              <a:rPr sz="2400" spc="-5" dirty="0">
                <a:solidFill>
                  <a:srgbClr val="46424D"/>
                </a:solidFill>
                <a:latin typeface="Arial"/>
                <a:cs typeface="Arial"/>
              </a:rPr>
              <a:t>but </a:t>
            </a:r>
            <a:r>
              <a:rPr sz="2400" dirty="0">
                <a:solidFill>
                  <a:srgbClr val="46424D"/>
                </a:solidFill>
                <a:latin typeface="Arial"/>
                <a:cs typeface="Arial"/>
              </a:rPr>
              <a:t>runs on a </a:t>
            </a:r>
            <a:r>
              <a:rPr sz="2400" spc="-5" dirty="0">
                <a:solidFill>
                  <a:srgbClr val="46424D"/>
                </a:solidFill>
                <a:latin typeface="Arial"/>
                <a:cs typeface="Arial"/>
              </a:rPr>
              <a:t>separate machine </a:t>
            </a:r>
            <a:r>
              <a:rPr sz="2400" dirty="0">
                <a:solidFill>
                  <a:srgbClr val="46424D"/>
                </a:solidFill>
                <a:latin typeface="Arial"/>
                <a:cs typeface="Arial"/>
              </a:rPr>
              <a:t>(the</a:t>
            </a:r>
            <a:r>
              <a:rPr sz="2400" spc="-15" dirty="0">
                <a:solidFill>
                  <a:srgbClr val="46424D"/>
                </a:solidFill>
                <a:latin typeface="Arial"/>
                <a:cs typeface="Arial"/>
              </a:rPr>
              <a:t> </a:t>
            </a:r>
            <a:r>
              <a:rPr sz="2400" dirty="0">
                <a:solidFill>
                  <a:srgbClr val="46424D"/>
                </a:solidFill>
                <a:latin typeface="Arial"/>
                <a:cs typeface="Arial"/>
              </a:rPr>
              <a:t>target).</a:t>
            </a:r>
            <a:endParaRPr sz="2400">
              <a:latin typeface="Arial"/>
              <a:cs typeface="Arial"/>
            </a:endParaRPr>
          </a:p>
          <a:p>
            <a:pPr marL="355600" marR="1068705" indent="-342900">
              <a:lnSpc>
                <a:spcPct val="100000"/>
              </a:lnSpc>
              <a:spcBef>
                <a:spcPts val="1200"/>
              </a:spcBef>
              <a:buFont typeface="Wingdings"/>
              <a:buChar char=""/>
              <a:tabLst>
                <a:tab pos="355600" algn="l"/>
              </a:tabLst>
            </a:pPr>
            <a:r>
              <a:rPr sz="2400" spc="-5" dirty="0">
                <a:solidFill>
                  <a:srgbClr val="46424D"/>
                </a:solidFill>
                <a:latin typeface="Arial"/>
                <a:cs typeface="Arial"/>
              </a:rPr>
              <a:t>More </a:t>
            </a:r>
            <a:r>
              <a:rPr sz="2400" spc="-25" dirty="0">
                <a:solidFill>
                  <a:srgbClr val="46424D"/>
                </a:solidFill>
                <a:latin typeface="Arial"/>
                <a:cs typeface="Arial"/>
              </a:rPr>
              <a:t>generally, </a:t>
            </a:r>
            <a:r>
              <a:rPr sz="2400" spc="-5" dirty="0">
                <a:solidFill>
                  <a:srgbClr val="46424D"/>
                </a:solidFill>
                <a:latin typeface="Arial"/>
                <a:cs typeface="Arial"/>
              </a:rPr>
              <a:t>we can </a:t>
            </a:r>
            <a:r>
              <a:rPr sz="2400" dirty="0">
                <a:solidFill>
                  <a:srgbClr val="46424D"/>
                </a:solidFill>
                <a:latin typeface="Arial"/>
                <a:cs typeface="Arial"/>
              </a:rPr>
              <a:t>talk </a:t>
            </a:r>
            <a:r>
              <a:rPr sz="2400" spc="-5" dirty="0">
                <a:solidFill>
                  <a:srgbClr val="46424D"/>
                </a:solidFill>
                <a:latin typeface="Arial"/>
                <a:cs typeface="Arial"/>
              </a:rPr>
              <a:t>about a development  platform and an execution</a:t>
            </a:r>
            <a:r>
              <a:rPr sz="2400" spc="25" dirty="0">
                <a:solidFill>
                  <a:srgbClr val="46424D"/>
                </a:solidFill>
                <a:latin typeface="Arial"/>
                <a:cs typeface="Arial"/>
              </a:rPr>
              <a:t> </a:t>
            </a:r>
            <a:r>
              <a:rPr sz="2400" spc="-5" dirty="0">
                <a:solidFill>
                  <a:srgbClr val="46424D"/>
                </a:solidFill>
                <a:latin typeface="Arial"/>
                <a:cs typeface="Arial"/>
              </a:rPr>
              <a:t>platform.</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A platform is more than just</a:t>
            </a:r>
            <a:r>
              <a:rPr sz="2000" spc="-235" dirty="0">
                <a:solidFill>
                  <a:srgbClr val="46424D"/>
                </a:solidFill>
                <a:latin typeface="Arial"/>
                <a:cs typeface="Arial"/>
              </a:rPr>
              <a:t> </a:t>
            </a:r>
            <a:r>
              <a:rPr sz="2000" dirty="0">
                <a:solidFill>
                  <a:srgbClr val="46424D"/>
                </a:solidFill>
                <a:latin typeface="Arial"/>
                <a:cs typeface="Arial"/>
              </a:rPr>
              <a:t>hardware.</a:t>
            </a:r>
            <a:endParaRPr sz="2000">
              <a:latin typeface="Arial"/>
              <a:cs typeface="Arial"/>
            </a:endParaRPr>
          </a:p>
          <a:p>
            <a:pPr marL="756285" marR="5080" lvl="1" indent="-287020">
              <a:lnSpc>
                <a:spcPct val="100000"/>
              </a:lnSpc>
              <a:spcBef>
                <a:spcPts val="605"/>
              </a:spcBef>
              <a:buFont typeface="Wingdings"/>
              <a:buChar char=""/>
              <a:tabLst>
                <a:tab pos="756285" algn="l"/>
                <a:tab pos="756920" algn="l"/>
              </a:tabLst>
            </a:pPr>
            <a:r>
              <a:rPr sz="2000" dirty="0">
                <a:solidFill>
                  <a:srgbClr val="46424D"/>
                </a:solidFill>
                <a:latin typeface="Arial"/>
                <a:cs typeface="Arial"/>
              </a:rPr>
              <a:t>It includes the installed operating system plus other supporting  software such as a database management system </a:t>
            </a:r>
            <a:r>
              <a:rPr sz="2000" spc="-35" dirty="0">
                <a:solidFill>
                  <a:srgbClr val="46424D"/>
                </a:solidFill>
                <a:latin typeface="Arial"/>
                <a:cs typeface="Arial"/>
              </a:rPr>
              <a:t>or, </a:t>
            </a:r>
            <a:r>
              <a:rPr sz="2000" dirty="0">
                <a:solidFill>
                  <a:srgbClr val="46424D"/>
                </a:solidFill>
                <a:latin typeface="Arial"/>
                <a:cs typeface="Arial"/>
              </a:rPr>
              <a:t>for  development platforms, an interactive development</a:t>
            </a:r>
            <a:r>
              <a:rPr sz="2000" spc="-165" dirty="0">
                <a:solidFill>
                  <a:srgbClr val="46424D"/>
                </a:solidFill>
                <a:latin typeface="Arial"/>
                <a:cs typeface="Arial"/>
              </a:rPr>
              <a:t> </a:t>
            </a:r>
            <a:r>
              <a:rPr sz="2000" dirty="0">
                <a:solidFill>
                  <a:srgbClr val="46424D"/>
                </a:solidFill>
                <a:latin typeface="Arial"/>
                <a:cs typeface="Arial"/>
              </a:rPr>
              <a:t>environment.</a:t>
            </a:r>
            <a:endParaRPr sz="2000">
              <a:latin typeface="Arial"/>
              <a:cs typeface="Arial"/>
            </a:endParaRPr>
          </a:p>
          <a:p>
            <a:pPr marL="355600" marR="366395" indent="-342900">
              <a:lnSpc>
                <a:spcPct val="100000"/>
              </a:lnSpc>
              <a:spcBef>
                <a:spcPts val="894"/>
              </a:spcBef>
              <a:buFont typeface="Wingdings"/>
              <a:buChar char=""/>
              <a:tabLst>
                <a:tab pos="355600" algn="l"/>
              </a:tabLst>
            </a:pPr>
            <a:r>
              <a:rPr sz="2400" spc="-5" dirty="0">
                <a:solidFill>
                  <a:srgbClr val="46424D"/>
                </a:solidFill>
                <a:latin typeface="Arial"/>
                <a:cs typeface="Arial"/>
              </a:rPr>
              <a:t>Development platform usually has </a:t>
            </a:r>
            <a:r>
              <a:rPr sz="2400" spc="-10" dirty="0">
                <a:solidFill>
                  <a:srgbClr val="46424D"/>
                </a:solidFill>
                <a:latin typeface="Arial"/>
                <a:cs typeface="Arial"/>
              </a:rPr>
              <a:t>different </a:t>
            </a:r>
            <a:r>
              <a:rPr sz="2400" spc="-5" dirty="0">
                <a:solidFill>
                  <a:srgbClr val="46424D"/>
                </a:solidFill>
                <a:latin typeface="Arial"/>
                <a:cs typeface="Arial"/>
              </a:rPr>
              <a:t>installed  </a:t>
            </a:r>
            <a:r>
              <a:rPr sz="2400" dirty="0">
                <a:solidFill>
                  <a:srgbClr val="46424D"/>
                </a:solidFill>
                <a:latin typeface="Arial"/>
                <a:cs typeface="Arial"/>
              </a:rPr>
              <a:t>software than </a:t>
            </a:r>
            <a:r>
              <a:rPr sz="2400" spc="-5" dirty="0">
                <a:solidFill>
                  <a:srgbClr val="46424D"/>
                </a:solidFill>
                <a:latin typeface="Arial"/>
                <a:cs typeface="Arial"/>
              </a:rPr>
              <a:t>execution platform; </a:t>
            </a:r>
            <a:r>
              <a:rPr sz="2400" dirty="0">
                <a:solidFill>
                  <a:srgbClr val="46424D"/>
                </a:solidFill>
                <a:latin typeface="Arial"/>
                <a:cs typeface="Arial"/>
              </a:rPr>
              <a:t>these </a:t>
            </a:r>
            <a:r>
              <a:rPr sz="2400" spc="-5" dirty="0">
                <a:solidFill>
                  <a:srgbClr val="46424D"/>
                </a:solidFill>
                <a:latin typeface="Arial"/>
                <a:cs typeface="Arial"/>
              </a:rPr>
              <a:t>platforms </a:t>
            </a:r>
            <a:r>
              <a:rPr sz="2400" dirty="0">
                <a:solidFill>
                  <a:srgbClr val="46424D"/>
                </a:solidFill>
                <a:latin typeface="Arial"/>
                <a:cs typeface="Arial"/>
              </a:rPr>
              <a:t>may  </a:t>
            </a:r>
            <a:r>
              <a:rPr sz="2400" spc="-5" dirty="0">
                <a:solidFill>
                  <a:srgbClr val="46424D"/>
                </a:solidFill>
                <a:latin typeface="Arial"/>
                <a:cs typeface="Arial"/>
              </a:rPr>
              <a:t>have </a:t>
            </a:r>
            <a:r>
              <a:rPr sz="2400" spc="-10" dirty="0">
                <a:solidFill>
                  <a:srgbClr val="46424D"/>
                </a:solidFill>
                <a:latin typeface="Arial"/>
                <a:cs typeface="Arial"/>
              </a:rPr>
              <a:t>different </a:t>
            </a:r>
            <a:r>
              <a:rPr sz="2400" dirty="0">
                <a:solidFill>
                  <a:srgbClr val="46424D"/>
                </a:solidFill>
                <a:latin typeface="Arial"/>
                <a:cs typeface="Arial"/>
              </a:rPr>
              <a:t>architectures.</a:t>
            </a:r>
            <a:endParaRPr sz="2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26070" cy="49110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Development </a:t>
            </a:r>
            <a:r>
              <a:rPr sz="2400" b="1" dirty="0">
                <a:solidFill>
                  <a:srgbClr val="46424D"/>
                </a:solidFill>
                <a:latin typeface="Arial"/>
                <a:cs typeface="Arial"/>
              </a:rPr>
              <a:t>platform</a:t>
            </a:r>
            <a:r>
              <a:rPr sz="2400" b="1" spc="-10" dirty="0">
                <a:solidFill>
                  <a:srgbClr val="46424D"/>
                </a:solidFill>
                <a:latin typeface="Arial"/>
                <a:cs typeface="Arial"/>
              </a:rPr>
              <a:t> </a:t>
            </a:r>
            <a:r>
              <a:rPr sz="2400" b="1" dirty="0">
                <a:solidFill>
                  <a:srgbClr val="46424D"/>
                </a:solidFill>
                <a:latin typeface="Arial"/>
                <a:cs typeface="Arial"/>
              </a:rPr>
              <a:t>tools</a:t>
            </a:r>
            <a:endParaRPr sz="2400">
              <a:latin typeface="Arial"/>
              <a:cs typeface="Arial"/>
            </a:endParaRPr>
          </a:p>
          <a:p>
            <a:pPr>
              <a:lnSpc>
                <a:spcPct val="100000"/>
              </a:lnSpc>
            </a:pPr>
            <a:endParaRPr sz="2700">
              <a:latin typeface="Times New Roman"/>
              <a:cs typeface="Times New Roman"/>
            </a:endParaRPr>
          </a:p>
          <a:p>
            <a:pPr marL="355600" marR="6985" indent="-342900">
              <a:lnSpc>
                <a:spcPct val="100000"/>
              </a:lnSpc>
              <a:spcBef>
                <a:spcPts val="1750"/>
              </a:spcBef>
              <a:buFont typeface="Wingdings"/>
              <a:buChar char=""/>
              <a:tabLst>
                <a:tab pos="355600" algn="l"/>
              </a:tabLst>
            </a:pPr>
            <a:r>
              <a:rPr sz="2400" spc="-5" dirty="0">
                <a:solidFill>
                  <a:srgbClr val="46424D"/>
                </a:solidFill>
                <a:latin typeface="Arial"/>
                <a:cs typeface="Arial"/>
              </a:rPr>
              <a:t>An integrated compiler and syntax-directed editing  </a:t>
            </a:r>
            <a:r>
              <a:rPr sz="2400" dirty="0">
                <a:solidFill>
                  <a:srgbClr val="46424D"/>
                </a:solidFill>
                <a:latin typeface="Arial"/>
                <a:cs typeface="Arial"/>
              </a:rPr>
              <a:t>system that </a:t>
            </a:r>
            <a:r>
              <a:rPr sz="2400" spc="-5" dirty="0">
                <a:solidFill>
                  <a:srgbClr val="46424D"/>
                </a:solidFill>
                <a:latin typeface="Arial"/>
                <a:cs typeface="Arial"/>
              </a:rPr>
              <a:t>allows </a:t>
            </a:r>
            <a:r>
              <a:rPr sz="2400" dirty="0">
                <a:solidFill>
                  <a:srgbClr val="46424D"/>
                </a:solidFill>
                <a:latin typeface="Arial"/>
                <a:cs typeface="Arial"/>
              </a:rPr>
              <a:t>you to create, </a:t>
            </a:r>
            <a:r>
              <a:rPr sz="2400" spc="-5" dirty="0">
                <a:solidFill>
                  <a:srgbClr val="46424D"/>
                </a:solidFill>
                <a:latin typeface="Arial"/>
                <a:cs typeface="Arial"/>
              </a:rPr>
              <a:t>edit </a:t>
            </a:r>
            <a:r>
              <a:rPr sz="2400" dirty="0">
                <a:solidFill>
                  <a:srgbClr val="46424D"/>
                </a:solidFill>
                <a:latin typeface="Arial"/>
                <a:cs typeface="Arial"/>
              </a:rPr>
              <a:t>and </a:t>
            </a:r>
            <a:r>
              <a:rPr sz="2400" spc="-5" dirty="0">
                <a:solidFill>
                  <a:srgbClr val="46424D"/>
                </a:solidFill>
                <a:latin typeface="Arial"/>
                <a:cs typeface="Arial"/>
              </a:rPr>
              <a:t>compile</a:t>
            </a:r>
            <a:r>
              <a:rPr sz="2400" spc="-25" dirty="0">
                <a:solidFill>
                  <a:srgbClr val="46424D"/>
                </a:solidFill>
                <a:latin typeface="Arial"/>
                <a:cs typeface="Arial"/>
              </a:rPr>
              <a:t> </a:t>
            </a:r>
            <a:r>
              <a:rPr sz="2400" spc="-5" dirty="0">
                <a:solidFill>
                  <a:srgbClr val="46424D"/>
                </a:solidFill>
                <a:latin typeface="Arial"/>
                <a:cs typeface="Arial"/>
              </a:rPr>
              <a:t>code.</a:t>
            </a:r>
            <a:endParaRPr sz="2400">
              <a:latin typeface="Arial"/>
              <a:cs typeface="Arial"/>
            </a:endParaRPr>
          </a:p>
          <a:p>
            <a:pPr marL="355600" indent="-342900">
              <a:lnSpc>
                <a:spcPct val="100000"/>
              </a:lnSpc>
              <a:spcBef>
                <a:spcPts val="1205"/>
              </a:spcBef>
              <a:buFont typeface="Wingdings"/>
              <a:buChar char=""/>
              <a:tabLst>
                <a:tab pos="355600" algn="l"/>
              </a:tabLst>
            </a:pPr>
            <a:r>
              <a:rPr sz="2400" dirty="0">
                <a:solidFill>
                  <a:srgbClr val="46424D"/>
                </a:solidFill>
                <a:latin typeface="Arial"/>
                <a:cs typeface="Arial"/>
              </a:rPr>
              <a:t>A </a:t>
            </a:r>
            <a:r>
              <a:rPr sz="2400" spc="-5" dirty="0">
                <a:solidFill>
                  <a:srgbClr val="46424D"/>
                </a:solidFill>
                <a:latin typeface="Arial"/>
                <a:cs typeface="Arial"/>
              </a:rPr>
              <a:t>language debugging</a:t>
            </a:r>
            <a:r>
              <a:rPr sz="2400" spc="-85" dirty="0">
                <a:solidFill>
                  <a:srgbClr val="46424D"/>
                </a:solidFill>
                <a:latin typeface="Arial"/>
                <a:cs typeface="Arial"/>
              </a:rPr>
              <a:t> </a:t>
            </a:r>
            <a:r>
              <a:rPr sz="2400" dirty="0">
                <a:solidFill>
                  <a:srgbClr val="46424D"/>
                </a:solidFill>
                <a:latin typeface="Arial"/>
                <a:cs typeface="Arial"/>
              </a:rPr>
              <a:t>system.</a:t>
            </a:r>
            <a:endParaRPr sz="2400">
              <a:latin typeface="Arial"/>
              <a:cs typeface="Arial"/>
            </a:endParaRPr>
          </a:p>
          <a:p>
            <a:pPr marL="355600" marR="955040" indent="-342900">
              <a:lnSpc>
                <a:spcPct val="100000"/>
              </a:lnSpc>
              <a:spcBef>
                <a:spcPts val="1200"/>
              </a:spcBef>
              <a:buFont typeface="Wingdings"/>
              <a:buChar char=""/>
              <a:tabLst>
                <a:tab pos="355600" algn="l"/>
              </a:tabLst>
            </a:pPr>
            <a:r>
              <a:rPr sz="2400" spc="-5" dirty="0">
                <a:solidFill>
                  <a:srgbClr val="46424D"/>
                </a:solidFill>
                <a:latin typeface="Arial"/>
                <a:cs typeface="Arial"/>
              </a:rPr>
              <a:t>Graphical editing </a:t>
            </a:r>
            <a:r>
              <a:rPr sz="2400" dirty="0">
                <a:solidFill>
                  <a:srgbClr val="46424D"/>
                </a:solidFill>
                <a:latin typeface="Arial"/>
                <a:cs typeface="Arial"/>
              </a:rPr>
              <a:t>tools, </a:t>
            </a:r>
            <a:r>
              <a:rPr sz="2400" spc="-5" dirty="0">
                <a:solidFill>
                  <a:srgbClr val="46424D"/>
                </a:solidFill>
                <a:latin typeface="Arial"/>
                <a:cs typeface="Arial"/>
              </a:rPr>
              <a:t>such as tools </a:t>
            </a:r>
            <a:r>
              <a:rPr sz="2400" dirty="0">
                <a:solidFill>
                  <a:srgbClr val="46424D"/>
                </a:solidFill>
                <a:latin typeface="Arial"/>
                <a:cs typeface="Arial"/>
              </a:rPr>
              <a:t>to </a:t>
            </a:r>
            <a:r>
              <a:rPr sz="2400" spc="-5" dirty="0">
                <a:solidFill>
                  <a:srgbClr val="46424D"/>
                </a:solidFill>
                <a:latin typeface="Arial"/>
                <a:cs typeface="Arial"/>
              </a:rPr>
              <a:t>edit UML  models.</a:t>
            </a:r>
            <a:endParaRPr sz="2400">
              <a:latin typeface="Arial"/>
              <a:cs typeface="Arial"/>
            </a:endParaRPr>
          </a:p>
          <a:p>
            <a:pPr marL="355600" marR="107950" indent="-342900">
              <a:lnSpc>
                <a:spcPct val="100000"/>
              </a:lnSpc>
              <a:spcBef>
                <a:spcPts val="1200"/>
              </a:spcBef>
              <a:buFont typeface="Wingdings"/>
              <a:buChar char=""/>
              <a:tabLst>
                <a:tab pos="355600" algn="l"/>
              </a:tabLst>
            </a:pPr>
            <a:r>
              <a:rPr sz="2400" spc="-40" dirty="0">
                <a:solidFill>
                  <a:srgbClr val="46424D"/>
                </a:solidFill>
                <a:latin typeface="Arial"/>
                <a:cs typeface="Arial"/>
              </a:rPr>
              <a:t>Testing </a:t>
            </a:r>
            <a:r>
              <a:rPr sz="2400" dirty="0">
                <a:solidFill>
                  <a:srgbClr val="46424D"/>
                </a:solidFill>
                <a:latin typeface="Arial"/>
                <a:cs typeface="Arial"/>
              </a:rPr>
              <a:t>tools, </a:t>
            </a:r>
            <a:r>
              <a:rPr sz="2400" spc="-5" dirty="0">
                <a:solidFill>
                  <a:srgbClr val="46424D"/>
                </a:solidFill>
                <a:latin typeface="Arial"/>
                <a:cs typeface="Arial"/>
              </a:rPr>
              <a:t>such as Junit </a:t>
            </a:r>
            <a:r>
              <a:rPr sz="2400" dirty="0">
                <a:solidFill>
                  <a:srgbClr val="46424D"/>
                </a:solidFill>
                <a:latin typeface="Arial"/>
                <a:cs typeface="Arial"/>
              </a:rPr>
              <a:t>that </a:t>
            </a:r>
            <a:r>
              <a:rPr sz="2400" spc="-5" dirty="0">
                <a:solidFill>
                  <a:srgbClr val="46424D"/>
                </a:solidFill>
                <a:latin typeface="Arial"/>
                <a:cs typeface="Arial"/>
              </a:rPr>
              <a:t>can automatically run a  </a:t>
            </a:r>
            <a:r>
              <a:rPr sz="2400" dirty="0">
                <a:solidFill>
                  <a:srgbClr val="46424D"/>
                </a:solidFill>
                <a:latin typeface="Arial"/>
                <a:cs typeface="Arial"/>
              </a:rPr>
              <a:t>set of tests </a:t>
            </a:r>
            <a:r>
              <a:rPr sz="2400" spc="-5" dirty="0">
                <a:solidFill>
                  <a:srgbClr val="46424D"/>
                </a:solidFill>
                <a:latin typeface="Arial"/>
                <a:cs typeface="Arial"/>
              </a:rPr>
              <a:t>on a new version </a:t>
            </a:r>
            <a:r>
              <a:rPr sz="2400" dirty="0">
                <a:solidFill>
                  <a:srgbClr val="46424D"/>
                </a:solidFill>
                <a:latin typeface="Arial"/>
                <a:cs typeface="Arial"/>
              </a:rPr>
              <a:t>of </a:t>
            </a:r>
            <a:r>
              <a:rPr sz="2400" spc="-5" dirty="0">
                <a:solidFill>
                  <a:srgbClr val="46424D"/>
                </a:solidFill>
                <a:latin typeface="Arial"/>
                <a:cs typeface="Arial"/>
              </a:rPr>
              <a:t>a</a:t>
            </a:r>
            <a:r>
              <a:rPr sz="2400" spc="-30" dirty="0">
                <a:solidFill>
                  <a:srgbClr val="46424D"/>
                </a:solidFill>
                <a:latin typeface="Arial"/>
                <a:cs typeface="Arial"/>
              </a:rPr>
              <a:t> </a:t>
            </a:r>
            <a:r>
              <a:rPr sz="2400" spc="-5" dirty="0">
                <a:solidFill>
                  <a:srgbClr val="46424D"/>
                </a:solidFill>
                <a:latin typeface="Arial"/>
                <a:cs typeface="Arial"/>
              </a:rPr>
              <a:t>program.</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dirty="0">
                <a:solidFill>
                  <a:srgbClr val="46424D"/>
                </a:solidFill>
                <a:latin typeface="Arial"/>
                <a:cs typeface="Arial"/>
              </a:rPr>
              <a:t>Project </a:t>
            </a:r>
            <a:r>
              <a:rPr sz="2400" spc="-5" dirty="0">
                <a:solidFill>
                  <a:srgbClr val="46424D"/>
                </a:solidFill>
                <a:latin typeface="Arial"/>
                <a:cs typeface="Arial"/>
              </a:rPr>
              <a:t>support tools </a:t>
            </a:r>
            <a:r>
              <a:rPr sz="2400" dirty="0">
                <a:solidFill>
                  <a:srgbClr val="46424D"/>
                </a:solidFill>
                <a:latin typeface="Arial"/>
                <a:cs typeface="Arial"/>
              </a:rPr>
              <a:t>that </a:t>
            </a:r>
            <a:r>
              <a:rPr sz="2400" spc="-5" dirty="0">
                <a:solidFill>
                  <a:srgbClr val="46424D"/>
                </a:solidFill>
                <a:latin typeface="Arial"/>
                <a:cs typeface="Arial"/>
              </a:rPr>
              <a:t>help you organize </a:t>
            </a:r>
            <a:r>
              <a:rPr sz="2400" dirty="0">
                <a:solidFill>
                  <a:srgbClr val="46424D"/>
                </a:solidFill>
                <a:latin typeface="Arial"/>
                <a:cs typeface="Arial"/>
              </a:rPr>
              <a:t>the </a:t>
            </a:r>
            <a:r>
              <a:rPr sz="2400" spc="-5" dirty="0">
                <a:solidFill>
                  <a:srgbClr val="46424D"/>
                </a:solidFill>
                <a:latin typeface="Arial"/>
                <a:cs typeface="Arial"/>
              </a:rPr>
              <a:t>code </a:t>
            </a:r>
            <a:r>
              <a:rPr sz="2400" dirty="0">
                <a:solidFill>
                  <a:srgbClr val="46424D"/>
                </a:solidFill>
                <a:latin typeface="Arial"/>
                <a:cs typeface="Arial"/>
              </a:rPr>
              <a:t>for  </a:t>
            </a:r>
            <a:r>
              <a:rPr sz="2400" spc="-10" dirty="0">
                <a:solidFill>
                  <a:srgbClr val="46424D"/>
                </a:solidFill>
                <a:latin typeface="Arial"/>
                <a:cs typeface="Arial"/>
              </a:rPr>
              <a:t>different </a:t>
            </a:r>
            <a:r>
              <a:rPr sz="2400" spc="-5" dirty="0">
                <a:solidFill>
                  <a:srgbClr val="46424D"/>
                </a:solidFill>
                <a:latin typeface="Arial"/>
                <a:cs typeface="Arial"/>
              </a:rPr>
              <a:t>development</a:t>
            </a:r>
            <a:r>
              <a:rPr sz="2400" spc="20" dirty="0">
                <a:solidFill>
                  <a:srgbClr val="46424D"/>
                </a:solidFill>
                <a:latin typeface="Arial"/>
                <a:cs typeface="Arial"/>
              </a:rPr>
              <a:t> </a:t>
            </a:r>
            <a:r>
              <a:rPr sz="2400" dirty="0">
                <a:solidFill>
                  <a:srgbClr val="46424D"/>
                </a:solidFill>
                <a:latin typeface="Arial"/>
                <a:cs typeface="Arial"/>
              </a:rPr>
              <a:t>projects.</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44815" cy="497205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46424D"/>
                </a:solidFill>
                <a:latin typeface="Arial"/>
                <a:cs typeface="Arial"/>
              </a:rPr>
              <a:t>Integrated </a:t>
            </a:r>
            <a:r>
              <a:rPr sz="2400" b="1" spc="-5" dirty="0">
                <a:solidFill>
                  <a:srgbClr val="46424D"/>
                </a:solidFill>
                <a:latin typeface="Arial"/>
                <a:cs typeface="Arial"/>
              </a:rPr>
              <a:t>development environments</a:t>
            </a:r>
            <a:r>
              <a:rPr sz="2400" b="1" spc="-25" dirty="0">
                <a:solidFill>
                  <a:srgbClr val="46424D"/>
                </a:solidFill>
                <a:latin typeface="Arial"/>
                <a:cs typeface="Arial"/>
              </a:rPr>
              <a:t> </a:t>
            </a:r>
            <a:r>
              <a:rPr sz="2400" b="1" dirty="0">
                <a:solidFill>
                  <a:srgbClr val="46424D"/>
                </a:solidFill>
                <a:latin typeface="Arial"/>
                <a:cs typeface="Arial"/>
              </a:rPr>
              <a:t>(IDEs)</a:t>
            </a:r>
            <a:endParaRPr sz="2400">
              <a:latin typeface="Arial"/>
              <a:cs typeface="Arial"/>
            </a:endParaRPr>
          </a:p>
          <a:p>
            <a:pPr>
              <a:lnSpc>
                <a:spcPct val="100000"/>
              </a:lnSpc>
            </a:pPr>
            <a:endParaRPr sz="2700">
              <a:latin typeface="Times New Roman"/>
              <a:cs typeface="Times New Roman"/>
            </a:endParaRPr>
          </a:p>
          <a:p>
            <a:pPr marL="355600" marR="158115" indent="-342900">
              <a:lnSpc>
                <a:spcPct val="100000"/>
              </a:lnSpc>
              <a:spcBef>
                <a:spcPts val="1750"/>
              </a:spcBef>
              <a:buFont typeface="Wingdings"/>
              <a:buChar char=""/>
              <a:tabLst>
                <a:tab pos="355600" algn="l"/>
              </a:tabLst>
            </a:pPr>
            <a:r>
              <a:rPr sz="2400" spc="-5" dirty="0">
                <a:solidFill>
                  <a:srgbClr val="46424D"/>
                </a:solidFill>
                <a:latin typeface="Arial"/>
                <a:cs typeface="Arial"/>
              </a:rPr>
              <a:t>Software development tools are </a:t>
            </a:r>
            <a:r>
              <a:rPr sz="2400" dirty="0">
                <a:solidFill>
                  <a:srgbClr val="46424D"/>
                </a:solidFill>
                <a:latin typeface="Arial"/>
                <a:cs typeface="Arial"/>
              </a:rPr>
              <a:t>often </a:t>
            </a:r>
            <a:r>
              <a:rPr sz="2400" spc="-5" dirty="0">
                <a:solidFill>
                  <a:srgbClr val="46424D"/>
                </a:solidFill>
                <a:latin typeface="Arial"/>
                <a:cs typeface="Arial"/>
              </a:rPr>
              <a:t>grouped </a:t>
            </a:r>
            <a:r>
              <a:rPr sz="2400" dirty="0">
                <a:solidFill>
                  <a:srgbClr val="46424D"/>
                </a:solidFill>
                <a:latin typeface="Arial"/>
                <a:cs typeface="Arial"/>
              </a:rPr>
              <a:t>to </a:t>
            </a:r>
            <a:r>
              <a:rPr sz="2400" spc="-5" dirty="0">
                <a:solidFill>
                  <a:srgbClr val="46424D"/>
                </a:solidFill>
                <a:latin typeface="Arial"/>
                <a:cs typeface="Arial"/>
              </a:rPr>
              <a:t>create  </a:t>
            </a:r>
            <a:r>
              <a:rPr sz="2400" dirty="0">
                <a:solidFill>
                  <a:srgbClr val="46424D"/>
                </a:solidFill>
                <a:latin typeface="Arial"/>
                <a:cs typeface="Arial"/>
              </a:rPr>
              <a:t>an </a:t>
            </a:r>
            <a:r>
              <a:rPr sz="2400" spc="-5" dirty="0">
                <a:solidFill>
                  <a:srgbClr val="46424D"/>
                </a:solidFill>
                <a:latin typeface="Arial"/>
                <a:cs typeface="Arial"/>
              </a:rPr>
              <a:t>integrated development environment</a:t>
            </a:r>
            <a:r>
              <a:rPr sz="2400" spc="45" dirty="0">
                <a:solidFill>
                  <a:srgbClr val="46424D"/>
                </a:solidFill>
                <a:latin typeface="Arial"/>
                <a:cs typeface="Arial"/>
              </a:rPr>
              <a:t> </a:t>
            </a:r>
            <a:r>
              <a:rPr sz="2400" spc="-5" dirty="0">
                <a:solidFill>
                  <a:srgbClr val="46424D"/>
                </a:solidFill>
                <a:latin typeface="Arial"/>
                <a:cs typeface="Arial"/>
              </a:rPr>
              <a:t>(IDE).</a:t>
            </a:r>
            <a:endParaRPr sz="2400">
              <a:latin typeface="Arial"/>
              <a:cs typeface="Arial"/>
            </a:endParaRPr>
          </a:p>
          <a:p>
            <a:pPr marL="355600" marR="192405" indent="-342900">
              <a:lnSpc>
                <a:spcPct val="100000"/>
              </a:lnSpc>
              <a:spcBef>
                <a:spcPts val="1205"/>
              </a:spcBef>
              <a:buFont typeface="Wingdings"/>
              <a:buChar char=""/>
              <a:tabLst>
                <a:tab pos="355600" algn="l"/>
              </a:tabLst>
            </a:pPr>
            <a:r>
              <a:rPr sz="2400" spc="-5" dirty="0">
                <a:solidFill>
                  <a:srgbClr val="46424D"/>
                </a:solidFill>
                <a:latin typeface="Arial"/>
                <a:cs typeface="Arial"/>
              </a:rPr>
              <a:t>An </a:t>
            </a:r>
            <a:r>
              <a:rPr sz="2400" dirty="0">
                <a:solidFill>
                  <a:srgbClr val="46424D"/>
                </a:solidFill>
                <a:latin typeface="Arial"/>
                <a:cs typeface="Arial"/>
              </a:rPr>
              <a:t>IDE </a:t>
            </a:r>
            <a:r>
              <a:rPr sz="2400" spc="-5" dirty="0">
                <a:solidFill>
                  <a:srgbClr val="46424D"/>
                </a:solidFill>
                <a:latin typeface="Arial"/>
                <a:cs typeface="Arial"/>
              </a:rPr>
              <a:t>is a set </a:t>
            </a:r>
            <a:r>
              <a:rPr sz="2400" dirty="0">
                <a:solidFill>
                  <a:srgbClr val="46424D"/>
                </a:solidFill>
                <a:latin typeface="Arial"/>
                <a:cs typeface="Arial"/>
              </a:rPr>
              <a:t>of software </a:t>
            </a:r>
            <a:r>
              <a:rPr sz="2400" spc="-5" dirty="0">
                <a:solidFill>
                  <a:srgbClr val="46424D"/>
                </a:solidFill>
                <a:latin typeface="Arial"/>
                <a:cs typeface="Arial"/>
              </a:rPr>
              <a:t>tools </a:t>
            </a:r>
            <a:r>
              <a:rPr sz="2400" dirty="0">
                <a:solidFill>
                  <a:srgbClr val="46424D"/>
                </a:solidFill>
                <a:latin typeface="Arial"/>
                <a:cs typeface="Arial"/>
              </a:rPr>
              <a:t>that </a:t>
            </a:r>
            <a:r>
              <a:rPr sz="2400" spc="-5" dirty="0">
                <a:solidFill>
                  <a:srgbClr val="46424D"/>
                </a:solidFill>
                <a:latin typeface="Arial"/>
                <a:cs typeface="Arial"/>
              </a:rPr>
              <a:t>supports </a:t>
            </a:r>
            <a:r>
              <a:rPr sz="2400" spc="-10" dirty="0">
                <a:solidFill>
                  <a:srgbClr val="46424D"/>
                </a:solidFill>
                <a:latin typeface="Arial"/>
                <a:cs typeface="Arial"/>
              </a:rPr>
              <a:t>different  </a:t>
            </a:r>
            <a:r>
              <a:rPr sz="2400" spc="-5" dirty="0">
                <a:solidFill>
                  <a:srgbClr val="46424D"/>
                </a:solidFill>
                <a:latin typeface="Arial"/>
                <a:cs typeface="Arial"/>
              </a:rPr>
              <a:t>aspects </a:t>
            </a:r>
            <a:r>
              <a:rPr sz="2400" dirty="0">
                <a:solidFill>
                  <a:srgbClr val="46424D"/>
                </a:solidFill>
                <a:latin typeface="Arial"/>
                <a:cs typeface="Arial"/>
              </a:rPr>
              <a:t>of </a:t>
            </a:r>
            <a:r>
              <a:rPr sz="2400" spc="-5" dirty="0">
                <a:solidFill>
                  <a:srgbClr val="46424D"/>
                </a:solidFill>
                <a:latin typeface="Arial"/>
                <a:cs typeface="Arial"/>
              </a:rPr>
              <a:t>software development, within some </a:t>
            </a:r>
            <a:r>
              <a:rPr sz="2400" dirty="0">
                <a:solidFill>
                  <a:srgbClr val="46424D"/>
                </a:solidFill>
                <a:latin typeface="Arial"/>
                <a:cs typeface="Arial"/>
              </a:rPr>
              <a:t>common  framework </a:t>
            </a:r>
            <a:r>
              <a:rPr sz="2400" spc="-5" dirty="0">
                <a:solidFill>
                  <a:srgbClr val="46424D"/>
                </a:solidFill>
                <a:latin typeface="Arial"/>
                <a:cs typeface="Arial"/>
              </a:rPr>
              <a:t>and user</a:t>
            </a:r>
            <a:r>
              <a:rPr sz="2400" spc="-15" dirty="0">
                <a:solidFill>
                  <a:srgbClr val="46424D"/>
                </a:solidFill>
                <a:latin typeface="Arial"/>
                <a:cs typeface="Arial"/>
              </a:rPr>
              <a:t> </a:t>
            </a:r>
            <a:r>
              <a:rPr sz="2400" spc="-5" dirty="0">
                <a:solidFill>
                  <a:srgbClr val="46424D"/>
                </a:solidFill>
                <a:latin typeface="Arial"/>
                <a:cs typeface="Arial"/>
              </a:rPr>
              <a:t>interface.</a:t>
            </a:r>
            <a:endParaRPr sz="2400">
              <a:latin typeface="Arial"/>
              <a:cs typeface="Arial"/>
            </a:endParaRPr>
          </a:p>
          <a:p>
            <a:pPr marL="355600" marR="5080" indent="-342900">
              <a:lnSpc>
                <a:spcPct val="100000"/>
              </a:lnSpc>
              <a:spcBef>
                <a:spcPts val="1200"/>
              </a:spcBef>
              <a:buFont typeface="Wingdings"/>
              <a:buChar char=""/>
              <a:tabLst>
                <a:tab pos="355600" algn="l"/>
              </a:tabLst>
            </a:pPr>
            <a:r>
              <a:rPr sz="2400" spc="-5" dirty="0">
                <a:solidFill>
                  <a:srgbClr val="46424D"/>
                </a:solidFill>
                <a:latin typeface="Arial"/>
                <a:cs typeface="Arial"/>
              </a:rPr>
              <a:t>IDEs </a:t>
            </a:r>
            <a:r>
              <a:rPr sz="2400" dirty="0">
                <a:solidFill>
                  <a:srgbClr val="46424D"/>
                </a:solidFill>
                <a:latin typeface="Arial"/>
                <a:cs typeface="Arial"/>
              </a:rPr>
              <a:t>are created to </a:t>
            </a:r>
            <a:r>
              <a:rPr sz="2400" spc="-5" dirty="0">
                <a:solidFill>
                  <a:srgbClr val="46424D"/>
                </a:solidFill>
                <a:latin typeface="Arial"/>
                <a:cs typeface="Arial"/>
              </a:rPr>
              <a:t>support development </a:t>
            </a:r>
            <a:r>
              <a:rPr sz="2400" dirty="0">
                <a:solidFill>
                  <a:srgbClr val="46424D"/>
                </a:solidFill>
                <a:latin typeface="Arial"/>
                <a:cs typeface="Arial"/>
              </a:rPr>
              <a:t>in a </a:t>
            </a:r>
            <a:r>
              <a:rPr sz="2400" spc="-5" dirty="0">
                <a:solidFill>
                  <a:srgbClr val="46424D"/>
                </a:solidFill>
                <a:latin typeface="Arial"/>
                <a:cs typeface="Arial"/>
              </a:rPr>
              <a:t>specific  programming language such as </a:t>
            </a:r>
            <a:r>
              <a:rPr sz="2400" dirty="0">
                <a:solidFill>
                  <a:srgbClr val="46424D"/>
                </a:solidFill>
                <a:latin typeface="Arial"/>
                <a:cs typeface="Arial"/>
              </a:rPr>
              <a:t>Java. The </a:t>
            </a:r>
            <a:r>
              <a:rPr sz="2400" spc="-5" dirty="0">
                <a:solidFill>
                  <a:srgbClr val="46424D"/>
                </a:solidFill>
                <a:latin typeface="Arial"/>
                <a:cs typeface="Arial"/>
              </a:rPr>
              <a:t>language </a:t>
            </a:r>
            <a:r>
              <a:rPr sz="2400" dirty="0">
                <a:solidFill>
                  <a:srgbClr val="46424D"/>
                </a:solidFill>
                <a:latin typeface="Arial"/>
                <a:cs typeface="Arial"/>
              </a:rPr>
              <a:t>IDE  may </a:t>
            </a:r>
            <a:r>
              <a:rPr sz="2400" spc="-5" dirty="0">
                <a:solidFill>
                  <a:srgbClr val="46424D"/>
                </a:solidFill>
                <a:latin typeface="Arial"/>
                <a:cs typeface="Arial"/>
              </a:rPr>
              <a:t>be developed </a:t>
            </a:r>
            <a:r>
              <a:rPr sz="2400" spc="-25" dirty="0">
                <a:solidFill>
                  <a:srgbClr val="46424D"/>
                </a:solidFill>
                <a:latin typeface="Arial"/>
                <a:cs typeface="Arial"/>
              </a:rPr>
              <a:t>specially, </a:t>
            </a:r>
            <a:r>
              <a:rPr sz="2400" spc="-5" dirty="0">
                <a:solidFill>
                  <a:srgbClr val="46424D"/>
                </a:solidFill>
                <a:latin typeface="Arial"/>
                <a:cs typeface="Arial"/>
              </a:rPr>
              <a:t>or </a:t>
            </a:r>
            <a:r>
              <a:rPr sz="2400" dirty="0">
                <a:solidFill>
                  <a:srgbClr val="46424D"/>
                </a:solidFill>
                <a:latin typeface="Arial"/>
                <a:cs typeface="Arial"/>
              </a:rPr>
              <a:t>may </a:t>
            </a:r>
            <a:r>
              <a:rPr sz="2400" spc="-5" dirty="0">
                <a:solidFill>
                  <a:srgbClr val="46424D"/>
                </a:solidFill>
                <a:latin typeface="Arial"/>
                <a:cs typeface="Arial"/>
              </a:rPr>
              <a:t>be an instantiation  </a:t>
            </a:r>
            <a:r>
              <a:rPr sz="2400" dirty="0">
                <a:solidFill>
                  <a:srgbClr val="46424D"/>
                </a:solidFill>
                <a:latin typeface="Arial"/>
                <a:cs typeface="Arial"/>
              </a:rPr>
              <a:t>of </a:t>
            </a:r>
            <a:r>
              <a:rPr sz="2400" spc="-5" dirty="0">
                <a:solidFill>
                  <a:srgbClr val="46424D"/>
                </a:solidFill>
                <a:latin typeface="Arial"/>
                <a:cs typeface="Arial"/>
              </a:rPr>
              <a:t>a general-purpose </a:t>
            </a:r>
            <a:r>
              <a:rPr sz="2400" dirty="0">
                <a:solidFill>
                  <a:srgbClr val="46424D"/>
                </a:solidFill>
                <a:latin typeface="Arial"/>
                <a:cs typeface="Arial"/>
              </a:rPr>
              <a:t>IDE, </a:t>
            </a:r>
            <a:r>
              <a:rPr sz="2400" spc="-5" dirty="0">
                <a:solidFill>
                  <a:srgbClr val="46424D"/>
                </a:solidFill>
                <a:latin typeface="Arial"/>
                <a:cs typeface="Arial"/>
              </a:rPr>
              <a:t>with specific language-support  tools.</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746750" cy="391160"/>
          </a:xfrm>
          <a:prstGeom prst="rect">
            <a:avLst/>
          </a:prstGeom>
        </p:spPr>
        <p:txBody>
          <a:bodyPr vert="horz" wrap="square" lIns="0" tIns="12700" rIns="0" bIns="0" rtlCol="0">
            <a:spAutoFit/>
          </a:bodyPr>
          <a:lstStyle/>
          <a:p>
            <a:pPr marL="12700">
              <a:lnSpc>
                <a:spcPct val="100000"/>
              </a:lnSpc>
              <a:spcBef>
                <a:spcPts val="100"/>
              </a:spcBef>
            </a:pPr>
            <a:r>
              <a:rPr spc="-5" dirty="0"/>
              <a:t>Component/system deployment</a:t>
            </a:r>
            <a:r>
              <a:rPr spc="25" dirty="0"/>
              <a:t> </a:t>
            </a:r>
            <a:r>
              <a:rPr spc="-5" dirty="0"/>
              <a:t>factors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48</a:t>
            </a:fld>
            <a:endParaRPr dirty="0"/>
          </a:p>
        </p:txBody>
      </p:sp>
      <p:sp>
        <p:nvSpPr>
          <p:cNvPr id="3" name="object 3"/>
          <p:cNvSpPr txBox="1"/>
          <p:nvPr/>
        </p:nvSpPr>
        <p:spPr>
          <a:xfrm>
            <a:off x="306425" y="1456689"/>
            <a:ext cx="8037195" cy="3989704"/>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2000" dirty="0">
                <a:solidFill>
                  <a:srgbClr val="46424D"/>
                </a:solidFill>
                <a:latin typeface="Arial"/>
                <a:cs typeface="Arial"/>
              </a:rPr>
              <a:t>If a component is designed for a specific hardware architecture, or  relies on some other software system, it must obviously be</a:t>
            </a:r>
            <a:r>
              <a:rPr sz="2000" spc="-245" dirty="0">
                <a:solidFill>
                  <a:srgbClr val="46424D"/>
                </a:solidFill>
                <a:latin typeface="Arial"/>
                <a:cs typeface="Arial"/>
              </a:rPr>
              <a:t> </a:t>
            </a:r>
            <a:r>
              <a:rPr sz="2000" dirty="0">
                <a:solidFill>
                  <a:srgbClr val="46424D"/>
                </a:solidFill>
                <a:latin typeface="Arial"/>
                <a:cs typeface="Arial"/>
              </a:rPr>
              <a:t>deployed  on a platform that provides the required hardware and software  support.</a:t>
            </a:r>
            <a:endParaRPr sz="2000">
              <a:latin typeface="Arial"/>
              <a:cs typeface="Arial"/>
            </a:endParaRPr>
          </a:p>
          <a:p>
            <a:pPr marL="355600" marR="39370" indent="-342900">
              <a:lnSpc>
                <a:spcPct val="100000"/>
              </a:lnSpc>
              <a:spcBef>
                <a:spcPts val="1200"/>
              </a:spcBef>
              <a:buFont typeface="Wingdings"/>
              <a:buChar char=""/>
              <a:tabLst>
                <a:tab pos="355600" algn="l"/>
              </a:tabLst>
            </a:pPr>
            <a:r>
              <a:rPr sz="2000" dirty="0">
                <a:solidFill>
                  <a:srgbClr val="46424D"/>
                </a:solidFill>
                <a:latin typeface="Arial"/>
                <a:cs typeface="Arial"/>
              </a:rPr>
              <a:t>High availability systems may require components to be deployed  on more than one platform. This means that, in the event of</a:t>
            </a:r>
            <a:r>
              <a:rPr sz="2000" spc="-280" dirty="0">
                <a:solidFill>
                  <a:srgbClr val="46424D"/>
                </a:solidFill>
                <a:latin typeface="Arial"/>
                <a:cs typeface="Arial"/>
              </a:rPr>
              <a:t> </a:t>
            </a:r>
            <a:r>
              <a:rPr sz="2000" dirty="0">
                <a:solidFill>
                  <a:srgbClr val="46424D"/>
                </a:solidFill>
                <a:latin typeface="Arial"/>
                <a:cs typeface="Arial"/>
              </a:rPr>
              <a:t>platform  failure, an alternative implementation of the component is</a:t>
            </a:r>
            <a:r>
              <a:rPr sz="2000" spc="-185" dirty="0">
                <a:solidFill>
                  <a:srgbClr val="46424D"/>
                </a:solidFill>
                <a:latin typeface="Arial"/>
                <a:cs typeface="Arial"/>
              </a:rPr>
              <a:t> </a:t>
            </a:r>
            <a:r>
              <a:rPr sz="2000" dirty="0">
                <a:solidFill>
                  <a:srgbClr val="46424D"/>
                </a:solidFill>
                <a:latin typeface="Arial"/>
                <a:cs typeface="Arial"/>
              </a:rPr>
              <a:t>available.</a:t>
            </a:r>
            <a:endParaRPr sz="2000">
              <a:latin typeface="Arial"/>
              <a:cs typeface="Arial"/>
            </a:endParaRPr>
          </a:p>
          <a:p>
            <a:pPr marL="355600" marR="210185" indent="-342900">
              <a:lnSpc>
                <a:spcPct val="100000"/>
              </a:lnSpc>
              <a:spcBef>
                <a:spcPts val="1205"/>
              </a:spcBef>
              <a:buFont typeface="Wingdings"/>
              <a:buChar char=""/>
              <a:tabLst>
                <a:tab pos="355600" algn="l"/>
              </a:tabLst>
            </a:pPr>
            <a:r>
              <a:rPr sz="2000" dirty="0">
                <a:solidFill>
                  <a:srgbClr val="46424D"/>
                </a:solidFill>
                <a:latin typeface="Arial"/>
                <a:cs typeface="Arial"/>
              </a:rPr>
              <a:t>If there is a high level of communications </a:t>
            </a:r>
            <a:r>
              <a:rPr sz="2000" spc="-5" dirty="0">
                <a:solidFill>
                  <a:srgbClr val="46424D"/>
                </a:solidFill>
                <a:latin typeface="Arial"/>
                <a:cs typeface="Arial"/>
              </a:rPr>
              <a:t>traffic </a:t>
            </a:r>
            <a:r>
              <a:rPr sz="2000" dirty="0">
                <a:solidFill>
                  <a:srgbClr val="46424D"/>
                </a:solidFill>
                <a:latin typeface="Arial"/>
                <a:cs typeface="Arial"/>
              </a:rPr>
              <a:t>between  components, it usually makes sense to deploy them on </a:t>
            </a:r>
            <a:r>
              <a:rPr sz="2000" spc="-5" dirty="0">
                <a:solidFill>
                  <a:srgbClr val="46424D"/>
                </a:solidFill>
                <a:latin typeface="Arial"/>
                <a:cs typeface="Arial"/>
              </a:rPr>
              <a:t>the </a:t>
            </a:r>
            <a:r>
              <a:rPr sz="2000" dirty="0">
                <a:solidFill>
                  <a:srgbClr val="46424D"/>
                </a:solidFill>
                <a:latin typeface="Arial"/>
                <a:cs typeface="Arial"/>
              </a:rPr>
              <a:t>same  platform or on platforms that are physically close to one </a:t>
            </a:r>
            <a:r>
              <a:rPr sz="2000" spc="-20" dirty="0">
                <a:solidFill>
                  <a:srgbClr val="46424D"/>
                </a:solidFill>
                <a:latin typeface="Arial"/>
                <a:cs typeface="Arial"/>
              </a:rPr>
              <a:t>other.</a:t>
            </a:r>
            <a:r>
              <a:rPr sz="2000" spc="-305" dirty="0">
                <a:solidFill>
                  <a:srgbClr val="46424D"/>
                </a:solidFill>
                <a:latin typeface="Arial"/>
                <a:cs typeface="Arial"/>
              </a:rPr>
              <a:t> </a:t>
            </a:r>
            <a:r>
              <a:rPr sz="2000" dirty="0">
                <a:solidFill>
                  <a:srgbClr val="46424D"/>
                </a:solidFill>
                <a:latin typeface="Arial"/>
                <a:cs typeface="Arial"/>
              </a:rPr>
              <a:t>This  reduces the delay between the </a:t>
            </a:r>
            <a:r>
              <a:rPr sz="2000" spc="-5" dirty="0">
                <a:solidFill>
                  <a:srgbClr val="46424D"/>
                </a:solidFill>
                <a:latin typeface="Arial"/>
                <a:cs typeface="Arial"/>
              </a:rPr>
              <a:t>time </a:t>
            </a:r>
            <a:r>
              <a:rPr sz="2000" dirty="0">
                <a:solidFill>
                  <a:srgbClr val="46424D"/>
                </a:solidFill>
                <a:latin typeface="Arial"/>
                <a:cs typeface="Arial"/>
              </a:rPr>
              <a:t>a message is sent by one  component and received by</a:t>
            </a:r>
            <a:r>
              <a:rPr sz="2000" spc="-114" dirty="0">
                <a:solidFill>
                  <a:srgbClr val="46424D"/>
                </a:solidFill>
                <a:latin typeface="Arial"/>
                <a:cs typeface="Arial"/>
              </a:rPr>
              <a:t> </a:t>
            </a:r>
            <a:r>
              <a:rPr sz="2000" spc="-15" dirty="0">
                <a:solidFill>
                  <a:srgbClr val="46424D"/>
                </a:solidFill>
                <a:latin typeface="Arial"/>
                <a:cs typeface="Arial"/>
              </a:rPr>
              <a:t>another.</a:t>
            </a:r>
            <a:endParaRPr sz="20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87334" cy="53371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Open source</a:t>
            </a:r>
            <a:r>
              <a:rPr sz="2400" b="1" spc="-25" dirty="0">
                <a:solidFill>
                  <a:srgbClr val="46424D"/>
                </a:solidFill>
                <a:latin typeface="Arial"/>
                <a:cs typeface="Arial"/>
              </a:rPr>
              <a:t> </a:t>
            </a:r>
            <a:r>
              <a:rPr sz="2400" b="1" spc="-5" dirty="0">
                <a:solidFill>
                  <a:srgbClr val="46424D"/>
                </a:solidFill>
                <a:latin typeface="Arial"/>
                <a:cs typeface="Arial"/>
              </a:rPr>
              <a:t>development</a:t>
            </a:r>
            <a:endParaRPr sz="2400">
              <a:latin typeface="Arial"/>
              <a:cs typeface="Arial"/>
            </a:endParaRPr>
          </a:p>
          <a:p>
            <a:pPr>
              <a:lnSpc>
                <a:spcPct val="100000"/>
              </a:lnSpc>
            </a:pPr>
            <a:endParaRPr sz="2700">
              <a:latin typeface="Times New Roman"/>
              <a:cs typeface="Times New Roman"/>
            </a:endParaRPr>
          </a:p>
          <a:p>
            <a:pPr marL="355600" marR="287020" indent="-342900">
              <a:lnSpc>
                <a:spcPct val="100000"/>
              </a:lnSpc>
              <a:spcBef>
                <a:spcPts val="1750"/>
              </a:spcBef>
              <a:buFont typeface="Wingdings"/>
              <a:buChar char=""/>
              <a:tabLst>
                <a:tab pos="355600" algn="l"/>
              </a:tabLst>
            </a:pPr>
            <a:r>
              <a:rPr sz="2400" spc="-5" dirty="0">
                <a:solidFill>
                  <a:srgbClr val="46424D"/>
                </a:solidFill>
                <a:latin typeface="Arial"/>
                <a:cs typeface="Arial"/>
              </a:rPr>
              <a:t>Open source development is an approach </a:t>
            </a:r>
            <a:r>
              <a:rPr sz="2400" dirty="0">
                <a:solidFill>
                  <a:srgbClr val="46424D"/>
                </a:solidFill>
                <a:latin typeface="Arial"/>
                <a:cs typeface="Arial"/>
              </a:rPr>
              <a:t>to </a:t>
            </a:r>
            <a:r>
              <a:rPr sz="2400" spc="-5" dirty="0">
                <a:solidFill>
                  <a:srgbClr val="46424D"/>
                </a:solidFill>
                <a:latin typeface="Arial"/>
                <a:cs typeface="Arial"/>
              </a:rPr>
              <a:t>software  development </a:t>
            </a:r>
            <a:r>
              <a:rPr sz="2400" dirty="0">
                <a:solidFill>
                  <a:srgbClr val="46424D"/>
                </a:solidFill>
                <a:latin typeface="Arial"/>
                <a:cs typeface="Arial"/>
              </a:rPr>
              <a:t>in </a:t>
            </a:r>
            <a:r>
              <a:rPr sz="2400" spc="-5" dirty="0">
                <a:solidFill>
                  <a:srgbClr val="46424D"/>
                </a:solidFill>
                <a:latin typeface="Arial"/>
                <a:cs typeface="Arial"/>
              </a:rPr>
              <a:t>which </a:t>
            </a:r>
            <a:r>
              <a:rPr sz="2400" dirty="0">
                <a:solidFill>
                  <a:srgbClr val="46424D"/>
                </a:solidFill>
                <a:latin typeface="Arial"/>
                <a:cs typeface="Arial"/>
              </a:rPr>
              <a:t>the </a:t>
            </a:r>
            <a:r>
              <a:rPr sz="2400" spc="-5" dirty="0">
                <a:solidFill>
                  <a:srgbClr val="46424D"/>
                </a:solidFill>
                <a:latin typeface="Arial"/>
                <a:cs typeface="Arial"/>
              </a:rPr>
              <a:t>source </a:t>
            </a:r>
            <a:r>
              <a:rPr sz="2400" dirty="0">
                <a:solidFill>
                  <a:srgbClr val="46424D"/>
                </a:solidFill>
                <a:latin typeface="Arial"/>
                <a:cs typeface="Arial"/>
              </a:rPr>
              <a:t>code of a </a:t>
            </a:r>
            <a:r>
              <a:rPr sz="2400" spc="-5" dirty="0">
                <a:solidFill>
                  <a:srgbClr val="46424D"/>
                </a:solidFill>
                <a:latin typeface="Arial"/>
                <a:cs typeface="Arial"/>
              </a:rPr>
              <a:t>software  </a:t>
            </a:r>
            <a:r>
              <a:rPr sz="2400" dirty="0">
                <a:solidFill>
                  <a:srgbClr val="46424D"/>
                </a:solidFill>
                <a:latin typeface="Arial"/>
                <a:cs typeface="Arial"/>
              </a:rPr>
              <a:t>system </a:t>
            </a:r>
            <a:r>
              <a:rPr sz="2400" spc="-5" dirty="0">
                <a:solidFill>
                  <a:srgbClr val="46424D"/>
                </a:solidFill>
                <a:latin typeface="Arial"/>
                <a:cs typeface="Arial"/>
              </a:rPr>
              <a:t>is published and volunteers are invited </a:t>
            </a:r>
            <a:r>
              <a:rPr sz="2400" dirty="0">
                <a:solidFill>
                  <a:srgbClr val="46424D"/>
                </a:solidFill>
                <a:latin typeface="Arial"/>
                <a:cs typeface="Arial"/>
              </a:rPr>
              <a:t>to  </a:t>
            </a:r>
            <a:r>
              <a:rPr sz="2400" spc="-5" dirty="0">
                <a:solidFill>
                  <a:srgbClr val="46424D"/>
                </a:solidFill>
                <a:latin typeface="Arial"/>
                <a:cs typeface="Arial"/>
              </a:rPr>
              <a:t>participate in </a:t>
            </a:r>
            <a:r>
              <a:rPr sz="2400" dirty="0">
                <a:solidFill>
                  <a:srgbClr val="46424D"/>
                </a:solidFill>
                <a:latin typeface="Arial"/>
                <a:cs typeface="Arial"/>
              </a:rPr>
              <a:t>the </a:t>
            </a:r>
            <a:r>
              <a:rPr sz="2400" spc="-5" dirty="0">
                <a:solidFill>
                  <a:srgbClr val="46424D"/>
                </a:solidFill>
                <a:latin typeface="Arial"/>
                <a:cs typeface="Arial"/>
              </a:rPr>
              <a:t>development</a:t>
            </a:r>
            <a:r>
              <a:rPr sz="2400" spc="35" dirty="0">
                <a:solidFill>
                  <a:srgbClr val="46424D"/>
                </a:solidFill>
                <a:latin typeface="Arial"/>
                <a:cs typeface="Arial"/>
              </a:rPr>
              <a:t> </a:t>
            </a:r>
            <a:r>
              <a:rPr sz="2400" spc="-5" dirty="0">
                <a:solidFill>
                  <a:srgbClr val="46424D"/>
                </a:solidFill>
                <a:latin typeface="Arial"/>
                <a:cs typeface="Arial"/>
              </a:rPr>
              <a:t>process</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dirty="0">
                <a:solidFill>
                  <a:srgbClr val="46424D"/>
                </a:solidFill>
                <a:latin typeface="Arial"/>
                <a:cs typeface="Arial"/>
              </a:rPr>
              <a:t>Its roots </a:t>
            </a:r>
            <a:r>
              <a:rPr sz="2400" spc="-5" dirty="0">
                <a:solidFill>
                  <a:srgbClr val="46424D"/>
                </a:solidFill>
                <a:latin typeface="Arial"/>
                <a:cs typeface="Arial"/>
              </a:rPr>
              <a:t>are in </a:t>
            </a:r>
            <a:r>
              <a:rPr sz="2400" dirty="0">
                <a:solidFill>
                  <a:srgbClr val="46424D"/>
                </a:solidFill>
                <a:latin typeface="Arial"/>
                <a:cs typeface="Arial"/>
              </a:rPr>
              <a:t>the Free Software </a:t>
            </a:r>
            <a:r>
              <a:rPr sz="2400" spc="-5" dirty="0">
                <a:solidFill>
                  <a:srgbClr val="46424D"/>
                </a:solidFill>
                <a:latin typeface="Arial"/>
                <a:cs typeface="Arial"/>
              </a:rPr>
              <a:t>Foundation  </a:t>
            </a:r>
            <a:r>
              <a:rPr sz="2400" spc="-10" dirty="0">
                <a:solidFill>
                  <a:srgbClr val="46424D"/>
                </a:solidFill>
                <a:latin typeface="Arial"/>
                <a:cs typeface="Arial"/>
              </a:rPr>
              <a:t>(www.fsf.org), </a:t>
            </a:r>
            <a:r>
              <a:rPr sz="2400" spc="-5" dirty="0">
                <a:solidFill>
                  <a:srgbClr val="46424D"/>
                </a:solidFill>
                <a:latin typeface="Arial"/>
                <a:cs typeface="Arial"/>
              </a:rPr>
              <a:t>which advocates </a:t>
            </a:r>
            <a:r>
              <a:rPr sz="2400" dirty="0">
                <a:solidFill>
                  <a:srgbClr val="46424D"/>
                </a:solidFill>
                <a:latin typeface="Arial"/>
                <a:cs typeface="Arial"/>
              </a:rPr>
              <a:t>that </a:t>
            </a:r>
            <a:r>
              <a:rPr sz="2400" spc="-5" dirty="0">
                <a:solidFill>
                  <a:srgbClr val="46424D"/>
                </a:solidFill>
                <a:latin typeface="Arial"/>
                <a:cs typeface="Arial"/>
              </a:rPr>
              <a:t>source code should  not be proprietary </a:t>
            </a:r>
            <a:r>
              <a:rPr sz="2400" dirty="0">
                <a:solidFill>
                  <a:srgbClr val="46424D"/>
                </a:solidFill>
                <a:latin typeface="Arial"/>
                <a:cs typeface="Arial"/>
              </a:rPr>
              <a:t>but </a:t>
            </a:r>
            <a:r>
              <a:rPr sz="2400" spc="-5" dirty="0">
                <a:solidFill>
                  <a:srgbClr val="46424D"/>
                </a:solidFill>
                <a:latin typeface="Arial"/>
                <a:cs typeface="Arial"/>
              </a:rPr>
              <a:t>rather should always be available  </a:t>
            </a:r>
            <a:r>
              <a:rPr sz="2400" dirty="0">
                <a:solidFill>
                  <a:srgbClr val="46424D"/>
                </a:solidFill>
                <a:latin typeface="Arial"/>
                <a:cs typeface="Arial"/>
              </a:rPr>
              <a:t>for </a:t>
            </a:r>
            <a:r>
              <a:rPr sz="2400" spc="-5" dirty="0">
                <a:solidFill>
                  <a:srgbClr val="46424D"/>
                </a:solidFill>
                <a:latin typeface="Arial"/>
                <a:cs typeface="Arial"/>
              </a:rPr>
              <a:t>users </a:t>
            </a:r>
            <a:r>
              <a:rPr sz="2400" dirty="0">
                <a:solidFill>
                  <a:srgbClr val="46424D"/>
                </a:solidFill>
                <a:latin typeface="Arial"/>
                <a:cs typeface="Arial"/>
              </a:rPr>
              <a:t>to </a:t>
            </a:r>
            <a:r>
              <a:rPr sz="2400" spc="-5" dirty="0">
                <a:solidFill>
                  <a:srgbClr val="46424D"/>
                </a:solidFill>
                <a:latin typeface="Arial"/>
                <a:cs typeface="Arial"/>
              </a:rPr>
              <a:t>examine and modify as they</a:t>
            </a:r>
            <a:r>
              <a:rPr sz="2400" spc="10" dirty="0">
                <a:solidFill>
                  <a:srgbClr val="46424D"/>
                </a:solidFill>
                <a:latin typeface="Arial"/>
                <a:cs typeface="Arial"/>
              </a:rPr>
              <a:t> </a:t>
            </a:r>
            <a:r>
              <a:rPr sz="2400" spc="-5" dirty="0">
                <a:solidFill>
                  <a:srgbClr val="46424D"/>
                </a:solidFill>
                <a:latin typeface="Arial"/>
                <a:cs typeface="Arial"/>
              </a:rPr>
              <a:t>wish.</a:t>
            </a:r>
            <a:endParaRPr sz="2400">
              <a:latin typeface="Arial"/>
              <a:cs typeface="Arial"/>
            </a:endParaRPr>
          </a:p>
          <a:p>
            <a:pPr marL="355600" marR="103505" indent="-342900">
              <a:lnSpc>
                <a:spcPct val="100000"/>
              </a:lnSpc>
              <a:spcBef>
                <a:spcPts val="1200"/>
              </a:spcBef>
              <a:buFont typeface="Wingdings"/>
              <a:buChar char=""/>
              <a:tabLst>
                <a:tab pos="355600" algn="l"/>
              </a:tabLst>
            </a:pPr>
            <a:r>
              <a:rPr sz="2400" spc="-5" dirty="0">
                <a:solidFill>
                  <a:srgbClr val="46424D"/>
                </a:solidFill>
                <a:latin typeface="Arial"/>
                <a:cs typeface="Arial"/>
              </a:rPr>
              <a:t>Open source software extended </a:t>
            </a:r>
            <a:r>
              <a:rPr sz="2400" dirty="0">
                <a:solidFill>
                  <a:srgbClr val="46424D"/>
                </a:solidFill>
                <a:latin typeface="Arial"/>
                <a:cs typeface="Arial"/>
              </a:rPr>
              <a:t>this </a:t>
            </a:r>
            <a:r>
              <a:rPr sz="2400" spc="-5" dirty="0">
                <a:solidFill>
                  <a:srgbClr val="46424D"/>
                </a:solidFill>
                <a:latin typeface="Arial"/>
                <a:cs typeface="Arial"/>
              </a:rPr>
              <a:t>idea by using </a:t>
            </a:r>
            <a:r>
              <a:rPr sz="2400" dirty="0">
                <a:solidFill>
                  <a:srgbClr val="46424D"/>
                </a:solidFill>
                <a:latin typeface="Arial"/>
                <a:cs typeface="Arial"/>
              </a:rPr>
              <a:t>the  Internet to recruit a much </a:t>
            </a:r>
            <a:r>
              <a:rPr sz="2400" spc="-5" dirty="0">
                <a:solidFill>
                  <a:srgbClr val="46424D"/>
                </a:solidFill>
                <a:latin typeface="Arial"/>
                <a:cs typeface="Arial"/>
              </a:rPr>
              <a:t>larger population </a:t>
            </a:r>
            <a:r>
              <a:rPr sz="2400" dirty="0">
                <a:solidFill>
                  <a:srgbClr val="46424D"/>
                </a:solidFill>
                <a:latin typeface="Arial"/>
                <a:cs typeface="Arial"/>
              </a:rPr>
              <a:t>of </a:t>
            </a:r>
            <a:r>
              <a:rPr sz="2400" spc="-5" dirty="0">
                <a:solidFill>
                  <a:srgbClr val="46424D"/>
                </a:solidFill>
                <a:latin typeface="Arial"/>
                <a:cs typeface="Arial"/>
              </a:rPr>
              <a:t>volunteer  developers. Many of them are also users </a:t>
            </a:r>
            <a:r>
              <a:rPr sz="2400" dirty="0">
                <a:solidFill>
                  <a:srgbClr val="46424D"/>
                </a:solidFill>
                <a:latin typeface="Arial"/>
                <a:cs typeface="Arial"/>
              </a:rPr>
              <a:t>of the</a:t>
            </a:r>
            <a:r>
              <a:rPr sz="2400" spc="70" dirty="0">
                <a:solidFill>
                  <a:srgbClr val="46424D"/>
                </a:solidFill>
                <a:latin typeface="Arial"/>
                <a:cs typeface="Arial"/>
              </a:rPr>
              <a:t> </a:t>
            </a:r>
            <a:r>
              <a:rPr sz="2400" spc="-5" dirty="0">
                <a:solidFill>
                  <a:srgbClr val="46424D"/>
                </a:solidFill>
                <a:latin typeface="Arial"/>
                <a:cs typeface="Arial"/>
              </a:rPr>
              <a:t>code.</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7620000" cy="1367041"/>
          </a:xfrm>
          <a:prstGeom prst="rect">
            <a:avLst/>
          </a:prstGeom>
        </p:spPr>
        <p:txBody>
          <a:bodyPr vert="horz" wrap="square" lIns="0" tIns="12700" rIns="0" bIns="0" rtlCol="0">
            <a:spAutoFit/>
          </a:bodyPr>
          <a:lstStyle/>
          <a:p>
            <a:pPr marL="12700">
              <a:lnSpc>
                <a:spcPct val="100000"/>
              </a:lnSpc>
              <a:spcBef>
                <a:spcPts val="100"/>
              </a:spcBef>
            </a:pPr>
            <a:r>
              <a:rPr spc="-5" dirty="0"/>
              <a:t>An object-oriented design</a:t>
            </a:r>
            <a:r>
              <a:rPr spc="-15" dirty="0"/>
              <a:t> </a:t>
            </a:r>
            <a:r>
              <a:rPr spc="-5" dirty="0"/>
              <a:t>process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a:t>
            </a:fld>
            <a:endParaRPr dirty="0"/>
          </a:p>
        </p:txBody>
      </p:sp>
      <p:sp>
        <p:nvSpPr>
          <p:cNvPr id="3" name="object 3"/>
          <p:cNvSpPr txBox="1"/>
          <p:nvPr/>
        </p:nvSpPr>
        <p:spPr>
          <a:xfrm>
            <a:off x="535940" y="1589278"/>
            <a:ext cx="7791450" cy="3001010"/>
          </a:xfrm>
          <a:prstGeom prst="rect">
            <a:avLst/>
          </a:prstGeom>
        </p:spPr>
        <p:txBody>
          <a:bodyPr vert="horz" wrap="square" lIns="0" tIns="53975" rIns="0" bIns="0" rtlCol="0">
            <a:spAutoFit/>
          </a:bodyPr>
          <a:lstStyle/>
          <a:p>
            <a:pPr marL="355600" marR="428625" indent="-342900">
              <a:lnSpc>
                <a:spcPts val="2590"/>
              </a:lnSpc>
              <a:spcBef>
                <a:spcPts val="425"/>
              </a:spcBef>
              <a:buFont typeface="Wingdings"/>
              <a:buChar char=""/>
              <a:tabLst>
                <a:tab pos="355600" algn="l"/>
              </a:tabLst>
            </a:pPr>
            <a:r>
              <a:rPr sz="2400" spc="-5" dirty="0">
                <a:solidFill>
                  <a:srgbClr val="46424D"/>
                </a:solidFill>
                <a:latin typeface="Arial"/>
                <a:cs typeface="Arial"/>
              </a:rPr>
              <a:t>Structured object-oriented design processes involve  developing a number </a:t>
            </a:r>
            <a:r>
              <a:rPr sz="2400" dirty="0">
                <a:solidFill>
                  <a:srgbClr val="46424D"/>
                </a:solidFill>
                <a:latin typeface="Arial"/>
                <a:cs typeface="Arial"/>
              </a:rPr>
              <a:t>of </a:t>
            </a:r>
            <a:r>
              <a:rPr sz="2400" spc="-10" dirty="0">
                <a:solidFill>
                  <a:srgbClr val="46424D"/>
                </a:solidFill>
                <a:latin typeface="Arial"/>
                <a:cs typeface="Arial"/>
              </a:rPr>
              <a:t>different </a:t>
            </a:r>
            <a:r>
              <a:rPr sz="2400" dirty="0">
                <a:solidFill>
                  <a:srgbClr val="46424D"/>
                </a:solidFill>
                <a:latin typeface="Arial"/>
                <a:cs typeface="Arial"/>
              </a:rPr>
              <a:t>system</a:t>
            </a:r>
            <a:r>
              <a:rPr sz="2400" spc="70" dirty="0">
                <a:solidFill>
                  <a:srgbClr val="46424D"/>
                </a:solidFill>
                <a:latin typeface="Arial"/>
                <a:cs typeface="Arial"/>
              </a:rPr>
              <a:t> </a:t>
            </a:r>
            <a:r>
              <a:rPr sz="2400" spc="-5" dirty="0">
                <a:solidFill>
                  <a:srgbClr val="46424D"/>
                </a:solidFill>
                <a:latin typeface="Arial"/>
                <a:cs typeface="Arial"/>
              </a:rPr>
              <a:t>models.</a:t>
            </a:r>
            <a:endParaRPr sz="2400">
              <a:latin typeface="Arial"/>
              <a:cs typeface="Arial"/>
            </a:endParaRPr>
          </a:p>
          <a:p>
            <a:pPr marL="355600" marR="243840" indent="-342900">
              <a:lnSpc>
                <a:spcPts val="2590"/>
              </a:lnSpc>
              <a:spcBef>
                <a:spcPts val="1210"/>
              </a:spcBef>
              <a:buFont typeface="Wingdings"/>
              <a:buChar char=""/>
              <a:tabLst>
                <a:tab pos="355600" algn="l"/>
              </a:tabLst>
            </a:pPr>
            <a:r>
              <a:rPr sz="2400" spc="-5" dirty="0">
                <a:solidFill>
                  <a:srgbClr val="46424D"/>
                </a:solidFill>
                <a:latin typeface="Arial"/>
                <a:cs typeface="Arial"/>
              </a:rPr>
              <a:t>They require a lot </a:t>
            </a:r>
            <a:r>
              <a:rPr sz="2400" dirty="0">
                <a:solidFill>
                  <a:srgbClr val="46424D"/>
                </a:solidFill>
                <a:latin typeface="Arial"/>
                <a:cs typeface="Arial"/>
              </a:rPr>
              <a:t>of </a:t>
            </a:r>
            <a:r>
              <a:rPr sz="2400" spc="-10" dirty="0">
                <a:solidFill>
                  <a:srgbClr val="46424D"/>
                </a:solidFill>
                <a:latin typeface="Arial"/>
                <a:cs typeface="Arial"/>
              </a:rPr>
              <a:t>effort </a:t>
            </a:r>
            <a:r>
              <a:rPr sz="2400" dirty="0">
                <a:solidFill>
                  <a:srgbClr val="46424D"/>
                </a:solidFill>
                <a:latin typeface="Arial"/>
                <a:cs typeface="Arial"/>
              </a:rPr>
              <a:t>for </a:t>
            </a:r>
            <a:r>
              <a:rPr sz="2400" spc="-5" dirty="0">
                <a:solidFill>
                  <a:srgbClr val="46424D"/>
                </a:solidFill>
                <a:latin typeface="Arial"/>
                <a:cs typeface="Arial"/>
              </a:rPr>
              <a:t>development and  maintenance </a:t>
            </a:r>
            <a:r>
              <a:rPr sz="2400" dirty="0">
                <a:solidFill>
                  <a:srgbClr val="46424D"/>
                </a:solidFill>
                <a:latin typeface="Arial"/>
                <a:cs typeface="Arial"/>
              </a:rPr>
              <a:t>of </a:t>
            </a:r>
            <a:r>
              <a:rPr sz="2400" spc="-5" dirty="0">
                <a:solidFill>
                  <a:srgbClr val="46424D"/>
                </a:solidFill>
                <a:latin typeface="Arial"/>
                <a:cs typeface="Arial"/>
              </a:rPr>
              <a:t>these models and, </a:t>
            </a:r>
            <a:r>
              <a:rPr sz="2400" dirty="0">
                <a:solidFill>
                  <a:srgbClr val="46424D"/>
                </a:solidFill>
                <a:latin typeface="Arial"/>
                <a:cs typeface="Arial"/>
              </a:rPr>
              <a:t>for </a:t>
            </a:r>
            <a:r>
              <a:rPr sz="2400" spc="-5" dirty="0">
                <a:solidFill>
                  <a:srgbClr val="46424D"/>
                </a:solidFill>
                <a:latin typeface="Arial"/>
                <a:cs typeface="Arial"/>
              </a:rPr>
              <a:t>small </a:t>
            </a:r>
            <a:r>
              <a:rPr sz="2400" dirty="0">
                <a:solidFill>
                  <a:srgbClr val="46424D"/>
                </a:solidFill>
                <a:latin typeface="Arial"/>
                <a:cs typeface="Arial"/>
              </a:rPr>
              <a:t>systems,  </a:t>
            </a:r>
            <a:r>
              <a:rPr sz="2400" spc="-5" dirty="0">
                <a:solidFill>
                  <a:srgbClr val="46424D"/>
                </a:solidFill>
                <a:latin typeface="Arial"/>
                <a:cs typeface="Arial"/>
              </a:rPr>
              <a:t>this </a:t>
            </a:r>
            <a:r>
              <a:rPr sz="2400" dirty="0">
                <a:solidFill>
                  <a:srgbClr val="46424D"/>
                </a:solidFill>
                <a:latin typeface="Arial"/>
                <a:cs typeface="Arial"/>
              </a:rPr>
              <a:t>may </a:t>
            </a:r>
            <a:r>
              <a:rPr sz="2400" spc="-5" dirty="0">
                <a:solidFill>
                  <a:srgbClr val="46424D"/>
                </a:solidFill>
                <a:latin typeface="Arial"/>
                <a:cs typeface="Arial"/>
              </a:rPr>
              <a:t>not be</a:t>
            </a:r>
            <a:r>
              <a:rPr sz="2400" spc="-15" dirty="0">
                <a:solidFill>
                  <a:srgbClr val="46424D"/>
                </a:solidFill>
                <a:latin typeface="Arial"/>
                <a:cs typeface="Arial"/>
              </a:rPr>
              <a:t> </a:t>
            </a:r>
            <a:r>
              <a:rPr sz="2400" spc="-5" dirty="0">
                <a:solidFill>
                  <a:srgbClr val="46424D"/>
                </a:solidFill>
                <a:latin typeface="Arial"/>
                <a:cs typeface="Arial"/>
              </a:rPr>
              <a:t>cost-effective.</a:t>
            </a:r>
            <a:endParaRPr sz="2400">
              <a:latin typeface="Arial"/>
              <a:cs typeface="Arial"/>
            </a:endParaRPr>
          </a:p>
          <a:p>
            <a:pPr marL="355600" marR="5080" indent="-342900">
              <a:lnSpc>
                <a:spcPct val="90000"/>
              </a:lnSpc>
              <a:spcBef>
                <a:spcPts val="1165"/>
              </a:spcBef>
              <a:buFont typeface="Wingdings"/>
              <a:buChar char=""/>
              <a:tabLst>
                <a:tab pos="355600" algn="l"/>
              </a:tabLst>
            </a:pPr>
            <a:r>
              <a:rPr sz="2400" spc="-20" dirty="0">
                <a:solidFill>
                  <a:srgbClr val="46424D"/>
                </a:solidFill>
                <a:latin typeface="Arial"/>
                <a:cs typeface="Arial"/>
              </a:rPr>
              <a:t>However, </a:t>
            </a:r>
            <a:r>
              <a:rPr sz="2400" dirty="0">
                <a:solidFill>
                  <a:srgbClr val="46424D"/>
                </a:solidFill>
                <a:latin typeface="Arial"/>
                <a:cs typeface="Arial"/>
              </a:rPr>
              <a:t>for </a:t>
            </a:r>
            <a:r>
              <a:rPr sz="2400" spc="-5" dirty="0">
                <a:solidFill>
                  <a:srgbClr val="46424D"/>
                </a:solidFill>
                <a:latin typeface="Arial"/>
                <a:cs typeface="Arial"/>
              </a:rPr>
              <a:t>large </a:t>
            </a:r>
            <a:r>
              <a:rPr sz="2400" dirty="0">
                <a:solidFill>
                  <a:srgbClr val="46424D"/>
                </a:solidFill>
                <a:latin typeface="Arial"/>
                <a:cs typeface="Arial"/>
              </a:rPr>
              <a:t>systems </a:t>
            </a:r>
            <a:r>
              <a:rPr sz="2400" spc="-5" dirty="0">
                <a:solidFill>
                  <a:srgbClr val="46424D"/>
                </a:solidFill>
                <a:latin typeface="Arial"/>
                <a:cs typeface="Arial"/>
              </a:rPr>
              <a:t>developed by </a:t>
            </a:r>
            <a:r>
              <a:rPr sz="2400" spc="-10" dirty="0">
                <a:solidFill>
                  <a:srgbClr val="46424D"/>
                </a:solidFill>
                <a:latin typeface="Arial"/>
                <a:cs typeface="Arial"/>
              </a:rPr>
              <a:t>different  </a:t>
            </a:r>
            <a:r>
              <a:rPr sz="2400" spc="-5" dirty="0">
                <a:solidFill>
                  <a:srgbClr val="46424D"/>
                </a:solidFill>
                <a:latin typeface="Arial"/>
                <a:cs typeface="Arial"/>
              </a:rPr>
              <a:t>groups design models are an important communication  mechanism.</a:t>
            </a:r>
            <a:endParaRPr sz="2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945120" cy="33559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Open source</a:t>
            </a:r>
            <a:r>
              <a:rPr sz="2400" b="1" spc="-25" dirty="0">
                <a:solidFill>
                  <a:srgbClr val="46424D"/>
                </a:solidFill>
                <a:latin typeface="Arial"/>
                <a:cs typeface="Arial"/>
              </a:rPr>
              <a:t> </a:t>
            </a:r>
            <a:r>
              <a:rPr sz="2400" b="1" spc="-5" dirty="0">
                <a:solidFill>
                  <a:srgbClr val="46424D"/>
                </a:solidFill>
                <a:latin typeface="Arial"/>
                <a:cs typeface="Arial"/>
              </a:rPr>
              <a:t>systems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dirty="0">
                <a:solidFill>
                  <a:srgbClr val="46424D"/>
                </a:solidFill>
                <a:latin typeface="Arial"/>
                <a:cs typeface="Arial"/>
              </a:rPr>
              <a:t>The </a:t>
            </a:r>
            <a:r>
              <a:rPr sz="2400" spc="-5" dirty="0">
                <a:solidFill>
                  <a:srgbClr val="46424D"/>
                </a:solidFill>
                <a:latin typeface="Arial"/>
                <a:cs typeface="Arial"/>
              </a:rPr>
              <a:t>best-known open source product </a:t>
            </a:r>
            <a:r>
              <a:rPr sz="2400" dirty="0">
                <a:solidFill>
                  <a:srgbClr val="46424D"/>
                </a:solidFill>
                <a:latin typeface="Arial"/>
                <a:cs typeface="Arial"/>
              </a:rPr>
              <a:t>is, of course, the  </a:t>
            </a:r>
            <a:r>
              <a:rPr sz="2400" spc="-5" dirty="0">
                <a:solidFill>
                  <a:srgbClr val="46424D"/>
                </a:solidFill>
                <a:latin typeface="Arial"/>
                <a:cs typeface="Arial"/>
              </a:rPr>
              <a:t>Linux operating </a:t>
            </a:r>
            <a:r>
              <a:rPr sz="2400" dirty="0">
                <a:solidFill>
                  <a:srgbClr val="46424D"/>
                </a:solidFill>
                <a:latin typeface="Arial"/>
                <a:cs typeface="Arial"/>
              </a:rPr>
              <a:t>system </a:t>
            </a:r>
            <a:r>
              <a:rPr sz="2400" spc="-5" dirty="0">
                <a:solidFill>
                  <a:srgbClr val="46424D"/>
                </a:solidFill>
                <a:latin typeface="Arial"/>
                <a:cs typeface="Arial"/>
              </a:rPr>
              <a:t>which </a:t>
            </a:r>
            <a:r>
              <a:rPr sz="2400" dirty="0">
                <a:solidFill>
                  <a:srgbClr val="46424D"/>
                </a:solidFill>
                <a:latin typeface="Arial"/>
                <a:cs typeface="Arial"/>
              </a:rPr>
              <a:t>is </a:t>
            </a:r>
            <a:r>
              <a:rPr sz="2400" spc="-5" dirty="0">
                <a:solidFill>
                  <a:srgbClr val="46424D"/>
                </a:solidFill>
                <a:latin typeface="Arial"/>
                <a:cs typeface="Arial"/>
              </a:rPr>
              <a:t>widely used </a:t>
            </a:r>
            <a:r>
              <a:rPr sz="2400" dirty="0">
                <a:solidFill>
                  <a:srgbClr val="46424D"/>
                </a:solidFill>
                <a:latin typeface="Arial"/>
                <a:cs typeface="Arial"/>
              </a:rPr>
              <a:t>as a server  system </a:t>
            </a:r>
            <a:r>
              <a:rPr sz="2400" spc="-5" dirty="0">
                <a:solidFill>
                  <a:srgbClr val="46424D"/>
                </a:solidFill>
                <a:latin typeface="Arial"/>
                <a:cs typeface="Arial"/>
              </a:rPr>
              <a:t>and, </a:t>
            </a:r>
            <a:r>
              <a:rPr sz="2400" spc="-20" dirty="0">
                <a:solidFill>
                  <a:srgbClr val="46424D"/>
                </a:solidFill>
                <a:latin typeface="Arial"/>
                <a:cs typeface="Arial"/>
              </a:rPr>
              <a:t>increasingly, </a:t>
            </a:r>
            <a:r>
              <a:rPr sz="2400" spc="-5" dirty="0">
                <a:solidFill>
                  <a:srgbClr val="46424D"/>
                </a:solidFill>
                <a:latin typeface="Arial"/>
                <a:cs typeface="Arial"/>
              </a:rPr>
              <a:t>as a desktop</a:t>
            </a:r>
            <a:r>
              <a:rPr sz="2400" spc="85" dirty="0">
                <a:solidFill>
                  <a:srgbClr val="46424D"/>
                </a:solidFill>
                <a:latin typeface="Arial"/>
                <a:cs typeface="Arial"/>
              </a:rPr>
              <a:t> </a:t>
            </a:r>
            <a:r>
              <a:rPr sz="2400" spc="-5" dirty="0">
                <a:solidFill>
                  <a:srgbClr val="46424D"/>
                </a:solidFill>
                <a:latin typeface="Arial"/>
                <a:cs typeface="Arial"/>
              </a:rPr>
              <a:t>environment.</a:t>
            </a:r>
            <a:endParaRPr sz="2400">
              <a:latin typeface="Arial"/>
              <a:cs typeface="Arial"/>
            </a:endParaRPr>
          </a:p>
          <a:p>
            <a:pPr marL="355600" marR="602615" indent="-342900">
              <a:lnSpc>
                <a:spcPct val="100000"/>
              </a:lnSpc>
              <a:spcBef>
                <a:spcPts val="1205"/>
              </a:spcBef>
              <a:buFont typeface="Wingdings"/>
              <a:buChar char=""/>
              <a:tabLst>
                <a:tab pos="355600" algn="l"/>
              </a:tabLst>
            </a:pPr>
            <a:r>
              <a:rPr sz="2400" dirty="0">
                <a:solidFill>
                  <a:srgbClr val="46424D"/>
                </a:solidFill>
                <a:latin typeface="Arial"/>
                <a:cs typeface="Arial"/>
              </a:rPr>
              <a:t>Other </a:t>
            </a:r>
            <a:r>
              <a:rPr sz="2400" spc="-5" dirty="0">
                <a:solidFill>
                  <a:srgbClr val="46424D"/>
                </a:solidFill>
                <a:latin typeface="Arial"/>
                <a:cs typeface="Arial"/>
              </a:rPr>
              <a:t>important open source products are </a:t>
            </a:r>
            <a:r>
              <a:rPr sz="2400" dirty="0">
                <a:solidFill>
                  <a:srgbClr val="46424D"/>
                </a:solidFill>
                <a:latin typeface="Arial"/>
                <a:cs typeface="Arial"/>
              </a:rPr>
              <a:t>Java, the  </a:t>
            </a:r>
            <a:r>
              <a:rPr sz="2400" spc="-5" dirty="0">
                <a:solidFill>
                  <a:srgbClr val="46424D"/>
                </a:solidFill>
                <a:latin typeface="Arial"/>
                <a:cs typeface="Arial"/>
              </a:rPr>
              <a:t>Apache web server and </a:t>
            </a:r>
            <a:r>
              <a:rPr sz="2400" dirty="0">
                <a:solidFill>
                  <a:srgbClr val="46424D"/>
                </a:solidFill>
                <a:latin typeface="Arial"/>
                <a:cs typeface="Arial"/>
              </a:rPr>
              <a:t>the mySQL </a:t>
            </a:r>
            <a:r>
              <a:rPr sz="2400" spc="-5" dirty="0">
                <a:solidFill>
                  <a:srgbClr val="46424D"/>
                </a:solidFill>
                <a:latin typeface="Arial"/>
                <a:cs typeface="Arial"/>
              </a:rPr>
              <a:t>database  management </a:t>
            </a:r>
            <a:r>
              <a:rPr sz="2400" dirty="0">
                <a:solidFill>
                  <a:srgbClr val="46424D"/>
                </a:solidFill>
                <a:latin typeface="Arial"/>
                <a:cs typeface="Arial"/>
              </a:rPr>
              <a:t>system.</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93684" cy="262382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Open source</a:t>
            </a:r>
            <a:r>
              <a:rPr sz="2400" b="1" spc="-25" dirty="0">
                <a:solidFill>
                  <a:srgbClr val="46424D"/>
                </a:solidFill>
                <a:latin typeface="Arial"/>
                <a:cs typeface="Arial"/>
              </a:rPr>
              <a:t> </a:t>
            </a:r>
            <a:r>
              <a:rPr sz="2400" b="1" spc="-5" dirty="0">
                <a:solidFill>
                  <a:srgbClr val="46424D"/>
                </a:solidFill>
                <a:latin typeface="Arial"/>
                <a:cs typeface="Arial"/>
              </a:rPr>
              <a:t>issues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Should </a:t>
            </a:r>
            <a:r>
              <a:rPr sz="2400" dirty="0">
                <a:solidFill>
                  <a:srgbClr val="46424D"/>
                </a:solidFill>
                <a:latin typeface="Arial"/>
                <a:cs typeface="Arial"/>
              </a:rPr>
              <a:t>the </a:t>
            </a:r>
            <a:r>
              <a:rPr sz="2400" spc="-5" dirty="0">
                <a:solidFill>
                  <a:srgbClr val="46424D"/>
                </a:solidFill>
                <a:latin typeface="Arial"/>
                <a:cs typeface="Arial"/>
              </a:rPr>
              <a:t>product </a:t>
            </a:r>
            <a:r>
              <a:rPr sz="2400" dirty="0">
                <a:solidFill>
                  <a:srgbClr val="46424D"/>
                </a:solidFill>
                <a:latin typeface="Arial"/>
                <a:cs typeface="Arial"/>
              </a:rPr>
              <a:t>that </a:t>
            </a:r>
            <a:r>
              <a:rPr sz="2400" spc="-5" dirty="0">
                <a:solidFill>
                  <a:srgbClr val="46424D"/>
                </a:solidFill>
                <a:latin typeface="Arial"/>
                <a:cs typeface="Arial"/>
              </a:rPr>
              <a:t>is being developed make use </a:t>
            </a:r>
            <a:r>
              <a:rPr sz="2400" dirty="0">
                <a:solidFill>
                  <a:srgbClr val="46424D"/>
                </a:solidFill>
                <a:latin typeface="Arial"/>
                <a:cs typeface="Arial"/>
              </a:rPr>
              <a:t>of  </a:t>
            </a:r>
            <a:r>
              <a:rPr sz="2400" spc="-5" dirty="0">
                <a:solidFill>
                  <a:srgbClr val="46424D"/>
                </a:solidFill>
                <a:latin typeface="Arial"/>
                <a:cs typeface="Arial"/>
              </a:rPr>
              <a:t>open </a:t>
            </a:r>
            <a:r>
              <a:rPr sz="2400" dirty="0">
                <a:solidFill>
                  <a:srgbClr val="46424D"/>
                </a:solidFill>
                <a:latin typeface="Arial"/>
                <a:cs typeface="Arial"/>
              </a:rPr>
              <a:t>source</a:t>
            </a:r>
            <a:r>
              <a:rPr sz="2400" spc="-10" dirty="0">
                <a:solidFill>
                  <a:srgbClr val="46424D"/>
                </a:solidFill>
                <a:latin typeface="Arial"/>
                <a:cs typeface="Arial"/>
              </a:rPr>
              <a:t> </a:t>
            </a:r>
            <a:r>
              <a:rPr sz="2400" spc="-5" dirty="0">
                <a:solidFill>
                  <a:srgbClr val="46424D"/>
                </a:solidFill>
                <a:latin typeface="Arial"/>
                <a:cs typeface="Arial"/>
              </a:rPr>
              <a:t>components?</a:t>
            </a:r>
            <a:endParaRPr sz="2400">
              <a:latin typeface="Arial"/>
              <a:cs typeface="Arial"/>
            </a:endParaRPr>
          </a:p>
          <a:p>
            <a:pPr marL="355600" marR="920115" indent="-342900">
              <a:lnSpc>
                <a:spcPct val="100000"/>
              </a:lnSpc>
              <a:spcBef>
                <a:spcPts val="1205"/>
              </a:spcBef>
              <a:buFont typeface="Wingdings"/>
              <a:buChar char=""/>
              <a:tabLst>
                <a:tab pos="355600" algn="l"/>
              </a:tabLst>
            </a:pPr>
            <a:r>
              <a:rPr sz="2400" spc="-5" dirty="0">
                <a:solidFill>
                  <a:srgbClr val="46424D"/>
                </a:solidFill>
                <a:latin typeface="Arial"/>
                <a:cs typeface="Arial"/>
              </a:rPr>
              <a:t>Should an open source approach be used </a:t>
            </a:r>
            <a:r>
              <a:rPr sz="2400" dirty="0">
                <a:solidFill>
                  <a:srgbClr val="46424D"/>
                </a:solidFill>
                <a:latin typeface="Arial"/>
                <a:cs typeface="Arial"/>
              </a:rPr>
              <a:t>for the  </a:t>
            </a:r>
            <a:r>
              <a:rPr sz="2400" spc="-10" dirty="0">
                <a:solidFill>
                  <a:srgbClr val="46424D"/>
                </a:solidFill>
                <a:latin typeface="Arial"/>
                <a:cs typeface="Arial"/>
              </a:rPr>
              <a:t>software’s</a:t>
            </a:r>
            <a:r>
              <a:rPr sz="2400" dirty="0">
                <a:solidFill>
                  <a:srgbClr val="46424D"/>
                </a:solidFill>
                <a:latin typeface="Arial"/>
                <a:cs typeface="Arial"/>
              </a:rPr>
              <a:t> </a:t>
            </a:r>
            <a:r>
              <a:rPr sz="2400" spc="-10" dirty="0">
                <a:solidFill>
                  <a:srgbClr val="46424D"/>
                </a:solidFill>
                <a:latin typeface="Arial"/>
                <a:cs typeface="Arial"/>
              </a:rPr>
              <a:t>development?</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58759" cy="42398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Open source</a:t>
            </a:r>
            <a:r>
              <a:rPr sz="2400" b="1" spc="-25" dirty="0">
                <a:solidFill>
                  <a:srgbClr val="46424D"/>
                </a:solidFill>
                <a:latin typeface="Arial"/>
                <a:cs typeface="Arial"/>
              </a:rPr>
              <a:t> </a:t>
            </a:r>
            <a:r>
              <a:rPr sz="2400" b="1" spc="-5" dirty="0">
                <a:solidFill>
                  <a:srgbClr val="46424D"/>
                </a:solidFill>
                <a:latin typeface="Arial"/>
                <a:cs typeface="Arial"/>
              </a:rPr>
              <a:t>business</a:t>
            </a:r>
            <a:endParaRPr sz="2400">
              <a:latin typeface="Arial"/>
              <a:cs typeface="Arial"/>
            </a:endParaRPr>
          </a:p>
          <a:p>
            <a:pPr>
              <a:lnSpc>
                <a:spcPct val="100000"/>
              </a:lnSpc>
            </a:pPr>
            <a:endParaRPr sz="2700">
              <a:latin typeface="Times New Roman"/>
              <a:cs typeface="Times New Roman"/>
            </a:endParaRPr>
          </a:p>
          <a:p>
            <a:pPr marL="355600" marR="241300" indent="-342900">
              <a:lnSpc>
                <a:spcPct val="100000"/>
              </a:lnSpc>
              <a:spcBef>
                <a:spcPts val="1750"/>
              </a:spcBef>
              <a:buFont typeface="Wingdings"/>
              <a:buChar char=""/>
              <a:tabLst>
                <a:tab pos="355600" algn="l"/>
              </a:tabLst>
            </a:pPr>
            <a:r>
              <a:rPr sz="2400" spc="-5" dirty="0">
                <a:solidFill>
                  <a:srgbClr val="46424D"/>
                </a:solidFill>
                <a:latin typeface="Arial"/>
                <a:cs typeface="Arial"/>
              </a:rPr>
              <a:t>More and more product companies are using an open  source approach </a:t>
            </a:r>
            <a:r>
              <a:rPr sz="2400" dirty="0">
                <a:solidFill>
                  <a:srgbClr val="46424D"/>
                </a:solidFill>
                <a:latin typeface="Arial"/>
                <a:cs typeface="Arial"/>
              </a:rPr>
              <a:t>to</a:t>
            </a:r>
            <a:r>
              <a:rPr sz="2400" spc="5" dirty="0">
                <a:solidFill>
                  <a:srgbClr val="46424D"/>
                </a:solidFill>
                <a:latin typeface="Arial"/>
                <a:cs typeface="Arial"/>
              </a:rPr>
              <a:t> </a:t>
            </a:r>
            <a:r>
              <a:rPr sz="2400" spc="-5" dirty="0">
                <a:solidFill>
                  <a:srgbClr val="46424D"/>
                </a:solidFill>
                <a:latin typeface="Arial"/>
                <a:cs typeface="Arial"/>
              </a:rPr>
              <a:t>development.</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spc="-5" dirty="0">
                <a:solidFill>
                  <a:srgbClr val="46424D"/>
                </a:solidFill>
                <a:latin typeface="Arial"/>
                <a:cs typeface="Arial"/>
              </a:rPr>
              <a:t>Their business model is </a:t>
            </a:r>
            <a:r>
              <a:rPr sz="2400" dirty="0">
                <a:solidFill>
                  <a:srgbClr val="46424D"/>
                </a:solidFill>
                <a:latin typeface="Arial"/>
                <a:cs typeface="Arial"/>
              </a:rPr>
              <a:t>not </a:t>
            </a:r>
            <a:r>
              <a:rPr sz="2400" spc="-5" dirty="0">
                <a:solidFill>
                  <a:srgbClr val="46424D"/>
                </a:solidFill>
                <a:latin typeface="Arial"/>
                <a:cs typeface="Arial"/>
              </a:rPr>
              <a:t>reliant on selling a </a:t>
            </a:r>
            <a:r>
              <a:rPr sz="2400" dirty="0">
                <a:solidFill>
                  <a:srgbClr val="46424D"/>
                </a:solidFill>
                <a:latin typeface="Arial"/>
                <a:cs typeface="Arial"/>
              </a:rPr>
              <a:t>software  </a:t>
            </a:r>
            <a:r>
              <a:rPr sz="2400" spc="-5" dirty="0">
                <a:solidFill>
                  <a:srgbClr val="46424D"/>
                </a:solidFill>
                <a:latin typeface="Arial"/>
                <a:cs typeface="Arial"/>
              </a:rPr>
              <a:t>product </a:t>
            </a:r>
            <a:r>
              <a:rPr sz="2400" dirty="0">
                <a:solidFill>
                  <a:srgbClr val="46424D"/>
                </a:solidFill>
                <a:latin typeface="Arial"/>
                <a:cs typeface="Arial"/>
              </a:rPr>
              <a:t>but </a:t>
            </a:r>
            <a:r>
              <a:rPr sz="2400" spc="-5" dirty="0">
                <a:solidFill>
                  <a:srgbClr val="46424D"/>
                </a:solidFill>
                <a:latin typeface="Arial"/>
                <a:cs typeface="Arial"/>
              </a:rPr>
              <a:t>on selling support </a:t>
            </a:r>
            <a:r>
              <a:rPr sz="2400" dirty="0">
                <a:solidFill>
                  <a:srgbClr val="46424D"/>
                </a:solidFill>
                <a:latin typeface="Arial"/>
                <a:cs typeface="Arial"/>
              </a:rPr>
              <a:t>for that</a:t>
            </a:r>
            <a:r>
              <a:rPr sz="2400" spc="15" dirty="0">
                <a:solidFill>
                  <a:srgbClr val="46424D"/>
                </a:solidFill>
                <a:latin typeface="Arial"/>
                <a:cs typeface="Arial"/>
              </a:rPr>
              <a:t> </a:t>
            </a:r>
            <a:r>
              <a:rPr sz="2400" dirty="0">
                <a:solidFill>
                  <a:srgbClr val="46424D"/>
                </a:solidFill>
                <a:latin typeface="Arial"/>
                <a:cs typeface="Arial"/>
              </a:rPr>
              <a:t>product.</a:t>
            </a:r>
            <a:endParaRPr sz="2400">
              <a:latin typeface="Arial"/>
              <a:cs typeface="Arial"/>
            </a:endParaRPr>
          </a:p>
          <a:p>
            <a:pPr marL="355600" marR="42545" indent="-342900">
              <a:lnSpc>
                <a:spcPct val="100000"/>
              </a:lnSpc>
              <a:spcBef>
                <a:spcPts val="1200"/>
              </a:spcBef>
              <a:buFont typeface="Wingdings"/>
              <a:buChar char=""/>
              <a:tabLst>
                <a:tab pos="355600" algn="l"/>
              </a:tabLst>
            </a:pPr>
            <a:r>
              <a:rPr sz="2400" spc="-5" dirty="0">
                <a:solidFill>
                  <a:srgbClr val="46424D"/>
                </a:solidFill>
                <a:latin typeface="Arial"/>
                <a:cs typeface="Arial"/>
              </a:rPr>
              <a:t>They believe </a:t>
            </a:r>
            <a:r>
              <a:rPr sz="2400" dirty="0">
                <a:solidFill>
                  <a:srgbClr val="46424D"/>
                </a:solidFill>
                <a:latin typeface="Arial"/>
                <a:cs typeface="Arial"/>
              </a:rPr>
              <a:t>that </a:t>
            </a:r>
            <a:r>
              <a:rPr sz="2400" spc="-5" dirty="0">
                <a:solidFill>
                  <a:srgbClr val="46424D"/>
                </a:solidFill>
                <a:latin typeface="Arial"/>
                <a:cs typeface="Arial"/>
              </a:rPr>
              <a:t>involving </a:t>
            </a:r>
            <a:r>
              <a:rPr sz="2400" dirty="0">
                <a:solidFill>
                  <a:srgbClr val="46424D"/>
                </a:solidFill>
                <a:latin typeface="Arial"/>
                <a:cs typeface="Arial"/>
              </a:rPr>
              <a:t>the </a:t>
            </a:r>
            <a:r>
              <a:rPr sz="2400" spc="-5" dirty="0">
                <a:solidFill>
                  <a:srgbClr val="46424D"/>
                </a:solidFill>
                <a:latin typeface="Arial"/>
                <a:cs typeface="Arial"/>
              </a:rPr>
              <a:t>open source community  will allow </a:t>
            </a:r>
            <a:r>
              <a:rPr sz="2400" dirty="0">
                <a:solidFill>
                  <a:srgbClr val="46424D"/>
                </a:solidFill>
                <a:latin typeface="Arial"/>
                <a:cs typeface="Arial"/>
              </a:rPr>
              <a:t>software to be </a:t>
            </a:r>
            <a:r>
              <a:rPr sz="2400" spc="-5" dirty="0">
                <a:solidFill>
                  <a:srgbClr val="46424D"/>
                </a:solidFill>
                <a:latin typeface="Arial"/>
                <a:cs typeface="Arial"/>
              </a:rPr>
              <a:t>developed </a:t>
            </a:r>
            <a:r>
              <a:rPr sz="2400" dirty="0">
                <a:solidFill>
                  <a:srgbClr val="46424D"/>
                </a:solidFill>
                <a:latin typeface="Arial"/>
                <a:cs typeface="Arial"/>
              </a:rPr>
              <a:t>more </a:t>
            </a:r>
            <a:r>
              <a:rPr sz="2400" spc="-30" dirty="0">
                <a:solidFill>
                  <a:srgbClr val="46424D"/>
                </a:solidFill>
                <a:latin typeface="Arial"/>
                <a:cs typeface="Arial"/>
              </a:rPr>
              <a:t>cheaply, </a:t>
            </a:r>
            <a:r>
              <a:rPr sz="2400" dirty="0">
                <a:solidFill>
                  <a:srgbClr val="46424D"/>
                </a:solidFill>
                <a:latin typeface="Arial"/>
                <a:cs typeface="Arial"/>
              </a:rPr>
              <a:t>more  </a:t>
            </a:r>
            <a:r>
              <a:rPr sz="2400" spc="-5" dirty="0">
                <a:solidFill>
                  <a:srgbClr val="46424D"/>
                </a:solidFill>
                <a:latin typeface="Arial"/>
                <a:cs typeface="Arial"/>
              </a:rPr>
              <a:t>quickly and will create a community </a:t>
            </a:r>
            <a:r>
              <a:rPr sz="2400" dirty="0">
                <a:solidFill>
                  <a:srgbClr val="46424D"/>
                </a:solidFill>
                <a:latin typeface="Arial"/>
                <a:cs typeface="Arial"/>
              </a:rPr>
              <a:t>of </a:t>
            </a:r>
            <a:r>
              <a:rPr sz="2400" spc="-5" dirty="0">
                <a:solidFill>
                  <a:srgbClr val="46424D"/>
                </a:solidFill>
                <a:latin typeface="Arial"/>
                <a:cs typeface="Arial"/>
              </a:rPr>
              <a:t>users for the  software.</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291840" cy="391160"/>
          </a:xfrm>
          <a:prstGeom prst="rect">
            <a:avLst/>
          </a:prstGeom>
        </p:spPr>
        <p:txBody>
          <a:bodyPr vert="horz" wrap="square" lIns="0" tIns="12700" rIns="0" bIns="0" rtlCol="0">
            <a:spAutoFit/>
          </a:bodyPr>
          <a:lstStyle/>
          <a:p>
            <a:pPr marL="12700">
              <a:lnSpc>
                <a:spcPct val="100000"/>
              </a:lnSpc>
              <a:spcBef>
                <a:spcPts val="100"/>
              </a:spcBef>
            </a:pPr>
            <a:r>
              <a:rPr spc="-5" dirty="0"/>
              <a:t>Open source</a:t>
            </a:r>
            <a:r>
              <a:rPr spc="-75" dirty="0"/>
              <a:t> </a:t>
            </a:r>
            <a:r>
              <a:rPr dirty="0"/>
              <a:t>licensing</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53</a:t>
            </a:fld>
            <a:endParaRPr dirty="0"/>
          </a:p>
        </p:txBody>
      </p:sp>
      <p:sp>
        <p:nvSpPr>
          <p:cNvPr id="3" name="object 3"/>
          <p:cNvSpPr txBox="1"/>
          <p:nvPr/>
        </p:nvSpPr>
        <p:spPr>
          <a:xfrm>
            <a:off x="535940" y="1625853"/>
            <a:ext cx="8044815" cy="443928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spc="-5" dirty="0">
                <a:solidFill>
                  <a:srgbClr val="46424D"/>
                </a:solidFill>
                <a:latin typeface="Arial"/>
                <a:cs typeface="Arial"/>
              </a:rPr>
              <a:t>Afundamental principle </a:t>
            </a:r>
            <a:r>
              <a:rPr sz="2400" dirty="0">
                <a:solidFill>
                  <a:srgbClr val="46424D"/>
                </a:solidFill>
                <a:latin typeface="Arial"/>
                <a:cs typeface="Arial"/>
              </a:rPr>
              <a:t>of </a:t>
            </a:r>
            <a:r>
              <a:rPr sz="2400" spc="-5" dirty="0">
                <a:solidFill>
                  <a:srgbClr val="46424D"/>
                </a:solidFill>
                <a:latin typeface="Arial"/>
                <a:cs typeface="Arial"/>
              </a:rPr>
              <a:t>open-source development is  </a:t>
            </a:r>
            <a:r>
              <a:rPr sz="2400" dirty="0">
                <a:solidFill>
                  <a:srgbClr val="46424D"/>
                </a:solidFill>
                <a:latin typeface="Arial"/>
                <a:cs typeface="Arial"/>
              </a:rPr>
              <a:t>that </a:t>
            </a:r>
            <a:r>
              <a:rPr sz="2400" spc="-5" dirty="0">
                <a:solidFill>
                  <a:srgbClr val="46424D"/>
                </a:solidFill>
                <a:latin typeface="Arial"/>
                <a:cs typeface="Arial"/>
              </a:rPr>
              <a:t>source </a:t>
            </a:r>
            <a:r>
              <a:rPr sz="2400" dirty="0">
                <a:solidFill>
                  <a:srgbClr val="46424D"/>
                </a:solidFill>
                <a:latin typeface="Arial"/>
                <a:cs typeface="Arial"/>
              </a:rPr>
              <a:t>code </a:t>
            </a:r>
            <a:r>
              <a:rPr sz="2400" spc="-5" dirty="0">
                <a:solidFill>
                  <a:srgbClr val="46424D"/>
                </a:solidFill>
                <a:latin typeface="Arial"/>
                <a:cs typeface="Arial"/>
              </a:rPr>
              <a:t>should </a:t>
            </a:r>
            <a:r>
              <a:rPr sz="2400" dirty="0">
                <a:solidFill>
                  <a:srgbClr val="46424D"/>
                </a:solidFill>
                <a:latin typeface="Arial"/>
                <a:cs typeface="Arial"/>
              </a:rPr>
              <a:t>be </a:t>
            </a:r>
            <a:r>
              <a:rPr sz="2400" spc="-5" dirty="0">
                <a:solidFill>
                  <a:srgbClr val="46424D"/>
                </a:solidFill>
                <a:latin typeface="Arial"/>
                <a:cs typeface="Arial"/>
              </a:rPr>
              <a:t>freely available, </a:t>
            </a:r>
            <a:r>
              <a:rPr sz="2400" dirty="0">
                <a:solidFill>
                  <a:srgbClr val="46424D"/>
                </a:solidFill>
                <a:latin typeface="Arial"/>
                <a:cs typeface="Arial"/>
              </a:rPr>
              <a:t>this </a:t>
            </a:r>
            <a:r>
              <a:rPr sz="2400" spc="-5" dirty="0">
                <a:solidFill>
                  <a:srgbClr val="46424D"/>
                </a:solidFill>
                <a:latin typeface="Arial"/>
                <a:cs typeface="Arial"/>
              </a:rPr>
              <a:t>does not  mean </a:t>
            </a:r>
            <a:r>
              <a:rPr sz="2400" dirty="0">
                <a:solidFill>
                  <a:srgbClr val="46424D"/>
                </a:solidFill>
                <a:latin typeface="Arial"/>
                <a:cs typeface="Arial"/>
              </a:rPr>
              <a:t>that </a:t>
            </a:r>
            <a:r>
              <a:rPr sz="2400" spc="-5" dirty="0">
                <a:solidFill>
                  <a:srgbClr val="46424D"/>
                </a:solidFill>
                <a:latin typeface="Arial"/>
                <a:cs typeface="Arial"/>
              </a:rPr>
              <a:t>anyone can do as </a:t>
            </a:r>
            <a:r>
              <a:rPr sz="2400" dirty="0">
                <a:solidFill>
                  <a:srgbClr val="46424D"/>
                </a:solidFill>
                <a:latin typeface="Arial"/>
                <a:cs typeface="Arial"/>
              </a:rPr>
              <a:t>they </a:t>
            </a:r>
            <a:r>
              <a:rPr sz="2400" spc="-5" dirty="0">
                <a:solidFill>
                  <a:srgbClr val="46424D"/>
                </a:solidFill>
                <a:latin typeface="Arial"/>
                <a:cs typeface="Arial"/>
              </a:rPr>
              <a:t>wish with </a:t>
            </a:r>
            <a:r>
              <a:rPr sz="2400" dirty="0">
                <a:solidFill>
                  <a:srgbClr val="46424D"/>
                </a:solidFill>
                <a:latin typeface="Arial"/>
                <a:cs typeface="Arial"/>
              </a:rPr>
              <a:t>that</a:t>
            </a:r>
            <a:r>
              <a:rPr sz="2400" spc="50" dirty="0">
                <a:solidFill>
                  <a:srgbClr val="46424D"/>
                </a:solidFill>
                <a:latin typeface="Arial"/>
                <a:cs typeface="Arial"/>
              </a:rPr>
              <a:t> </a:t>
            </a:r>
            <a:r>
              <a:rPr sz="2400" spc="-5" dirty="0">
                <a:solidFill>
                  <a:srgbClr val="46424D"/>
                </a:solidFill>
                <a:latin typeface="Arial"/>
                <a:cs typeface="Arial"/>
              </a:rPr>
              <a:t>code.</a:t>
            </a:r>
            <a:endParaRPr sz="2400">
              <a:latin typeface="Arial"/>
              <a:cs typeface="Arial"/>
            </a:endParaRPr>
          </a:p>
          <a:p>
            <a:pPr marL="756285" marR="177165" lvl="1" indent="-287020">
              <a:lnSpc>
                <a:spcPct val="100000"/>
              </a:lnSpc>
              <a:spcBef>
                <a:spcPts val="905"/>
              </a:spcBef>
              <a:buFont typeface="Wingdings"/>
              <a:buChar char=""/>
              <a:tabLst>
                <a:tab pos="756285" algn="l"/>
                <a:tab pos="756920" algn="l"/>
              </a:tabLst>
            </a:pPr>
            <a:r>
              <a:rPr sz="2000" spc="-20" dirty="0">
                <a:solidFill>
                  <a:srgbClr val="46424D"/>
                </a:solidFill>
                <a:latin typeface="Arial"/>
                <a:cs typeface="Arial"/>
              </a:rPr>
              <a:t>Legally, </a:t>
            </a:r>
            <a:r>
              <a:rPr sz="2000" dirty="0">
                <a:solidFill>
                  <a:srgbClr val="46424D"/>
                </a:solidFill>
                <a:latin typeface="Arial"/>
                <a:cs typeface="Arial"/>
              </a:rPr>
              <a:t>the developer of the code (either a company or an  individual) still owns the code. They can place restrictions on  how it is used by including legally binding conditions in an</a:t>
            </a:r>
            <a:r>
              <a:rPr sz="2000" spc="-135" dirty="0">
                <a:solidFill>
                  <a:srgbClr val="46424D"/>
                </a:solidFill>
                <a:latin typeface="Arial"/>
                <a:cs typeface="Arial"/>
              </a:rPr>
              <a:t> </a:t>
            </a:r>
            <a:r>
              <a:rPr sz="2000" dirty="0">
                <a:solidFill>
                  <a:srgbClr val="46424D"/>
                </a:solidFill>
                <a:latin typeface="Arial"/>
                <a:cs typeface="Arial"/>
              </a:rPr>
              <a:t>open  source software</a:t>
            </a:r>
            <a:r>
              <a:rPr sz="2000" spc="-95" dirty="0">
                <a:solidFill>
                  <a:srgbClr val="46424D"/>
                </a:solidFill>
                <a:latin typeface="Arial"/>
                <a:cs typeface="Arial"/>
              </a:rPr>
              <a:t> </a:t>
            </a:r>
            <a:r>
              <a:rPr sz="2000" dirty="0">
                <a:solidFill>
                  <a:srgbClr val="46424D"/>
                </a:solidFill>
                <a:latin typeface="Arial"/>
                <a:cs typeface="Arial"/>
              </a:rPr>
              <a:t>license.</a:t>
            </a:r>
            <a:endParaRPr sz="2000">
              <a:latin typeface="Arial"/>
              <a:cs typeface="Arial"/>
            </a:endParaRPr>
          </a:p>
          <a:p>
            <a:pPr marL="756285" marR="288290" lvl="1" indent="-287020">
              <a:lnSpc>
                <a:spcPct val="100000"/>
              </a:lnSpc>
              <a:spcBef>
                <a:spcPts val="605"/>
              </a:spcBef>
              <a:buFont typeface="Wingdings"/>
              <a:buChar char=""/>
              <a:tabLst>
                <a:tab pos="756285" algn="l"/>
                <a:tab pos="756920" algn="l"/>
              </a:tabLst>
            </a:pPr>
            <a:r>
              <a:rPr sz="2000" dirty="0">
                <a:solidFill>
                  <a:srgbClr val="46424D"/>
                </a:solidFill>
                <a:latin typeface="Arial"/>
                <a:cs typeface="Arial"/>
              </a:rPr>
              <a:t>Some open source developers believe </a:t>
            </a:r>
            <a:r>
              <a:rPr sz="2000" spc="-5" dirty="0">
                <a:solidFill>
                  <a:srgbClr val="46424D"/>
                </a:solidFill>
                <a:latin typeface="Arial"/>
                <a:cs typeface="Arial"/>
              </a:rPr>
              <a:t>that </a:t>
            </a:r>
            <a:r>
              <a:rPr sz="2000" dirty="0">
                <a:solidFill>
                  <a:srgbClr val="46424D"/>
                </a:solidFill>
                <a:latin typeface="Arial"/>
                <a:cs typeface="Arial"/>
              </a:rPr>
              <a:t>if an open source  component is used to develop a new system, then that</a:t>
            </a:r>
            <a:r>
              <a:rPr sz="2000" spc="-220" dirty="0">
                <a:solidFill>
                  <a:srgbClr val="46424D"/>
                </a:solidFill>
                <a:latin typeface="Arial"/>
                <a:cs typeface="Arial"/>
              </a:rPr>
              <a:t> </a:t>
            </a:r>
            <a:r>
              <a:rPr sz="2000" dirty="0">
                <a:solidFill>
                  <a:srgbClr val="46424D"/>
                </a:solidFill>
                <a:latin typeface="Arial"/>
                <a:cs typeface="Arial"/>
              </a:rPr>
              <a:t>system  should also be open</a:t>
            </a:r>
            <a:r>
              <a:rPr sz="2000" spc="-70" dirty="0">
                <a:solidFill>
                  <a:srgbClr val="46424D"/>
                </a:solidFill>
                <a:latin typeface="Arial"/>
                <a:cs typeface="Arial"/>
              </a:rPr>
              <a:t> </a:t>
            </a:r>
            <a:r>
              <a:rPr sz="2000" dirty="0">
                <a:solidFill>
                  <a:srgbClr val="46424D"/>
                </a:solidFill>
                <a:latin typeface="Arial"/>
                <a:cs typeface="Arial"/>
              </a:rPr>
              <a:t>source.</a:t>
            </a:r>
            <a:endParaRPr sz="2000">
              <a:latin typeface="Arial"/>
              <a:cs typeface="Arial"/>
            </a:endParaRPr>
          </a:p>
          <a:p>
            <a:pPr marL="756285" marR="15049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Others are willing to allow </a:t>
            </a:r>
            <a:r>
              <a:rPr sz="2000" spc="-5" dirty="0">
                <a:solidFill>
                  <a:srgbClr val="46424D"/>
                </a:solidFill>
                <a:latin typeface="Arial"/>
                <a:cs typeface="Arial"/>
              </a:rPr>
              <a:t>their </a:t>
            </a:r>
            <a:r>
              <a:rPr sz="2000" dirty="0">
                <a:solidFill>
                  <a:srgbClr val="46424D"/>
                </a:solidFill>
                <a:latin typeface="Arial"/>
                <a:cs typeface="Arial"/>
              </a:rPr>
              <a:t>code to be used without this  restriction. The developed systems may be proprietary and</a:t>
            </a:r>
            <a:r>
              <a:rPr sz="2000" spc="-250" dirty="0">
                <a:solidFill>
                  <a:srgbClr val="46424D"/>
                </a:solidFill>
                <a:latin typeface="Arial"/>
                <a:cs typeface="Arial"/>
              </a:rPr>
              <a:t> </a:t>
            </a:r>
            <a:r>
              <a:rPr sz="2000" dirty="0">
                <a:solidFill>
                  <a:srgbClr val="46424D"/>
                </a:solidFill>
                <a:latin typeface="Arial"/>
                <a:cs typeface="Arial"/>
              </a:rPr>
              <a:t>sold  as closed source</a:t>
            </a:r>
            <a:r>
              <a:rPr sz="2000" spc="-95" dirty="0">
                <a:solidFill>
                  <a:srgbClr val="46424D"/>
                </a:solidFill>
                <a:latin typeface="Arial"/>
                <a:cs typeface="Arial"/>
              </a:rPr>
              <a:t> </a:t>
            </a:r>
            <a:r>
              <a:rPr sz="2000" dirty="0">
                <a:solidFill>
                  <a:srgbClr val="46424D"/>
                </a:solidFill>
                <a:latin typeface="Arial"/>
                <a:cs typeface="Arial"/>
              </a:rPr>
              <a:t>systems.</a:t>
            </a:r>
            <a:endParaRPr sz="20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310130" cy="391160"/>
          </a:xfrm>
          <a:prstGeom prst="rect">
            <a:avLst/>
          </a:prstGeom>
        </p:spPr>
        <p:txBody>
          <a:bodyPr vert="horz" wrap="square" lIns="0" tIns="12700" rIns="0" bIns="0" rtlCol="0">
            <a:spAutoFit/>
          </a:bodyPr>
          <a:lstStyle/>
          <a:p>
            <a:pPr marL="12700">
              <a:lnSpc>
                <a:spcPct val="100000"/>
              </a:lnSpc>
              <a:spcBef>
                <a:spcPts val="100"/>
              </a:spcBef>
            </a:pPr>
            <a:r>
              <a:rPr spc="-5" dirty="0"/>
              <a:t>License</a:t>
            </a:r>
            <a:r>
              <a:rPr spc="-55" dirty="0"/>
              <a:t> </a:t>
            </a:r>
            <a:r>
              <a:rPr spc="-5" dirty="0"/>
              <a:t>models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54</a:t>
            </a:fld>
            <a:endParaRPr dirty="0"/>
          </a:p>
        </p:txBody>
      </p:sp>
      <p:sp>
        <p:nvSpPr>
          <p:cNvPr id="3" name="object 3"/>
          <p:cNvSpPr txBox="1"/>
          <p:nvPr/>
        </p:nvSpPr>
        <p:spPr>
          <a:xfrm>
            <a:off x="535940" y="1625854"/>
            <a:ext cx="8064500" cy="4689475"/>
          </a:xfrm>
          <a:prstGeom prst="rect">
            <a:avLst/>
          </a:prstGeom>
        </p:spPr>
        <p:txBody>
          <a:bodyPr vert="horz" wrap="square" lIns="0" tIns="12065" rIns="0" bIns="0" rtlCol="0">
            <a:spAutoFit/>
          </a:bodyPr>
          <a:lstStyle/>
          <a:p>
            <a:pPr marL="355600" marR="354965" indent="-342900">
              <a:lnSpc>
                <a:spcPct val="100000"/>
              </a:lnSpc>
              <a:spcBef>
                <a:spcPts val="95"/>
              </a:spcBef>
              <a:buFont typeface="Wingdings"/>
              <a:buChar char=""/>
              <a:tabLst>
                <a:tab pos="355600" algn="l"/>
              </a:tabLst>
            </a:pPr>
            <a:r>
              <a:rPr sz="2200" spc="-5" dirty="0">
                <a:solidFill>
                  <a:srgbClr val="46424D"/>
                </a:solidFill>
                <a:latin typeface="Arial"/>
                <a:cs typeface="Arial"/>
              </a:rPr>
              <a:t>The GNU General Public License (GPL). This is a </a:t>
            </a:r>
            <a:r>
              <a:rPr sz="2200" dirty="0">
                <a:solidFill>
                  <a:srgbClr val="46424D"/>
                </a:solidFill>
                <a:latin typeface="Arial"/>
                <a:cs typeface="Arial"/>
              </a:rPr>
              <a:t>so-called  </a:t>
            </a:r>
            <a:r>
              <a:rPr sz="2200" spc="-5" dirty="0">
                <a:solidFill>
                  <a:srgbClr val="46424D"/>
                </a:solidFill>
                <a:latin typeface="Arial"/>
                <a:cs typeface="Arial"/>
              </a:rPr>
              <a:t>‘reciprocal’ license that means that if you use open source  software that is licensed under the GPL </a:t>
            </a:r>
            <a:r>
              <a:rPr sz="2200" dirty="0">
                <a:solidFill>
                  <a:srgbClr val="46424D"/>
                </a:solidFill>
                <a:latin typeface="Arial"/>
                <a:cs typeface="Arial"/>
              </a:rPr>
              <a:t>license, </a:t>
            </a:r>
            <a:r>
              <a:rPr sz="2200" spc="-5" dirty="0">
                <a:solidFill>
                  <a:srgbClr val="46424D"/>
                </a:solidFill>
                <a:latin typeface="Arial"/>
                <a:cs typeface="Arial"/>
              </a:rPr>
              <a:t>then you  must make that software open</a:t>
            </a:r>
            <a:r>
              <a:rPr sz="2200" spc="30" dirty="0">
                <a:solidFill>
                  <a:srgbClr val="46424D"/>
                </a:solidFill>
                <a:latin typeface="Arial"/>
                <a:cs typeface="Arial"/>
              </a:rPr>
              <a:t> </a:t>
            </a:r>
            <a:r>
              <a:rPr sz="2200" spc="-5" dirty="0">
                <a:solidFill>
                  <a:srgbClr val="46424D"/>
                </a:solidFill>
                <a:latin typeface="Arial"/>
                <a:cs typeface="Arial"/>
              </a:rPr>
              <a:t>source.</a:t>
            </a:r>
            <a:endParaRPr sz="2200">
              <a:latin typeface="Arial"/>
              <a:cs typeface="Arial"/>
            </a:endParaRPr>
          </a:p>
          <a:p>
            <a:pPr marL="355600" marR="223520" indent="-342900">
              <a:lnSpc>
                <a:spcPct val="100000"/>
              </a:lnSpc>
              <a:spcBef>
                <a:spcPts val="1200"/>
              </a:spcBef>
              <a:buFont typeface="Wingdings"/>
              <a:buChar char=""/>
              <a:tabLst>
                <a:tab pos="355600" algn="l"/>
              </a:tabLst>
            </a:pPr>
            <a:r>
              <a:rPr sz="2200" spc="-5" dirty="0">
                <a:solidFill>
                  <a:srgbClr val="46424D"/>
                </a:solidFill>
                <a:latin typeface="Arial"/>
                <a:cs typeface="Arial"/>
              </a:rPr>
              <a:t>The GNU Lesser General Public License (LGPL) is a variant  of the GPL </a:t>
            </a:r>
            <a:r>
              <a:rPr sz="2200" dirty="0">
                <a:solidFill>
                  <a:srgbClr val="46424D"/>
                </a:solidFill>
                <a:latin typeface="Arial"/>
                <a:cs typeface="Arial"/>
              </a:rPr>
              <a:t>license </a:t>
            </a:r>
            <a:r>
              <a:rPr sz="2200" spc="-5" dirty="0">
                <a:solidFill>
                  <a:srgbClr val="46424D"/>
                </a:solidFill>
                <a:latin typeface="Arial"/>
                <a:cs typeface="Arial"/>
              </a:rPr>
              <a:t>where you can write components that link  to open source </a:t>
            </a:r>
            <a:r>
              <a:rPr sz="2200" dirty="0">
                <a:solidFill>
                  <a:srgbClr val="46424D"/>
                </a:solidFill>
                <a:latin typeface="Arial"/>
                <a:cs typeface="Arial"/>
              </a:rPr>
              <a:t>code </a:t>
            </a:r>
            <a:r>
              <a:rPr sz="2200" spc="-5" dirty="0">
                <a:solidFill>
                  <a:srgbClr val="46424D"/>
                </a:solidFill>
                <a:latin typeface="Arial"/>
                <a:cs typeface="Arial"/>
              </a:rPr>
              <a:t>without having to publish the source of  these</a:t>
            </a:r>
            <a:r>
              <a:rPr sz="2200" spc="-15" dirty="0">
                <a:solidFill>
                  <a:srgbClr val="46424D"/>
                </a:solidFill>
                <a:latin typeface="Arial"/>
                <a:cs typeface="Arial"/>
              </a:rPr>
              <a:t> </a:t>
            </a:r>
            <a:r>
              <a:rPr sz="2200" spc="-5" dirty="0">
                <a:solidFill>
                  <a:srgbClr val="46424D"/>
                </a:solidFill>
                <a:latin typeface="Arial"/>
                <a:cs typeface="Arial"/>
              </a:rPr>
              <a:t>components.</a:t>
            </a:r>
            <a:endParaRPr sz="2200">
              <a:latin typeface="Arial"/>
              <a:cs typeface="Arial"/>
            </a:endParaRPr>
          </a:p>
          <a:p>
            <a:pPr marL="355600" marR="5080" indent="-342900">
              <a:lnSpc>
                <a:spcPct val="100000"/>
              </a:lnSpc>
              <a:spcBef>
                <a:spcPts val="1205"/>
              </a:spcBef>
              <a:buFont typeface="Wingdings"/>
              <a:buChar char=""/>
              <a:tabLst>
                <a:tab pos="355600" algn="l"/>
              </a:tabLst>
            </a:pPr>
            <a:r>
              <a:rPr sz="2200" spc="-5" dirty="0">
                <a:solidFill>
                  <a:srgbClr val="46424D"/>
                </a:solidFill>
                <a:latin typeface="Arial"/>
                <a:cs typeface="Arial"/>
              </a:rPr>
              <a:t>The Berkley Standard Distribution (BSD) License. This is a  non-reciprocal </a:t>
            </a:r>
            <a:r>
              <a:rPr sz="2200" dirty="0">
                <a:solidFill>
                  <a:srgbClr val="46424D"/>
                </a:solidFill>
                <a:latin typeface="Arial"/>
                <a:cs typeface="Arial"/>
              </a:rPr>
              <a:t>license, </a:t>
            </a:r>
            <a:r>
              <a:rPr sz="2200" spc="-5" dirty="0">
                <a:solidFill>
                  <a:srgbClr val="46424D"/>
                </a:solidFill>
                <a:latin typeface="Arial"/>
                <a:cs typeface="Arial"/>
              </a:rPr>
              <a:t>which means you are not obliged to </a:t>
            </a:r>
            <a:r>
              <a:rPr sz="2200" spc="15" dirty="0">
                <a:solidFill>
                  <a:srgbClr val="46424D"/>
                </a:solidFill>
                <a:latin typeface="Arial"/>
                <a:cs typeface="Arial"/>
              </a:rPr>
              <a:t>re-  </a:t>
            </a:r>
            <a:r>
              <a:rPr sz="2200" dirty="0">
                <a:solidFill>
                  <a:srgbClr val="46424D"/>
                </a:solidFill>
                <a:latin typeface="Arial"/>
                <a:cs typeface="Arial"/>
              </a:rPr>
              <a:t>publish </a:t>
            </a:r>
            <a:r>
              <a:rPr sz="2200" spc="-5" dirty="0">
                <a:solidFill>
                  <a:srgbClr val="46424D"/>
                </a:solidFill>
                <a:latin typeface="Arial"/>
                <a:cs typeface="Arial"/>
              </a:rPr>
              <a:t>any changes or modifications made to open </a:t>
            </a:r>
            <a:r>
              <a:rPr sz="2200" dirty="0">
                <a:solidFill>
                  <a:srgbClr val="46424D"/>
                </a:solidFill>
                <a:latin typeface="Arial"/>
                <a:cs typeface="Arial"/>
              </a:rPr>
              <a:t>source  </a:t>
            </a:r>
            <a:r>
              <a:rPr sz="2200" spc="-5" dirty="0">
                <a:solidFill>
                  <a:srgbClr val="46424D"/>
                </a:solidFill>
                <a:latin typeface="Arial"/>
                <a:cs typeface="Arial"/>
              </a:rPr>
              <a:t>code. </a:t>
            </a:r>
            <a:r>
              <a:rPr sz="2200" spc="-75" dirty="0">
                <a:solidFill>
                  <a:srgbClr val="46424D"/>
                </a:solidFill>
                <a:latin typeface="Arial"/>
                <a:cs typeface="Arial"/>
              </a:rPr>
              <a:t>You </a:t>
            </a:r>
            <a:r>
              <a:rPr sz="2200" spc="-5" dirty="0">
                <a:solidFill>
                  <a:srgbClr val="46424D"/>
                </a:solidFill>
                <a:latin typeface="Arial"/>
                <a:cs typeface="Arial"/>
              </a:rPr>
              <a:t>can include the code in proprietary systems that  are sold.</a:t>
            </a:r>
            <a:endParaRPr sz="22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433309" cy="542861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License</a:t>
            </a:r>
            <a:r>
              <a:rPr sz="2400" b="1" spc="-15" dirty="0">
                <a:solidFill>
                  <a:srgbClr val="46424D"/>
                </a:solidFill>
                <a:latin typeface="Arial"/>
                <a:cs typeface="Arial"/>
              </a:rPr>
              <a:t> </a:t>
            </a:r>
            <a:r>
              <a:rPr sz="2400" b="1" spc="-5" dirty="0">
                <a:solidFill>
                  <a:srgbClr val="46424D"/>
                </a:solidFill>
                <a:latin typeface="Arial"/>
                <a:cs typeface="Arial"/>
              </a:rPr>
              <a:t>management</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Lst>
            </a:pPr>
            <a:r>
              <a:rPr sz="2400" spc="-5" dirty="0">
                <a:solidFill>
                  <a:srgbClr val="46424D"/>
                </a:solidFill>
                <a:latin typeface="Arial"/>
                <a:cs typeface="Arial"/>
              </a:rPr>
              <a:t>Establish a </a:t>
            </a:r>
            <a:r>
              <a:rPr sz="2400" dirty="0">
                <a:solidFill>
                  <a:srgbClr val="46424D"/>
                </a:solidFill>
                <a:latin typeface="Arial"/>
                <a:cs typeface="Arial"/>
              </a:rPr>
              <a:t>system for </a:t>
            </a:r>
            <a:r>
              <a:rPr sz="2400" spc="-5" dirty="0">
                <a:solidFill>
                  <a:srgbClr val="46424D"/>
                </a:solidFill>
                <a:latin typeface="Arial"/>
                <a:cs typeface="Arial"/>
              </a:rPr>
              <a:t>maintaining information about  open-source components </a:t>
            </a:r>
            <a:r>
              <a:rPr sz="2400" dirty="0">
                <a:solidFill>
                  <a:srgbClr val="46424D"/>
                </a:solidFill>
                <a:latin typeface="Arial"/>
                <a:cs typeface="Arial"/>
              </a:rPr>
              <a:t>that are </a:t>
            </a:r>
            <a:r>
              <a:rPr sz="2400" spc="-5" dirty="0">
                <a:solidFill>
                  <a:srgbClr val="46424D"/>
                </a:solidFill>
                <a:latin typeface="Arial"/>
                <a:cs typeface="Arial"/>
              </a:rPr>
              <a:t>downloaded and  used.</a:t>
            </a:r>
            <a:endParaRPr sz="2400">
              <a:latin typeface="Arial"/>
              <a:cs typeface="Arial"/>
            </a:endParaRPr>
          </a:p>
          <a:p>
            <a:pPr marL="355600" marR="53340" indent="-342900">
              <a:lnSpc>
                <a:spcPct val="100000"/>
              </a:lnSpc>
              <a:spcBef>
                <a:spcPts val="1205"/>
              </a:spcBef>
              <a:buFont typeface="Wingdings"/>
              <a:buChar char=""/>
              <a:tabLst>
                <a:tab pos="355600" algn="l"/>
              </a:tabLst>
            </a:pPr>
            <a:r>
              <a:rPr sz="2400" spc="-5" dirty="0">
                <a:solidFill>
                  <a:srgbClr val="46424D"/>
                </a:solidFill>
                <a:latin typeface="Arial"/>
                <a:cs typeface="Arial"/>
              </a:rPr>
              <a:t>Be aware </a:t>
            </a:r>
            <a:r>
              <a:rPr sz="2400" dirty="0">
                <a:solidFill>
                  <a:srgbClr val="46424D"/>
                </a:solidFill>
                <a:latin typeface="Arial"/>
                <a:cs typeface="Arial"/>
              </a:rPr>
              <a:t>of the </a:t>
            </a:r>
            <a:r>
              <a:rPr sz="2400" spc="-10" dirty="0">
                <a:solidFill>
                  <a:srgbClr val="46424D"/>
                </a:solidFill>
                <a:latin typeface="Arial"/>
                <a:cs typeface="Arial"/>
              </a:rPr>
              <a:t>different </a:t>
            </a:r>
            <a:r>
              <a:rPr sz="2400" dirty="0">
                <a:solidFill>
                  <a:srgbClr val="46424D"/>
                </a:solidFill>
                <a:latin typeface="Arial"/>
                <a:cs typeface="Arial"/>
              </a:rPr>
              <a:t>types </a:t>
            </a:r>
            <a:r>
              <a:rPr sz="2400" spc="-5" dirty="0">
                <a:solidFill>
                  <a:srgbClr val="46424D"/>
                </a:solidFill>
                <a:latin typeface="Arial"/>
                <a:cs typeface="Arial"/>
              </a:rPr>
              <a:t>of licenses and  understand how a component is licensed before </a:t>
            </a:r>
            <a:r>
              <a:rPr sz="2400" dirty="0">
                <a:solidFill>
                  <a:srgbClr val="46424D"/>
                </a:solidFill>
                <a:latin typeface="Arial"/>
                <a:cs typeface="Arial"/>
              </a:rPr>
              <a:t>it </a:t>
            </a:r>
            <a:r>
              <a:rPr sz="2400" spc="-5" dirty="0">
                <a:solidFill>
                  <a:srgbClr val="46424D"/>
                </a:solidFill>
                <a:latin typeface="Arial"/>
                <a:cs typeface="Arial"/>
              </a:rPr>
              <a:t>is  used.</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Be aware </a:t>
            </a:r>
            <a:r>
              <a:rPr sz="2400" dirty="0">
                <a:solidFill>
                  <a:srgbClr val="46424D"/>
                </a:solidFill>
                <a:latin typeface="Arial"/>
                <a:cs typeface="Arial"/>
              </a:rPr>
              <a:t>of </a:t>
            </a:r>
            <a:r>
              <a:rPr sz="2400" spc="-5" dirty="0">
                <a:solidFill>
                  <a:srgbClr val="46424D"/>
                </a:solidFill>
                <a:latin typeface="Arial"/>
                <a:cs typeface="Arial"/>
              </a:rPr>
              <a:t>evolution pathways </a:t>
            </a:r>
            <a:r>
              <a:rPr sz="2400" dirty="0">
                <a:solidFill>
                  <a:srgbClr val="46424D"/>
                </a:solidFill>
                <a:latin typeface="Arial"/>
                <a:cs typeface="Arial"/>
              </a:rPr>
              <a:t>for</a:t>
            </a:r>
            <a:r>
              <a:rPr sz="2400" spc="50" dirty="0">
                <a:solidFill>
                  <a:srgbClr val="46424D"/>
                </a:solidFill>
                <a:latin typeface="Arial"/>
                <a:cs typeface="Arial"/>
              </a:rPr>
              <a:t> </a:t>
            </a:r>
            <a:r>
              <a:rPr sz="2400" spc="-5" dirty="0">
                <a:solidFill>
                  <a:srgbClr val="46424D"/>
                </a:solidFill>
                <a:latin typeface="Arial"/>
                <a:cs typeface="Arial"/>
              </a:rPr>
              <a:t>components.</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Educate people about open</a:t>
            </a:r>
            <a:r>
              <a:rPr sz="2400" spc="40" dirty="0">
                <a:solidFill>
                  <a:srgbClr val="46424D"/>
                </a:solidFill>
                <a:latin typeface="Arial"/>
                <a:cs typeface="Arial"/>
              </a:rPr>
              <a:t> </a:t>
            </a:r>
            <a:r>
              <a:rPr sz="2400" dirty="0">
                <a:solidFill>
                  <a:srgbClr val="46424D"/>
                </a:solidFill>
                <a:latin typeface="Arial"/>
                <a:cs typeface="Arial"/>
              </a:rPr>
              <a:t>source.</a:t>
            </a:r>
            <a:endParaRPr sz="2400">
              <a:latin typeface="Arial"/>
              <a:cs typeface="Arial"/>
            </a:endParaRPr>
          </a:p>
          <a:p>
            <a:pPr marL="355600" indent="-342900">
              <a:lnSpc>
                <a:spcPct val="100000"/>
              </a:lnSpc>
              <a:spcBef>
                <a:spcPts val="1205"/>
              </a:spcBef>
              <a:buFont typeface="Wingdings"/>
              <a:buChar char=""/>
              <a:tabLst>
                <a:tab pos="355600" algn="l"/>
              </a:tabLst>
            </a:pPr>
            <a:r>
              <a:rPr sz="2400" spc="-5" dirty="0">
                <a:solidFill>
                  <a:srgbClr val="46424D"/>
                </a:solidFill>
                <a:latin typeface="Arial"/>
                <a:cs typeface="Arial"/>
              </a:rPr>
              <a:t>Have auditing </a:t>
            </a:r>
            <a:r>
              <a:rPr sz="2400" dirty="0">
                <a:solidFill>
                  <a:srgbClr val="46424D"/>
                </a:solidFill>
                <a:latin typeface="Arial"/>
                <a:cs typeface="Arial"/>
              </a:rPr>
              <a:t>systems in </a:t>
            </a:r>
            <a:r>
              <a:rPr sz="2400" spc="-5" dirty="0">
                <a:solidFill>
                  <a:srgbClr val="46424D"/>
                </a:solidFill>
                <a:latin typeface="Arial"/>
                <a:cs typeface="Arial"/>
              </a:rPr>
              <a:t>place.</a:t>
            </a:r>
            <a:endParaRPr sz="2400">
              <a:latin typeface="Arial"/>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latin typeface="Arial"/>
                <a:cs typeface="Arial"/>
              </a:rPr>
              <a:t>Participate in </a:t>
            </a:r>
            <a:r>
              <a:rPr sz="2400" dirty="0">
                <a:solidFill>
                  <a:srgbClr val="46424D"/>
                </a:solidFill>
                <a:latin typeface="Arial"/>
                <a:cs typeface="Arial"/>
              </a:rPr>
              <a:t>the </a:t>
            </a:r>
            <a:r>
              <a:rPr sz="2400" spc="-5" dirty="0">
                <a:solidFill>
                  <a:srgbClr val="46424D"/>
                </a:solidFill>
                <a:latin typeface="Arial"/>
                <a:cs typeface="Arial"/>
              </a:rPr>
              <a:t>open source</a:t>
            </a:r>
            <a:r>
              <a:rPr sz="2400" spc="25" dirty="0">
                <a:solidFill>
                  <a:srgbClr val="46424D"/>
                </a:solidFill>
                <a:latin typeface="Arial"/>
                <a:cs typeface="Arial"/>
              </a:rPr>
              <a:t> </a:t>
            </a:r>
            <a:r>
              <a:rPr sz="2400" spc="-20" dirty="0">
                <a:solidFill>
                  <a:srgbClr val="46424D"/>
                </a:solidFill>
                <a:latin typeface="Arial"/>
                <a:cs typeface="Arial"/>
              </a:rPr>
              <a:t>community.</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1583055" cy="391160"/>
          </a:xfrm>
          <a:prstGeom prst="rect">
            <a:avLst/>
          </a:prstGeom>
        </p:spPr>
        <p:txBody>
          <a:bodyPr vert="horz" wrap="square" lIns="0" tIns="12700" rIns="0" bIns="0" rtlCol="0">
            <a:spAutoFit/>
          </a:bodyPr>
          <a:lstStyle/>
          <a:p>
            <a:pPr marL="12700">
              <a:lnSpc>
                <a:spcPct val="100000"/>
              </a:lnSpc>
              <a:spcBef>
                <a:spcPts val="100"/>
              </a:spcBef>
            </a:pPr>
            <a:r>
              <a:rPr spc="-5" dirty="0"/>
              <a:t>Key</a:t>
            </a:r>
            <a:r>
              <a:rPr spc="-85" dirty="0"/>
              <a:t> </a:t>
            </a:r>
            <a:r>
              <a:rPr dirty="0"/>
              <a:t>points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56</a:t>
            </a:fld>
            <a:endParaRPr dirty="0"/>
          </a:p>
        </p:txBody>
      </p:sp>
      <p:sp>
        <p:nvSpPr>
          <p:cNvPr id="3" name="object 3"/>
          <p:cNvSpPr txBox="1"/>
          <p:nvPr/>
        </p:nvSpPr>
        <p:spPr>
          <a:xfrm>
            <a:off x="535940" y="1625854"/>
            <a:ext cx="7970520" cy="4142104"/>
          </a:xfrm>
          <a:prstGeom prst="rect">
            <a:avLst/>
          </a:prstGeom>
        </p:spPr>
        <p:txBody>
          <a:bodyPr vert="horz" wrap="square" lIns="0" tIns="13335" rIns="0" bIns="0" rtlCol="0">
            <a:spAutoFit/>
          </a:bodyPr>
          <a:lstStyle/>
          <a:p>
            <a:pPr marL="355600" marR="947419" indent="-342900">
              <a:lnSpc>
                <a:spcPct val="100000"/>
              </a:lnSpc>
              <a:spcBef>
                <a:spcPts val="105"/>
              </a:spcBef>
              <a:buFont typeface="Wingdings"/>
              <a:buChar char=""/>
              <a:tabLst>
                <a:tab pos="355600" algn="l"/>
              </a:tabLst>
            </a:pPr>
            <a:r>
              <a:rPr sz="2000" dirty="0">
                <a:solidFill>
                  <a:srgbClr val="46424D"/>
                </a:solidFill>
                <a:latin typeface="Arial"/>
                <a:cs typeface="Arial"/>
              </a:rPr>
              <a:t>When developing software, you should always consider</a:t>
            </a:r>
            <a:r>
              <a:rPr sz="2000" spc="-170" dirty="0">
                <a:solidFill>
                  <a:srgbClr val="46424D"/>
                </a:solidFill>
                <a:latin typeface="Arial"/>
                <a:cs typeface="Arial"/>
              </a:rPr>
              <a:t> </a:t>
            </a:r>
            <a:r>
              <a:rPr sz="2000" dirty="0">
                <a:solidFill>
                  <a:srgbClr val="46424D"/>
                </a:solidFill>
                <a:latin typeface="Arial"/>
                <a:cs typeface="Arial"/>
              </a:rPr>
              <a:t>the  possibility of reusing existing software, either as  components, services or complete</a:t>
            </a:r>
            <a:r>
              <a:rPr sz="2000" spc="-150" dirty="0">
                <a:solidFill>
                  <a:srgbClr val="46424D"/>
                </a:solidFill>
                <a:latin typeface="Arial"/>
                <a:cs typeface="Arial"/>
              </a:rPr>
              <a:t> </a:t>
            </a:r>
            <a:r>
              <a:rPr sz="2000" dirty="0">
                <a:solidFill>
                  <a:srgbClr val="46424D"/>
                </a:solidFill>
                <a:latin typeface="Arial"/>
                <a:cs typeface="Arial"/>
              </a:rPr>
              <a:t>systems.</a:t>
            </a:r>
            <a:endParaRPr sz="2000">
              <a:latin typeface="Arial"/>
              <a:cs typeface="Arial"/>
            </a:endParaRPr>
          </a:p>
          <a:p>
            <a:pPr marL="355600" marR="133350" indent="-342900" algn="just">
              <a:lnSpc>
                <a:spcPct val="100000"/>
              </a:lnSpc>
              <a:spcBef>
                <a:spcPts val="1200"/>
              </a:spcBef>
              <a:buFont typeface="Wingdings"/>
              <a:buChar char=""/>
              <a:tabLst>
                <a:tab pos="355600" algn="l"/>
              </a:tabLst>
            </a:pPr>
            <a:r>
              <a:rPr sz="2000" dirty="0">
                <a:solidFill>
                  <a:srgbClr val="46424D"/>
                </a:solidFill>
                <a:latin typeface="Arial"/>
                <a:cs typeface="Arial"/>
              </a:rPr>
              <a:t>Configuration management is the process of managing changes</a:t>
            </a:r>
            <a:r>
              <a:rPr sz="2000" spc="-220" dirty="0">
                <a:solidFill>
                  <a:srgbClr val="46424D"/>
                </a:solidFill>
                <a:latin typeface="Arial"/>
                <a:cs typeface="Arial"/>
              </a:rPr>
              <a:t> </a:t>
            </a:r>
            <a:r>
              <a:rPr sz="2000" dirty="0">
                <a:solidFill>
                  <a:srgbClr val="46424D"/>
                </a:solidFill>
                <a:latin typeface="Arial"/>
                <a:cs typeface="Arial"/>
              </a:rPr>
              <a:t>to  an evolving software system. It is essential when a </a:t>
            </a:r>
            <a:r>
              <a:rPr sz="2000" spc="-5" dirty="0">
                <a:solidFill>
                  <a:srgbClr val="46424D"/>
                </a:solidFill>
                <a:latin typeface="Arial"/>
                <a:cs typeface="Arial"/>
              </a:rPr>
              <a:t>team </a:t>
            </a:r>
            <a:r>
              <a:rPr sz="2000" dirty="0">
                <a:solidFill>
                  <a:srgbClr val="46424D"/>
                </a:solidFill>
                <a:latin typeface="Arial"/>
                <a:cs typeface="Arial"/>
              </a:rPr>
              <a:t>of people  are cooperating to develop</a:t>
            </a:r>
            <a:r>
              <a:rPr sz="2000" spc="-114" dirty="0">
                <a:solidFill>
                  <a:srgbClr val="46424D"/>
                </a:solidFill>
                <a:latin typeface="Arial"/>
                <a:cs typeface="Arial"/>
              </a:rPr>
              <a:t> </a:t>
            </a:r>
            <a:r>
              <a:rPr sz="2000" dirty="0">
                <a:solidFill>
                  <a:srgbClr val="46424D"/>
                </a:solidFill>
                <a:latin typeface="Arial"/>
                <a:cs typeface="Arial"/>
              </a:rPr>
              <a:t>software.</a:t>
            </a:r>
            <a:endParaRPr sz="2000">
              <a:latin typeface="Arial"/>
              <a:cs typeface="Arial"/>
            </a:endParaRPr>
          </a:p>
          <a:p>
            <a:pPr marL="355600" marR="5080" indent="-342900" algn="just">
              <a:lnSpc>
                <a:spcPct val="100000"/>
              </a:lnSpc>
              <a:spcBef>
                <a:spcPts val="1205"/>
              </a:spcBef>
              <a:buFont typeface="Wingdings"/>
              <a:buChar char=""/>
              <a:tabLst>
                <a:tab pos="355600" algn="l"/>
              </a:tabLst>
            </a:pPr>
            <a:r>
              <a:rPr sz="2000" dirty="0">
                <a:solidFill>
                  <a:srgbClr val="46424D"/>
                </a:solidFill>
                <a:latin typeface="Arial"/>
                <a:cs typeface="Arial"/>
              </a:rPr>
              <a:t>Most software development is host-target development. </a:t>
            </a:r>
            <a:r>
              <a:rPr sz="2000" spc="-60" dirty="0">
                <a:solidFill>
                  <a:srgbClr val="46424D"/>
                </a:solidFill>
                <a:latin typeface="Arial"/>
                <a:cs typeface="Arial"/>
              </a:rPr>
              <a:t>You </a:t>
            </a:r>
            <a:r>
              <a:rPr sz="2000" dirty="0">
                <a:solidFill>
                  <a:srgbClr val="46424D"/>
                </a:solidFill>
                <a:latin typeface="Arial"/>
                <a:cs typeface="Arial"/>
              </a:rPr>
              <a:t>use an  IDE on a host machine to develop the software, which is</a:t>
            </a:r>
            <a:r>
              <a:rPr sz="2000" spc="-220" dirty="0">
                <a:solidFill>
                  <a:srgbClr val="46424D"/>
                </a:solidFill>
                <a:latin typeface="Arial"/>
                <a:cs typeface="Arial"/>
              </a:rPr>
              <a:t> </a:t>
            </a:r>
            <a:r>
              <a:rPr sz="2000" dirty="0">
                <a:solidFill>
                  <a:srgbClr val="46424D"/>
                </a:solidFill>
                <a:latin typeface="Arial"/>
                <a:cs typeface="Arial"/>
              </a:rPr>
              <a:t>transferred  to a target machine for</a:t>
            </a:r>
            <a:r>
              <a:rPr sz="2000" spc="-125" dirty="0">
                <a:solidFill>
                  <a:srgbClr val="46424D"/>
                </a:solidFill>
                <a:latin typeface="Arial"/>
                <a:cs typeface="Arial"/>
              </a:rPr>
              <a:t> </a:t>
            </a:r>
            <a:r>
              <a:rPr sz="2000" dirty="0">
                <a:solidFill>
                  <a:srgbClr val="46424D"/>
                </a:solidFill>
                <a:latin typeface="Arial"/>
                <a:cs typeface="Arial"/>
              </a:rPr>
              <a:t>execution.</a:t>
            </a:r>
            <a:endParaRPr sz="2000">
              <a:latin typeface="Arial"/>
              <a:cs typeface="Arial"/>
            </a:endParaRPr>
          </a:p>
          <a:p>
            <a:pPr marL="355600" marR="388620" indent="-342900">
              <a:lnSpc>
                <a:spcPct val="100000"/>
              </a:lnSpc>
              <a:spcBef>
                <a:spcPts val="1200"/>
              </a:spcBef>
              <a:buFont typeface="Wingdings"/>
              <a:buChar char=""/>
              <a:tabLst>
                <a:tab pos="355600" algn="l"/>
                <a:tab pos="3355975" algn="l"/>
              </a:tabLst>
            </a:pPr>
            <a:r>
              <a:rPr sz="2000" dirty="0">
                <a:solidFill>
                  <a:srgbClr val="46424D"/>
                </a:solidFill>
                <a:latin typeface="Arial"/>
                <a:cs typeface="Arial"/>
              </a:rPr>
              <a:t>Open source development involves making the source code of</a:t>
            </a:r>
            <a:r>
              <a:rPr sz="2000" spc="-220" dirty="0">
                <a:solidFill>
                  <a:srgbClr val="46424D"/>
                </a:solidFill>
                <a:latin typeface="Arial"/>
                <a:cs typeface="Arial"/>
              </a:rPr>
              <a:t> </a:t>
            </a:r>
            <a:r>
              <a:rPr sz="2000" dirty="0">
                <a:solidFill>
                  <a:srgbClr val="46424D"/>
                </a:solidFill>
                <a:latin typeface="Arial"/>
                <a:cs typeface="Arial"/>
              </a:rPr>
              <a:t>a  system</a:t>
            </a:r>
            <a:r>
              <a:rPr sz="2000" spc="-35" dirty="0">
                <a:solidFill>
                  <a:srgbClr val="46424D"/>
                </a:solidFill>
                <a:latin typeface="Arial"/>
                <a:cs typeface="Arial"/>
              </a:rPr>
              <a:t> </a:t>
            </a:r>
            <a:r>
              <a:rPr sz="2000" dirty="0">
                <a:solidFill>
                  <a:srgbClr val="46424D"/>
                </a:solidFill>
                <a:latin typeface="Arial"/>
                <a:cs typeface="Arial"/>
              </a:rPr>
              <a:t>publicly</a:t>
            </a:r>
            <a:r>
              <a:rPr sz="2000" spc="5" dirty="0">
                <a:solidFill>
                  <a:srgbClr val="46424D"/>
                </a:solidFill>
                <a:latin typeface="Arial"/>
                <a:cs typeface="Arial"/>
              </a:rPr>
              <a:t> </a:t>
            </a:r>
            <a:r>
              <a:rPr sz="2000" dirty="0">
                <a:solidFill>
                  <a:srgbClr val="46424D"/>
                </a:solidFill>
                <a:latin typeface="Arial"/>
                <a:cs typeface="Arial"/>
              </a:rPr>
              <a:t>available.	This means that many people can  propose changes and improvements to the</a:t>
            </a:r>
            <a:r>
              <a:rPr sz="2000" spc="-185" dirty="0">
                <a:solidFill>
                  <a:srgbClr val="46424D"/>
                </a:solidFill>
                <a:latin typeface="Arial"/>
                <a:cs typeface="Arial"/>
              </a:rPr>
              <a:t> </a:t>
            </a:r>
            <a:r>
              <a:rPr sz="2000" dirty="0">
                <a:solidFill>
                  <a:srgbClr val="46424D"/>
                </a:solidFill>
                <a:latin typeface="Arial"/>
                <a:cs typeface="Arial"/>
              </a:rPr>
              <a:t>software.</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179060" cy="689932"/>
          </a:xfrm>
          <a:prstGeom prst="rect">
            <a:avLst/>
          </a:prstGeom>
        </p:spPr>
        <p:txBody>
          <a:bodyPr vert="horz" wrap="square" lIns="0" tIns="12700" rIns="0" bIns="0" rtlCol="0">
            <a:spAutoFit/>
          </a:bodyPr>
          <a:lstStyle/>
          <a:p>
            <a:pPr marL="12700">
              <a:lnSpc>
                <a:spcPct val="100000"/>
              </a:lnSpc>
              <a:spcBef>
                <a:spcPts val="100"/>
              </a:spcBef>
            </a:pPr>
            <a:r>
              <a:rPr spc="-5" dirty="0"/>
              <a:t>Process</a:t>
            </a:r>
            <a:r>
              <a:rPr spc="-55" dirty="0"/>
              <a:t> </a:t>
            </a:r>
            <a:r>
              <a:rPr spc="-5" dirty="0"/>
              <a:t>stages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a:t>
            </a:fld>
            <a:endParaRPr dirty="0"/>
          </a:p>
        </p:txBody>
      </p:sp>
      <p:sp>
        <p:nvSpPr>
          <p:cNvPr id="3" name="object 3"/>
          <p:cNvSpPr txBox="1"/>
          <p:nvPr/>
        </p:nvSpPr>
        <p:spPr>
          <a:xfrm>
            <a:off x="535940" y="1625853"/>
            <a:ext cx="7821930" cy="4431030"/>
          </a:xfrm>
          <a:prstGeom prst="rect">
            <a:avLst/>
          </a:prstGeom>
        </p:spPr>
        <p:txBody>
          <a:bodyPr vert="horz" wrap="square" lIns="0" tIns="12700" rIns="0" bIns="0" rtlCol="0">
            <a:spAutoFit/>
          </a:bodyPr>
          <a:lstStyle/>
          <a:p>
            <a:pPr marL="355600" marR="297180" indent="-342900" algn="just">
              <a:lnSpc>
                <a:spcPct val="100000"/>
              </a:lnSpc>
              <a:spcBef>
                <a:spcPts val="100"/>
              </a:spcBef>
              <a:buFont typeface="Wingdings"/>
              <a:buChar char=""/>
              <a:tabLst>
                <a:tab pos="355600" algn="l"/>
              </a:tabLst>
            </a:pPr>
            <a:r>
              <a:rPr sz="2400" spc="-5" dirty="0">
                <a:solidFill>
                  <a:srgbClr val="46424D"/>
                </a:solidFill>
                <a:latin typeface="Arial"/>
                <a:cs typeface="Arial"/>
              </a:rPr>
              <a:t>There are a variety of </a:t>
            </a:r>
            <a:r>
              <a:rPr sz="2400" spc="-10" dirty="0">
                <a:solidFill>
                  <a:srgbClr val="46424D"/>
                </a:solidFill>
                <a:latin typeface="Arial"/>
                <a:cs typeface="Arial"/>
              </a:rPr>
              <a:t>different </a:t>
            </a:r>
            <a:r>
              <a:rPr sz="2400" dirty="0">
                <a:solidFill>
                  <a:srgbClr val="46424D"/>
                </a:solidFill>
                <a:latin typeface="Arial"/>
                <a:cs typeface="Arial"/>
              </a:rPr>
              <a:t>object-oriented </a:t>
            </a:r>
            <a:r>
              <a:rPr sz="2400" spc="-5" dirty="0">
                <a:solidFill>
                  <a:srgbClr val="46424D"/>
                </a:solidFill>
                <a:latin typeface="Arial"/>
                <a:cs typeface="Arial"/>
              </a:rPr>
              <a:t>design  processes that depend </a:t>
            </a:r>
            <a:r>
              <a:rPr sz="2400" dirty="0">
                <a:solidFill>
                  <a:srgbClr val="46424D"/>
                </a:solidFill>
                <a:latin typeface="Arial"/>
                <a:cs typeface="Arial"/>
              </a:rPr>
              <a:t>on the </a:t>
            </a:r>
            <a:r>
              <a:rPr sz="2400" spc="-5" dirty="0">
                <a:solidFill>
                  <a:srgbClr val="46424D"/>
                </a:solidFill>
                <a:latin typeface="Arial"/>
                <a:cs typeface="Arial"/>
              </a:rPr>
              <a:t>organization using </a:t>
            </a:r>
            <a:r>
              <a:rPr sz="2400" dirty="0">
                <a:solidFill>
                  <a:srgbClr val="46424D"/>
                </a:solidFill>
                <a:latin typeface="Arial"/>
                <a:cs typeface="Arial"/>
              </a:rPr>
              <a:t>the  </a:t>
            </a:r>
            <a:r>
              <a:rPr sz="2400" spc="-5" dirty="0">
                <a:solidFill>
                  <a:srgbClr val="46424D"/>
                </a:solidFill>
                <a:latin typeface="Arial"/>
                <a:cs typeface="Arial"/>
              </a:rPr>
              <a:t>process.</a:t>
            </a:r>
            <a:endParaRPr sz="2400">
              <a:latin typeface="Arial"/>
              <a:cs typeface="Arial"/>
            </a:endParaRPr>
          </a:p>
          <a:p>
            <a:pPr marL="355600" indent="-342900" algn="just">
              <a:lnSpc>
                <a:spcPct val="100000"/>
              </a:lnSpc>
              <a:spcBef>
                <a:spcPts val="1200"/>
              </a:spcBef>
              <a:buFont typeface="Wingdings"/>
              <a:buChar char=""/>
              <a:tabLst>
                <a:tab pos="355600" algn="l"/>
              </a:tabLst>
            </a:pPr>
            <a:r>
              <a:rPr sz="2400" spc="-5" dirty="0">
                <a:solidFill>
                  <a:srgbClr val="46424D"/>
                </a:solidFill>
                <a:latin typeface="Arial"/>
                <a:cs typeface="Arial"/>
              </a:rPr>
              <a:t>Common activities in </a:t>
            </a:r>
            <a:r>
              <a:rPr sz="2400" dirty="0">
                <a:solidFill>
                  <a:srgbClr val="46424D"/>
                </a:solidFill>
                <a:latin typeface="Arial"/>
                <a:cs typeface="Arial"/>
              </a:rPr>
              <a:t>these </a:t>
            </a:r>
            <a:r>
              <a:rPr sz="2400" spc="-5" dirty="0">
                <a:solidFill>
                  <a:srgbClr val="46424D"/>
                </a:solidFill>
                <a:latin typeface="Arial"/>
                <a:cs typeface="Arial"/>
              </a:rPr>
              <a:t>processes</a:t>
            </a:r>
            <a:r>
              <a:rPr sz="2400" spc="20" dirty="0">
                <a:solidFill>
                  <a:srgbClr val="46424D"/>
                </a:solidFill>
                <a:latin typeface="Arial"/>
                <a:cs typeface="Arial"/>
              </a:rPr>
              <a:t> </a:t>
            </a:r>
            <a:r>
              <a:rPr sz="2400" spc="-5" dirty="0">
                <a:solidFill>
                  <a:srgbClr val="46424D"/>
                </a:solidFill>
                <a:latin typeface="Arial"/>
                <a:cs typeface="Arial"/>
              </a:rPr>
              <a:t>include:</a:t>
            </a:r>
            <a:endParaRPr sz="2400">
              <a:latin typeface="Arial"/>
              <a:cs typeface="Arial"/>
            </a:endParaRPr>
          </a:p>
          <a:p>
            <a:pPr marL="756285" lvl="1" indent="-287020">
              <a:lnSpc>
                <a:spcPct val="100000"/>
              </a:lnSpc>
              <a:spcBef>
                <a:spcPts val="905"/>
              </a:spcBef>
              <a:buFont typeface="Wingdings"/>
              <a:buChar char=""/>
              <a:tabLst>
                <a:tab pos="756285" algn="l"/>
                <a:tab pos="756920" algn="l"/>
              </a:tabLst>
            </a:pPr>
            <a:r>
              <a:rPr sz="2000" dirty="0">
                <a:solidFill>
                  <a:srgbClr val="46424D"/>
                </a:solidFill>
                <a:latin typeface="Arial"/>
                <a:cs typeface="Arial"/>
              </a:rPr>
              <a:t>Define the context and modes of use of the</a:t>
            </a:r>
            <a:r>
              <a:rPr sz="2000" spc="-204" dirty="0">
                <a:solidFill>
                  <a:srgbClr val="46424D"/>
                </a:solidFill>
                <a:latin typeface="Arial"/>
                <a:cs typeface="Arial"/>
              </a:rPr>
              <a:t> </a:t>
            </a:r>
            <a:r>
              <a:rPr sz="2000" dirty="0">
                <a:solidFill>
                  <a:srgbClr val="46424D"/>
                </a:solidFill>
                <a:latin typeface="Arial"/>
                <a:cs typeface="Arial"/>
              </a:rPr>
              <a:t>system;</a:t>
            </a:r>
            <a:endParaRPr sz="2000">
              <a:latin typeface="Arial"/>
              <a:cs typeface="Arial"/>
            </a:endParaRPr>
          </a:p>
          <a:p>
            <a:pPr marL="756285" lvl="1" indent="-287020">
              <a:lnSpc>
                <a:spcPct val="100000"/>
              </a:lnSpc>
              <a:spcBef>
                <a:spcPts val="605"/>
              </a:spcBef>
              <a:buFont typeface="Wingdings"/>
              <a:buChar char=""/>
              <a:tabLst>
                <a:tab pos="756285" algn="l"/>
                <a:tab pos="756920" algn="l"/>
              </a:tabLst>
            </a:pPr>
            <a:r>
              <a:rPr sz="2000" dirty="0">
                <a:solidFill>
                  <a:srgbClr val="46424D"/>
                </a:solidFill>
                <a:latin typeface="Arial"/>
                <a:cs typeface="Arial"/>
              </a:rPr>
              <a:t>Design the system</a:t>
            </a:r>
            <a:r>
              <a:rPr sz="2000" spc="-90" dirty="0">
                <a:solidFill>
                  <a:srgbClr val="46424D"/>
                </a:solidFill>
                <a:latin typeface="Arial"/>
                <a:cs typeface="Arial"/>
              </a:rPr>
              <a:t> </a:t>
            </a:r>
            <a:r>
              <a:rPr sz="2000" dirty="0">
                <a:solidFill>
                  <a:srgbClr val="46424D"/>
                </a:solidFill>
                <a:latin typeface="Arial"/>
                <a:cs typeface="Arial"/>
              </a:rPr>
              <a:t>architecture;</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Identify the principal system</a:t>
            </a:r>
            <a:r>
              <a:rPr sz="2000" spc="-105" dirty="0">
                <a:solidFill>
                  <a:srgbClr val="46424D"/>
                </a:solidFill>
                <a:latin typeface="Arial"/>
                <a:cs typeface="Arial"/>
              </a:rPr>
              <a:t> </a:t>
            </a:r>
            <a:r>
              <a:rPr sz="2000" dirty="0">
                <a:solidFill>
                  <a:srgbClr val="46424D"/>
                </a:solidFill>
                <a:latin typeface="Arial"/>
                <a:cs typeface="Arial"/>
              </a:rPr>
              <a:t>objects;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Develop design</a:t>
            </a:r>
            <a:r>
              <a:rPr sz="2000" spc="-50" dirty="0">
                <a:solidFill>
                  <a:srgbClr val="46424D"/>
                </a:solidFill>
                <a:latin typeface="Arial"/>
                <a:cs typeface="Arial"/>
              </a:rPr>
              <a:t> </a:t>
            </a:r>
            <a:r>
              <a:rPr sz="2000" dirty="0">
                <a:solidFill>
                  <a:srgbClr val="46424D"/>
                </a:solidFill>
                <a:latin typeface="Arial"/>
                <a:cs typeface="Arial"/>
              </a:rPr>
              <a:t>models;</a:t>
            </a:r>
            <a:endParaRPr sz="2000">
              <a:latin typeface="Arial"/>
              <a:cs typeface="Arial"/>
            </a:endParaRPr>
          </a:p>
          <a:p>
            <a:pPr marL="756285" lvl="1" indent="-287020">
              <a:lnSpc>
                <a:spcPct val="100000"/>
              </a:lnSpc>
              <a:spcBef>
                <a:spcPts val="600"/>
              </a:spcBef>
              <a:buFont typeface="Wingdings"/>
              <a:buChar char=""/>
              <a:tabLst>
                <a:tab pos="756285" algn="l"/>
                <a:tab pos="756920" algn="l"/>
              </a:tabLst>
            </a:pPr>
            <a:r>
              <a:rPr sz="2000" dirty="0">
                <a:solidFill>
                  <a:srgbClr val="46424D"/>
                </a:solidFill>
                <a:latin typeface="Arial"/>
                <a:cs typeface="Arial"/>
              </a:rPr>
              <a:t>Specify object</a:t>
            </a:r>
            <a:r>
              <a:rPr sz="2000" spc="-65" dirty="0">
                <a:solidFill>
                  <a:srgbClr val="46424D"/>
                </a:solidFill>
                <a:latin typeface="Arial"/>
                <a:cs typeface="Arial"/>
              </a:rPr>
              <a:t> </a:t>
            </a:r>
            <a:r>
              <a:rPr sz="2000" dirty="0">
                <a:solidFill>
                  <a:srgbClr val="46424D"/>
                </a:solidFill>
                <a:latin typeface="Arial"/>
                <a:cs typeface="Arial"/>
              </a:rPr>
              <a:t>interfaces.</a:t>
            </a:r>
            <a:endParaRPr sz="2000">
              <a:latin typeface="Arial"/>
              <a:cs typeface="Arial"/>
            </a:endParaRPr>
          </a:p>
          <a:p>
            <a:pPr marL="355600" indent="-342900">
              <a:lnSpc>
                <a:spcPct val="100000"/>
              </a:lnSpc>
              <a:spcBef>
                <a:spcPts val="894"/>
              </a:spcBef>
              <a:buFont typeface="Wingdings"/>
              <a:buChar char=""/>
              <a:tabLst>
                <a:tab pos="355600" algn="l"/>
              </a:tabLst>
            </a:pPr>
            <a:r>
              <a:rPr sz="2400" spc="-5" dirty="0">
                <a:solidFill>
                  <a:srgbClr val="46424D"/>
                </a:solidFill>
                <a:latin typeface="Arial"/>
                <a:cs typeface="Arial"/>
              </a:rPr>
              <a:t>Process illustrated here using </a:t>
            </a:r>
            <a:r>
              <a:rPr sz="2400" dirty="0">
                <a:solidFill>
                  <a:srgbClr val="46424D"/>
                </a:solidFill>
                <a:latin typeface="Arial"/>
                <a:cs typeface="Arial"/>
              </a:rPr>
              <a:t>a </a:t>
            </a:r>
            <a:r>
              <a:rPr sz="2400" spc="-5" dirty="0">
                <a:solidFill>
                  <a:srgbClr val="46424D"/>
                </a:solidFill>
                <a:latin typeface="Arial"/>
                <a:cs typeface="Arial"/>
              </a:rPr>
              <a:t>design </a:t>
            </a:r>
            <a:r>
              <a:rPr sz="2400" dirty="0">
                <a:solidFill>
                  <a:srgbClr val="46424D"/>
                </a:solidFill>
                <a:latin typeface="Arial"/>
                <a:cs typeface="Arial"/>
              </a:rPr>
              <a:t>for a</a:t>
            </a:r>
            <a:r>
              <a:rPr sz="2400" spc="95" dirty="0">
                <a:solidFill>
                  <a:srgbClr val="46424D"/>
                </a:solidFill>
                <a:latin typeface="Arial"/>
                <a:cs typeface="Arial"/>
              </a:rPr>
              <a:t> </a:t>
            </a:r>
            <a:r>
              <a:rPr sz="2400" spc="-5" dirty="0">
                <a:solidFill>
                  <a:srgbClr val="46424D"/>
                </a:solidFill>
                <a:latin typeface="Arial"/>
                <a:cs typeface="Arial"/>
              </a:rPr>
              <a:t>wilderness</a:t>
            </a:r>
            <a:endParaRPr sz="2400">
              <a:latin typeface="Arial"/>
              <a:cs typeface="Arial"/>
            </a:endParaRPr>
          </a:p>
          <a:p>
            <a:pPr marL="355600">
              <a:lnSpc>
                <a:spcPct val="100000"/>
              </a:lnSpc>
            </a:pPr>
            <a:r>
              <a:rPr sz="2400" spc="-5" dirty="0">
                <a:solidFill>
                  <a:srgbClr val="46424D"/>
                </a:solidFill>
                <a:latin typeface="Arial"/>
                <a:cs typeface="Arial"/>
              </a:rPr>
              <a:t>weather station.</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63865" cy="481901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46424D"/>
                </a:solidFill>
                <a:latin typeface="Arial"/>
                <a:cs typeface="Arial"/>
              </a:rPr>
              <a:t>System </a:t>
            </a:r>
            <a:r>
              <a:rPr sz="2400" b="1" spc="-5" dirty="0">
                <a:solidFill>
                  <a:srgbClr val="46424D"/>
                </a:solidFill>
                <a:latin typeface="Arial"/>
                <a:cs typeface="Arial"/>
              </a:rPr>
              <a:t>context </a:t>
            </a:r>
            <a:r>
              <a:rPr sz="2400" b="1" dirty="0">
                <a:solidFill>
                  <a:srgbClr val="46424D"/>
                </a:solidFill>
                <a:latin typeface="Arial"/>
                <a:cs typeface="Arial"/>
              </a:rPr>
              <a:t>and</a:t>
            </a:r>
            <a:r>
              <a:rPr sz="2400" b="1" spc="25" dirty="0">
                <a:solidFill>
                  <a:srgbClr val="46424D"/>
                </a:solidFill>
                <a:latin typeface="Arial"/>
                <a:cs typeface="Arial"/>
              </a:rPr>
              <a:t> </a:t>
            </a:r>
            <a:r>
              <a:rPr sz="2400" b="1" dirty="0">
                <a:solidFill>
                  <a:srgbClr val="46424D"/>
                </a:solidFill>
                <a:latin typeface="Arial"/>
                <a:cs typeface="Arial"/>
              </a:rPr>
              <a:t>interactions</a:t>
            </a:r>
            <a:endParaRPr sz="2400">
              <a:latin typeface="Arial"/>
              <a:cs typeface="Arial"/>
            </a:endParaRPr>
          </a:p>
          <a:p>
            <a:pPr>
              <a:lnSpc>
                <a:spcPct val="100000"/>
              </a:lnSpc>
            </a:pPr>
            <a:endParaRPr sz="2700">
              <a:latin typeface="Times New Roman"/>
              <a:cs typeface="Times New Roman"/>
            </a:endParaRPr>
          </a:p>
          <a:p>
            <a:pPr marL="355600" marR="5080" indent="-342900">
              <a:lnSpc>
                <a:spcPct val="100000"/>
              </a:lnSpc>
              <a:spcBef>
                <a:spcPts val="1750"/>
              </a:spcBef>
              <a:buFont typeface="Wingdings"/>
              <a:buChar char=""/>
              <a:tabLst>
                <a:tab pos="355600" algn="l"/>
                <a:tab pos="2507615" algn="l"/>
              </a:tabLst>
            </a:pPr>
            <a:r>
              <a:rPr sz="2400" spc="-5" dirty="0">
                <a:solidFill>
                  <a:srgbClr val="46424D"/>
                </a:solidFill>
                <a:latin typeface="Arial"/>
                <a:cs typeface="Arial"/>
              </a:rPr>
              <a:t>Understanding	</a:t>
            </a:r>
            <a:r>
              <a:rPr sz="2400" dirty="0">
                <a:solidFill>
                  <a:srgbClr val="46424D"/>
                </a:solidFill>
                <a:latin typeface="Arial"/>
                <a:cs typeface="Arial"/>
              </a:rPr>
              <a:t>the </a:t>
            </a:r>
            <a:r>
              <a:rPr sz="2400" spc="-5" dirty="0">
                <a:solidFill>
                  <a:srgbClr val="46424D"/>
                </a:solidFill>
                <a:latin typeface="Arial"/>
                <a:cs typeface="Arial"/>
              </a:rPr>
              <a:t>relationships between </a:t>
            </a:r>
            <a:r>
              <a:rPr sz="2400" dirty="0">
                <a:solidFill>
                  <a:srgbClr val="46424D"/>
                </a:solidFill>
                <a:latin typeface="Arial"/>
                <a:cs typeface="Arial"/>
              </a:rPr>
              <a:t>the software  that is </a:t>
            </a:r>
            <a:r>
              <a:rPr sz="2400" spc="-5" dirty="0">
                <a:solidFill>
                  <a:srgbClr val="46424D"/>
                </a:solidFill>
                <a:latin typeface="Arial"/>
                <a:cs typeface="Arial"/>
              </a:rPr>
              <a:t>being designed and </a:t>
            </a:r>
            <a:r>
              <a:rPr sz="2400" dirty="0">
                <a:solidFill>
                  <a:srgbClr val="46424D"/>
                </a:solidFill>
                <a:latin typeface="Arial"/>
                <a:cs typeface="Arial"/>
              </a:rPr>
              <a:t>its </a:t>
            </a:r>
            <a:r>
              <a:rPr sz="2400" spc="-5" dirty="0">
                <a:solidFill>
                  <a:srgbClr val="46424D"/>
                </a:solidFill>
                <a:latin typeface="Arial"/>
                <a:cs typeface="Arial"/>
              </a:rPr>
              <a:t>external environment </a:t>
            </a:r>
            <a:r>
              <a:rPr sz="2400" dirty="0">
                <a:solidFill>
                  <a:srgbClr val="46424D"/>
                </a:solidFill>
                <a:latin typeface="Arial"/>
                <a:cs typeface="Arial"/>
              </a:rPr>
              <a:t>is  </a:t>
            </a:r>
            <a:r>
              <a:rPr sz="2400" spc="-5" dirty="0">
                <a:solidFill>
                  <a:srgbClr val="46424D"/>
                </a:solidFill>
                <a:latin typeface="Arial"/>
                <a:cs typeface="Arial"/>
              </a:rPr>
              <a:t>essential </a:t>
            </a:r>
            <a:r>
              <a:rPr sz="2400" dirty="0">
                <a:solidFill>
                  <a:srgbClr val="46424D"/>
                </a:solidFill>
                <a:latin typeface="Arial"/>
                <a:cs typeface="Arial"/>
              </a:rPr>
              <a:t>for </a:t>
            </a:r>
            <a:r>
              <a:rPr sz="2400" spc="-5" dirty="0">
                <a:solidFill>
                  <a:srgbClr val="46424D"/>
                </a:solidFill>
                <a:latin typeface="Arial"/>
                <a:cs typeface="Arial"/>
              </a:rPr>
              <a:t>deciding how </a:t>
            </a:r>
            <a:r>
              <a:rPr sz="2400" dirty="0">
                <a:solidFill>
                  <a:srgbClr val="46424D"/>
                </a:solidFill>
                <a:latin typeface="Arial"/>
                <a:cs typeface="Arial"/>
              </a:rPr>
              <a:t>to </a:t>
            </a:r>
            <a:r>
              <a:rPr sz="2400" spc="-5" dirty="0">
                <a:solidFill>
                  <a:srgbClr val="46424D"/>
                </a:solidFill>
                <a:latin typeface="Arial"/>
                <a:cs typeface="Arial"/>
              </a:rPr>
              <a:t>provide </a:t>
            </a:r>
            <a:r>
              <a:rPr sz="2400" dirty="0">
                <a:solidFill>
                  <a:srgbClr val="46424D"/>
                </a:solidFill>
                <a:latin typeface="Arial"/>
                <a:cs typeface="Arial"/>
              </a:rPr>
              <a:t>the </a:t>
            </a:r>
            <a:r>
              <a:rPr sz="2400" spc="-5" dirty="0">
                <a:solidFill>
                  <a:srgbClr val="46424D"/>
                </a:solidFill>
                <a:latin typeface="Arial"/>
                <a:cs typeface="Arial"/>
              </a:rPr>
              <a:t>required </a:t>
            </a:r>
            <a:r>
              <a:rPr sz="2400" dirty="0">
                <a:solidFill>
                  <a:srgbClr val="46424D"/>
                </a:solidFill>
                <a:latin typeface="Arial"/>
                <a:cs typeface="Arial"/>
              </a:rPr>
              <a:t>system  </a:t>
            </a:r>
            <a:r>
              <a:rPr sz="2400" spc="-5" dirty="0">
                <a:solidFill>
                  <a:srgbClr val="46424D"/>
                </a:solidFill>
                <a:latin typeface="Arial"/>
                <a:cs typeface="Arial"/>
              </a:rPr>
              <a:t>functionality and how </a:t>
            </a:r>
            <a:r>
              <a:rPr sz="2400" dirty="0">
                <a:solidFill>
                  <a:srgbClr val="46424D"/>
                </a:solidFill>
                <a:latin typeface="Arial"/>
                <a:cs typeface="Arial"/>
              </a:rPr>
              <a:t>to structure the system to  </a:t>
            </a:r>
            <a:r>
              <a:rPr sz="2400" spc="-5" dirty="0">
                <a:solidFill>
                  <a:srgbClr val="46424D"/>
                </a:solidFill>
                <a:latin typeface="Arial"/>
                <a:cs typeface="Arial"/>
              </a:rPr>
              <a:t>communicate with </a:t>
            </a:r>
            <a:r>
              <a:rPr sz="2400" dirty="0">
                <a:solidFill>
                  <a:srgbClr val="46424D"/>
                </a:solidFill>
                <a:latin typeface="Arial"/>
                <a:cs typeface="Arial"/>
              </a:rPr>
              <a:t>its</a:t>
            </a:r>
            <a:r>
              <a:rPr sz="2400" spc="15" dirty="0">
                <a:solidFill>
                  <a:srgbClr val="46424D"/>
                </a:solidFill>
                <a:latin typeface="Arial"/>
                <a:cs typeface="Arial"/>
              </a:rPr>
              <a:t> </a:t>
            </a:r>
            <a:r>
              <a:rPr sz="2400" spc="-5" dirty="0">
                <a:solidFill>
                  <a:srgbClr val="46424D"/>
                </a:solidFill>
                <a:latin typeface="Arial"/>
                <a:cs typeface="Arial"/>
              </a:rPr>
              <a:t>environment.</a:t>
            </a:r>
            <a:endParaRPr sz="2400">
              <a:latin typeface="Arial"/>
              <a:cs typeface="Arial"/>
            </a:endParaRPr>
          </a:p>
          <a:p>
            <a:pPr marL="355600" marR="31115" indent="-342900">
              <a:lnSpc>
                <a:spcPct val="100000"/>
              </a:lnSpc>
              <a:spcBef>
                <a:spcPts val="1205"/>
              </a:spcBef>
              <a:buFont typeface="Wingdings"/>
              <a:buChar char=""/>
              <a:tabLst>
                <a:tab pos="355600" algn="l"/>
              </a:tabLst>
            </a:pPr>
            <a:r>
              <a:rPr sz="2400" spc="-5" dirty="0">
                <a:solidFill>
                  <a:srgbClr val="46424D"/>
                </a:solidFill>
                <a:latin typeface="Arial"/>
                <a:cs typeface="Arial"/>
              </a:rPr>
              <a:t>Understanding </a:t>
            </a:r>
            <a:r>
              <a:rPr sz="2400" dirty="0">
                <a:solidFill>
                  <a:srgbClr val="46424D"/>
                </a:solidFill>
                <a:latin typeface="Arial"/>
                <a:cs typeface="Arial"/>
              </a:rPr>
              <a:t>of the </a:t>
            </a:r>
            <a:r>
              <a:rPr sz="2400" spc="-5" dirty="0">
                <a:solidFill>
                  <a:srgbClr val="46424D"/>
                </a:solidFill>
                <a:latin typeface="Arial"/>
                <a:cs typeface="Arial"/>
              </a:rPr>
              <a:t>context also lets </a:t>
            </a:r>
            <a:r>
              <a:rPr sz="2400" dirty="0">
                <a:solidFill>
                  <a:srgbClr val="46424D"/>
                </a:solidFill>
                <a:latin typeface="Arial"/>
                <a:cs typeface="Arial"/>
              </a:rPr>
              <a:t>you </a:t>
            </a:r>
            <a:r>
              <a:rPr sz="2400" spc="-5" dirty="0">
                <a:solidFill>
                  <a:srgbClr val="46424D"/>
                </a:solidFill>
                <a:latin typeface="Arial"/>
                <a:cs typeface="Arial"/>
              </a:rPr>
              <a:t>establish </a:t>
            </a:r>
            <a:r>
              <a:rPr sz="2400" dirty="0">
                <a:solidFill>
                  <a:srgbClr val="46424D"/>
                </a:solidFill>
                <a:latin typeface="Arial"/>
                <a:cs typeface="Arial"/>
              </a:rPr>
              <a:t>the  </a:t>
            </a:r>
            <a:r>
              <a:rPr sz="2400" spc="-5" dirty="0">
                <a:solidFill>
                  <a:srgbClr val="46424D"/>
                </a:solidFill>
                <a:latin typeface="Arial"/>
                <a:cs typeface="Arial"/>
              </a:rPr>
              <a:t>boundaries </a:t>
            </a:r>
            <a:r>
              <a:rPr sz="2400" dirty="0">
                <a:solidFill>
                  <a:srgbClr val="46424D"/>
                </a:solidFill>
                <a:latin typeface="Arial"/>
                <a:cs typeface="Arial"/>
              </a:rPr>
              <a:t>of the system. </a:t>
            </a:r>
            <a:r>
              <a:rPr sz="2400" spc="-5" dirty="0">
                <a:solidFill>
                  <a:srgbClr val="46424D"/>
                </a:solidFill>
                <a:latin typeface="Arial"/>
                <a:cs typeface="Arial"/>
              </a:rPr>
              <a:t>Setting the </a:t>
            </a:r>
            <a:r>
              <a:rPr sz="2400" dirty="0">
                <a:solidFill>
                  <a:srgbClr val="46424D"/>
                </a:solidFill>
                <a:latin typeface="Arial"/>
                <a:cs typeface="Arial"/>
              </a:rPr>
              <a:t>system </a:t>
            </a:r>
            <a:r>
              <a:rPr sz="2400" spc="-5" dirty="0">
                <a:solidFill>
                  <a:srgbClr val="46424D"/>
                </a:solidFill>
                <a:latin typeface="Arial"/>
                <a:cs typeface="Arial"/>
              </a:rPr>
              <a:t>boundaries  helps you decide what </a:t>
            </a:r>
            <a:r>
              <a:rPr sz="2400" dirty="0">
                <a:solidFill>
                  <a:srgbClr val="46424D"/>
                </a:solidFill>
                <a:latin typeface="Arial"/>
                <a:cs typeface="Arial"/>
              </a:rPr>
              <a:t>features </a:t>
            </a:r>
            <a:r>
              <a:rPr sz="2400" spc="-5" dirty="0">
                <a:solidFill>
                  <a:srgbClr val="46424D"/>
                </a:solidFill>
                <a:latin typeface="Arial"/>
                <a:cs typeface="Arial"/>
              </a:rPr>
              <a:t>are implemented in </a:t>
            </a:r>
            <a:r>
              <a:rPr sz="2400" dirty="0">
                <a:solidFill>
                  <a:srgbClr val="46424D"/>
                </a:solidFill>
                <a:latin typeface="Arial"/>
                <a:cs typeface="Arial"/>
              </a:rPr>
              <a:t>the  system </a:t>
            </a:r>
            <a:r>
              <a:rPr sz="2400" spc="-5" dirty="0">
                <a:solidFill>
                  <a:srgbClr val="46424D"/>
                </a:solidFill>
                <a:latin typeface="Arial"/>
                <a:cs typeface="Arial"/>
              </a:rPr>
              <a:t>being designed and what </a:t>
            </a:r>
            <a:r>
              <a:rPr sz="2400" dirty="0">
                <a:solidFill>
                  <a:srgbClr val="46424D"/>
                </a:solidFill>
                <a:latin typeface="Arial"/>
                <a:cs typeface="Arial"/>
              </a:rPr>
              <a:t>features </a:t>
            </a:r>
            <a:r>
              <a:rPr sz="2400" spc="-5" dirty="0">
                <a:solidFill>
                  <a:srgbClr val="46424D"/>
                </a:solidFill>
                <a:latin typeface="Arial"/>
                <a:cs typeface="Arial"/>
              </a:rPr>
              <a:t>are in other  associated </a:t>
            </a:r>
            <a:r>
              <a:rPr sz="2400" dirty="0">
                <a:solidFill>
                  <a:srgbClr val="46424D"/>
                </a:solidFill>
                <a:latin typeface="Arial"/>
                <a:cs typeface="Arial"/>
              </a:rPr>
              <a:t>systems.</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26400" cy="298958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6424D"/>
                </a:solidFill>
                <a:latin typeface="Arial"/>
                <a:cs typeface="Arial"/>
              </a:rPr>
              <a:t>Context and interaction</a:t>
            </a:r>
            <a:r>
              <a:rPr sz="2400" b="1" dirty="0">
                <a:solidFill>
                  <a:srgbClr val="46424D"/>
                </a:solidFill>
                <a:latin typeface="Arial"/>
                <a:cs typeface="Arial"/>
              </a:rPr>
              <a:t> </a:t>
            </a:r>
            <a:r>
              <a:rPr sz="2400" b="1" spc="-5" dirty="0">
                <a:solidFill>
                  <a:srgbClr val="46424D"/>
                </a:solidFill>
                <a:latin typeface="Arial"/>
                <a:cs typeface="Arial"/>
              </a:rPr>
              <a:t>models</a:t>
            </a:r>
            <a:endParaRPr sz="2400">
              <a:latin typeface="Arial"/>
              <a:cs typeface="Arial"/>
            </a:endParaRPr>
          </a:p>
          <a:p>
            <a:pPr>
              <a:lnSpc>
                <a:spcPct val="100000"/>
              </a:lnSpc>
            </a:pPr>
            <a:endParaRPr sz="2700">
              <a:latin typeface="Times New Roman"/>
              <a:cs typeface="Times New Roman"/>
            </a:endParaRPr>
          </a:p>
          <a:p>
            <a:pPr marL="355600" marR="395605" indent="-342900">
              <a:lnSpc>
                <a:spcPct val="100000"/>
              </a:lnSpc>
              <a:spcBef>
                <a:spcPts val="1750"/>
              </a:spcBef>
              <a:buFont typeface="Wingdings"/>
              <a:buChar char=""/>
              <a:tabLst>
                <a:tab pos="355600" algn="l"/>
              </a:tabLst>
            </a:pPr>
            <a:r>
              <a:rPr sz="2400" dirty="0">
                <a:solidFill>
                  <a:srgbClr val="46424D"/>
                </a:solidFill>
                <a:latin typeface="Arial"/>
                <a:cs typeface="Arial"/>
              </a:rPr>
              <a:t>A system </a:t>
            </a:r>
            <a:r>
              <a:rPr sz="2400" spc="-5" dirty="0">
                <a:solidFill>
                  <a:srgbClr val="46424D"/>
                </a:solidFill>
                <a:latin typeface="Arial"/>
                <a:cs typeface="Arial"/>
              </a:rPr>
              <a:t>context model is a structural model </a:t>
            </a:r>
            <a:r>
              <a:rPr sz="2400" dirty="0">
                <a:solidFill>
                  <a:srgbClr val="46424D"/>
                </a:solidFill>
                <a:latin typeface="Arial"/>
                <a:cs typeface="Arial"/>
              </a:rPr>
              <a:t>that  demonstrates the other systems in the </a:t>
            </a:r>
            <a:r>
              <a:rPr sz="2400" spc="-5" dirty="0">
                <a:solidFill>
                  <a:srgbClr val="46424D"/>
                </a:solidFill>
                <a:latin typeface="Arial"/>
                <a:cs typeface="Arial"/>
              </a:rPr>
              <a:t>environment</a:t>
            </a:r>
            <a:r>
              <a:rPr sz="2400" spc="-75" dirty="0">
                <a:solidFill>
                  <a:srgbClr val="46424D"/>
                </a:solidFill>
                <a:latin typeface="Arial"/>
                <a:cs typeface="Arial"/>
              </a:rPr>
              <a:t> </a:t>
            </a:r>
            <a:r>
              <a:rPr sz="2400" dirty="0">
                <a:solidFill>
                  <a:srgbClr val="46424D"/>
                </a:solidFill>
                <a:latin typeface="Arial"/>
                <a:cs typeface="Arial"/>
              </a:rPr>
              <a:t>of  </a:t>
            </a:r>
            <a:r>
              <a:rPr sz="2400" spc="-5" dirty="0">
                <a:solidFill>
                  <a:srgbClr val="46424D"/>
                </a:solidFill>
                <a:latin typeface="Arial"/>
                <a:cs typeface="Arial"/>
              </a:rPr>
              <a:t>the </a:t>
            </a:r>
            <a:r>
              <a:rPr sz="2400" dirty="0">
                <a:solidFill>
                  <a:srgbClr val="46424D"/>
                </a:solidFill>
                <a:latin typeface="Arial"/>
                <a:cs typeface="Arial"/>
              </a:rPr>
              <a:t>system </a:t>
            </a:r>
            <a:r>
              <a:rPr sz="2400" spc="-5" dirty="0">
                <a:solidFill>
                  <a:srgbClr val="46424D"/>
                </a:solidFill>
                <a:latin typeface="Arial"/>
                <a:cs typeface="Arial"/>
              </a:rPr>
              <a:t>being</a:t>
            </a:r>
            <a:r>
              <a:rPr sz="2400" spc="5" dirty="0">
                <a:solidFill>
                  <a:srgbClr val="46424D"/>
                </a:solidFill>
                <a:latin typeface="Arial"/>
                <a:cs typeface="Arial"/>
              </a:rPr>
              <a:t> </a:t>
            </a:r>
            <a:r>
              <a:rPr sz="2400" spc="-5" dirty="0">
                <a:solidFill>
                  <a:srgbClr val="46424D"/>
                </a:solidFill>
                <a:latin typeface="Arial"/>
                <a:cs typeface="Arial"/>
              </a:rPr>
              <a:t>developed.</a:t>
            </a:r>
            <a:endParaRPr sz="2400">
              <a:latin typeface="Arial"/>
              <a:cs typeface="Arial"/>
            </a:endParaRPr>
          </a:p>
          <a:p>
            <a:pPr marL="355600" marR="5080" indent="-342900">
              <a:lnSpc>
                <a:spcPct val="100000"/>
              </a:lnSpc>
              <a:spcBef>
                <a:spcPts val="1205"/>
              </a:spcBef>
              <a:buFont typeface="Wingdings"/>
              <a:buChar char=""/>
              <a:tabLst>
                <a:tab pos="355600" algn="l"/>
              </a:tabLst>
            </a:pPr>
            <a:r>
              <a:rPr sz="2400" spc="-5" dirty="0">
                <a:solidFill>
                  <a:srgbClr val="46424D"/>
                </a:solidFill>
                <a:latin typeface="Arial"/>
                <a:cs typeface="Arial"/>
              </a:rPr>
              <a:t>An interaction model is a dynamic model </a:t>
            </a:r>
            <a:r>
              <a:rPr sz="2400" dirty="0">
                <a:solidFill>
                  <a:srgbClr val="46424D"/>
                </a:solidFill>
                <a:latin typeface="Arial"/>
                <a:cs typeface="Arial"/>
              </a:rPr>
              <a:t>that </a:t>
            </a:r>
            <a:r>
              <a:rPr sz="2400" spc="-5" dirty="0">
                <a:solidFill>
                  <a:srgbClr val="46424D"/>
                </a:solidFill>
                <a:latin typeface="Arial"/>
                <a:cs typeface="Arial"/>
              </a:rPr>
              <a:t>shows how  the </a:t>
            </a:r>
            <a:r>
              <a:rPr sz="2400" dirty="0">
                <a:solidFill>
                  <a:srgbClr val="46424D"/>
                </a:solidFill>
                <a:latin typeface="Arial"/>
                <a:cs typeface="Arial"/>
              </a:rPr>
              <a:t>system </a:t>
            </a:r>
            <a:r>
              <a:rPr sz="2400" spc="-5" dirty="0">
                <a:solidFill>
                  <a:srgbClr val="46424D"/>
                </a:solidFill>
                <a:latin typeface="Arial"/>
                <a:cs typeface="Arial"/>
              </a:rPr>
              <a:t>interacts with </a:t>
            </a:r>
            <a:r>
              <a:rPr sz="2400" dirty="0">
                <a:solidFill>
                  <a:srgbClr val="46424D"/>
                </a:solidFill>
                <a:latin typeface="Arial"/>
                <a:cs typeface="Arial"/>
              </a:rPr>
              <a:t>its </a:t>
            </a:r>
            <a:r>
              <a:rPr sz="2400" spc="-5" dirty="0">
                <a:solidFill>
                  <a:srgbClr val="46424D"/>
                </a:solidFill>
                <a:latin typeface="Arial"/>
                <a:cs typeface="Arial"/>
              </a:rPr>
              <a:t>environment as </a:t>
            </a:r>
            <a:r>
              <a:rPr sz="2400" dirty="0">
                <a:solidFill>
                  <a:srgbClr val="46424D"/>
                </a:solidFill>
                <a:latin typeface="Arial"/>
                <a:cs typeface="Arial"/>
              </a:rPr>
              <a:t>it </a:t>
            </a:r>
            <a:r>
              <a:rPr sz="2400" spc="-10" dirty="0">
                <a:solidFill>
                  <a:srgbClr val="46424D"/>
                </a:solidFill>
                <a:latin typeface="Arial"/>
                <a:cs typeface="Arial"/>
              </a:rPr>
              <a:t>is</a:t>
            </a:r>
            <a:r>
              <a:rPr sz="2400" spc="55" dirty="0">
                <a:solidFill>
                  <a:srgbClr val="46424D"/>
                </a:solidFill>
                <a:latin typeface="Arial"/>
                <a:cs typeface="Arial"/>
              </a:rPr>
              <a:t> </a:t>
            </a:r>
            <a:r>
              <a:rPr sz="2400" spc="-5" dirty="0">
                <a:solidFill>
                  <a:srgbClr val="46424D"/>
                </a:solidFill>
                <a:latin typeface="Arial"/>
                <a:cs typeface="Arial"/>
              </a:rPr>
              <a:t>used.</a:t>
            </a:r>
            <a:endParaRPr sz="2400">
              <a:latin typeface="Arial"/>
              <a:cs typeface="Arial"/>
            </a:endParaRPr>
          </a:p>
        </p:txBody>
      </p:sp>
      <p:sp>
        <p:nvSpPr>
          <p:cNvPr id="3" name="object 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7846060" cy="1367041"/>
          </a:xfrm>
          <a:prstGeom prst="rect">
            <a:avLst/>
          </a:prstGeom>
        </p:spPr>
        <p:txBody>
          <a:bodyPr vert="horz" wrap="square" lIns="0" tIns="12700" rIns="0" bIns="0" rtlCol="0">
            <a:spAutoFit/>
          </a:bodyPr>
          <a:lstStyle/>
          <a:p>
            <a:pPr marL="12700">
              <a:lnSpc>
                <a:spcPct val="100000"/>
              </a:lnSpc>
              <a:spcBef>
                <a:spcPts val="100"/>
              </a:spcBef>
            </a:pPr>
            <a:r>
              <a:rPr spc="-10" dirty="0"/>
              <a:t>System </a:t>
            </a:r>
            <a:r>
              <a:rPr spc="-5" dirty="0"/>
              <a:t>context for the </a:t>
            </a:r>
            <a:r>
              <a:rPr dirty="0"/>
              <a:t>weather</a:t>
            </a:r>
            <a:r>
              <a:rPr spc="15" dirty="0"/>
              <a:t> </a:t>
            </a:r>
            <a:r>
              <a:rPr dirty="0"/>
              <a:t>station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Chapter </a:t>
            </a:r>
            <a:r>
              <a:rPr dirty="0"/>
              <a:t>7 Design and</a:t>
            </a:r>
            <a:r>
              <a:rPr spc="-100" dirty="0"/>
              <a:t> </a:t>
            </a:r>
            <a:r>
              <a:rPr spc="-5" dirty="0"/>
              <a:t>implementation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9</a:t>
            </a:fld>
            <a:endParaRPr dirty="0"/>
          </a:p>
        </p:txBody>
      </p:sp>
      <p:sp>
        <p:nvSpPr>
          <p:cNvPr id="3" name="object 3"/>
          <p:cNvSpPr/>
          <p:nvPr/>
        </p:nvSpPr>
        <p:spPr>
          <a:xfrm>
            <a:off x="1800098" y="2172335"/>
            <a:ext cx="5226095" cy="30674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3993</Words>
  <Application>Microsoft Office PowerPoint</Application>
  <PresentationFormat>On-screen Show (4:3)</PresentationFormat>
  <Paragraphs>392</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Slide 1</vt:lpstr>
      <vt:lpstr>Slide 2</vt:lpstr>
      <vt:lpstr>Design and implementation</vt:lpstr>
      <vt:lpstr>Build or buy</vt:lpstr>
      <vt:lpstr>An object-oriented design process</vt:lpstr>
      <vt:lpstr>Process stages</vt:lpstr>
      <vt:lpstr>Slide 7</vt:lpstr>
      <vt:lpstr>Slide 8</vt:lpstr>
      <vt:lpstr>System context for the weather station</vt:lpstr>
      <vt:lpstr>Weather station use cases</vt:lpstr>
      <vt:lpstr>Use case description—Report weather</vt:lpstr>
      <vt:lpstr>Slide 12</vt:lpstr>
      <vt:lpstr>High-level architecture of the weather station</vt:lpstr>
      <vt:lpstr>Architecture of data collection system</vt:lpstr>
      <vt:lpstr>Object class identification</vt:lpstr>
      <vt:lpstr>Approaches to identification</vt:lpstr>
      <vt:lpstr>Weather station description</vt:lpstr>
      <vt:lpstr>Weather station object classes</vt:lpstr>
      <vt:lpstr>Weather station object classes</vt:lpstr>
      <vt:lpstr>Slide 20</vt:lpstr>
      <vt:lpstr>Examples of design models</vt:lpstr>
      <vt:lpstr>Slide 22</vt:lpstr>
      <vt:lpstr>Sequence models</vt:lpstr>
      <vt:lpstr>Sequence diagram describing data collection</vt:lpstr>
      <vt:lpstr>Slide 25</vt:lpstr>
      <vt:lpstr>Weather station state diagram</vt:lpstr>
      <vt:lpstr>Slide 27</vt:lpstr>
      <vt:lpstr>Weather station interfaces</vt:lpstr>
      <vt:lpstr>Key points</vt:lpstr>
      <vt:lpstr>Slide 30</vt:lpstr>
      <vt:lpstr>Design patterns</vt:lpstr>
      <vt:lpstr>Pattern elements</vt:lpstr>
      <vt:lpstr>The Observer pattern</vt:lpstr>
      <vt:lpstr>The Observer pattern (1)</vt:lpstr>
      <vt:lpstr>The Observer pattern (2)</vt:lpstr>
      <vt:lpstr>Multiple displays using the Observer pattern</vt:lpstr>
      <vt:lpstr>A UML model of the Observer pattern</vt:lpstr>
      <vt:lpstr>Design problems</vt:lpstr>
      <vt:lpstr>Implementation issues</vt:lpstr>
      <vt:lpstr>Reuse</vt:lpstr>
      <vt:lpstr>Reuse levels</vt:lpstr>
      <vt:lpstr>Slide 42</vt:lpstr>
      <vt:lpstr>Slide 43</vt:lpstr>
      <vt:lpstr>Configuration management activities</vt:lpstr>
      <vt:lpstr>Host-target development</vt:lpstr>
      <vt:lpstr>Slide 46</vt:lpstr>
      <vt:lpstr>Slide 47</vt:lpstr>
      <vt:lpstr>Component/system deployment factors</vt:lpstr>
      <vt:lpstr>Slide 49</vt:lpstr>
      <vt:lpstr>Slide 50</vt:lpstr>
      <vt:lpstr>Slide 51</vt:lpstr>
      <vt:lpstr>Slide 52</vt:lpstr>
      <vt:lpstr>Open source licensing</vt:lpstr>
      <vt:lpstr>License models</vt:lpstr>
      <vt:lpstr>Slide 55</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5</cp:revision>
  <dcterms:created xsi:type="dcterms:W3CDTF">2019-11-11T05:28:58Z</dcterms:created>
  <dcterms:modified xsi:type="dcterms:W3CDTF">2019-11-14T11:52:35Z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2010-09-07T00:00:00Z</vt:filetime>
  </property>
  <property fmtid="{D5CDD505-2E9C-101B-9397-08002B2CF9AE}" pid="3" name="Creator">
    <vt:lpwstr>Microsoft® Office PowerPoint® 2007</vt:lpwstr>
  </property>
  <property fmtid="{D5CDD505-2E9C-101B-9397-08002B2CF9AE}" pid="4" name="LastSaved">
    <vt:filetime>2019-11-11T00:00:00Z</vt:filetime>
  </property>
</Properties>
</file>