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57" r:id="rId11"/>
    <p:sldId id="258" r:id="rId12"/>
    <p:sldId id="259" r:id="rId13"/>
    <p:sldId id="260" r:id="rId14"/>
    <p:sldId id="261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9" r:id="rId23"/>
    <p:sldId id="280" r:id="rId24"/>
    <p:sldId id="282" r:id="rId25"/>
    <p:sldId id="283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085A-2A35-4357-A3AB-7D943967E845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BC0A-235C-45F5-A098-7608942B86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868"/>
            <a:ext cx="7617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Stakeholders </a:t>
            </a:r>
            <a:r>
              <a:rPr dirty="0"/>
              <a:t>in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MHC-PMS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423665" y="6465214"/>
            <a:ext cx="229742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114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2676"/>
            <a:ext cx="8048625" cy="408114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Patients whose information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recorded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the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24257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Doctors who are responsible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assessing and treating  patients.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Nurses who coordinate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consultations with</a:t>
            </a:r>
            <a:r>
              <a:rPr sz="2400" spc="10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doctors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administer some</a:t>
            </a:r>
            <a:r>
              <a:rPr sz="2400" spc="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treatments.</a:t>
            </a:r>
            <a:endParaRPr sz="2400">
              <a:latin typeface="Arial"/>
              <a:cs typeface="Arial"/>
            </a:endParaRPr>
          </a:p>
          <a:p>
            <a:pPr marL="355600" marR="178498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Medical receptionists who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manage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patients’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appointments.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who are responsible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installing and maintaining  the system.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3806825" cy="349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solidFill>
                  <a:srgbClr val="46424D"/>
                </a:solidFill>
                <a:latin typeface="Arial"/>
                <a:cs typeface="Arial"/>
              </a:rPr>
              <a:t>Topics</a:t>
            </a:r>
            <a:r>
              <a:rPr sz="2400" b="1" spc="-3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covered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Context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Interaction</a:t>
            </a:r>
            <a:r>
              <a:rPr sz="2400" spc="-2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Behavioral</a:t>
            </a:r>
            <a:r>
              <a:rPr sz="2400" spc="15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models</a:t>
            </a:r>
            <a:endParaRPr lang="en-US" sz="2400" spc="-5" dirty="0" smtClean="0">
              <a:solidFill>
                <a:srgbClr val="46424D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lang="en-US" sz="2400" spc="-5" dirty="0" smtClean="0">
                <a:solidFill>
                  <a:srgbClr val="46424D"/>
                </a:solidFill>
                <a:latin typeface="Arial"/>
                <a:cs typeface="Arial"/>
              </a:rPr>
              <a:t>Object Model 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tabLst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3711702" y="6464909"/>
            <a:ext cx="17195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5 </a:t>
            </a:r>
            <a:r>
              <a:rPr spc="-10" dirty="0"/>
              <a:t>System</a:t>
            </a:r>
            <a:r>
              <a:rPr spc="-110" dirty="0"/>
              <a:t>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76870" cy="497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b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6424D"/>
                </a:solidFill>
                <a:latin typeface="Arial"/>
                <a:cs typeface="Arial"/>
              </a:rPr>
              <a:t>modeling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5600" marR="241935" indent="-342900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modeling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abstract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a system,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each model presenting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view or perspective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that</a:t>
            </a:r>
            <a:r>
              <a:rPr sz="2400" spc="3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modeling has now come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mean representing a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using some kind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graphical notation, which is  now almost always based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notations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in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Unified  Modeling Language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(UML).</a:t>
            </a:r>
            <a:endParaRPr sz="2400">
              <a:latin typeface="Arial"/>
              <a:cs typeface="Arial"/>
            </a:endParaRPr>
          </a:p>
          <a:p>
            <a:pPr marL="355600" marR="37719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modelling helps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analyst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understand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functionality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models are used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communicate with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 customers.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3711702" y="6464909"/>
            <a:ext cx="17195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5 </a:t>
            </a:r>
            <a:r>
              <a:rPr spc="-10" dirty="0"/>
              <a:t>System</a:t>
            </a:r>
            <a:r>
              <a:rPr spc="-110" dirty="0"/>
              <a:t>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155314"/>
            <a:ext cx="807557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Existing </a:t>
            </a:r>
            <a:r>
              <a:rPr dirty="0"/>
              <a:t>and planned </a:t>
            </a:r>
            <a:r>
              <a:rPr spc="-10" dirty="0"/>
              <a:t>system</a:t>
            </a:r>
            <a:r>
              <a:rPr spc="-45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711702" y="6464909"/>
            <a:ext cx="17195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5 </a:t>
            </a:r>
            <a:r>
              <a:rPr spc="-10" dirty="0"/>
              <a:t>System</a:t>
            </a:r>
            <a:r>
              <a:rPr spc="-110" dirty="0"/>
              <a:t> </a:t>
            </a:r>
            <a:r>
              <a:rPr dirty="0"/>
              <a:t>modeling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624711"/>
            <a:ext cx="7820025" cy="4069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"/>
              <a:tabLst>
                <a:tab pos="355600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Models of the existing system are used during requirements  engineering. They help clarify what the existing system does  and can be used as a basis for discussing its strengths and  weaknesses. These then lead to requirements for the new  system</a:t>
            </a:r>
            <a:r>
              <a:rPr sz="2200" spc="-5" dirty="0" smtClean="0">
                <a:solidFill>
                  <a:srgbClr val="46424D"/>
                </a:solidFill>
                <a:latin typeface="Arial"/>
                <a:cs typeface="Arial"/>
              </a:rPr>
              <a:t>.</a:t>
            </a:r>
            <a:endParaRPr lang="en-US" sz="2200" spc="-5" dirty="0" smtClean="0">
              <a:solidFill>
                <a:srgbClr val="46424D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"/>
              <a:tabLst>
                <a:tab pos="355600" algn="l"/>
              </a:tabLst>
            </a:pPr>
            <a:endParaRPr lang="en-US" sz="2200" spc="-5" dirty="0">
              <a:solidFill>
                <a:srgbClr val="46424D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endParaRPr sz="2200" dirty="0">
              <a:latin typeface="Arial"/>
              <a:cs typeface="Arial"/>
            </a:endParaRPr>
          </a:p>
          <a:p>
            <a:pPr marL="355600" marR="2032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200" spc="-5" dirty="0">
                <a:solidFill>
                  <a:srgbClr val="46424D"/>
                </a:solidFill>
                <a:latin typeface="Arial"/>
                <a:cs typeface="Arial"/>
              </a:rPr>
              <a:t>Models of the new system are used during requirements  engineering to help explain the proposed requirements to  other system stakeholders. </a:t>
            </a:r>
            <a:endParaRPr lang="en-US" sz="2200" spc="-5" dirty="0" smtClean="0">
              <a:solidFill>
                <a:srgbClr val="46424D"/>
              </a:solidFill>
              <a:latin typeface="Arial"/>
              <a:cs typeface="Arial"/>
            </a:endParaRPr>
          </a:p>
          <a:p>
            <a:pPr marL="355600" marR="203200" indent="-342900">
              <a:lnSpc>
                <a:spcPct val="100000"/>
              </a:lnSpc>
              <a:spcBef>
                <a:spcPts val="1200"/>
              </a:spcBef>
              <a:tabLst>
                <a:tab pos="355600" algn="l"/>
              </a:tabLst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976234" cy="5075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b="1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perspectives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27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800" dirty="0"/>
              <a:t>You may develop different models to represent the system from different perspectives.</a:t>
            </a:r>
            <a:endParaRPr sz="2700" dirty="0">
              <a:latin typeface="Times New Roman"/>
              <a:cs typeface="Times New Roman"/>
            </a:endParaRPr>
          </a:p>
          <a:p>
            <a:pPr marL="355600" marR="32766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interaction perspective, where you model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interactions between 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environment, or  between the components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 dirty="0">
              <a:latin typeface="Arial"/>
              <a:cs typeface="Arial"/>
            </a:endParaRPr>
          </a:p>
          <a:p>
            <a:pPr marL="355600" marR="59055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A structural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perspective, where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you model the 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organization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a system </a:t>
            </a:r>
            <a:r>
              <a:rPr sz="2400" spc="-10" dirty="0" smtClean="0">
                <a:solidFill>
                  <a:srgbClr val="46424D"/>
                </a:solidFill>
                <a:latin typeface="Arial"/>
                <a:cs typeface="Arial"/>
              </a:rPr>
              <a:t>or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the structure of the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data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that 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is processed by the</a:t>
            </a:r>
            <a:r>
              <a:rPr sz="2400" spc="-15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 dirty="0" smtClean="0">
              <a:latin typeface="Arial"/>
              <a:cs typeface="Arial"/>
            </a:endParaRPr>
          </a:p>
          <a:p>
            <a:pPr marL="355600" marR="7112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behavioral perspective, where you model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dynamic  behavior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of the system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and how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it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responds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to</a:t>
            </a:r>
            <a:r>
              <a:rPr sz="2400" spc="10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events.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3711702" y="6464909"/>
            <a:ext cx="171957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5 </a:t>
            </a:r>
            <a:r>
              <a:rPr spc="-10" dirty="0"/>
              <a:t>System</a:t>
            </a:r>
            <a:r>
              <a:rPr spc="-110" dirty="0"/>
              <a:t>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257" y="6464909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19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65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70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8552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9532" y="1059256"/>
            <a:ext cx="690666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46424D"/>
                </a:solidFill>
              </a:rPr>
              <a:t>Context</a:t>
            </a:r>
            <a:r>
              <a:rPr sz="4000" spc="-20" dirty="0">
                <a:solidFill>
                  <a:srgbClr val="46424D"/>
                </a:solidFill>
              </a:rPr>
              <a:t> </a:t>
            </a:r>
            <a:r>
              <a:rPr sz="4000" spc="-5" dirty="0">
                <a:solidFill>
                  <a:srgbClr val="46424D"/>
                </a:solidFill>
              </a:rPr>
              <a:t>Models: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617016" y="2130933"/>
            <a:ext cx="7567295" cy="41408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245745" indent="-256540">
              <a:lnSpc>
                <a:spcPts val="2590"/>
              </a:lnSpc>
              <a:spcBef>
                <a:spcPts val="42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Context </a:t>
            </a:r>
            <a:r>
              <a:rPr sz="2400" dirty="0">
                <a:latin typeface="Georgia"/>
                <a:cs typeface="Georgia"/>
              </a:rPr>
              <a:t>models are </a:t>
            </a:r>
            <a:r>
              <a:rPr sz="2400" spc="-5" dirty="0">
                <a:latin typeface="Georgia"/>
                <a:cs typeface="Georgia"/>
              </a:rPr>
              <a:t>used to illustrate the operational  context of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system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F4DA2"/>
              </a:buClr>
              <a:buFont typeface="Georgia"/>
              <a:buChar char="•"/>
            </a:pPr>
            <a:endParaRPr sz="3000" dirty="0">
              <a:latin typeface="Times New Roman"/>
              <a:cs typeface="Times New Roman"/>
            </a:endParaRPr>
          </a:p>
          <a:p>
            <a:pPr marL="341630" indent="-329565">
              <a:lnSpc>
                <a:spcPct val="100000"/>
              </a:lnSpc>
              <a:spcBef>
                <a:spcPts val="5"/>
              </a:spcBef>
              <a:buClr>
                <a:srgbClr val="9F4DA2"/>
              </a:buClr>
              <a:buChar char="•"/>
              <a:tabLst>
                <a:tab pos="341630" algn="l"/>
                <a:tab pos="342265" algn="l"/>
              </a:tabLst>
            </a:pPr>
            <a:r>
              <a:rPr sz="2400" dirty="0">
                <a:latin typeface="Georgia"/>
                <a:cs typeface="Georgia"/>
              </a:rPr>
              <a:t>They </a:t>
            </a:r>
            <a:r>
              <a:rPr sz="2400" spc="-5" dirty="0">
                <a:latin typeface="Georgia"/>
                <a:cs typeface="Georgia"/>
              </a:rPr>
              <a:t>show what lies outside the </a:t>
            </a:r>
            <a:r>
              <a:rPr sz="2400" spc="-10" dirty="0">
                <a:latin typeface="Georgia"/>
                <a:cs typeface="Georgia"/>
              </a:rPr>
              <a:t>system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boundaries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F4DA2"/>
              </a:buClr>
              <a:buFont typeface="Georg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268605" marR="5080" indent="-256540">
              <a:lnSpc>
                <a:spcPts val="2590"/>
              </a:lnSpc>
              <a:buClr>
                <a:srgbClr val="9F4DA2"/>
              </a:buClr>
              <a:buChar char="•"/>
              <a:tabLst>
                <a:tab pos="268605" algn="l"/>
                <a:tab pos="269240" algn="l"/>
                <a:tab pos="1102360" algn="l"/>
              </a:tabLst>
            </a:pPr>
            <a:r>
              <a:rPr sz="2400" dirty="0">
                <a:latin typeface="Georgia"/>
                <a:cs typeface="Georgia"/>
              </a:rPr>
              <a:t>They	</a:t>
            </a:r>
            <a:r>
              <a:rPr sz="2400" spc="-5" dirty="0">
                <a:latin typeface="Georgia"/>
                <a:cs typeface="Georgia"/>
              </a:rPr>
              <a:t>shows how </a:t>
            </a:r>
            <a:r>
              <a:rPr sz="2400" dirty="0">
                <a:latin typeface="Georgia"/>
                <a:cs typeface="Georgia"/>
              </a:rPr>
              <a:t>IT </a:t>
            </a:r>
            <a:r>
              <a:rPr sz="2400" spc="-5" dirty="0">
                <a:latin typeface="Georgia"/>
                <a:cs typeface="Georgia"/>
              </a:rPr>
              <a:t>applications fit </a:t>
            </a:r>
            <a:r>
              <a:rPr sz="2400" dirty="0">
                <a:latin typeface="Georgia"/>
                <a:cs typeface="Georgia"/>
              </a:rPr>
              <a:t>into </a:t>
            </a:r>
            <a:r>
              <a:rPr sz="2400" spc="-5" dirty="0">
                <a:latin typeface="Georgia"/>
                <a:cs typeface="Georgia"/>
              </a:rPr>
              <a:t>the context of  the people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the organization they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serve.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Clr>
                <a:srgbClr val="9F4DA2"/>
              </a:buClr>
              <a:buFont typeface="Georgia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268605" marR="781685" indent="-256540">
              <a:lnSpc>
                <a:spcPts val="2590"/>
              </a:lnSpc>
              <a:spcBef>
                <a:spcPts val="5"/>
              </a:spcBef>
              <a:buClr>
                <a:srgbClr val="9F4DA2"/>
              </a:buClr>
              <a:buFont typeface="Georgia"/>
              <a:buChar char="•"/>
              <a:tabLst>
                <a:tab pos="341630" algn="l"/>
                <a:tab pos="342265" algn="l"/>
              </a:tabLst>
            </a:pPr>
            <a:r>
              <a:rPr dirty="0"/>
              <a:t>	</a:t>
            </a:r>
            <a:r>
              <a:rPr sz="2400" spc="-5" dirty="0">
                <a:latin typeface="Georgia"/>
                <a:cs typeface="Georgia"/>
              </a:rPr>
              <a:t>Context </a:t>
            </a:r>
            <a:r>
              <a:rPr sz="2400" dirty="0">
                <a:latin typeface="Georgia"/>
                <a:cs typeface="Georgia"/>
              </a:rPr>
              <a:t>models are </a:t>
            </a:r>
            <a:r>
              <a:rPr sz="2400" spc="-5" dirty="0">
                <a:latin typeface="Georgia"/>
                <a:cs typeface="Georgia"/>
              </a:rPr>
              <a:t>sometimes called enterprise  architecture models, sometimes </a:t>
            </a:r>
            <a:r>
              <a:rPr sz="2400" spc="-10" dirty="0">
                <a:latin typeface="Georgia"/>
                <a:cs typeface="Georgia"/>
              </a:rPr>
              <a:t>high-level</a:t>
            </a:r>
            <a:endParaRPr sz="2400" dirty="0">
              <a:latin typeface="Georgia"/>
              <a:cs typeface="Georgia"/>
            </a:endParaRPr>
          </a:p>
          <a:p>
            <a:pPr marL="268605">
              <a:lnSpc>
                <a:spcPts val="2555"/>
              </a:lnSpc>
            </a:pPr>
            <a:r>
              <a:rPr sz="2400" spc="-5" dirty="0">
                <a:latin typeface="Georgia"/>
                <a:cs typeface="Georgia"/>
              </a:rPr>
              <a:t>design </a:t>
            </a:r>
            <a:r>
              <a:rPr sz="2400" dirty="0">
                <a:latin typeface="Georgia"/>
                <a:cs typeface="Georgia"/>
              </a:rPr>
              <a:t>models and </a:t>
            </a:r>
            <a:r>
              <a:rPr sz="2400" spc="-5" dirty="0">
                <a:latin typeface="Georgia"/>
                <a:cs typeface="Georgia"/>
              </a:rPr>
              <a:t>sometimes conceptual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19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65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70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8552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7288" y="1131188"/>
            <a:ext cx="5962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rebuchet MS"/>
                <a:cs typeface="Trebuchet MS"/>
              </a:rPr>
              <a:t>System </a:t>
            </a:r>
            <a:r>
              <a:rPr sz="4000" spc="-5" dirty="0">
                <a:latin typeface="Trebuchet MS"/>
                <a:cs typeface="Trebuchet MS"/>
              </a:rPr>
              <a:t>Context</a:t>
            </a:r>
            <a:r>
              <a:rPr sz="4000" spc="50" dirty="0">
                <a:latin typeface="Trebuchet MS"/>
                <a:cs typeface="Trebuchet MS"/>
              </a:rPr>
              <a:t> </a:t>
            </a:r>
            <a:r>
              <a:rPr sz="4000" spc="-30" dirty="0">
                <a:latin typeface="Trebuchet MS"/>
                <a:cs typeface="Trebuchet MS"/>
              </a:rPr>
              <a:t>Diagram</a:t>
            </a:r>
            <a:r>
              <a:rPr sz="4000" spc="-30" dirty="0"/>
              <a:t>: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668" y="2273934"/>
            <a:ext cx="7596505" cy="225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dirty="0">
                <a:latin typeface="Georgia"/>
                <a:cs typeface="Georgia"/>
              </a:rPr>
              <a:t>A </a:t>
            </a:r>
            <a:r>
              <a:rPr sz="2400" spc="-5" dirty="0">
                <a:latin typeface="Georgia"/>
                <a:cs typeface="Georgia"/>
              </a:rPr>
              <a:t>System Context Diagram (SCD)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software  engineering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systems engineering </a:t>
            </a:r>
            <a:r>
              <a:rPr sz="2400" dirty="0">
                <a:latin typeface="Georgia"/>
                <a:cs typeface="Georgia"/>
              </a:rPr>
              <a:t>is a </a:t>
            </a:r>
            <a:r>
              <a:rPr sz="2400" spc="-5" dirty="0">
                <a:latin typeface="Georgia"/>
                <a:cs typeface="Georgia"/>
              </a:rPr>
              <a:t>diagram that  defines the boundary between the system, or part of </a:t>
            </a:r>
            <a:r>
              <a:rPr sz="2400" dirty="0">
                <a:latin typeface="Georgia"/>
                <a:cs typeface="Georgia"/>
              </a:rPr>
              <a:t>a  </a:t>
            </a:r>
            <a:r>
              <a:rPr sz="2400" spc="-5" dirty="0">
                <a:latin typeface="Georgia"/>
                <a:cs typeface="Georgia"/>
              </a:rPr>
              <a:t>system, </a:t>
            </a:r>
            <a:r>
              <a:rPr sz="2400" dirty="0">
                <a:latin typeface="Georgia"/>
                <a:cs typeface="Georgia"/>
              </a:rPr>
              <a:t>and its </a:t>
            </a:r>
            <a:r>
              <a:rPr sz="2400" spc="-5" dirty="0">
                <a:latin typeface="Georgia"/>
                <a:cs typeface="Georgia"/>
              </a:rPr>
              <a:t>environment, showing the entities that  </a:t>
            </a:r>
            <a:r>
              <a:rPr sz="2400" dirty="0">
                <a:latin typeface="Georgia"/>
                <a:cs typeface="Georgia"/>
              </a:rPr>
              <a:t>interact </a:t>
            </a:r>
            <a:r>
              <a:rPr sz="2400" spc="-5" dirty="0">
                <a:latin typeface="Georgia"/>
                <a:cs typeface="Georgia"/>
              </a:rPr>
              <a:t>with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it.</a:t>
            </a:r>
          </a:p>
          <a:p>
            <a:pPr marL="341630" indent="-329565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341630" algn="l"/>
                <a:tab pos="342265" algn="l"/>
              </a:tabLst>
            </a:pPr>
            <a:r>
              <a:rPr sz="2400" dirty="0">
                <a:latin typeface="Georgia"/>
                <a:cs typeface="Georgia"/>
              </a:rPr>
              <a:t>This </a:t>
            </a:r>
            <a:r>
              <a:rPr sz="2400" spc="-5" dirty="0">
                <a:latin typeface="Georgia"/>
                <a:cs typeface="Georgia"/>
              </a:rPr>
              <a:t>diagram </a:t>
            </a:r>
            <a:r>
              <a:rPr sz="2400" dirty="0">
                <a:latin typeface="Georgia"/>
                <a:cs typeface="Georgia"/>
              </a:rPr>
              <a:t>is a </a:t>
            </a:r>
            <a:r>
              <a:rPr sz="2400" spc="-5" dirty="0">
                <a:latin typeface="Georgia"/>
                <a:cs typeface="Georgia"/>
              </a:rPr>
              <a:t>high level view of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system.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19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65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70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8552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7288" y="988313"/>
            <a:ext cx="4936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46424D"/>
                </a:solidFill>
              </a:rPr>
              <a:t>System</a:t>
            </a:r>
            <a:r>
              <a:rPr sz="4000" spc="-30" dirty="0">
                <a:solidFill>
                  <a:srgbClr val="46424D"/>
                </a:solidFill>
              </a:rPr>
              <a:t> </a:t>
            </a:r>
            <a:r>
              <a:rPr sz="4000" spc="-5" dirty="0">
                <a:solidFill>
                  <a:srgbClr val="46424D"/>
                </a:solidFill>
              </a:rPr>
              <a:t>Boundaries: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645668" y="2272411"/>
            <a:ext cx="741235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spc="-5" dirty="0">
                <a:latin typeface="Georgia"/>
                <a:cs typeface="Georgia"/>
              </a:rPr>
              <a:t>System </a:t>
            </a:r>
            <a:r>
              <a:rPr sz="2800" spc="-10" dirty="0">
                <a:latin typeface="Georgia"/>
                <a:cs typeface="Georgia"/>
              </a:rPr>
              <a:t>boundaries </a:t>
            </a:r>
            <a:r>
              <a:rPr sz="2800" spc="-5" dirty="0">
                <a:latin typeface="Georgia"/>
                <a:cs typeface="Georgia"/>
              </a:rPr>
              <a:t>are established to define  what is inside and what is outside </a:t>
            </a:r>
            <a:r>
              <a:rPr sz="2800" spc="-10" dirty="0">
                <a:latin typeface="Georgia"/>
                <a:cs typeface="Georgia"/>
              </a:rPr>
              <a:t>the</a:t>
            </a:r>
            <a:r>
              <a:rPr sz="2800" spc="9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system.</a:t>
            </a:r>
            <a:endParaRPr sz="2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F4DA2"/>
              </a:buClr>
              <a:buFont typeface="Georgia"/>
              <a:buChar char="•"/>
            </a:pPr>
            <a:endParaRPr sz="3950">
              <a:latin typeface="Times New Roman"/>
              <a:cs typeface="Times New Roman"/>
            </a:endParaRPr>
          </a:p>
          <a:p>
            <a:pPr marL="268605" marR="663575" indent="-256540">
              <a:lnSpc>
                <a:spcPct val="100000"/>
              </a:lnSpc>
              <a:buClr>
                <a:srgbClr val="9F4DA2"/>
              </a:buClr>
              <a:buChar char="•"/>
              <a:tabLst>
                <a:tab pos="269240" algn="l"/>
              </a:tabLst>
            </a:pPr>
            <a:r>
              <a:rPr sz="2800" dirty="0">
                <a:latin typeface="Georgia"/>
                <a:cs typeface="Georgia"/>
              </a:rPr>
              <a:t>They show </a:t>
            </a:r>
            <a:r>
              <a:rPr sz="2800" spc="-5" dirty="0">
                <a:latin typeface="Georgia"/>
                <a:cs typeface="Georgia"/>
              </a:rPr>
              <a:t>other systems </a:t>
            </a:r>
            <a:r>
              <a:rPr sz="2800" spc="-10" dirty="0">
                <a:latin typeface="Georgia"/>
                <a:cs typeface="Georgia"/>
              </a:rPr>
              <a:t>that </a:t>
            </a:r>
            <a:r>
              <a:rPr sz="2800" spc="-5" dirty="0">
                <a:latin typeface="Georgia"/>
                <a:cs typeface="Georgia"/>
              </a:rPr>
              <a:t>are used </a:t>
            </a:r>
            <a:r>
              <a:rPr sz="2800" spc="-10" dirty="0">
                <a:latin typeface="Georgia"/>
                <a:cs typeface="Georgia"/>
              </a:rPr>
              <a:t>or  </a:t>
            </a:r>
            <a:r>
              <a:rPr sz="2800" spc="-5" dirty="0">
                <a:latin typeface="Georgia"/>
                <a:cs typeface="Georgia"/>
              </a:rPr>
              <a:t>depend on </a:t>
            </a:r>
            <a:r>
              <a:rPr sz="2800" spc="-10" dirty="0">
                <a:latin typeface="Georgia"/>
                <a:cs typeface="Georgia"/>
              </a:rPr>
              <a:t>the </a:t>
            </a:r>
            <a:r>
              <a:rPr sz="2800" spc="-5" dirty="0">
                <a:latin typeface="Georgia"/>
                <a:cs typeface="Georgia"/>
              </a:rPr>
              <a:t>system </a:t>
            </a:r>
            <a:r>
              <a:rPr sz="2800" spc="-10" dirty="0">
                <a:latin typeface="Georgia"/>
                <a:cs typeface="Georgia"/>
              </a:rPr>
              <a:t>being</a:t>
            </a:r>
            <a:r>
              <a:rPr sz="2800" spc="20" dirty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developed.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19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65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70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8552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916" y="1095197"/>
            <a:ext cx="693610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MHC-PMS </a:t>
            </a:r>
            <a:r>
              <a:rPr sz="2000" spc="-5" dirty="0">
                <a:latin typeface="Georgia"/>
                <a:cs typeface="Georgia"/>
              </a:rPr>
              <a:t>has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spc="-5" dirty="0">
                <a:latin typeface="Georgia"/>
                <a:cs typeface="Georgia"/>
              </a:rPr>
              <a:t>simple </a:t>
            </a:r>
            <a:r>
              <a:rPr sz="2000" dirty="0">
                <a:latin typeface="Georgia"/>
                <a:cs typeface="Georgia"/>
              </a:rPr>
              <a:t>context model </a:t>
            </a:r>
            <a:r>
              <a:rPr sz="2000" spc="-5" dirty="0">
                <a:latin typeface="Georgia"/>
                <a:cs typeface="Georgia"/>
              </a:rPr>
              <a:t>that shows the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patient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eorgia"/>
                <a:cs typeface="Georgia"/>
              </a:rPr>
              <a:t>information </a:t>
            </a:r>
            <a:r>
              <a:rPr sz="2000" spc="-5" dirty="0">
                <a:latin typeface="Georgia"/>
                <a:cs typeface="Georgia"/>
              </a:rPr>
              <a:t>system 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the other systems </a:t>
            </a:r>
            <a:r>
              <a:rPr sz="2000" dirty="0">
                <a:latin typeface="Georgia"/>
                <a:cs typeface="Georgia"/>
              </a:rPr>
              <a:t>in its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environment.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23467" y="2924937"/>
            <a:ext cx="1200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allocation.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916" y="2010282"/>
            <a:ext cx="678624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Georgia"/>
                <a:cs typeface="Georgia"/>
              </a:rPr>
              <a:t>MHC-PMS </a:t>
            </a:r>
            <a:r>
              <a:rPr sz="2000" dirty="0">
                <a:latin typeface="Georgia"/>
                <a:cs typeface="Georgia"/>
              </a:rPr>
              <a:t>is </a:t>
            </a:r>
            <a:r>
              <a:rPr sz="2000" spc="-5" dirty="0">
                <a:latin typeface="Georgia"/>
                <a:cs typeface="Georgia"/>
              </a:rPr>
              <a:t>connected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to</a:t>
            </a:r>
            <a:endParaRPr sz="2000" dirty="0">
              <a:latin typeface="Georgia"/>
              <a:cs typeface="Georgia"/>
            </a:endParaRPr>
          </a:p>
          <a:p>
            <a:pPr marL="170815" indent="-15875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171450" algn="l"/>
              </a:tabLst>
            </a:pPr>
            <a:r>
              <a:rPr sz="2000" b="1" dirty="0">
                <a:latin typeface="Georgia"/>
                <a:cs typeface="Georgia"/>
              </a:rPr>
              <a:t>Appointments</a:t>
            </a:r>
            <a:r>
              <a:rPr sz="2000" b="1" spc="-30" dirty="0">
                <a:latin typeface="Georgia"/>
                <a:cs typeface="Georgia"/>
              </a:rPr>
              <a:t> </a:t>
            </a:r>
            <a:r>
              <a:rPr sz="2000" b="1" spc="-5" dirty="0">
                <a:latin typeface="Georgia"/>
                <a:cs typeface="Georgia"/>
              </a:rPr>
              <a:t>system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70815" indent="-158750">
              <a:lnSpc>
                <a:spcPts val="2395"/>
              </a:lnSpc>
              <a:buFont typeface="Arial"/>
              <a:buChar char="•"/>
              <a:tabLst>
                <a:tab pos="171450" algn="l"/>
                <a:tab pos="1242060" algn="l"/>
              </a:tabLst>
            </a:pPr>
            <a:r>
              <a:rPr sz="2000" b="1" spc="-5" dirty="0">
                <a:latin typeface="Georgia"/>
                <a:cs typeface="Georgia"/>
              </a:rPr>
              <a:t>Patient	record </a:t>
            </a:r>
            <a:r>
              <a:rPr sz="2000" b="1" dirty="0">
                <a:latin typeface="Georgia"/>
                <a:cs typeface="Georgia"/>
              </a:rPr>
              <a:t>system </a:t>
            </a:r>
            <a:r>
              <a:rPr sz="2000" spc="-5" dirty="0">
                <a:latin typeface="Georgia"/>
                <a:cs typeface="Georgia"/>
              </a:rPr>
              <a:t>with </a:t>
            </a:r>
            <a:r>
              <a:rPr sz="2000" dirty="0">
                <a:latin typeface="Georgia"/>
                <a:cs typeface="Georgia"/>
              </a:rPr>
              <a:t>which it </a:t>
            </a:r>
            <a:r>
              <a:rPr sz="2000" spc="-5" dirty="0">
                <a:latin typeface="Georgia"/>
                <a:cs typeface="Georgia"/>
              </a:rPr>
              <a:t>shares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data.</a:t>
            </a:r>
            <a:endParaRPr sz="2000" dirty="0">
              <a:latin typeface="Georgia"/>
              <a:cs typeface="Georgia"/>
            </a:endParaRPr>
          </a:p>
          <a:p>
            <a:pPr marL="163195" indent="-151130">
              <a:lnSpc>
                <a:spcPts val="2395"/>
              </a:lnSpc>
              <a:buFont typeface="Arial"/>
              <a:buChar char="•"/>
              <a:tabLst>
                <a:tab pos="163830" algn="l"/>
                <a:tab pos="4909820" algn="l"/>
              </a:tabLst>
            </a:pPr>
            <a:r>
              <a:rPr sz="2000" b="1" dirty="0">
                <a:latin typeface="Georgia"/>
                <a:cs typeface="Georgia"/>
              </a:rPr>
              <a:t>Systems </a:t>
            </a:r>
            <a:r>
              <a:rPr sz="2000" b="1" spc="-5" dirty="0">
                <a:latin typeface="Georgia"/>
                <a:cs typeface="Georgia"/>
              </a:rPr>
              <a:t>for</a:t>
            </a:r>
            <a:r>
              <a:rPr sz="2000" b="1" spc="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management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reporting	</a:t>
            </a:r>
            <a:r>
              <a:rPr sz="2000" dirty="0">
                <a:latin typeface="Georgia"/>
                <a:cs typeface="Georgia"/>
              </a:rPr>
              <a:t>and </a:t>
            </a:r>
            <a:r>
              <a:rPr sz="2000" spc="-5" dirty="0">
                <a:latin typeface="Georgia"/>
                <a:cs typeface="Georgia"/>
              </a:rPr>
              <a:t>hospital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bed</a:t>
            </a:r>
          </a:p>
          <a:p>
            <a:pPr marL="163195" indent="-151130">
              <a:lnSpc>
                <a:spcPct val="100000"/>
              </a:lnSpc>
              <a:buFont typeface="Arial"/>
              <a:buChar char="•"/>
              <a:tabLst>
                <a:tab pos="163830" algn="l"/>
              </a:tabLst>
            </a:pPr>
            <a:r>
              <a:rPr sz="2000" b="1" spc="-5" dirty="0">
                <a:latin typeface="Georgia"/>
                <a:cs typeface="Georgia"/>
              </a:rPr>
              <a:t>Statistics system </a:t>
            </a:r>
            <a:r>
              <a:rPr sz="2000" spc="-5" dirty="0">
                <a:latin typeface="Georgia"/>
                <a:cs typeface="Georgia"/>
              </a:rPr>
              <a:t>that collects </a:t>
            </a:r>
            <a:r>
              <a:rPr sz="2000" dirty="0">
                <a:latin typeface="Georgia"/>
                <a:cs typeface="Georgia"/>
              </a:rPr>
              <a:t>information </a:t>
            </a:r>
            <a:r>
              <a:rPr sz="2000" spc="-5" dirty="0">
                <a:latin typeface="Georgia"/>
                <a:cs typeface="Georgia"/>
              </a:rPr>
              <a:t>for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research.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8916" y="3534536"/>
            <a:ext cx="706247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67005" algn="l"/>
              </a:tabLst>
            </a:pPr>
            <a:r>
              <a:rPr sz="2000" b="1" spc="-5" dirty="0">
                <a:latin typeface="Georgia"/>
                <a:cs typeface="Georgia"/>
              </a:rPr>
              <a:t>Prescription system </a:t>
            </a:r>
            <a:r>
              <a:rPr sz="2000" spc="-5" dirty="0">
                <a:latin typeface="Georgia"/>
                <a:cs typeface="Georgia"/>
              </a:rPr>
              <a:t>to generate prescriptions for </a:t>
            </a:r>
            <a:r>
              <a:rPr sz="2000" dirty="0">
                <a:latin typeface="Georgia"/>
                <a:cs typeface="Georgia"/>
              </a:rPr>
              <a:t>patients’  medication.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5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51815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476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2371" y="0"/>
            <a:ext cx="12700" cy="311150"/>
          </a:xfrm>
          <a:custGeom>
            <a:avLst/>
            <a:gdLst/>
            <a:ahLst/>
            <a:cxnLst/>
            <a:rect l="l" t="t" r="r" b="b"/>
            <a:pathLst>
              <a:path w="12700" h="311150">
                <a:moveTo>
                  <a:pt x="0" y="310896"/>
                </a:moveTo>
                <a:lnTo>
                  <a:pt x="12192" y="310896"/>
                </a:lnTo>
                <a:lnTo>
                  <a:pt x="12192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44940" cy="311150"/>
          </a:xfrm>
          <a:custGeom>
            <a:avLst/>
            <a:gdLst/>
            <a:ahLst/>
            <a:cxnLst/>
            <a:rect l="l" t="t" r="r" b="b"/>
            <a:pathLst>
              <a:path w="9044940" h="311150">
                <a:moveTo>
                  <a:pt x="0" y="310896"/>
                </a:moveTo>
                <a:lnTo>
                  <a:pt x="9044940" y="310896"/>
                </a:lnTo>
                <a:lnTo>
                  <a:pt x="904494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476" y="30784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39"/>
                </a:moveTo>
                <a:lnTo>
                  <a:pt x="1524" y="91439"/>
                </a:lnTo>
                <a:lnTo>
                  <a:pt x="1524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78468" y="30784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132587"/>
                </a:move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7847"/>
            <a:ext cx="9044940" cy="91440"/>
          </a:xfrm>
          <a:custGeom>
            <a:avLst/>
            <a:gdLst/>
            <a:ahLst/>
            <a:cxnLst/>
            <a:rect l="l" t="t" r="r" b="b"/>
            <a:pathLst>
              <a:path w="9044940" h="91439">
                <a:moveTo>
                  <a:pt x="0" y="91439"/>
                </a:moveTo>
                <a:lnTo>
                  <a:pt x="9044940" y="91439"/>
                </a:lnTo>
                <a:lnTo>
                  <a:pt x="904494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476" y="359663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4" h="81279">
                <a:moveTo>
                  <a:pt x="0" y="80771"/>
                </a:moveTo>
                <a:lnTo>
                  <a:pt x="1524" y="80771"/>
                </a:lnTo>
                <a:lnTo>
                  <a:pt x="1524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359663"/>
            <a:ext cx="3634740" cy="81280"/>
          </a:xfrm>
          <a:custGeom>
            <a:avLst/>
            <a:gdLst/>
            <a:ahLst/>
            <a:cxnLst/>
            <a:rect l="l" t="t" r="r" b="b"/>
            <a:pathLst>
              <a:path w="3634740" h="81279">
                <a:moveTo>
                  <a:pt x="0" y="80771"/>
                </a:moveTo>
                <a:lnTo>
                  <a:pt x="3634740" y="80771"/>
                </a:lnTo>
                <a:lnTo>
                  <a:pt x="3634740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2476" y="440436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7152" y="496823"/>
            <a:ext cx="3063240" cy="2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72371" y="440436"/>
            <a:ext cx="12700" cy="180340"/>
          </a:xfrm>
          <a:custGeom>
            <a:avLst/>
            <a:gdLst/>
            <a:ahLst/>
            <a:cxnLst/>
            <a:rect l="l" t="t" r="r" b="b"/>
            <a:pathLst>
              <a:path w="12700" h="180340">
                <a:moveTo>
                  <a:pt x="0" y="179832"/>
                </a:moveTo>
                <a:lnTo>
                  <a:pt x="12192" y="179832"/>
                </a:lnTo>
                <a:lnTo>
                  <a:pt x="1219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440436"/>
            <a:ext cx="3634740" cy="180340"/>
          </a:xfrm>
          <a:custGeom>
            <a:avLst/>
            <a:gdLst/>
            <a:ahLst/>
            <a:cxnLst/>
            <a:rect l="l" t="t" r="r" b="b"/>
            <a:pathLst>
              <a:path w="3634740" h="180340">
                <a:moveTo>
                  <a:pt x="0" y="179832"/>
                </a:moveTo>
                <a:lnTo>
                  <a:pt x="3634740" y="179832"/>
                </a:lnTo>
                <a:lnTo>
                  <a:pt x="363474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35965" y="1084325"/>
            <a:ext cx="3700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Context of</a:t>
            </a:r>
            <a:r>
              <a:rPr sz="2800" spc="-25" dirty="0"/>
              <a:t> </a:t>
            </a:r>
            <a:r>
              <a:rPr sz="2800" spc="-5" dirty="0"/>
              <a:t>MHC-PMS:</a:t>
            </a:r>
            <a:endParaRPr sz="2800"/>
          </a:p>
        </p:txBody>
      </p:sp>
      <p:sp>
        <p:nvSpPr>
          <p:cNvPr id="23" name="object 23"/>
          <p:cNvSpPr/>
          <p:nvPr/>
        </p:nvSpPr>
        <p:spPr>
          <a:xfrm>
            <a:off x="1357883" y="2214372"/>
            <a:ext cx="5643371" cy="3643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19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65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70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8552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7288" y="913891"/>
            <a:ext cx="756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6595" algn="l"/>
              </a:tabLst>
            </a:pPr>
            <a:r>
              <a:rPr sz="3600" b="0" spc="-5" dirty="0">
                <a:latin typeface="Trebuchet MS"/>
                <a:cs typeface="Trebuchet MS"/>
              </a:rPr>
              <a:t>2:	</a:t>
            </a:r>
            <a:r>
              <a:rPr sz="3600" dirty="0"/>
              <a:t>Automated-teller</a:t>
            </a:r>
            <a:r>
              <a:rPr sz="3600" spc="-65" dirty="0"/>
              <a:t> </a:t>
            </a:r>
            <a:r>
              <a:rPr sz="3600" spc="-25" dirty="0"/>
              <a:t>Machine(ATM)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668" y="1988058"/>
            <a:ext cx="7714615" cy="4318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8605" marR="220979" indent="-36830">
              <a:lnSpc>
                <a:spcPts val="2590"/>
              </a:lnSpc>
              <a:spcBef>
                <a:spcPts val="425"/>
              </a:spcBef>
              <a:tabLst>
                <a:tab pos="1865630" algn="l"/>
                <a:tab pos="2465070" algn="l"/>
                <a:tab pos="4173220" algn="l"/>
                <a:tab pos="6944359" algn="l"/>
              </a:tabLst>
            </a:pPr>
            <a:r>
              <a:rPr sz="2400" dirty="0">
                <a:latin typeface="Georgia"/>
                <a:cs typeface="Georgia"/>
              </a:rPr>
              <a:t>It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illustra</a:t>
            </a:r>
            <a:r>
              <a:rPr sz="2400" spc="-5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s	</a:t>
            </a:r>
            <a:r>
              <a:rPr sz="2400" spc="-5" dirty="0">
                <a:latin typeface="Georgia"/>
                <a:cs typeface="Georgia"/>
              </a:rPr>
              <a:t>th</a:t>
            </a:r>
            <a:r>
              <a:rPr sz="2400" dirty="0">
                <a:latin typeface="Georgia"/>
                <a:cs typeface="Georgia"/>
              </a:rPr>
              <a:t>e	</a:t>
            </a:r>
            <a:r>
              <a:rPr sz="2400" spc="-5" dirty="0">
                <a:latin typeface="Georgia"/>
                <a:cs typeface="Georgia"/>
              </a:rPr>
              <a:t>structur</a:t>
            </a:r>
            <a:r>
              <a:rPr sz="2400" dirty="0">
                <a:latin typeface="Georgia"/>
                <a:cs typeface="Georgia"/>
              </a:rPr>
              <a:t>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f	informat</a:t>
            </a:r>
            <a:r>
              <a:rPr sz="2400" spc="5" dirty="0">
                <a:latin typeface="Georgia"/>
                <a:cs typeface="Georgia"/>
              </a:rPr>
              <a:t>i</a:t>
            </a:r>
            <a:r>
              <a:rPr sz="2400" spc="-5" dirty="0">
                <a:latin typeface="Georgia"/>
                <a:cs typeface="Georgia"/>
              </a:rPr>
              <a:t>o</a:t>
            </a:r>
            <a:r>
              <a:rPr sz="2400" dirty="0">
                <a:latin typeface="Georgia"/>
                <a:cs typeface="Georgia"/>
              </a:rPr>
              <a:t>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y</a:t>
            </a:r>
            <a:r>
              <a:rPr sz="2400" spc="-5" dirty="0">
                <a:latin typeface="Georgia"/>
                <a:cs typeface="Georgia"/>
              </a:rPr>
              <a:t>ste</a:t>
            </a:r>
            <a:r>
              <a:rPr sz="2400" dirty="0">
                <a:latin typeface="Georgia"/>
                <a:cs typeface="Georgia"/>
              </a:rPr>
              <a:t>m	</a:t>
            </a:r>
            <a:r>
              <a:rPr sz="2400" spc="-5" dirty="0">
                <a:latin typeface="Georgia"/>
                <a:cs typeface="Georgia"/>
              </a:rPr>
              <a:t>that  include </a:t>
            </a:r>
            <a:r>
              <a:rPr sz="2400" dirty="0">
                <a:latin typeface="Georgia"/>
                <a:cs typeface="Georgia"/>
              </a:rPr>
              <a:t>a bank </a:t>
            </a:r>
            <a:r>
              <a:rPr sz="2400" spc="-5" dirty="0">
                <a:latin typeface="Georgia"/>
                <a:cs typeface="Georgia"/>
              </a:rPr>
              <a:t>auto-teller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network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Each atm is </a:t>
            </a:r>
            <a:r>
              <a:rPr sz="2400" spc="-5" dirty="0">
                <a:latin typeface="Georgia"/>
                <a:cs typeface="Georgia"/>
              </a:rPr>
              <a:t>connected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to</a:t>
            </a:r>
            <a:endParaRPr sz="24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Account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database</a:t>
            </a:r>
            <a:endParaRPr sz="24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Local branch accounting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system</a:t>
            </a:r>
            <a:endParaRPr sz="24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Security</a:t>
            </a:r>
            <a:r>
              <a:rPr sz="2400" spc="-10" dirty="0">
                <a:latin typeface="Georgia"/>
                <a:cs typeface="Georgia"/>
              </a:rPr>
              <a:t> system</a:t>
            </a:r>
            <a:endParaRPr sz="2400" dirty="0">
              <a:latin typeface="Georgia"/>
              <a:cs typeface="Georgia"/>
            </a:endParaRPr>
          </a:p>
          <a:p>
            <a:pPr marL="268605" indent="-256540">
              <a:lnSpc>
                <a:spcPct val="100000"/>
              </a:lnSpc>
              <a:spcBef>
                <a:spcPts val="1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  <a:tab pos="5873115" algn="l"/>
              </a:tabLst>
            </a:pPr>
            <a:r>
              <a:rPr sz="2400" dirty="0">
                <a:latin typeface="Georgia"/>
                <a:cs typeface="Georgia"/>
              </a:rPr>
              <a:t>Maintenance </a:t>
            </a:r>
            <a:r>
              <a:rPr sz="2400" spc="-5" dirty="0">
                <a:latin typeface="Georgia"/>
                <a:cs typeface="Georgia"/>
              </a:rPr>
              <a:t>system to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support</a:t>
            </a:r>
            <a:r>
              <a:rPr sz="2400" spc="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machine	</a:t>
            </a:r>
            <a:r>
              <a:rPr sz="2400" spc="-5" dirty="0">
                <a:latin typeface="Georgia"/>
                <a:cs typeface="Georgia"/>
              </a:rPr>
              <a:t>maintenance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68605" marR="10795" indent="-256540">
              <a:lnSpc>
                <a:spcPts val="2590"/>
              </a:lnSpc>
              <a:spcBef>
                <a:spcPts val="340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</a:tabLst>
            </a:pPr>
            <a:r>
              <a:rPr sz="2400" spc="-5" dirty="0">
                <a:latin typeface="Georgia"/>
                <a:cs typeface="Georgia"/>
              </a:rPr>
              <a:t>Usage database that monitor how the </a:t>
            </a:r>
            <a:r>
              <a:rPr sz="2400" dirty="0">
                <a:latin typeface="Georgia"/>
                <a:cs typeface="Georgia"/>
              </a:rPr>
              <a:t>network of atm is  </a:t>
            </a:r>
            <a:r>
              <a:rPr sz="2400" spc="-5" dirty="0">
                <a:latin typeface="Georgia"/>
                <a:cs typeface="Georgia"/>
              </a:rPr>
              <a:t>used</a:t>
            </a:r>
            <a:endParaRPr sz="2400" dirty="0">
              <a:latin typeface="Georgia"/>
              <a:cs typeface="Georgia"/>
            </a:endParaRPr>
          </a:p>
          <a:p>
            <a:pPr marL="268605" marR="283210" indent="-256540">
              <a:lnSpc>
                <a:spcPts val="259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  <a:tab pos="269240" algn="l"/>
                <a:tab pos="4182745" algn="l"/>
              </a:tabLst>
            </a:pPr>
            <a:r>
              <a:rPr sz="2400" spc="-5" dirty="0">
                <a:latin typeface="Georgia"/>
                <a:cs typeface="Georgia"/>
              </a:rPr>
              <a:t>local branch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counter system	provide survices such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  </a:t>
            </a:r>
            <a:r>
              <a:rPr sz="2400" spc="-5" dirty="0">
                <a:latin typeface="Georgia"/>
                <a:cs typeface="Georgia"/>
              </a:rPr>
              <a:t>backup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5" dirty="0">
                <a:latin typeface="Georgia"/>
                <a:cs typeface="Georgia"/>
              </a:rPr>
              <a:t> printing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868"/>
            <a:ext cx="7998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Stakeholders </a:t>
            </a:r>
            <a:r>
              <a:rPr dirty="0"/>
              <a:t>in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MHC-PMS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423665" y="6465214"/>
            <a:ext cx="229742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114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908925" cy="325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medical ethics manager who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ensure that</a:t>
            </a:r>
            <a:r>
              <a:rPr sz="2400" spc="-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meets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ethical guidelines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patient</a:t>
            </a:r>
            <a:r>
              <a:rPr sz="2400" spc="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care.</a:t>
            </a:r>
            <a:endParaRPr sz="2400">
              <a:latin typeface="Arial"/>
              <a:cs typeface="Arial"/>
            </a:endParaRPr>
          </a:p>
          <a:p>
            <a:pPr marL="355600" marR="111950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Health care managers who obtain management  information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from the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355600" marR="22923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Medical records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staff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who are responsible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ensuring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information can be maintained and  preserved,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record keeping procedures have  been properly</a:t>
            </a:r>
            <a:r>
              <a:rPr sz="2400" spc="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implemented.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195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51815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2476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2371" y="0"/>
            <a:ext cx="12700" cy="311150"/>
          </a:xfrm>
          <a:custGeom>
            <a:avLst/>
            <a:gdLst/>
            <a:ahLst/>
            <a:cxnLst/>
            <a:rect l="l" t="t" r="r" b="b"/>
            <a:pathLst>
              <a:path w="12700" h="311150">
                <a:moveTo>
                  <a:pt x="0" y="310896"/>
                </a:moveTo>
                <a:lnTo>
                  <a:pt x="12192" y="310896"/>
                </a:lnTo>
                <a:lnTo>
                  <a:pt x="12192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44940" cy="311150"/>
          </a:xfrm>
          <a:custGeom>
            <a:avLst/>
            <a:gdLst/>
            <a:ahLst/>
            <a:cxnLst/>
            <a:rect l="l" t="t" r="r" b="b"/>
            <a:pathLst>
              <a:path w="9044940" h="311150">
                <a:moveTo>
                  <a:pt x="0" y="310896"/>
                </a:moveTo>
                <a:lnTo>
                  <a:pt x="9044940" y="310896"/>
                </a:lnTo>
                <a:lnTo>
                  <a:pt x="904494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2476" y="30784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39"/>
                </a:moveTo>
                <a:lnTo>
                  <a:pt x="1524" y="91439"/>
                </a:lnTo>
                <a:lnTo>
                  <a:pt x="1524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78468" y="307847"/>
            <a:ext cx="0" cy="132715"/>
          </a:xfrm>
          <a:custGeom>
            <a:avLst/>
            <a:gdLst/>
            <a:ahLst/>
            <a:cxnLst/>
            <a:rect l="l" t="t" r="r" b="b"/>
            <a:pathLst>
              <a:path h="132715">
                <a:moveTo>
                  <a:pt x="0" y="132587"/>
                </a:move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7847"/>
            <a:ext cx="9044940" cy="91440"/>
          </a:xfrm>
          <a:custGeom>
            <a:avLst/>
            <a:gdLst/>
            <a:ahLst/>
            <a:cxnLst/>
            <a:rect l="l" t="t" r="r" b="b"/>
            <a:pathLst>
              <a:path w="9044940" h="91439">
                <a:moveTo>
                  <a:pt x="0" y="91439"/>
                </a:moveTo>
                <a:lnTo>
                  <a:pt x="9044940" y="91439"/>
                </a:lnTo>
                <a:lnTo>
                  <a:pt x="904494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2476" y="359663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4" h="81279">
                <a:moveTo>
                  <a:pt x="0" y="80771"/>
                </a:moveTo>
                <a:lnTo>
                  <a:pt x="1524" y="80771"/>
                </a:lnTo>
                <a:lnTo>
                  <a:pt x="1524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10200" y="359663"/>
            <a:ext cx="3634740" cy="81280"/>
          </a:xfrm>
          <a:custGeom>
            <a:avLst/>
            <a:gdLst/>
            <a:ahLst/>
            <a:cxnLst/>
            <a:rect l="l" t="t" r="r" b="b"/>
            <a:pathLst>
              <a:path w="3634740" h="81279">
                <a:moveTo>
                  <a:pt x="0" y="80771"/>
                </a:moveTo>
                <a:lnTo>
                  <a:pt x="3634740" y="80771"/>
                </a:lnTo>
                <a:lnTo>
                  <a:pt x="3634740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2476" y="440436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7152" y="496823"/>
            <a:ext cx="3063240" cy="2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72371" y="440436"/>
            <a:ext cx="12700" cy="180340"/>
          </a:xfrm>
          <a:custGeom>
            <a:avLst/>
            <a:gdLst/>
            <a:ahLst/>
            <a:cxnLst/>
            <a:rect l="l" t="t" r="r" b="b"/>
            <a:pathLst>
              <a:path w="12700" h="180340">
                <a:moveTo>
                  <a:pt x="0" y="179832"/>
                </a:moveTo>
                <a:lnTo>
                  <a:pt x="12192" y="179832"/>
                </a:lnTo>
                <a:lnTo>
                  <a:pt x="1219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0200" y="440436"/>
            <a:ext cx="3634740" cy="180340"/>
          </a:xfrm>
          <a:custGeom>
            <a:avLst/>
            <a:gdLst/>
            <a:ahLst/>
            <a:cxnLst/>
            <a:rect l="l" t="t" r="r" b="b"/>
            <a:pathLst>
              <a:path w="3634740" h="180340">
                <a:moveTo>
                  <a:pt x="0" y="179832"/>
                </a:moveTo>
                <a:lnTo>
                  <a:pt x="3634740" y="179832"/>
                </a:lnTo>
                <a:lnTo>
                  <a:pt x="363474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3519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865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02970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88552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16508" y="1812035"/>
            <a:ext cx="7182611" cy="50459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07288" y="954404"/>
            <a:ext cx="2482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9739" algn="l"/>
              </a:tabLst>
            </a:pPr>
            <a:r>
              <a:rPr sz="2400" spc="-5" dirty="0">
                <a:solidFill>
                  <a:srgbClr val="292A45"/>
                </a:solidFill>
              </a:rPr>
              <a:t>Context</a:t>
            </a:r>
            <a:r>
              <a:rPr sz="2400" spc="5" dirty="0">
                <a:solidFill>
                  <a:srgbClr val="292A45"/>
                </a:solidFill>
              </a:rPr>
              <a:t> O</a:t>
            </a:r>
            <a:r>
              <a:rPr sz="2400" dirty="0">
                <a:solidFill>
                  <a:srgbClr val="292A45"/>
                </a:solidFill>
              </a:rPr>
              <a:t>f	</a:t>
            </a:r>
            <a:r>
              <a:rPr sz="2400" spc="-190" dirty="0">
                <a:solidFill>
                  <a:srgbClr val="292A45"/>
                </a:solidFill>
              </a:rPr>
              <a:t>A</a:t>
            </a:r>
            <a:r>
              <a:rPr sz="2400" dirty="0">
                <a:solidFill>
                  <a:srgbClr val="292A45"/>
                </a:solidFill>
              </a:rPr>
              <a:t>T</a:t>
            </a:r>
            <a:r>
              <a:rPr sz="2400" spc="5" dirty="0">
                <a:solidFill>
                  <a:srgbClr val="292A45"/>
                </a:solidFill>
              </a:rPr>
              <a:t>M</a:t>
            </a:r>
            <a:r>
              <a:rPr sz="2400" dirty="0">
                <a:solidFill>
                  <a:srgbClr val="292A45"/>
                </a:solidFill>
              </a:rPr>
              <a:t>: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73111" y="588263"/>
            <a:ext cx="1600200" cy="3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13519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57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8656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970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8552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8916" y="1167129"/>
            <a:ext cx="799655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7094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Georgia"/>
                <a:cs typeface="Georgia"/>
              </a:rPr>
              <a:t>Context </a:t>
            </a:r>
            <a:r>
              <a:rPr sz="2400" dirty="0">
                <a:latin typeface="Georgia"/>
                <a:cs typeface="Georgia"/>
              </a:rPr>
              <a:t>models normally </a:t>
            </a:r>
            <a:r>
              <a:rPr sz="2400" spc="-5" dirty="0">
                <a:latin typeface="Georgia"/>
                <a:cs typeface="Georgia"/>
              </a:rPr>
              <a:t>show that </a:t>
            </a:r>
            <a:r>
              <a:rPr sz="2400" spc="-1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environment  </a:t>
            </a:r>
            <a:r>
              <a:rPr sz="2400" dirty="0">
                <a:latin typeface="Georgia"/>
                <a:cs typeface="Georgia"/>
              </a:rPr>
              <a:t>includes </a:t>
            </a:r>
            <a:r>
              <a:rPr sz="2400" spc="-5" dirty="0">
                <a:latin typeface="Georgia"/>
                <a:cs typeface="Georgia"/>
              </a:rPr>
              <a:t>several other </a:t>
            </a:r>
            <a:r>
              <a:rPr sz="2400" dirty="0">
                <a:latin typeface="Georgia"/>
                <a:cs typeface="Georgia"/>
              </a:rPr>
              <a:t>automated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systems.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467359" indent="73025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However, </a:t>
            </a:r>
            <a:r>
              <a:rPr sz="2400" spc="-5" dirty="0">
                <a:latin typeface="Georgia"/>
                <a:cs typeface="Georgia"/>
              </a:rPr>
              <a:t>they </a:t>
            </a:r>
            <a:r>
              <a:rPr sz="2400" dirty="0">
                <a:latin typeface="Georgia"/>
                <a:cs typeface="Georgia"/>
              </a:rPr>
              <a:t>do not </a:t>
            </a:r>
            <a:r>
              <a:rPr sz="2400" spc="-5" dirty="0">
                <a:latin typeface="Georgia"/>
                <a:cs typeface="Georgia"/>
              </a:rPr>
              <a:t>show the types of relationships  between </a:t>
            </a:r>
            <a:r>
              <a:rPr sz="2400" spc="-10" dirty="0">
                <a:latin typeface="Georgia"/>
                <a:cs typeface="Georgia"/>
              </a:rPr>
              <a:t>the </a:t>
            </a:r>
            <a:r>
              <a:rPr sz="2400" spc="-5" dirty="0">
                <a:latin typeface="Georgia"/>
                <a:cs typeface="Georgia"/>
              </a:rPr>
              <a:t>systems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the environment </a:t>
            </a:r>
            <a:r>
              <a:rPr sz="2400" dirty="0">
                <a:latin typeface="Georgia"/>
                <a:cs typeface="Georgia"/>
              </a:rPr>
              <a:t>and </a:t>
            </a:r>
            <a:r>
              <a:rPr sz="2400" spc="-5" dirty="0">
                <a:latin typeface="Georgia"/>
                <a:cs typeface="Georgia"/>
              </a:rPr>
              <a:t>the </a:t>
            </a:r>
            <a:r>
              <a:rPr sz="2400" spc="-10" dirty="0">
                <a:latin typeface="Georgia"/>
                <a:cs typeface="Georgia"/>
              </a:rPr>
              <a:t>system  </a:t>
            </a:r>
            <a:r>
              <a:rPr sz="2400" spc="-5" dirty="0">
                <a:latin typeface="Georgia"/>
                <a:cs typeface="Georgia"/>
              </a:rPr>
              <a:t>that </a:t>
            </a:r>
            <a:r>
              <a:rPr sz="2400" dirty="0">
                <a:latin typeface="Georgia"/>
                <a:cs typeface="Georgia"/>
              </a:rPr>
              <a:t>is </a:t>
            </a:r>
            <a:r>
              <a:rPr sz="2400" spc="-5" dirty="0">
                <a:latin typeface="Georgia"/>
                <a:cs typeface="Georgia"/>
              </a:rPr>
              <a:t>being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specified.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Georgia"/>
                <a:cs typeface="Georgia"/>
              </a:rPr>
              <a:t>Therefore, </a:t>
            </a:r>
            <a:r>
              <a:rPr sz="2400" spc="-5" dirty="0">
                <a:latin typeface="Georgia"/>
                <a:cs typeface="Georgia"/>
              </a:rPr>
              <a:t>simple context </a:t>
            </a:r>
            <a:r>
              <a:rPr sz="2400" dirty="0">
                <a:latin typeface="Georgia"/>
                <a:cs typeface="Georgia"/>
              </a:rPr>
              <a:t>models are </a:t>
            </a:r>
            <a:r>
              <a:rPr sz="2400" spc="-5" dirty="0">
                <a:latin typeface="Georgia"/>
                <a:cs typeface="Georgia"/>
              </a:rPr>
              <a:t>used </a:t>
            </a:r>
            <a:r>
              <a:rPr sz="2400" dirty="0">
                <a:latin typeface="Georgia"/>
                <a:cs typeface="Georgia"/>
              </a:rPr>
              <a:t>along </a:t>
            </a:r>
            <a:r>
              <a:rPr sz="2400" spc="-5" dirty="0">
                <a:latin typeface="Georgia"/>
                <a:cs typeface="Georgia"/>
              </a:rPr>
              <a:t>with other  </a:t>
            </a:r>
            <a:r>
              <a:rPr sz="2400" dirty="0">
                <a:latin typeface="Georgia"/>
                <a:cs typeface="Georgia"/>
              </a:rPr>
              <a:t>models, </a:t>
            </a:r>
            <a:r>
              <a:rPr sz="2400" spc="-5" dirty="0">
                <a:latin typeface="Georgia"/>
                <a:cs typeface="Georgia"/>
              </a:rPr>
              <a:t>such </a:t>
            </a:r>
            <a:r>
              <a:rPr sz="2400" dirty="0">
                <a:latin typeface="Georgia"/>
                <a:cs typeface="Georgia"/>
              </a:rPr>
              <a:t>as </a:t>
            </a:r>
            <a:r>
              <a:rPr sz="2400" spc="-5" dirty="0">
                <a:latin typeface="Georgia"/>
                <a:cs typeface="Georgia"/>
              </a:rPr>
              <a:t>business process </a:t>
            </a:r>
            <a:r>
              <a:rPr sz="2400" dirty="0">
                <a:latin typeface="Georgia"/>
                <a:cs typeface="Georgia"/>
              </a:rPr>
              <a:t>models. These </a:t>
            </a:r>
            <a:r>
              <a:rPr sz="2400" spc="-5" dirty="0">
                <a:latin typeface="Georgia"/>
                <a:cs typeface="Georgia"/>
              </a:rPr>
              <a:t>describe  human </a:t>
            </a:r>
            <a:r>
              <a:rPr sz="2400" dirty="0">
                <a:latin typeface="Georgia"/>
                <a:cs typeface="Georgia"/>
              </a:rPr>
              <a:t>and automated </a:t>
            </a:r>
            <a:r>
              <a:rPr sz="2400" spc="-5" dirty="0">
                <a:latin typeface="Georgia"/>
                <a:cs typeface="Georgia"/>
              </a:rPr>
              <a:t>processes </a:t>
            </a:r>
            <a:r>
              <a:rPr sz="2400" dirty="0">
                <a:latin typeface="Georgia"/>
                <a:cs typeface="Georgia"/>
              </a:rPr>
              <a:t>in </a:t>
            </a:r>
            <a:r>
              <a:rPr sz="2400" spc="-5" dirty="0">
                <a:latin typeface="Georgia"/>
                <a:cs typeface="Georgia"/>
              </a:rPr>
              <a:t>which particular  software systems </a:t>
            </a:r>
            <a:r>
              <a:rPr sz="2400" dirty="0">
                <a:latin typeface="Georgia"/>
                <a:cs typeface="Georgia"/>
              </a:rPr>
              <a:t>are</a:t>
            </a:r>
            <a:r>
              <a:rPr sz="2400" spc="25" dirty="0">
                <a:latin typeface="Georgia"/>
                <a:cs typeface="Georgia"/>
              </a:rPr>
              <a:t> </a:t>
            </a:r>
            <a:r>
              <a:rPr sz="2400" spc="-5" dirty="0">
                <a:latin typeface="Georgia"/>
                <a:cs typeface="Georgia"/>
              </a:rPr>
              <a:t>used.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381000"/>
            <a:ext cx="312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Interaction models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7391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can be user interaction, which involves user inputs and outputs, interaction between the system being developed and other systems or interaction between the components of the system.</a:t>
            </a:r>
          </a:p>
          <a:p>
            <a:pPr algn="just"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two interaction models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 case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which is mostly used to model interactions between a system and external actors (users or other systems).</a:t>
            </a:r>
          </a:p>
          <a:p>
            <a:pPr marL="800100" lvl="1" indent="-342900">
              <a:buFont typeface="+mj-lt"/>
              <a:buAutoNum type="arabicPeriod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Sequence diagrams, which are used to model interactions between system components, although external agents may also be included.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 case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modeling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Use case </a:t>
            </a:r>
            <a:r>
              <a:rPr lang="en-IN" sz="2800" dirty="0" err="1" smtClean="0"/>
              <a:t>modeling</a:t>
            </a:r>
            <a:r>
              <a:rPr lang="en-IN" sz="2800" dirty="0" smtClean="0"/>
              <a:t> was originally developed by Jacobson et al. (1993).</a:t>
            </a:r>
          </a:p>
          <a:p>
            <a:pPr algn="just"/>
            <a:r>
              <a:rPr lang="en-IN" sz="2800" dirty="0" smtClean="0"/>
              <a:t>A use case can be taken as a simple scenario that describes what a user expects from a system.</a:t>
            </a:r>
          </a:p>
          <a:p>
            <a:r>
              <a:rPr lang="en-IN" sz="2800" dirty="0" smtClean="0"/>
              <a:t>Each use case represents a discrete task that involves external interaction with a </a:t>
            </a:r>
            <a:r>
              <a:rPr lang="en-US" sz="2800" dirty="0" smtClean="0"/>
              <a:t>system.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828800"/>
            <a:ext cx="46291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38400" y="609600"/>
            <a:ext cx="3554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lang="en-IN" b="1" dirty="0" smtClean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lang="en-IN" b="1" spc="-5" dirty="0" smtClean="0">
                <a:solidFill>
                  <a:srgbClr val="46424D"/>
                </a:solidFill>
                <a:latin typeface="Arial"/>
                <a:cs typeface="Arial"/>
              </a:rPr>
              <a:t>use case in </a:t>
            </a:r>
            <a:r>
              <a:rPr lang="en-IN" b="1" dirty="0" smtClean="0">
                <a:solidFill>
                  <a:srgbClr val="46424D"/>
                </a:solidFill>
                <a:latin typeface="Arial"/>
                <a:cs typeface="Arial"/>
              </a:rPr>
              <a:t>the</a:t>
            </a:r>
            <a:r>
              <a:rPr lang="en-IN" b="1" spc="-195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IN" b="1" dirty="0" smtClean="0">
                <a:solidFill>
                  <a:srgbClr val="46424D"/>
                </a:solidFill>
                <a:latin typeface="Arial"/>
                <a:cs typeface="Arial"/>
              </a:rPr>
              <a:t>MHC-PMS</a:t>
            </a:r>
            <a:endParaRPr lang="en-IN" b="1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3505200"/>
            <a:ext cx="762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use case </a:t>
            </a:r>
            <a:r>
              <a:rPr lang="en-IN" dirty="0" smtClean="0"/>
              <a:t>from the MHC-PMS that represents the task of uploading data from the MHC-PMS to a more general patient record system.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Two actors are involved in the system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/>
              <a:t>the operator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 smtClean="0"/>
              <a:t>the patient record system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-5" dirty="0" smtClean="0"/>
              <a:t>Use cases </a:t>
            </a:r>
            <a:r>
              <a:rPr lang="en-IN" sz="3200" dirty="0" smtClean="0"/>
              <a:t>in the MHC-PMS involving the</a:t>
            </a:r>
            <a:r>
              <a:rPr lang="en-IN" sz="3200" spc="-114" dirty="0" smtClean="0"/>
              <a:t> </a:t>
            </a:r>
            <a:r>
              <a:rPr lang="en-IN" sz="3200" dirty="0" smtClean="0"/>
              <a:t>role</a:t>
            </a:r>
            <a:br>
              <a:rPr lang="en-IN" sz="3200" dirty="0" smtClean="0"/>
            </a:br>
            <a:r>
              <a:rPr lang="en-IN" sz="3200" spc="-5" dirty="0" smtClean="0"/>
              <a:t>‘Medical</a:t>
            </a:r>
            <a:r>
              <a:rPr lang="en-IN" sz="3200" spc="-40" dirty="0" smtClean="0"/>
              <a:t> </a:t>
            </a:r>
            <a:r>
              <a:rPr lang="en-IN" sz="3200" spc="-5" dirty="0" smtClean="0"/>
              <a:t>Receptionist</a:t>
            </a:r>
            <a:endParaRPr lang="en-US" sz="3200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00200"/>
            <a:ext cx="4396808" cy="449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: ATM Use-Case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605237" cy="479318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24200" y="8382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Usecase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forATM</a:t>
            </a:r>
            <a:endParaRPr lang="en-US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Sequence diagrams in the UML are primarily used to model the interactions between the actors and the objects.</a:t>
            </a:r>
          </a:p>
          <a:p>
            <a:r>
              <a:rPr lang="en-IN" dirty="0" smtClean="0"/>
              <a:t>a sequence diagram shows the sequence of interactions that take place during a particular use case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pc="-5" dirty="0" smtClean="0"/>
              <a:t>Sequence diagram for </a:t>
            </a:r>
            <a:r>
              <a:rPr lang="en-IN" spc="-15" dirty="0" smtClean="0"/>
              <a:t>View </a:t>
            </a:r>
            <a:r>
              <a:rPr lang="en-IN" dirty="0" smtClean="0"/>
              <a:t>patient</a:t>
            </a:r>
            <a:r>
              <a:rPr lang="en-IN" spc="-25" dirty="0" smtClean="0"/>
              <a:t> </a:t>
            </a:r>
            <a:r>
              <a:rPr lang="en-IN" dirty="0" smtClean="0"/>
              <a:t>information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52517"/>
            <a:ext cx="6705600" cy="486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85" y="609600"/>
            <a:ext cx="8412818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643254"/>
            <a:ext cx="4075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F2F9F"/>
                </a:solidFill>
              </a:rPr>
              <a:t>4.6 Requirements</a:t>
            </a:r>
            <a:r>
              <a:rPr spc="-15" dirty="0">
                <a:solidFill>
                  <a:srgbClr val="6F2F9F"/>
                </a:solidFill>
              </a:rPr>
              <a:t> </a:t>
            </a:r>
            <a:r>
              <a:rPr dirty="0">
                <a:solidFill>
                  <a:srgbClr val="6F2F9F"/>
                </a:solidFill>
              </a:rPr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423665" y="6465214"/>
            <a:ext cx="229742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114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025" y="1624710"/>
            <a:ext cx="7731125" cy="2366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0350" indent="-342900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Concerned with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demonstrating that the requirements  define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the customer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really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wants.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error costs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are high so validation is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very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important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Fixing a requirements error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after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delivery may cost up to</a:t>
            </a:r>
            <a:r>
              <a:rPr sz="2000" spc="-19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100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times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cost of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fixing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an implementation</a:t>
            </a:r>
            <a:r>
              <a:rPr sz="2000" spc="-1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46424D"/>
                </a:solidFill>
                <a:latin typeface="Arial"/>
                <a:cs typeface="Arial"/>
              </a:rPr>
              <a:t>error.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err="1" smtClean="0">
                <a:solidFill>
                  <a:srgbClr val="46424D"/>
                </a:solidFill>
                <a:latin typeface="Arial"/>
                <a:cs typeface="Arial"/>
              </a:rPr>
              <a:t>Behavioral</a:t>
            </a:r>
            <a:r>
              <a:rPr lang="en-IN" spc="-5" dirty="0" smtClean="0">
                <a:solidFill>
                  <a:srgbClr val="46424D"/>
                </a:solidFill>
                <a:latin typeface="Arial"/>
                <a:cs typeface="Arial"/>
              </a:rPr>
              <a:t> 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16510"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Behavioural models are models </a:t>
            </a:r>
            <a:r>
              <a:rPr lang="en-IN" sz="2400" dirty="0" smtClean="0">
                <a:solidFill>
                  <a:srgbClr val="46424D"/>
                </a:solidFill>
                <a:latin typeface="Arial"/>
                <a:cs typeface="Arial"/>
              </a:rPr>
              <a:t>of the 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dynamic behaviour  </a:t>
            </a:r>
            <a:r>
              <a:rPr lang="en-IN" sz="2400" dirty="0" smtClean="0">
                <a:solidFill>
                  <a:srgbClr val="46424D"/>
                </a:solidFill>
                <a:latin typeface="Arial"/>
                <a:cs typeface="Arial"/>
              </a:rPr>
              <a:t>of a system as it is 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executing.</a:t>
            </a:r>
          </a:p>
          <a:p>
            <a:pPr marL="355600" marR="16510">
              <a:spcBef>
                <a:spcPts val="100"/>
              </a:spcBef>
              <a:buFont typeface="Wingdings"/>
              <a:buChar char=""/>
              <a:tabLst>
                <a:tab pos="355600" algn="l"/>
              </a:tabLst>
            </a:pP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 They show what happens  or what is supposed </a:t>
            </a:r>
            <a:r>
              <a:rPr lang="en-IN" sz="2400" dirty="0" smtClean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happen when a </a:t>
            </a:r>
            <a:r>
              <a:rPr lang="en-IN" sz="2400" dirty="0" smtClean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responds  </a:t>
            </a:r>
            <a:r>
              <a:rPr lang="en-IN" sz="2400" dirty="0" smtClean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a stimulus </a:t>
            </a:r>
            <a:r>
              <a:rPr lang="en-IN" sz="2400" dirty="0" smtClean="0">
                <a:solidFill>
                  <a:srgbClr val="46424D"/>
                </a:solidFill>
                <a:latin typeface="Arial"/>
                <a:cs typeface="Arial"/>
              </a:rPr>
              <a:t>from its</a:t>
            </a:r>
            <a:r>
              <a:rPr lang="en-IN" sz="2400" spc="-30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environment.</a:t>
            </a:r>
            <a:endParaRPr lang="en-IN" sz="2400" dirty="0" smtClean="0">
              <a:latin typeface="Arial"/>
              <a:cs typeface="Arial"/>
            </a:endParaRPr>
          </a:p>
          <a:p>
            <a:pPr marL="355600"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lang="en-IN" sz="2400" spc="-80" dirty="0" smtClean="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can think </a:t>
            </a:r>
            <a:r>
              <a:rPr lang="en-IN" sz="2400" dirty="0" smtClean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lang="en-IN" sz="2400" spc="-5" dirty="0" smtClean="0">
                <a:solidFill>
                  <a:srgbClr val="46424D"/>
                </a:solidFill>
                <a:latin typeface="Arial"/>
                <a:cs typeface="Arial"/>
              </a:rPr>
              <a:t>these stimuli as being </a:t>
            </a:r>
            <a:r>
              <a:rPr lang="en-IN" sz="2400" dirty="0" smtClean="0">
                <a:solidFill>
                  <a:srgbClr val="46424D"/>
                </a:solidFill>
                <a:latin typeface="Arial"/>
                <a:cs typeface="Arial"/>
              </a:rPr>
              <a:t>of two</a:t>
            </a:r>
            <a:r>
              <a:rPr lang="en-IN" sz="2400" spc="125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46424D"/>
                </a:solidFill>
                <a:latin typeface="Arial"/>
                <a:cs typeface="Arial"/>
              </a:rPr>
              <a:t>types:</a:t>
            </a:r>
            <a:endParaRPr lang="en-IN" sz="2400" dirty="0" smtClean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IN" sz="2000" dirty="0" smtClean="0">
                <a:solidFill>
                  <a:srgbClr val="FF0000"/>
                </a:solidFill>
                <a:latin typeface="Arial"/>
                <a:cs typeface="Arial"/>
              </a:rPr>
              <a:t>Data </a:t>
            </a:r>
            <a:r>
              <a:rPr lang="en-IN" sz="2000" dirty="0" smtClean="0">
                <a:solidFill>
                  <a:srgbClr val="46424D"/>
                </a:solidFill>
                <a:latin typeface="Arial"/>
                <a:cs typeface="Arial"/>
              </a:rPr>
              <a:t>Some data arrives that has to be processed by the</a:t>
            </a:r>
            <a:r>
              <a:rPr lang="en-IN" sz="2000" spc="-235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IN" sz="2000" dirty="0" smtClean="0">
                <a:solidFill>
                  <a:srgbClr val="46424D"/>
                </a:solidFill>
                <a:latin typeface="Arial"/>
                <a:cs typeface="Arial"/>
              </a:rPr>
              <a:t>system.</a:t>
            </a:r>
            <a:endParaRPr lang="en-IN" sz="2000" dirty="0" smtClean="0">
              <a:latin typeface="Arial"/>
              <a:cs typeface="Arial"/>
            </a:endParaRPr>
          </a:p>
          <a:p>
            <a:pPr marL="756285" marR="323850" lvl="1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756920" algn="l"/>
              </a:tabLst>
            </a:pPr>
            <a:r>
              <a:rPr lang="en-IN" sz="2000" dirty="0" smtClean="0">
                <a:solidFill>
                  <a:srgbClr val="FF0000"/>
                </a:solidFill>
                <a:latin typeface="Arial"/>
                <a:cs typeface="Arial"/>
              </a:rPr>
              <a:t>Events </a:t>
            </a:r>
            <a:r>
              <a:rPr lang="en-IN" sz="2000" dirty="0" smtClean="0">
                <a:solidFill>
                  <a:srgbClr val="46424D"/>
                </a:solidFill>
                <a:latin typeface="Arial"/>
                <a:cs typeface="Arial"/>
              </a:rPr>
              <a:t>Some event happens that triggers system</a:t>
            </a:r>
            <a:r>
              <a:rPr lang="en-IN" sz="2000" spc="-175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IN" sz="2000" dirty="0" smtClean="0">
                <a:solidFill>
                  <a:srgbClr val="46424D"/>
                </a:solidFill>
                <a:latin typeface="Arial"/>
                <a:cs typeface="Arial"/>
              </a:rPr>
              <a:t>processing.  Events may have associated data, although this is not</a:t>
            </a:r>
            <a:r>
              <a:rPr lang="en-IN" sz="2000" spc="-190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IN" sz="2000" dirty="0" smtClean="0">
                <a:solidFill>
                  <a:srgbClr val="46424D"/>
                </a:solidFill>
                <a:latin typeface="Arial"/>
                <a:cs typeface="Arial"/>
              </a:rPr>
              <a:t>always  the</a:t>
            </a:r>
            <a:r>
              <a:rPr lang="en-IN" sz="2000" spc="-35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lang="en-IN" sz="2000" dirty="0" smtClean="0">
                <a:solidFill>
                  <a:srgbClr val="46424D"/>
                </a:solidFill>
                <a:latin typeface="Arial"/>
                <a:cs typeface="Arial"/>
              </a:rPr>
              <a:t>case.</a:t>
            </a:r>
            <a:endParaRPr lang="en-IN" sz="20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Data-driven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Data-driven models show the sequence of actions involved in processing input data and generating an associated output.</a:t>
            </a:r>
          </a:p>
          <a:p>
            <a:pPr algn="just"/>
            <a:r>
              <a:rPr lang="en-IN" sz="2800" dirty="0" smtClean="0"/>
              <a:t>they show the entire sequence of actions that take place from an input being processed to the corresponding output,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 algn="just"/>
            <a:r>
              <a:rPr lang="en-IN" dirty="0" smtClean="0"/>
              <a:t>In this diagram, you can see the processing steps (represented as activities) and the data flowing between these steps (represented as objects).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514599"/>
            <a:ext cx="6794656" cy="3590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Event-driven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Event-driven </a:t>
            </a:r>
            <a:r>
              <a:rPr lang="en-IN" dirty="0" err="1" smtClean="0"/>
              <a:t>modeling</a:t>
            </a:r>
            <a:r>
              <a:rPr lang="en-IN" dirty="0" smtClean="0"/>
              <a:t> shows how a system responds to external and internal events. </a:t>
            </a:r>
          </a:p>
          <a:p>
            <a:pPr algn="just"/>
            <a:r>
              <a:rPr lang="en-IN" dirty="0" smtClean="0"/>
              <a:t>It is based on the assumption that a system has a finite number of states and that events (stimuli) may cause a transition from one state to another.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cs.ccsu.edu/~stan/classes/CS410/Notes16/images/05-state_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33400"/>
            <a:ext cx="8943975" cy="54292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85800"/>
            <a:ext cx="824910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Object models describe the system in terms of object classes and their associations.</a:t>
            </a:r>
          </a:p>
          <a:p>
            <a:r>
              <a:rPr lang="en-GB" sz="2400" dirty="0" smtClean="0"/>
              <a:t>An object class is an abstraction over a set of objects with common attributes and the services (operations) provided by each object.</a:t>
            </a:r>
          </a:p>
          <a:p>
            <a:r>
              <a:rPr lang="en-GB" sz="2400" dirty="0" smtClean="0"/>
              <a:t>Various object models may be produced</a:t>
            </a:r>
          </a:p>
          <a:p>
            <a:pPr lvl="1"/>
            <a:r>
              <a:rPr lang="en-GB" sz="2000" dirty="0" smtClean="0"/>
              <a:t>Inheritance models;</a:t>
            </a:r>
          </a:p>
          <a:p>
            <a:pPr lvl="1"/>
            <a:r>
              <a:rPr lang="en-GB" sz="2000" dirty="0" smtClean="0"/>
              <a:t>Aggregation models;</a:t>
            </a:r>
          </a:p>
          <a:p>
            <a:pPr lvl="1"/>
            <a:r>
              <a:rPr lang="en-GB" sz="2000" dirty="0" smtClean="0"/>
              <a:t>Interaction models.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Organise the domain object classes into a hierarchy.</a:t>
            </a:r>
          </a:p>
          <a:p>
            <a:r>
              <a:rPr lang="en-GB" dirty="0" smtClean="0"/>
              <a:t>Classes at the top of the hierarchy reflect the common features of all classes.</a:t>
            </a:r>
          </a:p>
          <a:p>
            <a:r>
              <a:rPr lang="en-GB" dirty="0" smtClean="0"/>
              <a:t>Object classes inherit their attributes and services from one or more super-classes. these may then be specialised as necessary.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class hierarchy</a:t>
            </a:r>
            <a:endParaRPr lang="en-US" dirty="0"/>
          </a:p>
        </p:txBody>
      </p:sp>
      <p:pic>
        <p:nvPicPr>
          <p:cNvPr id="4" name="Picture 9" descr="8.11 User-classes(7.11).eps   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539" y="1219200"/>
            <a:ext cx="7824183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Aggregation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An aggregation is formed when an object contains one or more other objects</a:t>
            </a:r>
          </a:p>
          <a:p>
            <a:r>
              <a:rPr lang="en-IN" dirty="0" smtClean="0"/>
              <a:t>An example might be a computer system which contains a CPU object a hard disk object a keyboard object etc</a:t>
            </a:r>
          </a:p>
          <a:p>
            <a:r>
              <a:rPr lang="en-IN" dirty="0" smtClean="0"/>
              <a:t>One special form of aggregation is referred to as composition</a:t>
            </a:r>
          </a:p>
          <a:p>
            <a:r>
              <a:rPr lang="en-IN" dirty="0" smtClean="0"/>
              <a:t>Composition is found where the components of an object only exist within the one composite object</a:t>
            </a:r>
          </a:p>
          <a:p>
            <a:r>
              <a:rPr lang="en-IN" dirty="0" smtClean="0"/>
              <a:t>For example a finger belong to just one hand. Therefore it can be said that the hand finger relationship is a composite relationship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25" y="643254"/>
            <a:ext cx="7640955" cy="4062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b="1" spc="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24D"/>
                </a:solidFill>
                <a:latin typeface="Arial"/>
                <a:cs typeface="Arial"/>
              </a:rPr>
              <a:t>checking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355600" marR="139700" indent="-342900">
              <a:lnSpc>
                <a:spcPct val="100000"/>
              </a:lnSpc>
              <a:spcBef>
                <a:spcPts val="1739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45" dirty="0">
                <a:solidFill>
                  <a:srgbClr val="00AFEF"/>
                </a:solidFill>
                <a:latin typeface="Arial"/>
                <a:cs typeface="Arial"/>
              </a:rPr>
              <a:t>Validity.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Does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system provide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functions which  best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support the customer’s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needs?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20" dirty="0">
                <a:solidFill>
                  <a:srgbClr val="00AFEF"/>
                </a:solidFill>
                <a:latin typeface="Arial"/>
                <a:cs typeface="Arial"/>
              </a:rPr>
              <a:t>Consistency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.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there any requirements</a:t>
            </a:r>
            <a:r>
              <a:rPr sz="24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conflicts?</a:t>
            </a:r>
            <a:endParaRPr sz="2400" dirty="0">
              <a:latin typeface="Arial"/>
              <a:cs typeface="Arial"/>
            </a:endParaRPr>
          </a:p>
          <a:p>
            <a:pPr marL="355600" marR="88519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Completeness.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all functions required by the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customer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 included?</a:t>
            </a:r>
            <a:endParaRPr sz="24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5600" algn="l"/>
              </a:tabLst>
            </a:pPr>
            <a:r>
              <a:rPr sz="2400" spc="-5" dirty="0">
                <a:solidFill>
                  <a:srgbClr val="00AFEF"/>
                </a:solidFill>
                <a:latin typeface="Arial"/>
                <a:cs typeface="Arial"/>
              </a:rPr>
              <a:t>Realism.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Can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be implemented given  available budget and</a:t>
            </a:r>
            <a:r>
              <a:rPr sz="2400" spc="6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technology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3423665" y="6465214"/>
            <a:ext cx="229742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114" dirty="0"/>
              <a:t> </a:t>
            </a:r>
            <a:r>
              <a:rPr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8.13 Object-aggregat(7.13).eps                                 001057FDMacintosh HD                   B8AA5F2E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7550644" cy="500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Interaction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functional model</a:t>
            </a:r>
            <a:r>
              <a:rPr lang="en-IN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functional model is a structured representation of the functions (activities, actions, processes, operations) within the modelled system.</a:t>
            </a:r>
          </a:p>
          <a:p>
            <a:pPr>
              <a:tabLst>
                <a:tab pos="90488" algn="l"/>
              </a:tabLst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Flow Diagram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Dictionary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A Data Flow Diagram (DFD) is a traditional visual representation of the information flows within a system.</a:t>
            </a:r>
          </a:p>
          <a:p>
            <a:pPr algn="just"/>
            <a:r>
              <a:rPr lang="en-IN" sz="2800" dirty="0" smtClean="0"/>
              <a:t>It shows how data enters and leaves the system, what changes the information, and where data is store</a:t>
            </a:r>
            <a:endParaRPr 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" descr="DFD Compon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6484" y="457200"/>
            <a:ext cx="5387241" cy="914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219200" y="1305342"/>
            <a:ext cx="6858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smtClean="0"/>
              <a:t>Entities</a:t>
            </a:r>
            <a:r>
              <a:rPr lang="en-IN" sz="2400" dirty="0" smtClean="0"/>
              <a:t> - Entities are source and destination of information data. Entities are represented by a rectangles with their respective names.</a:t>
            </a:r>
          </a:p>
          <a:p>
            <a:pPr algn="just"/>
            <a:r>
              <a:rPr lang="en-IN" sz="2400" b="1" dirty="0" smtClean="0"/>
              <a:t>Process</a:t>
            </a:r>
            <a:r>
              <a:rPr lang="en-IN" sz="2400" dirty="0" smtClean="0"/>
              <a:t> - Activities and action taken on the data are represented by Circle or Round-edged rectangles.</a:t>
            </a:r>
          </a:p>
          <a:p>
            <a:pPr algn="just"/>
            <a:r>
              <a:rPr lang="en-IN" sz="2400" b="1" dirty="0" smtClean="0"/>
              <a:t>Data Storage</a:t>
            </a:r>
            <a:r>
              <a:rPr lang="en-IN" sz="2400" dirty="0" smtClean="0"/>
              <a:t> - There are two variants of data storage - it can either be represented as a rectangle with absence of both smaller sides or as an open-sided rectangle with only one side missing.</a:t>
            </a:r>
          </a:p>
          <a:p>
            <a:pPr algn="just"/>
            <a:r>
              <a:rPr lang="en-IN" sz="2400" b="1" dirty="0" smtClean="0"/>
              <a:t>Data Flow</a:t>
            </a:r>
            <a:r>
              <a:rPr lang="en-IN" sz="2400" dirty="0" smtClean="0"/>
              <a:t> - Movement of data is shown by pointed arrows. Data movement is shown from the base of arrow as its source towards head of the arrow as destination.</a:t>
            </a:r>
            <a:endParaRPr lang="en-IN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Levels of DFD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Highest abstraction level DFD is known as Level 0 DFD</a:t>
            </a:r>
            <a:endParaRPr lang="en-US" dirty="0"/>
          </a:p>
        </p:txBody>
      </p:sp>
      <p:pic>
        <p:nvPicPr>
          <p:cNvPr id="59394" name="Picture 2" descr="Level 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0"/>
            <a:ext cx="3505200" cy="26980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Level 1</a:t>
            </a:r>
            <a:r>
              <a:rPr lang="en-IN" dirty="0" smtClean="0"/>
              <a:t> - The Level 0 DFD is broken down into more specific</a:t>
            </a:r>
            <a:endParaRPr lang="en-US" dirty="0"/>
          </a:p>
        </p:txBody>
      </p:sp>
      <p:pic>
        <p:nvPicPr>
          <p:cNvPr id="60418" name="Picture 2" descr="Level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629400" cy="47663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8137"/>
            <a:ext cx="784606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 </a:t>
            </a:r>
            <a:r>
              <a:rPr dirty="0"/>
              <a:t>validation</a:t>
            </a:r>
            <a:r>
              <a:rPr spc="-30" dirty="0"/>
              <a:t> </a:t>
            </a:r>
            <a:r>
              <a:rPr spc="-5" dirty="0"/>
              <a:t>techniques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423665" y="6465214"/>
            <a:ext cx="229742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114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8106"/>
            <a:ext cx="8049259" cy="2556468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reviews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Systematic manual analysis of the</a:t>
            </a:r>
            <a:r>
              <a:rPr sz="2000" spc="-8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Prototyping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Using an executable model of the system to check</a:t>
            </a:r>
            <a:r>
              <a:rPr sz="2000" spc="-1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000" dirty="0">
              <a:latin typeface="Arial"/>
              <a:cs typeface="Arial"/>
            </a:endParaRPr>
          </a:p>
          <a:p>
            <a:pPr marL="355600" marR="4857750" indent="-356235" algn="r">
              <a:lnSpc>
                <a:spcPct val="100000"/>
              </a:lnSpc>
              <a:spcBef>
                <a:spcPts val="61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30" dirty="0" smtClean="0">
                <a:solidFill>
                  <a:srgbClr val="46424D"/>
                </a:solidFill>
                <a:latin typeface="Arial"/>
                <a:cs typeface="Arial"/>
              </a:rPr>
              <a:t>Test-case</a:t>
            </a:r>
            <a:r>
              <a:rPr sz="2400" spc="-80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generation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Developing tests for requirements to check</a:t>
            </a:r>
            <a:r>
              <a:rPr sz="2000" spc="-1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46424D"/>
                </a:solidFill>
                <a:latin typeface="Arial"/>
                <a:cs typeface="Arial"/>
              </a:rPr>
              <a:t>testability.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3254"/>
            <a:ext cx="7860665" cy="533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smtClean="0">
                <a:solidFill>
                  <a:srgbClr val="6F2F9F"/>
                </a:solidFill>
                <a:latin typeface="Arial"/>
                <a:cs typeface="Arial"/>
              </a:rPr>
              <a:t>4.7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Requirements</a:t>
            </a:r>
            <a:r>
              <a:rPr sz="2400" b="1" spc="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management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75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i="1" spc="-5" dirty="0">
                <a:solidFill>
                  <a:srgbClr val="00AFEF"/>
                </a:solidFill>
                <a:latin typeface="Arial"/>
                <a:cs typeface="Arial"/>
              </a:rPr>
              <a:t>Requirements </a:t>
            </a:r>
            <a:r>
              <a:rPr sz="2400" i="1" spc="-10" dirty="0">
                <a:solidFill>
                  <a:srgbClr val="00AFEF"/>
                </a:solidFill>
                <a:latin typeface="Arial"/>
                <a:cs typeface="Arial"/>
              </a:rPr>
              <a:t>management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is 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managing  changing requirements during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 engineering process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r>
              <a:rPr sz="2400" spc="7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development.</a:t>
            </a:r>
            <a:endParaRPr sz="2400" dirty="0">
              <a:latin typeface="Arial"/>
              <a:cs typeface="Arial"/>
            </a:endParaRPr>
          </a:p>
          <a:p>
            <a:pPr marL="355600" marR="1060450" indent="-343535">
              <a:lnSpc>
                <a:spcPct val="100000"/>
              </a:lnSpc>
              <a:spcBef>
                <a:spcPts val="1205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New requirements emerge as a system is being  developed 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after it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has gone into</a:t>
            </a:r>
            <a:r>
              <a:rPr sz="2400" spc="5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use.</a:t>
            </a:r>
            <a:endParaRPr sz="2400" dirty="0">
              <a:latin typeface="Arial"/>
              <a:cs typeface="Arial"/>
            </a:endParaRPr>
          </a:p>
          <a:p>
            <a:pPr marL="355600" marR="19050" indent="-343535">
              <a:lnSpc>
                <a:spcPct val="100000"/>
              </a:lnSpc>
              <a:spcBef>
                <a:spcPts val="12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80" dirty="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keep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track 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individual requirements and  maintain links between dependent requirements so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 you can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assess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impact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changes.  </a:t>
            </a:r>
            <a:r>
              <a:rPr sz="2400" spc="-80" dirty="0">
                <a:solidFill>
                  <a:srgbClr val="46424D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establish a formal process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making  change proposals and linking these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to system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4294967295"/>
          </p:nvPr>
        </p:nvSpPr>
        <p:spPr>
          <a:xfrm>
            <a:off x="3423665" y="6465214"/>
            <a:ext cx="229742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114" dirty="0"/>
              <a:t> </a:t>
            </a:r>
            <a:r>
              <a:rPr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868"/>
            <a:ext cx="7541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Changing</a:t>
            </a:r>
            <a:r>
              <a:rPr spc="-3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423665" y="6465214"/>
            <a:ext cx="229742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114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8053705" cy="488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The business and technical environment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of the</a:t>
            </a:r>
            <a:r>
              <a:rPr sz="2400" spc="9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always changes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after</a:t>
            </a:r>
            <a:r>
              <a:rPr sz="2400" spc="2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installation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 smtClean="0">
                <a:solidFill>
                  <a:srgbClr val="46424D"/>
                </a:solidFill>
                <a:latin typeface="Arial"/>
                <a:cs typeface="Arial"/>
              </a:rPr>
              <a:t>New hardware may be introduced, it may be necessary to  interface the system with </a:t>
            </a:r>
            <a:r>
              <a:rPr sz="2000" spc="-5" dirty="0" smtClean="0">
                <a:solidFill>
                  <a:srgbClr val="46424D"/>
                </a:solidFill>
                <a:latin typeface="Arial"/>
                <a:cs typeface="Arial"/>
              </a:rPr>
              <a:t>other </a:t>
            </a:r>
            <a:r>
              <a:rPr sz="2000" dirty="0" smtClean="0">
                <a:solidFill>
                  <a:srgbClr val="46424D"/>
                </a:solidFill>
                <a:latin typeface="Arial"/>
                <a:cs typeface="Arial"/>
              </a:rPr>
              <a:t>systems, business priorities may  change (with consequent changes in the system support  required), and new legislation and regulations may be</a:t>
            </a:r>
            <a:r>
              <a:rPr sz="2000" spc="-155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46424D"/>
                </a:solidFill>
                <a:latin typeface="Arial"/>
                <a:cs typeface="Arial"/>
              </a:rPr>
              <a:t>introduced  that the system must necessarily abide</a:t>
            </a:r>
            <a:r>
              <a:rPr sz="2000" spc="-150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spc="-50" dirty="0" smtClean="0">
                <a:solidFill>
                  <a:srgbClr val="46424D"/>
                </a:solidFill>
                <a:latin typeface="Arial"/>
                <a:cs typeface="Arial"/>
              </a:rPr>
              <a:t>by.</a:t>
            </a:r>
            <a:endParaRPr sz="2000" dirty="0" smtClean="0">
              <a:latin typeface="Arial"/>
              <a:cs typeface="Arial"/>
            </a:endParaRPr>
          </a:p>
          <a:p>
            <a:pPr marL="355600" marR="336550" indent="-343535">
              <a:lnSpc>
                <a:spcPct val="100000"/>
              </a:lnSpc>
              <a:spcBef>
                <a:spcPts val="894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dirty="0" smtClean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people who pay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users of that 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 are rarely the same</a:t>
            </a:r>
            <a:r>
              <a:rPr sz="2400" spc="-4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people</a:t>
            </a:r>
            <a:r>
              <a:rPr sz="2400" spc="-5" dirty="0" smtClean="0">
                <a:solidFill>
                  <a:srgbClr val="46424D"/>
                </a:solidFill>
                <a:latin typeface="Arial"/>
                <a:cs typeface="Arial"/>
              </a:rPr>
              <a:t>.</a:t>
            </a:r>
          </a:p>
          <a:p>
            <a:pPr marL="756285" marR="5080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 smtClean="0">
                <a:solidFill>
                  <a:srgbClr val="46424D"/>
                </a:solidFill>
                <a:latin typeface="Arial"/>
                <a:cs typeface="Arial"/>
              </a:rPr>
              <a:t>System customers impose requirements because of  organizational and budgetary constraints. These may conflict  with end-user requirements and, </a:t>
            </a:r>
            <a:r>
              <a:rPr sz="2000" spc="-5" dirty="0" smtClean="0">
                <a:solidFill>
                  <a:srgbClr val="46424D"/>
                </a:solidFill>
                <a:latin typeface="Arial"/>
                <a:cs typeface="Arial"/>
              </a:rPr>
              <a:t>after </a:t>
            </a:r>
            <a:r>
              <a:rPr sz="2000" spc="-20" dirty="0" smtClean="0">
                <a:solidFill>
                  <a:srgbClr val="46424D"/>
                </a:solidFill>
                <a:latin typeface="Arial"/>
                <a:cs typeface="Arial"/>
              </a:rPr>
              <a:t>delivery, </a:t>
            </a:r>
            <a:r>
              <a:rPr sz="2000" dirty="0" smtClean="0">
                <a:solidFill>
                  <a:srgbClr val="46424D"/>
                </a:solidFill>
                <a:latin typeface="Arial"/>
                <a:cs typeface="Arial"/>
              </a:rPr>
              <a:t>new features</a:t>
            </a:r>
            <a:r>
              <a:rPr sz="2000" spc="-145" dirty="0" smtClean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46424D"/>
                </a:solidFill>
                <a:latin typeface="Arial"/>
                <a:cs typeface="Arial"/>
              </a:rPr>
              <a:t>may  have to be added for user support if the system is to meet its  goals.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868"/>
            <a:ext cx="60934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Changing</a:t>
            </a:r>
            <a:r>
              <a:rPr spc="-35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423665" y="6465214"/>
            <a:ext cx="229742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114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5549"/>
            <a:ext cx="7751445" cy="245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"/>
              <a:tabLst>
                <a:tab pos="356235" algn="l"/>
              </a:tabLst>
            </a:pP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Large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systems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usually have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diverse user </a:t>
            </a:r>
            <a:r>
              <a:rPr sz="2400" spc="-20" dirty="0">
                <a:solidFill>
                  <a:srgbClr val="46424D"/>
                </a:solidFill>
                <a:latin typeface="Arial"/>
                <a:cs typeface="Arial"/>
              </a:rPr>
              <a:t>community, 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with many users having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requirements and  priorities </a:t>
            </a:r>
            <a:r>
              <a:rPr sz="2400" dirty="0">
                <a:solidFill>
                  <a:srgbClr val="46424D"/>
                </a:solidFill>
                <a:latin typeface="Arial"/>
                <a:cs typeface="Arial"/>
              </a:rPr>
              <a:t>that may </a:t>
            </a:r>
            <a:r>
              <a:rPr sz="2400" spc="-10" dirty="0">
                <a:solidFill>
                  <a:srgbClr val="46424D"/>
                </a:solidFill>
                <a:latin typeface="Arial"/>
                <a:cs typeface="Arial"/>
              </a:rPr>
              <a:t>be </a:t>
            </a:r>
            <a:r>
              <a:rPr sz="2400" spc="-5" dirty="0">
                <a:solidFill>
                  <a:srgbClr val="46424D"/>
                </a:solidFill>
                <a:latin typeface="Arial"/>
                <a:cs typeface="Arial"/>
              </a:rPr>
              <a:t>conflicting or</a:t>
            </a:r>
            <a:r>
              <a:rPr sz="2400" spc="55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6424D"/>
                </a:solidFill>
                <a:latin typeface="Arial"/>
                <a:cs typeface="Arial"/>
              </a:rPr>
              <a:t>contradictory.</a:t>
            </a:r>
            <a:endParaRPr sz="2400" dirty="0">
              <a:latin typeface="Arial"/>
              <a:cs typeface="Arial"/>
            </a:endParaRPr>
          </a:p>
          <a:p>
            <a:pPr marL="756285" marR="48260" lvl="1" indent="-287020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The final system requirements are inevitably a compromise  between them and, with experience, it is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often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discovered</a:t>
            </a:r>
            <a:r>
              <a:rPr sz="2000" spc="-160" dirty="0">
                <a:solidFill>
                  <a:srgbClr val="46424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that  the balance of support given to </a:t>
            </a:r>
            <a:r>
              <a:rPr sz="2000" spc="-5" dirty="0">
                <a:solidFill>
                  <a:srgbClr val="46424D"/>
                </a:solidFill>
                <a:latin typeface="Arial"/>
                <a:cs typeface="Arial"/>
              </a:rPr>
              <a:t>different </a:t>
            </a:r>
            <a:r>
              <a:rPr sz="2000" dirty="0">
                <a:solidFill>
                  <a:srgbClr val="46424D"/>
                </a:solidFill>
                <a:latin typeface="Arial"/>
                <a:cs typeface="Arial"/>
              </a:rPr>
              <a:t>users has to be  changed.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93868"/>
            <a:ext cx="71602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Requirements</a:t>
            </a:r>
            <a:r>
              <a:rPr dirty="0"/>
              <a:t> </a:t>
            </a:r>
            <a:r>
              <a:rPr spc="-5" dirty="0"/>
              <a:t>evolution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1530096" y="2217031"/>
            <a:ext cx="6204980" cy="3044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3423665" y="6465214"/>
            <a:ext cx="229742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4 </a:t>
            </a:r>
            <a:r>
              <a:rPr spc="-5" dirty="0"/>
              <a:t>Requirements</a:t>
            </a:r>
            <a:r>
              <a:rPr spc="-114" dirty="0"/>
              <a:t> </a:t>
            </a:r>
            <a:r>
              <a:rPr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414511" y="6465214"/>
            <a:ext cx="2063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1771</Words>
  <Application>Microsoft Office PowerPoint</Application>
  <PresentationFormat>On-screen Show (4:3)</PresentationFormat>
  <Paragraphs>205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Stakeholders in the MHC-PMS</vt:lpstr>
      <vt:lpstr>Stakeholders in the MHC-PMS</vt:lpstr>
      <vt:lpstr>4.6 Requirements validation</vt:lpstr>
      <vt:lpstr>Slide 4</vt:lpstr>
      <vt:lpstr>Requirements validation techniques</vt:lpstr>
      <vt:lpstr>Slide 6</vt:lpstr>
      <vt:lpstr>Changing requirements</vt:lpstr>
      <vt:lpstr>Changing requirements</vt:lpstr>
      <vt:lpstr>Requirements evolution</vt:lpstr>
      <vt:lpstr>Slide 10</vt:lpstr>
      <vt:lpstr>Slide 11</vt:lpstr>
      <vt:lpstr>Existing and planned system models</vt:lpstr>
      <vt:lpstr>Slide 13</vt:lpstr>
      <vt:lpstr>Context Models:</vt:lpstr>
      <vt:lpstr>System Context Diagram:</vt:lpstr>
      <vt:lpstr>System Boundaries:</vt:lpstr>
      <vt:lpstr>Slide 17</vt:lpstr>
      <vt:lpstr>Context of MHC-PMS:</vt:lpstr>
      <vt:lpstr>2: Automated-teller Machine(ATM)</vt:lpstr>
      <vt:lpstr>Context Of ATM:</vt:lpstr>
      <vt:lpstr>Slide 21</vt:lpstr>
      <vt:lpstr>Slide 22</vt:lpstr>
      <vt:lpstr>Use case modeling</vt:lpstr>
      <vt:lpstr>Slide 24</vt:lpstr>
      <vt:lpstr>Use cases in the MHC-PMS involving the role ‘Medical Receptionist</vt:lpstr>
      <vt:lpstr>Slide 26</vt:lpstr>
      <vt:lpstr>Sequence diagrams</vt:lpstr>
      <vt:lpstr>Sequence diagram for View patient information</vt:lpstr>
      <vt:lpstr>Slide 29</vt:lpstr>
      <vt:lpstr>Behavioral models</vt:lpstr>
      <vt:lpstr>Data-driven modeling</vt:lpstr>
      <vt:lpstr>Slide 32</vt:lpstr>
      <vt:lpstr>Event-driven modeling</vt:lpstr>
      <vt:lpstr> n</vt:lpstr>
      <vt:lpstr>Slide 35</vt:lpstr>
      <vt:lpstr>Object models</vt:lpstr>
      <vt:lpstr>Inheritance models</vt:lpstr>
      <vt:lpstr>User class hierarchy</vt:lpstr>
      <vt:lpstr>Aggregation models</vt:lpstr>
      <vt:lpstr>Slide 40</vt:lpstr>
      <vt:lpstr>Interaction models</vt:lpstr>
      <vt:lpstr>functional model </vt:lpstr>
      <vt:lpstr>Data Flow Diagram</vt:lpstr>
      <vt:lpstr>Slide 44</vt:lpstr>
      <vt:lpstr>Levels of DFD </vt:lpstr>
      <vt:lpstr>Level 1 - The Level 0 DFD is broken down into more specific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 Kumar AS</dc:creator>
  <cp:lastModifiedBy>admin</cp:lastModifiedBy>
  <cp:revision>57</cp:revision>
  <dcterms:created xsi:type="dcterms:W3CDTF">2020-01-09T09:24:37Z</dcterms:created>
  <dcterms:modified xsi:type="dcterms:W3CDTF">2021-08-30T05:44:04Z</dcterms:modified>
</cp:coreProperties>
</file>