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Default Extension="doc" ContentType="application/msword"/>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1" r:id="rId22"/>
    <p:sldId id="282" r:id="rId23"/>
    <p:sldId id="289" r:id="rId24"/>
    <p:sldId id="309" r:id="rId25"/>
    <p:sldId id="290" r:id="rId26"/>
    <p:sldId id="293" r:id="rId27"/>
    <p:sldId id="294" r:id="rId28"/>
    <p:sldId id="295" r:id="rId29"/>
    <p:sldId id="296" r:id="rId30"/>
    <p:sldId id="297" r:id="rId31"/>
    <p:sldId id="298" r:id="rId32"/>
    <p:sldId id="308" r:id="rId33"/>
    <p:sldId id="310" r:id="rId34"/>
    <p:sldId id="311" r:id="rId35"/>
    <p:sldId id="312" r:id="rId36"/>
    <p:sldId id="313" r:id="rId37"/>
    <p:sldId id="314" r:id="rId38"/>
    <p:sldId id="315" r:id="rId39"/>
    <p:sldId id="316" r:id="rId40"/>
    <p:sldId id="317" r:id="rId41"/>
    <p:sldId id="318" r:id="rId42"/>
    <p:sldId id="319" r:id="rId43"/>
    <p:sldId id="320" r:id="rId44"/>
    <p:sldId id="321" r:id="rId45"/>
    <p:sldId id="322" r:id="rId46"/>
    <p:sldId id="325" r:id="rId47"/>
    <p:sldId id="326" r:id="rId48"/>
    <p:sldId id="328" r:id="rId49"/>
    <p:sldId id="330" r:id="rId50"/>
    <p:sldId id="331" r:id="rId51"/>
    <p:sldId id="332" r:id="rId52"/>
    <p:sldId id="333" r:id="rId53"/>
    <p:sldId id="334" r:id="rId54"/>
    <p:sldId id="335" r:id="rId55"/>
    <p:sldId id="336" r:id="rId56"/>
    <p:sldId id="337" r:id="rId57"/>
    <p:sldId id="324" r:id="rId58"/>
    <p:sldId id="323" r:id="rId59"/>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618" y="-9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spc="-5" dirty="0"/>
              <a:t>Chapter </a:t>
            </a:r>
            <a:r>
              <a:rPr dirty="0"/>
              <a:t>5 </a:t>
            </a:r>
            <a:r>
              <a:rPr spc="-10" dirty="0"/>
              <a:t>System</a:t>
            </a:r>
            <a:r>
              <a:rPr spc="-110" dirty="0"/>
              <a:t> </a:t>
            </a:r>
            <a:r>
              <a:rPr dirty="0"/>
              <a:t>modeling</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11/14/2019</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25400">
              <a:lnSpc>
                <a:spcPts val="1240"/>
              </a:lnSpc>
            </a:pPr>
            <a:fld id="{81D60167-4931-47E6-BA6A-407CBD079E47}" type="slidenum">
              <a:rPr dirty="0"/>
              <a:pPr marL="25400">
                <a:lnSpc>
                  <a:spcPts val="1240"/>
                </a:lnSpc>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46424D"/>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spc="-5" dirty="0"/>
              <a:t>Chapter </a:t>
            </a:r>
            <a:r>
              <a:rPr dirty="0"/>
              <a:t>5 </a:t>
            </a:r>
            <a:r>
              <a:rPr spc="-10" dirty="0"/>
              <a:t>System</a:t>
            </a:r>
            <a:r>
              <a:rPr spc="-110" dirty="0"/>
              <a:t> </a:t>
            </a:r>
            <a:r>
              <a:rPr dirty="0"/>
              <a:t>modeling</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11/14/2019</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25400">
              <a:lnSpc>
                <a:spcPts val="1240"/>
              </a:lnSpc>
            </a:pPr>
            <a:fld id="{81D60167-4931-47E6-BA6A-407CBD079E47}" type="slidenum">
              <a:rPr dirty="0"/>
              <a:pPr marL="25400">
                <a:lnSpc>
                  <a:spcPts val="1240"/>
                </a:lnSpc>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46424D"/>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spc="-5" dirty="0"/>
              <a:t>Chapter </a:t>
            </a:r>
            <a:r>
              <a:rPr dirty="0"/>
              <a:t>5 </a:t>
            </a:r>
            <a:r>
              <a:rPr spc="-10" dirty="0"/>
              <a:t>System</a:t>
            </a:r>
            <a:r>
              <a:rPr spc="-110" dirty="0"/>
              <a:t> </a:t>
            </a:r>
            <a:r>
              <a:rPr dirty="0"/>
              <a:t>modeling</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11/14/2019</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25400">
              <a:lnSpc>
                <a:spcPts val="1240"/>
              </a:lnSpc>
            </a:pPr>
            <a:fld id="{81D60167-4931-47E6-BA6A-407CBD079E47}" type="slidenum">
              <a:rPr dirty="0"/>
              <a:pPr marL="25400">
                <a:lnSpc>
                  <a:spcPts val="1240"/>
                </a:lnSpc>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46424D"/>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spc="-5" dirty="0"/>
              <a:t>Chapter </a:t>
            </a:r>
            <a:r>
              <a:rPr dirty="0"/>
              <a:t>5 </a:t>
            </a:r>
            <a:r>
              <a:rPr spc="-10" dirty="0"/>
              <a:t>System</a:t>
            </a:r>
            <a:r>
              <a:rPr spc="-110" dirty="0"/>
              <a:t> </a:t>
            </a:r>
            <a:r>
              <a:rPr dirty="0"/>
              <a:t>modeling</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11/14/2019</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25400">
              <a:lnSpc>
                <a:spcPts val="1240"/>
              </a:lnSpc>
            </a:pPr>
            <a:fld id="{81D60167-4931-47E6-BA6A-407CBD079E47}" type="slidenum">
              <a:rPr dirty="0"/>
              <a:pPr marL="25400">
                <a:lnSpc>
                  <a:spcPts val="1240"/>
                </a:lnSpc>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spc="-5" dirty="0"/>
              <a:t>Chapter </a:t>
            </a:r>
            <a:r>
              <a:rPr dirty="0"/>
              <a:t>5 </a:t>
            </a:r>
            <a:r>
              <a:rPr spc="-10" dirty="0"/>
              <a:t>System</a:t>
            </a:r>
            <a:r>
              <a:rPr spc="-110" dirty="0"/>
              <a:t> </a:t>
            </a:r>
            <a:r>
              <a:rPr dirty="0"/>
              <a:t>modeling</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11/14/2019</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25400">
              <a:lnSpc>
                <a:spcPts val="1240"/>
              </a:lnSpc>
            </a:pPr>
            <a:fld id="{81D60167-4931-47E6-BA6A-407CBD079E47}" type="slidenum">
              <a:rPr dirty="0"/>
              <a:pPr marL="25400">
                <a:lnSpc>
                  <a:spcPts val="1240"/>
                </a:lnSpc>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7750429" y="287274"/>
            <a:ext cx="923798" cy="1143000"/>
          </a:xfrm>
          <a:prstGeom prst="rect">
            <a:avLst/>
          </a:prstGeom>
          <a:blipFill>
            <a:blip r:embed="rId7" cstate="print"/>
            <a:stretch>
              <a:fillRect/>
            </a:stretch>
          </a:blipFill>
        </p:spPr>
        <p:txBody>
          <a:bodyPr wrap="square" lIns="0" tIns="0" rIns="0" bIns="0" rtlCol="0"/>
          <a:lstStyle/>
          <a:p>
            <a:endParaRPr/>
          </a:p>
        </p:txBody>
      </p:sp>
      <p:sp>
        <p:nvSpPr>
          <p:cNvPr id="17" name="bk object 17"/>
          <p:cNvSpPr/>
          <p:nvPr/>
        </p:nvSpPr>
        <p:spPr>
          <a:xfrm>
            <a:off x="414527" y="1383791"/>
            <a:ext cx="7391400" cy="112775"/>
          </a:xfrm>
          <a:prstGeom prst="rect">
            <a:avLst/>
          </a:prstGeom>
          <a:blipFill>
            <a:blip r:embed="rId8" cstate="print"/>
            <a:stretch>
              <a:fillRect/>
            </a:stretch>
          </a:blipFill>
        </p:spPr>
        <p:txBody>
          <a:bodyPr wrap="square" lIns="0" tIns="0" rIns="0" bIns="0" rtlCol="0"/>
          <a:lstStyle/>
          <a:p>
            <a:endParaRPr/>
          </a:p>
        </p:txBody>
      </p:sp>
      <p:sp>
        <p:nvSpPr>
          <p:cNvPr id="18" name="bk object 18"/>
          <p:cNvSpPr/>
          <p:nvPr/>
        </p:nvSpPr>
        <p:spPr>
          <a:xfrm>
            <a:off x="457200" y="1419225"/>
            <a:ext cx="7306309" cy="1905"/>
          </a:xfrm>
          <a:custGeom>
            <a:avLst/>
            <a:gdLst/>
            <a:ahLst/>
            <a:cxnLst/>
            <a:rect l="l" t="t" r="r" b="b"/>
            <a:pathLst>
              <a:path w="7306309" h="1905">
                <a:moveTo>
                  <a:pt x="0" y="0"/>
                </a:moveTo>
                <a:lnTo>
                  <a:pt x="7305802" y="1650"/>
                </a:lnTo>
              </a:path>
            </a:pathLst>
          </a:custGeom>
          <a:ln w="25400">
            <a:solidFill>
              <a:srgbClr val="404040"/>
            </a:solidFill>
          </a:ln>
        </p:spPr>
        <p:txBody>
          <a:bodyPr wrap="square" lIns="0" tIns="0" rIns="0" bIns="0" rtlCol="0"/>
          <a:lstStyle/>
          <a:p>
            <a:endParaRPr/>
          </a:p>
        </p:txBody>
      </p:sp>
      <p:sp>
        <p:nvSpPr>
          <p:cNvPr id="2" name="Holder 2"/>
          <p:cNvSpPr>
            <a:spLocks noGrp="1"/>
          </p:cNvSpPr>
          <p:nvPr>
            <p:ph type="title"/>
          </p:nvPr>
        </p:nvSpPr>
        <p:spPr>
          <a:xfrm>
            <a:off x="535940" y="643254"/>
            <a:ext cx="8072119" cy="391159"/>
          </a:xfrm>
          <a:prstGeom prst="rect">
            <a:avLst/>
          </a:prstGeom>
        </p:spPr>
        <p:txBody>
          <a:bodyPr wrap="square" lIns="0" tIns="0" rIns="0" bIns="0">
            <a:spAutoFit/>
          </a:bodyPr>
          <a:lstStyle>
            <a:lvl1pPr>
              <a:defRPr sz="2400" b="1" i="0">
                <a:solidFill>
                  <a:srgbClr val="46424D"/>
                </a:solidFill>
                <a:latin typeface="Arial"/>
                <a:cs typeface="Arial"/>
              </a:defRPr>
            </a:lvl1pPr>
          </a:lstStyle>
          <a:p>
            <a:endParaRPr/>
          </a:p>
        </p:txBody>
      </p:sp>
      <p:sp>
        <p:nvSpPr>
          <p:cNvPr id="3" name="Holder 3"/>
          <p:cNvSpPr>
            <a:spLocks noGrp="1"/>
          </p:cNvSpPr>
          <p:nvPr>
            <p:ph type="body" idx="1"/>
          </p:nvPr>
        </p:nvSpPr>
        <p:spPr>
          <a:xfrm>
            <a:off x="535940" y="1625854"/>
            <a:ext cx="8072119" cy="450659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711702" y="6464909"/>
            <a:ext cx="1719579"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12700">
              <a:lnSpc>
                <a:spcPts val="1240"/>
              </a:lnSpc>
            </a:pPr>
            <a:r>
              <a:rPr spc="-5" dirty="0"/>
              <a:t>Chapter </a:t>
            </a:r>
            <a:r>
              <a:rPr dirty="0"/>
              <a:t>5 </a:t>
            </a:r>
            <a:r>
              <a:rPr spc="-10" dirty="0"/>
              <a:t>System</a:t>
            </a:r>
            <a:r>
              <a:rPr spc="-110" dirty="0"/>
              <a:t> </a:t>
            </a:r>
            <a:r>
              <a:rPr dirty="0"/>
              <a:t>modeling</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11/14/2019</a:t>
            </a:fld>
            <a:endParaRPr lang="en-US"/>
          </a:p>
        </p:txBody>
      </p:sp>
      <p:sp>
        <p:nvSpPr>
          <p:cNvPr id="6" name="Holder 6"/>
          <p:cNvSpPr>
            <a:spLocks noGrp="1"/>
          </p:cNvSpPr>
          <p:nvPr>
            <p:ph type="sldNum" sz="quarter" idx="7"/>
          </p:nvPr>
        </p:nvSpPr>
        <p:spPr>
          <a:xfrm>
            <a:off x="8414257" y="6464909"/>
            <a:ext cx="206375"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25400">
              <a:lnSpc>
                <a:spcPts val="1240"/>
              </a:lnSpc>
            </a:pPr>
            <a:fld id="{81D60167-4931-47E6-BA6A-407CBD079E47}" type="slidenum">
              <a:rPr dirty="0"/>
              <a:pPr marL="25400">
                <a:lnSpc>
                  <a:spcPts val="1240"/>
                </a:lnSpc>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Microsoft_Office_Word_97_-_2003_Document2.doc"/><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362580"/>
            <a:ext cx="4277360" cy="391160"/>
          </a:xfrm>
          <a:prstGeom prst="rect">
            <a:avLst/>
          </a:prstGeom>
        </p:spPr>
        <p:txBody>
          <a:bodyPr vert="horz" wrap="square" lIns="0" tIns="12700" rIns="0" bIns="0" rtlCol="0">
            <a:spAutoFit/>
          </a:bodyPr>
          <a:lstStyle/>
          <a:p>
            <a:pPr marL="12700">
              <a:lnSpc>
                <a:spcPct val="100000"/>
              </a:lnSpc>
              <a:spcBef>
                <a:spcPts val="100"/>
              </a:spcBef>
            </a:pPr>
            <a:r>
              <a:rPr spc="-5" dirty="0"/>
              <a:t>Chapter 5 </a:t>
            </a:r>
            <a:r>
              <a:rPr dirty="0"/>
              <a:t>– </a:t>
            </a:r>
            <a:r>
              <a:rPr spc="-10" dirty="0"/>
              <a:t>System</a:t>
            </a:r>
            <a:r>
              <a:rPr spc="-5" dirty="0"/>
              <a:t> </a:t>
            </a:r>
            <a:r>
              <a:rPr dirty="0"/>
              <a:t>Modeling</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Chapter </a:t>
            </a:r>
            <a:r>
              <a:rPr dirty="0"/>
              <a:t>5 </a:t>
            </a:r>
            <a:r>
              <a:rPr spc="-10" dirty="0"/>
              <a:t>System</a:t>
            </a:r>
            <a:r>
              <a:rPr spc="-110" dirty="0"/>
              <a:t> </a:t>
            </a:r>
            <a:r>
              <a:rPr dirty="0"/>
              <a:t>modeling</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1</a:t>
            </a:fld>
            <a:endParaRPr dirty="0"/>
          </a:p>
        </p:txBody>
      </p:sp>
      <p:sp>
        <p:nvSpPr>
          <p:cNvPr id="3" name="object 3"/>
          <p:cNvSpPr txBox="1"/>
          <p:nvPr/>
        </p:nvSpPr>
        <p:spPr>
          <a:xfrm>
            <a:off x="3925061" y="3658361"/>
            <a:ext cx="129730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46424D"/>
                </a:solidFill>
                <a:latin typeface="Arial"/>
                <a:cs typeface="Arial"/>
              </a:rPr>
              <a:t>Lecture</a:t>
            </a:r>
            <a:r>
              <a:rPr sz="2400" spc="-55" dirty="0">
                <a:solidFill>
                  <a:srgbClr val="46424D"/>
                </a:solidFill>
                <a:latin typeface="Arial"/>
                <a:cs typeface="Arial"/>
              </a:rPr>
              <a:t> </a:t>
            </a:r>
            <a:r>
              <a:rPr sz="2400" spc="-5" dirty="0">
                <a:solidFill>
                  <a:srgbClr val="46424D"/>
                </a:solidFill>
                <a:latin typeface="Arial"/>
                <a:cs typeface="Arial"/>
              </a:rPr>
              <a:t>1</a:t>
            </a:r>
            <a:endParaRPr sz="24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4187190" cy="391160"/>
          </a:xfrm>
          <a:prstGeom prst="rect">
            <a:avLst/>
          </a:prstGeom>
        </p:spPr>
        <p:txBody>
          <a:bodyPr vert="horz" wrap="square" lIns="0" tIns="12700" rIns="0" bIns="0" rtlCol="0">
            <a:spAutoFit/>
          </a:bodyPr>
          <a:lstStyle/>
          <a:p>
            <a:pPr marL="12700">
              <a:lnSpc>
                <a:spcPct val="100000"/>
              </a:lnSpc>
              <a:spcBef>
                <a:spcPts val="100"/>
              </a:spcBef>
            </a:pPr>
            <a:r>
              <a:rPr spc="-5" dirty="0"/>
              <a:t>The context of the</a:t>
            </a:r>
            <a:r>
              <a:rPr spc="-30" dirty="0"/>
              <a:t> </a:t>
            </a:r>
            <a:r>
              <a:rPr spc="-5" dirty="0"/>
              <a:t>MHC-PMS</a:t>
            </a:r>
          </a:p>
        </p:txBody>
      </p:sp>
      <p:sp>
        <p:nvSpPr>
          <p:cNvPr id="3" name="object 3"/>
          <p:cNvSpPr/>
          <p:nvPr/>
        </p:nvSpPr>
        <p:spPr>
          <a:xfrm>
            <a:off x="2112517" y="2046858"/>
            <a:ext cx="4760976" cy="2998978"/>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Chapter </a:t>
            </a:r>
            <a:r>
              <a:rPr dirty="0"/>
              <a:t>5 </a:t>
            </a:r>
            <a:r>
              <a:rPr spc="-10" dirty="0"/>
              <a:t>System</a:t>
            </a:r>
            <a:r>
              <a:rPr spc="-110" dirty="0"/>
              <a:t> </a:t>
            </a:r>
            <a:r>
              <a:rPr dirty="0"/>
              <a:t>modeling</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10</a:t>
            </a:fld>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2988945" cy="391160"/>
          </a:xfrm>
          <a:prstGeom prst="rect">
            <a:avLst/>
          </a:prstGeom>
        </p:spPr>
        <p:txBody>
          <a:bodyPr vert="horz" wrap="square" lIns="0" tIns="12700" rIns="0" bIns="0" rtlCol="0">
            <a:spAutoFit/>
          </a:bodyPr>
          <a:lstStyle/>
          <a:p>
            <a:pPr marL="12700">
              <a:lnSpc>
                <a:spcPct val="100000"/>
              </a:lnSpc>
              <a:spcBef>
                <a:spcPts val="100"/>
              </a:spcBef>
            </a:pPr>
            <a:r>
              <a:rPr spc="-5" dirty="0"/>
              <a:t>Process</a:t>
            </a:r>
            <a:r>
              <a:rPr spc="-35" dirty="0"/>
              <a:t> </a:t>
            </a:r>
            <a:r>
              <a:rPr spc="-5" dirty="0"/>
              <a:t>perspective</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Chapter </a:t>
            </a:r>
            <a:r>
              <a:rPr dirty="0"/>
              <a:t>5 </a:t>
            </a:r>
            <a:r>
              <a:rPr spc="-10" dirty="0"/>
              <a:t>System</a:t>
            </a:r>
            <a:r>
              <a:rPr spc="-110" dirty="0"/>
              <a:t> </a:t>
            </a:r>
            <a:r>
              <a:rPr dirty="0"/>
              <a:t>modeling</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11</a:t>
            </a:fld>
            <a:endParaRPr dirty="0"/>
          </a:p>
        </p:txBody>
      </p:sp>
      <p:sp>
        <p:nvSpPr>
          <p:cNvPr id="3" name="object 3"/>
          <p:cNvSpPr txBox="1"/>
          <p:nvPr/>
        </p:nvSpPr>
        <p:spPr>
          <a:xfrm>
            <a:off x="535940" y="1625853"/>
            <a:ext cx="7974330" cy="2891155"/>
          </a:xfrm>
          <a:prstGeom prst="rect">
            <a:avLst/>
          </a:prstGeom>
        </p:spPr>
        <p:txBody>
          <a:bodyPr vert="horz" wrap="square" lIns="0" tIns="12700" rIns="0" bIns="0" rtlCol="0">
            <a:spAutoFit/>
          </a:bodyPr>
          <a:lstStyle/>
          <a:p>
            <a:pPr marL="355600" marR="428625" indent="-342900" algn="just">
              <a:lnSpc>
                <a:spcPct val="100000"/>
              </a:lnSpc>
              <a:spcBef>
                <a:spcPts val="100"/>
              </a:spcBef>
              <a:buFont typeface="Wingdings"/>
              <a:buChar char=""/>
              <a:tabLst>
                <a:tab pos="355600" algn="l"/>
              </a:tabLst>
            </a:pPr>
            <a:r>
              <a:rPr sz="2400" spc="-5" dirty="0">
                <a:solidFill>
                  <a:srgbClr val="46424D"/>
                </a:solidFill>
                <a:latin typeface="Arial"/>
                <a:cs typeface="Arial"/>
              </a:rPr>
              <a:t>Context models simply show </a:t>
            </a:r>
            <a:r>
              <a:rPr sz="2400" dirty="0">
                <a:solidFill>
                  <a:srgbClr val="46424D"/>
                </a:solidFill>
                <a:latin typeface="Arial"/>
                <a:cs typeface="Arial"/>
              </a:rPr>
              <a:t>the </a:t>
            </a:r>
            <a:r>
              <a:rPr sz="2400" spc="-5" dirty="0">
                <a:solidFill>
                  <a:srgbClr val="46424D"/>
                </a:solidFill>
                <a:latin typeface="Arial"/>
                <a:cs typeface="Arial"/>
              </a:rPr>
              <a:t>other </a:t>
            </a:r>
            <a:r>
              <a:rPr sz="2400" dirty="0">
                <a:solidFill>
                  <a:srgbClr val="46424D"/>
                </a:solidFill>
                <a:latin typeface="Arial"/>
                <a:cs typeface="Arial"/>
              </a:rPr>
              <a:t>systems </a:t>
            </a:r>
            <a:r>
              <a:rPr sz="2400" spc="-10" dirty="0">
                <a:solidFill>
                  <a:srgbClr val="46424D"/>
                </a:solidFill>
                <a:latin typeface="Arial"/>
                <a:cs typeface="Arial"/>
              </a:rPr>
              <a:t>in </a:t>
            </a:r>
            <a:r>
              <a:rPr sz="2400" spc="-5" dirty="0">
                <a:solidFill>
                  <a:srgbClr val="46424D"/>
                </a:solidFill>
                <a:latin typeface="Arial"/>
                <a:cs typeface="Arial"/>
              </a:rPr>
              <a:t>the  environment, not how </a:t>
            </a:r>
            <a:r>
              <a:rPr sz="2400" dirty="0">
                <a:solidFill>
                  <a:srgbClr val="46424D"/>
                </a:solidFill>
                <a:latin typeface="Arial"/>
                <a:cs typeface="Arial"/>
              </a:rPr>
              <a:t>the system </a:t>
            </a:r>
            <a:r>
              <a:rPr sz="2400" spc="-5" dirty="0">
                <a:solidFill>
                  <a:srgbClr val="46424D"/>
                </a:solidFill>
                <a:latin typeface="Arial"/>
                <a:cs typeface="Arial"/>
              </a:rPr>
              <a:t>being developed </a:t>
            </a:r>
            <a:r>
              <a:rPr sz="2400" dirty="0">
                <a:solidFill>
                  <a:srgbClr val="46424D"/>
                </a:solidFill>
                <a:latin typeface="Arial"/>
                <a:cs typeface="Arial"/>
              </a:rPr>
              <a:t>is  </a:t>
            </a:r>
            <a:r>
              <a:rPr sz="2400" spc="-5" dirty="0">
                <a:solidFill>
                  <a:srgbClr val="46424D"/>
                </a:solidFill>
                <a:latin typeface="Arial"/>
                <a:cs typeface="Arial"/>
              </a:rPr>
              <a:t>used in </a:t>
            </a:r>
            <a:r>
              <a:rPr sz="2400" dirty="0">
                <a:solidFill>
                  <a:srgbClr val="46424D"/>
                </a:solidFill>
                <a:latin typeface="Arial"/>
                <a:cs typeface="Arial"/>
              </a:rPr>
              <a:t>that </a:t>
            </a:r>
            <a:r>
              <a:rPr sz="2400" spc="-5" dirty="0">
                <a:solidFill>
                  <a:srgbClr val="46424D"/>
                </a:solidFill>
                <a:latin typeface="Arial"/>
                <a:cs typeface="Arial"/>
              </a:rPr>
              <a:t>environment.</a:t>
            </a:r>
            <a:endParaRPr sz="2400">
              <a:latin typeface="Arial"/>
              <a:cs typeface="Arial"/>
            </a:endParaRPr>
          </a:p>
          <a:p>
            <a:pPr marL="355600" marR="5080" indent="-342900" algn="just">
              <a:lnSpc>
                <a:spcPct val="100000"/>
              </a:lnSpc>
              <a:spcBef>
                <a:spcPts val="1200"/>
              </a:spcBef>
              <a:buFont typeface="Wingdings"/>
              <a:buChar char=""/>
              <a:tabLst>
                <a:tab pos="355600" algn="l"/>
              </a:tabLst>
            </a:pPr>
            <a:r>
              <a:rPr sz="2400" dirty="0">
                <a:solidFill>
                  <a:srgbClr val="46424D"/>
                </a:solidFill>
                <a:latin typeface="Arial"/>
                <a:cs typeface="Arial"/>
              </a:rPr>
              <a:t>Process </a:t>
            </a:r>
            <a:r>
              <a:rPr sz="2400" spc="-5" dirty="0">
                <a:solidFill>
                  <a:srgbClr val="46424D"/>
                </a:solidFill>
                <a:latin typeface="Arial"/>
                <a:cs typeface="Arial"/>
              </a:rPr>
              <a:t>models reveal how </a:t>
            </a:r>
            <a:r>
              <a:rPr sz="2400" dirty="0">
                <a:solidFill>
                  <a:srgbClr val="46424D"/>
                </a:solidFill>
                <a:latin typeface="Arial"/>
                <a:cs typeface="Arial"/>
              </a:rPr>
              <a:t>the system </a:t>
            </a:r>
            <a:r>
              <a:rPr sz="2400" spc="-5" dirty="0">
                <a:solidFill>
                  <a:srgbClr val="46424D"/>
                </a:solidFill>
                <a:latin typeface="Arial"/>
                <a:cs typeface="Arial"/>
              </a:rPr>
              <a:t>being developed  is used in broader business</a:t>
            </a:r>
            <a:r>
              <a:rPr sz="2400" spc="30" dirty="0">
                <a:solidFill>
                  <a:srgbClr val="46424D"/>
                </a:solidFill>
                <a:latin typeface="Arial"/>
                <a:cs typeface="Arial"/>
              </a:rPr>
              <a:t> </a:t>
            </a:r>
            <a:r>
              <a:rPr sz="2400" dirty="0">
                <a:solidFill>
                  <a:srgbClr val="46424D"/>
                </a:solidFill>
                <a:latin typeface="Arial"/>
                <a:cs typeface="Arial"/>
              </a:rPr>
              <a:t>processes.</a:t>
            </a:r>
            <a:endParaRPr sz="2400">
              <a:latin typeface="Arial"/>
              <a:cs typeface="Arial"/>
            </a:endParaRPr>
          </a:p>
          <a:p>
            <a:pPr marL="355600" indent="-342900" algn="just">
              <a:lnSpc>
                <a:spcPct val="100000"/>
              </a:lnSpc>
              <a:spcBef>
                <a:spcPts val="1205"/>
              </a:spcBef>
              <a:buFont typeface="Wingdings"/>
              <a:buChar char=""/>
              <a:tabLst>
                <a:tab pos="355600" algn="l"/>
              </a:tabLst>
            </a:pPr>
            <a:r>
              <a:rPr sz="2400" dirty="0">
                <a:solidFill>
                  <a:srgbClr val="46424D"/>
                </a:solidFill>
                <a:latin typeface="Arial"/>
                <a:cs typeface="Arial"/>
              </a:rPr>
              <a:t>UML </a:t>
            </a:r>
            <a:r>
              <a:rPr sz="2400" spc="-5" dirty="0">
                <a:solidFill>
                  <a:srgbClr val="46424D"/>
                </a:solidFill>
                <a:latin typeface="Arial"/>
                <a:cs typeface="Arial"/>
              </a:rPr>
              <a:t>activity diagrams </a:t>
            </a:r>
            <a:r>
              <a:rPr sz="2400" dirty="0">
                <a:solidFill>
                  <a:srgbClr val="46424D"/>
                </a:solidFill>
                <a:latin typeface="Arial"/>
                <a:cs typeface="Arial"/>
              </a:rPr>
              <a:t>may be used to </a:t>
            </a:r>
            <a:r>
              <a:rPr sz="2400" spc="-5" dirty="0">
                <a:solidFill>
                  <a:srgbClr val="46424D"/>
                </a:solidFill>
                <a:latin typeface="Arial"/>
                <a:cs typeface="Arial"/>
              </a:rPr>
              <a:t>define</a:t>
            </a:r>
            <a:r>
              <a:rPr sz="2400" spc="-75" dirty="0">
                <a:solidFill>
                  <a:srgbClr val="46424D"/>
                </a:solidFill>
                <a:latin typeface="Arial"/>
                <a:cs typeface="Arial"/>
              </a:rPr>
              <a:t> </a:t>
            </a:r>
            <a:r>
              <a:rPr sz="2400" spc="-5" dirty="0">
                <a:solidFill>
                  <a:srgbClr val="46424D"/>
                </a:solidFill>
                <a:latin typeface="Arial"/>
                <a:cs typeface="Arial"/>
              </a:rPr>
              <a:t>business</a:t>
            </a:r>
            <a:endParaRPr sz="2400">
              <a:latin typeface="Arial"/>
              <a:cs typeface="Arial"/>
            </a:endParaRPr>
          </a:p>
          <a:p>
            <a:pPr marL="355600" algn="just">
              <a:lnSpc>
                <a:spcPct val="100000"/>
              </a:lnSpc>
            </a:pPr>
            <a:r>
              <a:rPr sz="2400" spc="-5" dirty="0">
                <a:solidFill>
                  <a:srgbClr val="46424D"/>
                </a:solidFill>
                <a:latin typeface="Arial"/>
                <a:cs typeface="Arial"/>
              </a:rPr>
              <a:t>process</a:t>
            </a:r>
            <a:r>
              <a:rPr sz="2400" spc="-15" dirty="0">
                <a:solidFill>
                  <a:srgbClr val="46424D"/>
                </a:solidFill>
                <a:latin typeface="Arial"/>
                <a:cs typeface="Arial"/>
              </a:rPr>
              <a:t> </a:t>
            </a:r>
            <a:r>
              <a:rPr sz="2400" spc="-5" dirty="0">
                <a:solidFill>
                  <a:srgbClr val="46424D"/>
                </a:solidFill>
                <a:latin typeface="Arial"/>
                <a:cs typeface="Arial"/>
              </a:rPr>
              <a:t>models.</a:t>
            </a:r>
            <a:endParaRPr sz="240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5745480" cy="391160"/>
          </a:xfrm>
          <a:prstGeom prst="rect">
            <a:avLst/>
          </a:prstGeom>
        </p:spPr>
        <p:txBody>
          <a:bodyPr vert="horz" wrap="square" lIns="0" tIns="12700" rIns="0" bIns="0" rtlCol="0">
            <a:spAutoFit/>
          </a:bodyPr>
          <a:lstStyle/>
          <a:p>
            <a:pPr marL="12700">
              <a:lnSpc>
                <a:spcPct val="100000"/>
              </a:lnSpc>
              <a:spcBef>
                <a:spcPts val="100"/>
              </a:spcBef>
            </a:pPr>
            <a:r>
              <a:rPr spc="-5" dirty="0"/>
              <a:t>Process model </a:t>
            </a:r>
            <a:r>
              <a:rPr dirty="0"/>
              <a:t>of </a:t>
            </a:r>
            <a:r>
              <a:rPr spc="-5" dirty="0"/>
              <a:t>involuntary</a:t>
            </a:r>
            <a:r>
              <a:rPr spc="-40" dirty="0"/>
              <a:t> </a:t>
            </a:r>
            <a:r>
              <a:rPr dirty="0"/>
              <a:t>detention</a:t>
            </a:r>
          </a:p>
        </p:txBody>
      </p:sp>
      <p:sp>
        <p:nvSpPr>
          <p:cNvPr id="3" name="object 3"/>
          <p:cNvSpPr/>
          <p:nvPr/>
        </p:nvSpPr>
        <p:spPr>
          <a:xfrm>
            <a:off x="1126421" y="1968487"/>
            <a:ext cx="7016730" cy="3626611"/>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Chapter </a:t>
            </a:r>
            <a:r>
              <a:rPr dirty="0"/>
              <a:t>5 </a:t>
            </a:r>
            <a:r>
              <a:rPr spc="-10" dirty="0"/>
              <a:t>System</a:t>
            </a:r>
            <a:r>
              <a:rPr spc="-110" dirty="0"/>
              <a:t> </a:t>
            </a:r>
            <a:r>
              <a:rPr dirty="0"/>
              <a:t>modeling</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12</a:t>
            </a:fld>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2731770" cy="391160"/>
          </a:xfrm>
          <a:prstGeom prst="rect">
            <a:avLst/>
          </a:prstGeom>
        </p:spPr>
        <p:txBody>
          <a:bodyPr vert="horz" wrap="square" lIns="0" tIns="12700" rIns="0" bIns="0" rtlCol="0">
            <a:spAutoFit/>
          </a:bodyPr>
          <a:lstStyle/>
          <a:p>
            <a:pPr marL="12700">
              <a:lnSpc>
                <a:spcPct val="100000"/>
              </a:lnSpc>
              <a:spcBef>
                <a:spcPts val="100"/>
              </a:spcBef>
            </a:pPr>
            <a:r>
              <a:rPr dirty="0"/>
              <a:t>Interaction</a:t>
            </a:r>
            <a:r>
              <a:rPr spc="-95" dirty="0"/>
              <a:t> </a:t>
            </a:r>
            <a:r>
              <a:rPr spc="-5" dirty="0"/>
              <a:t>models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Chapter </a:t>
            </a:r>
            <a:r>
              <a:rPr dirty="0"/>
              <a:t>5 </a:t>
            </a:r>
            <a:r>
              <a:rPr spc="-10" dirty="0"/>
              <a:t>System</a:t>
            </a:r>
            <a:r>
              <a:rPr spc="-110" dirty="0"/>
              <a:t> </a:t>
            </a:r>
            <a:r>
              <a:rPr dirty="0"/>
              <a:t>modeling</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13</a:t>
            </a:fld>
            <a:endParaRPr dirty="0"/>
          </a:p>
        </p:txBody>
      </p:sp>
      <p:sp>
        <p:nvSpPr>
          <p:cNvPr id="3" name="object 3"/>
          <p:cNvSpPr txBox="1"/>
          <p:nvPr/>
        </p:nvSpPr>
        <p:spPr>
          <a:xfrm>
            <a:off x="535940" y="1625853"/>
            <a:ext cx="8060055" cy="3775075"/>
          </a:xfrm>
          <a:prstGeom prst="rect">
            <a:avLst/>
          </a:prstGeom>
        </p:spPr>
        <p:txBody>
          <a:bodyPr vert="horz" wrap="square" lIns="0" tIns="12700" rIns="0" bIns="0" rtlCol="0">
            <a:spAutoFit/>
          </a:bodyPr>
          <a:lstStyle/>
          <a:p>
            <a:pPr marL="355600" marR="831850" indent="-342900">
              <a:lnSpc>
                <a:spcPct val="100000"/>
              </a:lnSpc>
              <a:spcBef>
                <a:spcPts val="100"/>
              </a:spcBef>
              <a:buFont typeface="Wingdings"/>
              <a:buChar char=""/>
              <a:tabLst>
                <a:tab pos="355600" algn="l"/>
              </a:tabLst>
            </a:pPr>
            <a:r>
              <a:rPr sz="2400" spc="-5" dirty="0">
                <a:solidFill>
                  <a:srgbClr val="46424D"/>
                </a:solidFill>
                <a:latin typeface="Arial"/>
                <a:cs typeface="Arial"/>
              </a:rPr>
              <a:t>Modeling user interaction is important as </a:t>
            </a:r>
            <a:r>
              <a:rPr sz="2400" dirty="0">
                <a:solidFill>
                  <a:srgbClr val="46424D"/>
                </a:solidFill>
                <a:latin typeface="Arial"/>
                <a:cs typeface="Arial"/>
              </a:rPr>
              <a:t>it </a:t>
            </a:r>
            <a:r>
              <a:rPr sz="2400" spc="-5" dirty="0">
                <a:solidFill>
                  <a:srgbClr val="46424D"/>
                </a:solidFill>
                <a:latin typeface="Arial"/>
                <a:cs typeface="Arial"/>
              </a:rPr>
              <a:t>helps </a:t>
            </a:r>
            <a:r>
              <a:rPr sz="2400" dirty="0">
                <a:solidFill>
                  <a:srgbClr val="46424D"/>
                </a:solidFill>
                <a:latin typeface="Arial"/>
                <a:cs typeface="Arial"/>
              </a:rPr>
              <a:t>to  </a:t>
            </a:r>
            <a:r>
              <a:rPr sz="2400" spc="-5" dirty="0">
                <a:solidFill>
                  <a:srgbClr val="46424D"/>
                </a:solidFill>
                <a:latin typeface="Arial"/>
                <a:cs typeface="Arial"/>
              </a:rPr>
              <a:t>identify </a:t>
            </a:r>
            <a:r>
              <a:rPr sz="2400" dirty="0">
                <a:solidFill>
                  <a:srgbClr val="46424D"/>
                </a:solidFill>
                <a:latin typeface="Arial"/>
                <a:cs typeface="Arial"/>
              </a:rPr>
              <a:t>user </a:t>
            </a:r>
            <a:r>
              <a:rPr sz="2400" spc="-5" dirty="0">
                <a:solidFill>
                  <a:srgbClr val="46424D"/>
                </a:solidFill>
                <a:latin typeface="Arial"/>
                <a:cs typeface="Arial"/>
              </a:rPr>
              <a:t>requirements.</a:t>
            </a:r>
            <a:endParaRPr sz="2400">
              <a:latin typeface="Arial"/>
              <a:cs typeface="Arial"/>
            </a:endParaRPr>
          </a:p>
          <a:p>
            <a:pPr marL="355600" marR="611505" indent="-342900">
              <a:lnSpc>
                <a:spcPct val="100000"/>
              </a:lnSpc>
              <a:spcBef>
                <a:spcPts val="1200"/>
              </a:spcBef>
              <a:buFont typeface="Wingdings"/>
              <a:buChar char=""/>
              <a:tabLst>
                <a:tab pos="355600" algn="l"/>
              </a:tabLst>
            </a:pPr>
            <a:r>
              <a:rPr sz="2400" spc="-5" dirty="0">
                <a:solidFill>
                  <a:srgbClr val="46424D"/>
                </a:solidFill>
                <a:latin typeface="Arial"/>
                <a:cs typeface="Arial"/>
              </a:rPr>
              <a:t>Modeling </a:t>
            </a:r>
            <a:r>
              <a:rPr sz="2400" dirty="0">
                <a:solidFill>
                  <a:srgbClr val="46424D"/>
                </a:solidFill>
                <a:latin typeface="Arial"/>
                <a:cs typeface="Arial"/>
              </a:rPr>
              <a:t>system-to-system </a:t>
            </a:r>
            <a:r>
              <a:rPr sz="2400" spc="-5" dirty="0">
                <a:solidFill>
                  <a:srgbClr val="46424D"/>
                </a:solidFill>
                <a:latin typeface="Arial"/>
                <a:cs typeface="Arial"/>
              </a:rPr>
              <a:t>interaction highlights the  communication problems that may</a:t>
            </a:r>
            <a:r>
              <a:rPr sz="2400" spc="40" dirty="0">
                <a:solidFill>
                  <a:srgbClr val="46424D"/>
                </a:solidFill>
                <a:latin typeface="Arial"/>
                <a:cs typeface="Arial"/>
              </a:rPr>
              <a:t> </a:t>
            </a:r>
            <a:r>
              <a:rPr sz="2400" spc="-5" dirty="0">
                <a:solidFill>
                  <a:srgbClr val="46424D"/>
                </a:solidFill>
                <a:latin typeface="Arial"/>
                <a:cs typeface="Arial"/>
              </a:rPr>
              <a:t>arise.</a:t>
            </a:r>
            <a:endParaRPr sz="2400">
              <a:latin typeface="Arial"/>
              <a:cs typeface="Arial"/>
            </a:endParaRPr>
          </a:p>
          <a:p>
            <a:pPr marL="355600" marR="5080" indent="-342900" algn="just">
              <a:lnSpc>
                <a:spcPct val="100000"/>
              </a:lnSpc>
              <a:spcBef>
                <a:spcPts val="1200"/>
              </a:spcBef>
              <a:buFont typeface="Wingdings"/>
              <a:buChar char=""/>
              <a:tabLst>
                <a:tab pos="355600" algn="l"/>
              </a:tabLst>
            </a:pPr>
            <a:r>
              <a:rPr sz="2400" spc="-5" dirty="0">
                <a:solidFill>
                  <a:srgbClr val="46424D"/>
                </a:solidFill>
                <a:latin typeface="Arial"/>
                <a:cs typeface="Arial"/>
              </a:rPr>
              <a:t>Modeling component interaction helps us understand </a:t>
            </a:r>
            <a:r>
              <a:rPr sz="2400" dirty="0">
                <a:solidFill>
                  <a:srgbClr val="46424D"/>
                </a:solidFill>
                <a:latin typeface="Arial"/>
                <a:cs typeface="Arial"/>
              </a:rPr>
              <a:t>if </a:t>
            </a:r>
            <a:r>
              <a:rPr sz="2400" spc="-5" dirty="0">
                <a:solidFill>
                  <a:srgbClr val="46424D"/>
                </a:solidFill>
                <a:latin typeface="Arial"/>
                <a:cs typeface="Arial"/>
              </a:rPr>
              <a:t>a  proposed </a:t>
            </a:r>
            <a:r>
              <a:rPr sz="2400" dirty="0">
                <a:solidFill>
                  <a:srgbClr val="46424D"/>
                </a:solidFill>
                <a:latin typeface="Arial"/>
                <a:cs typeface="Arial"/>
              </a:rPr>
              <a:t>system structure </a:t>
            </a:r>
            <a:r>
              <a:rPr sz="2400" spc="-5" dirty="0">
                <a:solidFill>
                  <a:srgbClr val="46424D"/>
                </a:solidFill>
                <a:latin typeface="Arial"/>
                <a:cs typeface="Arial"/>
              </a:rPr>
              <a:t>is likely </a:t>
            </a:r>
            <a:r>
              <a:rPr sz="2400" dirty="0">
                <a:solidFill>
                  <a:srgbClr val="46424D"/>
                </a:solidFill>
                <a:latin typeface="Arial"/>
                <a:cs typeface="Arial"/>
              </a:rPr>
              <a:t>to </a:t>
            </a:r>
            <a:r>
              <a:rPr sz="2400" spc="-5" dirty="0">
                <a:solidFill>
                  <a:srgbClr val="46424D"/>
                </a:solidFill>
                <a:latin typeface="Arial"/>
                <a:cs typeface="Arial"/>
              </a:rPr>
              <a:t>deliver </a:t>
            </a:r>
            <a:r>
              <a:rPr sz="2400" dirty="0">
                <a:solidFill>
                  <a:srgbClr val="46424D"/>
                </a:solidFill>
                <a:latin typeface="Arial"/>
                <a:cs typeface="Arial"/>
              </a:rPr>
              <a:t>the </a:t>
            </a:r>
            <a:r>
              <a:rPr sz="2400" spc="-5" dirty="0">
                <a:solidFill>
                  <a:srgbClr val="46424D"/>
                </a:solidFill>
                <a:latin typeface="Arial"/>
                <a:cs typeface="Arial"/>
              </a:rPr>
              <a:t>required  </a:t>
            </a:r>
            <a:r>
              <a:rPr sz="2400" dirty="0">
                <a:solidFill>
                  <a:srgbClr val="46424D"/>
                </a:solidFill>
                <a:latin typeface="Arial"/>
                <a:cs typeface="Arial"/>
              </a:rPr>
              <a:t>system </a:t>
            </a:r>
            <a:r>
              <a:rPr sz="2400" spc="-5" dirty="0">
                <a:solidFill>
                  <a:srgbClr val="46424D"/>
                </a:solidFill>
                <a:latin typeface="Arial"/>
                <a:cs typeface="Arial"/>
              </a:rPr>
              <a:t>performance and</a:t>
            </a:r>
            <a:r>
              <a:rPr sz="2400" spc="-15" dirty="0">
                <a:solidFill>
                  <a:srgbClr val="46424D"/>
                </a:solidFill>
                <a:latin typeface="Arial"/>
                <a:cs typeface="Arial"/>
              </a:rPr>
              <a:t> dependability.</a:t>
            </a:r>
            <a:endParaRPr sz="2400">
              <a:latin typeface="Arial"/>
              <a:cs typeface="Arial"/>
            </a:endParaRPr>
          </a:p>
          <a:p>
            <a:pPr marL="355600" marR="662305" indent="-342900" algn="just">
              <a:lnSpc>
                <a:spcPct val="100000"/>
              </a:lnSpc>
              <a:spcBef>
                <a:spcPts val="1205"/>
              </a:spcBef>
              <a:buFont typeface="Wingdings"/>
              <a:buChar char=""/>
              <a:tabLst>
                <a:tab pos="355600" algn="l"/>
              </a:tabLst>
            </a:pPr>
            <a:r>
              <a:rPr sz="2400" spc="-5" dirty="0">
                <a:solidFill>
                  <a:srgbClr val="46424D"/>
                </a:solidFill>
                <a:latin typeface="Arial"/>
                <a:cs typeface="Arial"/>
              </a:rPr>
              <a:t>Use case diagrams and sequence diagrams </a:t>
            </a:r>
            <a:r>
              <a:rPr sz="2400" dirty="0">
                <a:solidFill>
                  <a:srgbClr val="46424D"/>
                </a:solidFill>
                <a:latin typeface="Arial"/>
                <a:cs typeface="Arial"/>
              </a:rPr>
              <a:t>may </a:t>
            </a:r>
            <a:r>
              <a:rPr sz="2400" spc="-5" dirty="0">
                <a:solidFill>
                  <a:srgbClr val="46424D"/>
                </a:solidFill>
                <a:latin typeface="Arial"/>
                <a:cs typeface="Arial"/>
              </a:rPr>
              <a:t>be  used </a:t>
            </a:r>
            <a:r>
              <a:rPr sz="2400" dirty="0">
                <a:solidFill>
                  <a:srgbClr val="46424D"/>
                </a:solidFill>
                <a:latin typeface="Arial"/>
                <a:cs typeface="Arial"/>
              </a:rPr>
              <a:t>for </a:t>
            </a:r>
            <a:r>
              <a:rPr sz="2400" spc="-5" dirty="0">
                <a:solidFill>
                  <a:srgbClr val="46424D"/>
                </a:solidFill>
                <a:latin typeface="Arial"/>
                <a:cs typeface="Arial"/>
              </a:rPr>
              <a:t>interaction</a:t>
            </a:r>
            <a:r>
              <a:rPr sz="2400" spc="-10" dirty="0">
                <a:solidFill>
                  <a:srgbClr val="46424D"/>
                </a:solidFill>
                <a:latin typeface="Arial"/>
                <a:cs typeface="Arial"/>
              </a:rPr>
              <a:t> </a:t>
            </a:r>
            <a:r>
              <a:rPr sz="2400" spc="-5" dirty="0">
                <a:solidFill>
                  <a:srgbClr val="46424D"/>
                </a:solidFill>
                <a:latin typeface="Arial"/>
                <a:cs typeface="Arial"/>
              </a:rPr>
              <a:t>modeling.</a:t>
            </a:r>
            <a:endParaRPr sz="240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643254"/>
            <a:ext cx="7716520" cy="4392295"/>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46424D"/>
                </a:solidFill>
                <a:latin typeface="Arial"/>
                <a:cs typeface="Arial"/>
              </a:rPr>
              <a:t>Use case</a:t>
            </a:r>
            <a:r>
              <a:rPr sz="2400" b="1" spc="5" dirty="0">
                <a:solidFill>
                  <a:srgbClr val="46424D"/>
                </a:solidFill>
                <a:latin typeface="Arial"/>
                <a:cs typeface="Arial"/>
              </a:rPr>
              <a:t> </a:t>
            </a:r>
            <a:r>
              <a:rPr sz="2400" b="1" dirty="0">
                <a:solidFill>
                  <a:srgbClr val="46424D"/>
                </a:solidFill>
                <a:latin typeface="Arial"/>
                <a:cs typeface="Arial"/>
              </a:rPr>
              <a:t>modeling</a:t>
            </a:r>
            <a:endParaRPr sz="2400">
              <a:latin typeface="Arial"/>
              <a:cs typeface="Arial"/>
            </a:endParaRPr>
          </a:p>
          <a:p>
            <a:pPr>
              <a:lnSpc>
                <a:spcPct val="100000"/>
              </a:lnSpc>
            </a:pPr>
            <a:endParaRPr sz="2700">
              <a:latin typeface="Times New Roman"/>
              <a:cs typeface="Times New Roman"/>
            </a:endParaRPr>
          </a:p>
          <a:p>
            <a:pPr marL="355600" marR="112395" indent="-342900">
              <a:lnSpc>
                <a:spcPct val="100000"/>
              </a:lnSpc>
              <a:spcBef>
                <a:spcPts val="1750"/>
              </a:spcBef>
              <a:buFont typeface="Wingdings"/>
              <a:buChar char=""/>
              <a:tabLst>
                <a:tab pos="355600" algn="l"/>
              </a:tabLst>
            </a:pPr>
            <a:r>
              <a:rPr sz="2400" spc="-5" dirty="0">
                <a:solidFill>
                  <a:srgbClr val="46424D"/>
                </a:solidFill>
                <a:latin typeface="Arial"/>
                <a:cs typeface="Arial"/>
              </a:rPr>
              <a:t>Use cases were developed originally </a:t>
            </a:r>
            <a:r>
              <a:rPr sz="2400" dirty="0">
                <a:solidFill>
                  <a:srgbClr val="46424D"/>
                </a:solidFill>
                <a:latin typeface="Arial"/>
                <a:cs typeface="Arial"/>
              </a:rPr>
              <a:t>to </a:t>
            </a:r>
            <a:r>
              <a:rPr sz="2400" spc="-5" dirty="0">
                <a:solidFill>
                  <a:srgbClr val="46424D"/>
                </a:solidFill>
                <a:latin typeface="Arial"/>
                <a:cs typeface="Arial"/>
              </a:rPr>
              <a:t>support  requirements elicitation and </a:t>
            </a:r>
            <a:r>
              <a:rPr sz="2400" dirty="0">
                <a:solidFill>
                  <a:srgbClr val="46424D"/>
                </a:solidFill>
                <a:latin typeface="Arial"/>
                <a:cs typeface="Arial"/>
              </a:rPr>
              <a:t>now </a:t>
            </a:r>
            <a:r>
              <a:rPr sz="2400" spc="-5" dirty="0">
                <a:solidFill>
                  <a:srgbClr val="46424D"/>
                </a:solidFill>
                <a:latin typeface="Arial"/>
                <a:cs typeface="Arial"/>
              </a:rPr>
              <a:t>incorporated into </a:t>
            </a:r>
            <a:r>
              <a:rPr sz="2400" dirty="0">
                <a:solidFill>
                  <a:srgbClr val="46424D"/>
                </a:solidFill>
                <a:latin typeface="Arial"/>
                <a:cs typeface="Arial"/>
              </a:rPr>
              <a:t>the  </a:t>
            </a:r>
            <a:r>
              <a:rPr sz="2400" spc="-5" dirty="0">
                <a:solidFill>
                  <a:srgbClr val="46424D"/>
                </a:solidFill>
                <a:latin typeface="Arial"/>
                <a:cs typeface="Arial"/>
              </a:rPr>
              <a:t>UML.</a:t>
            </a:r>
            <a:endParaRPr sz="2400">
              <a:latin typeface="Arial"/>
              <a:cs typeface="Arial"/>
            </a:endParaRPr>
          </a:p>
          <a:p>
            <a:pPr marL="355600" marR="5080" indent="-342900">
              <a:lnSpc>
                <a:spcPct val="100000"/>
              </a:lnSpc>
              <a:spcBef>
                <a:spcPts val="1205"/>
              </a:spcBef>
              <a:buFont typeface="Wingdings"/>
              <a:buChar char=""/>
              <a:tabLst>
                <a:tab pos="355600" algn="l"/>
              </a:tabLst>
            </a:pPr>
            <a:r>
              <a:rPr sz="2400" spc="-5" dirty="0">
                <a:solidFill>
                  <a:srgbClr val="46424D"/>
                </a:solidFill>
                <a:latin typeface="Arial"/>
                <a:cs typeface="Arial"/>
              </a:rPr>
              <a:t>Each use case represents a discrete </a:t>
            </a:r>
            <a:r>
              <a:rPr sz="2400" dirty="0">
                <a:solidFill>
                  <a:srgbClr val="46424D"/>
                </a:solidFill>
                <a:latin typeface="Arial"/>
                <a:cs typeface="Arial"/>
              </a:rPr>
              <a:t>task that </a:t>
            </a:r>
            <a:r>
              <a:rPr sz="2400" spc="-5" dirty="0">
                <a:solidFill>
                  <a:srgbClr val="46424D"/>
                </a:solidFill>
                <a:latin typeface="Arial"/>
                <a:cs typeface="Arial"/>
              </a:rPr>
              <a:t>involves  external interaction with a</a:t>
            </a:r>
            <a:r>
              <a:rPr sz="2400" spc="35" dirty="0">
                <a:solidFill>
                  <a:srgbClr val="46424D"/>
                </a:solidFill>
                <a:latin typeface="Arial"/>
                <a:cs typeface="Arial"/>
              </a:rPr>
              <a:t> </a:t>
            </a:r>
            <a:r>
              <a:rPr sz="2400" dirty="0">
                <a:solidFill>
                  <a:srgbClr val="46424D"/>
                </a:solidFill>
                <a:latin typeface="Arial"/>
                <a:cs typeface="Arial"/>
              </a:rPr>
              <a:t>system.</a:t>
            </a:r>
            <a:endParaRPr sz="2400">
              <a:latin typeface="Arial"/>
              <a:cs typeface="Arial"/>
            </a:endParaRPr>
          </a:p>
          <a:p>
            <a:pPr marL="355600" indent="-342900">
              <a:lnSpc>
                <a:spcPct val="100000"/>
              </a:lnSpc>
              <a:spcBef>
                <a:spcPts val="1200"/>
              </a:spcBef>
              <a:buFont typeface="Wingdings"/>
              <a:buChar char=""/>
              <a:tabLst>
                <a:tab pos="355600" algn="l"/>
              </a:tabLst>
            </a:pPr>
            <a:r>
              <a:rPr sz="2400" spc="-5" dirty="0">
                <a:solidFill>
                  <a:srgbClr val="46424D"/>
                </a:solidFill>
                <a:latin typeface="Arial"/>
                <a:cs typeface="Arial"/>
              </a:rPr>
              <a:t>Actors </a:t>
            </a:r>
            <a:r>
              <a:rPr sz="2400" dirty="0">
                <a:solidFill>
                  <a:srgbClr val="46424D"/>
                </a:solidFill>
                <a:latin typeface="Arial"/>
                <a:cs typeface="Arial"/>
              </a:rPr>
              <a:t>in a use case may be </a:t>
            </a:r>
            <a:r>
              <a:rPr sz="2400" spc="-5" dirty="0">
                <a:solidFill>
                  <a:srgbClr val="46424D"/>
                </a:solidFill>
                <a:latin typeface="Arial"/>
                <a:cs typeface="Arial"/>
              </a:rPr>
              <a:t>people </a:t>
            </a:r>
            <a:r>
              <a:rPr sz="2400" dirty="0">
                <a:solidFill>
                  <a:srgbClr val="46424D"/>
                </a:solidFill>
                <a:latin typeface="Arial"/>
                <a:cs typeface="Arial"/>
              </a:rPr>
              <a:t>or other</a:t>
            </a:r>
            <a:r>
              <a:rPr sz="2400" spc="-45" dirty="0">
                <a:solidFill>
                  <a:srgbClr val="46424D"/>
                </a:solidFill>
                <a:latin typeface="Arial"/>
                <a:cs typeface="Arial"/>
              </a:rPr>
              <a:t> </a:t>
            </a:r>
            <a:r>
              <a:rPr sz="2400" dirty="0">
                <a:solidFill>
                  <a:srgbClr val="46424D"/>
                </a:solidFill>
                <a:latin typeface="Arial"/>
                <a:cs typeface="Arial"/>
              </a:rPr>
              <a:t>systems.</a:t>
            </a:r>
            <a:endParaRPr sz="2400">
              <a:latin typeface="Arial"/>
              <a:cs typeface="Arial"/>
            </a:endParaRPr>
          </a:p>
          <a:p>
            <a:pPr marL="355600" marR="10795" indent="-342900">
              <a:lnSpc>
                <a:spcPct val="100000"/>
              </a:lnSpc>
              <a:spcBef>
                <a:spcPts val="1200"/>
              </a:spcBef>
              <a:buFont typeface="Wingdings"/>
              <a:buChar char=""/>
              <a:tabLst>
                <a:tab pos="355600" algn="l"/>
              </a:tabLst>
            </a:pPr>
            <a:r>
              <a:rPr sz="2400" spc="-5" dirty="0">
                <a:solidFill>
                  <a:srgbClr val="46424D"/>
                </a:solidFill>
                <a:latin typeface="Arial"/>
                <a:cs typeface="Arial"/>
              </a:rPr>
              <a:t>Represented diagramatically </a:t>
            </a:r>
            <a:r>
              <a:rPr sz="2400" dirty="0">
                <a:solidFill>
                  <a:srgbClr val="46424D"/>
                </a:solidFill>
                <a:latin typeface="Arial"/>
                <a:cs typeface="Arial"/>
              </a:rPr>
              <a:t>to </a:t>
            </a:r>
            <a:r>
              <a:rPr sz="2400" spc="-5" dirty="0">
                <a:solidFill>
                  <a:srgbClr val="46424D"/>
                </a:solidFill>
                <a:latin typeface="Arial"/>
                <a:cs typeface="Arial"/>
              </a:rPr>
              <a:t>provide an overview </a:t>
            </a:r>
            <a:r>
              <a:rPr sz="2400" dirty="0">
                <a:solidFill>
                  <a:srgbClr val="46424D"/>
                </a:solidFill>
                <a:latin typeface="Arial"/>
                <a:cs typeface="Arial"/>
              </a:rPr>
              <a:t>of  the </a:t>
            </a:r>
            <a:r>
              <a:rPr sz="2400" spc="-5" dirty="0">
                <a:solidFill>
                  <a:srgbClr val="46424D"/>
                </a:solidFill>
                <a:latin typeface="Arial"/>
                <a:cs typeface="Arial"/>
              </a:rPr>
              <a:t>use case and in a more detailed textual</a:t>
            </a:r>
            <a:r>
              <a:rPr sz="2400" spc="60" dirty="0">
                <a:solidFill>
                  <a:srgbClr val="46424D"/>
                </a:solidFill>
                <a:latin typeface="Arial"/>
                <a:cs typeface="Arial"/>
              </a:rPr>
              <a:t> </a:t>
            </a:r>
            <a:r>
              <a:rPr sz="2400" dirty="0">
                <a:solidFill>
                  <a:srgbClr val="46424D"/>
                </a:solidFill>
                <a:latin typeface="Arial"/>
                <a:cs typeface="Arial"/>
              </a:rPr>
              <a:t>form.</a:t>
            </a:r>
            <a:endParaRPr sz="2400">
              <a:latin typeface="Arial"/>
              <a:cs typeface="Arial"/>
            </a:endParaRP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Chapter </a:t>
            </a:r>
            <a:r>
              <a:rPr dirty="0"/>
              <a:t>5 </a:t>
            </a:r>
            <a:r>
              <a:rPr spc="-10" dirty="0"/>
              <a:t>System</a:t>
            </a:r>
            <a:r>
              <a:rPr spc="-110" dirty="0"/>
              <a:t> </a:t>
            </a:r>
            <a:r>
              <a:rPr dirty="0"/>
              <a:t>modeling</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14</a:t>
            </a:fld>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3328035" cy="391160"/>
          </a:xfrm>
          <a:prstGeom prst="rect">
            <a:avLst/>
          </a:prstGeom>
        </p:spPr>
        <p:txBody>
          <a:bodyPr vert="horz" wrap="square" lIns="0" tIns="12700" rIns="0" bIns="0" rtlCol="0">
            <a:spAutoFit/>
          </a:bodyPr>
          <a:lstStyle/>
          <a:p>
            <a:pPr marL="12700">
              <a:lnSpc>
                <a:spcPct val="100000"/>
              </a:lnSpc>
              <a:spcBef>
                <a:spcPts val="100"/>
              </a:spcBef>
            </a:pPr>
            <a:r>
              <a:rPr spc="-15" dirty="0"/>
              <a:t>Transfer-data </a:t>
            </a:r>
            <a:r>
              <a:rPr spc="-5" dirty="0"/>
              <a:t>use</a:t>
            </a:r>
            <a:r>
              <a:rPr spc="-15" dirty="0"/>
              <a:t> </a:t>
            </a:r>
            <a:r>
              <a:rPr spc="-5" dirty="0"/>
              <a:t>case</a:t>
            </a:r>
          </a:p>
        </p:txBody>
      </p:sp>
      <p:sp>
        <p:nvSpPr>
          <p:cNvPr id="3" name="object 3"/>
          <p:cNvSpPr txBox="1"/>
          <p:nvPr/>
        </p:nvSpPr>
        <p:spPr>
          <a:xfrm>
            <a:off x="535940" y="1625853"/>
            <a:ext cx="4230370" cy="391160"/>
          </a:xfrm>
          <a:prstGeom prst="rect">
            <a:avLst/>
          </a:prstGeom>
        </p:spPr>
        <p:txBody>
          <a:bodyPr vert="horz" wrap="square" lIns="0" tIns="12700" rIns="0" bIns="0" rtlCol="0">
            <a:spAutoFit/>
          </a:bodyPr>
          <a:lstStyle/>
          <a:p>
            <a:pPr marL="355600" indent="-342900">
              <a:lnSpc>
                <a:spcPct val="100000"/>
              </a:lnSpc>
              <a:spcBef>
                <a:spcPts val="100"/>
              </a:spcBef>
              <a:buFont typeface="Wingdings"/>
              <a:buChar char=""/>
              <a:tabLst>
                <a:tab pos="355600" algn="l"/>
              </a:tabLst>
            </a:pPr>
            <a:r>
              <a:rPr sz="2400" dirty="0">
                <a:solidFill>
                  <a:srgbClr val="46424D"/>
                </a:solidFill>
                <a:latin typeface="Arial"/>
                <a:cs typeface="Arial"/>
              </a:rPr>
              <a:t>A </a:t>
            </a:r>
            <a:r>
              <a:rPr sz="2400" spc="-5" dirty="0">
                <a:solidFill>
                  <a:srgbClr val="46424D"/>
                </a:solidFill>
                <a:latin typeface="Arial"/>
                <a:cs typeface="Arial"/>
              </a:rPr>
              <a:t>use case in </a:t>
            </a:r>
            <a:r>
              <a:rPr sz="2400" dirty="0">
                <a:solidFill>
                  <a:srgbClr val="46424D"/>
                </a:solidFill>
                <a:latin typeface="Arial"/>
                <a:cs typeface="Arial"/>
              </a:rPr>
              <a:t>the</a:t>
            </a:r>
            <a:r>
              <a:rPr sz="2400" spc="-195" dirty="0">
                <a:solidFill>
                  <a:srgbClr val="46424D"/>
                </a:solidFill>
                <a:latin typeface="Arial"/>
                <a:cs typeface="Arial"/>
              </a:rPr>
              <a:t> </a:t>
            </a:r>
            <a:r>
              <a:rPr sz="2400" dirty="0">
                <a:solidFill>
                  <a:srgbClr val="46424D"/>
                </a:solidFill>
                <a:latin typeface="Arial"/>
                <a:cs typeface="Arial"/>
              </a:rPr>
              <a:t>MHC-PMS</a:t>
            </a:r>
            <a:endParaRPr sz="2400">
              <a:latin typeface="Arial"/>
              <a:cs typeface="Arial"/>
            </a:endParaRPr>
          </a:p>
        </p:txBody>
      </p:sp>
      <p:sp>
        <p:nvSpPr>
          <p:cNvPr id="4" name="object 4"/>
          <p:cNvSpPr/>
          <p:nvPr/>
        </p:nvSpPr>
        <p:spPr>
          <a:xfrm>
            <a:off x="894976" y="3259734"/>
            <a:ext cx="7402146" cy="1186604"/>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Chapter </a:t>
            </a:r>
            <a:r>
              <a:rPr dirty="0"/>
              <a:t>5 </a:t>
            </a:r>
            <a:r>
              <a:rPr spc="-10" dirty="0"/>
              <a:t>System</a:t>
            </a:r>
            <a:r>
              <a:rPr spc="-110" dirty="0"/>
              <a:t> </a:t>
            </a:r>
            <a:r>
              <a:rPr dirty="0"/>
              <a:t>modeling</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15</a:t>
            </a:fld>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0070"/>
            <a:ext cx="6602095" cy="757555"/>
          </a:xfrm>
          <a:prstGeom prst="rect">
            <a:avLst/>
          </a:prstGeom>
        </p:spPr>
        <p:txBody>
          <a:bodyPr vert="horz" wrap="square" lIns="0" tIns="12700" rIns="0" bIns="0" rtlCol="0">
            <a:spAutoFit/>
          </a:bodyPr>
          <a:lstStyle/>
          <a:p>
            <a:pPr marL="12700">
              <a:lnSpc>
                <a:spcPct val="100000"/>
              </a:lnSpc>
              <a:spcBef>
                <a:spcPts val="100"/>
              </a:spcBef>
            </a:pPr>
            <a:r>
              <a:rPr spc="-30" dirty="0"/>
              <a:t>Tabular </a:t>
            </a:r>
            <a:r>
              <a:rPr spc="-5" dirty="0"/>
              <a:t>description </a:t>
            </a:r>
            <a:r>
              <a:rPr dirty="0"/>
              <a:t>of the </a:t>
            </a:r>
            <a:r>
              <a:rPr spc="-20" dirty="0"/>
              <a:t>‘Transfer </a:t>
            </a:r>
            <a:r>
              <a:rPr spc="-5" dirty="0"/>
              <a:t>data’</a:t>
            </a:r>
            <a:r>
              <a:rPr spc="-140" dirty="0"/>
              <a:t> </a:t>
            </a:r>
            <a:r>
              <a:rPr spc="-5" dirty="0"/>
              <a:t>use-</a:t>
            </a:r>
          </a:p>
          <a:p>
            <a:pPr marL="12700">
              <a:lnSpc>
                <a:spcPct val="100000"/>
              </a:lnSpc>
            </a:pPr>
            <a:r>
              <a:rPr spc="-10" dirty="0"/>
              <a:t>case</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Chapter </a:t>
            </a:r>
            <a:r>
              <a:rPr dirty="0"/>
              <a:t>5 </a:t>
            </a:r>
            <a:r>
              <a:rPr spc="-10" dirty="0"/>
              <a:t>System</a:t>
            </a:r>
            <a:r>
              <a:rPr spc="-110" dirty="0"/>
              <a:t> </a:t>
            </a:r>
            <a:r>
              <a:rPr dirty="0"/>
              <a:t>modeling</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16</a:t>
            </a:fld>
            <a:endParaRPr dirty="0"/>
          </a:p>
        </p:txBody>
      </p:sp>
      <p:graphicFrame>
        <p:nvGraphicFramePr>
          <p:cNvPr id="3" name="object 3"/>
          <p:cNvGraphicFramePr>
            <a:graphicFrameLocks noGrp="1"/>
          </p:cNvGraphicFramePr>
          <p:nvPr/>
        </p:nvGraphicFramePr>
        <p:xfrm>
          <a:off x="903287" y="1860550"/>
          <a:ext cx="7206615" cy="4048123"/>
        </p:xfrm>
        <a:graphic>
          <a:graphicData uri="http://schemas.openxmlformats.org/drawingml/2006/table">
            <a:tbl>
              <a:tblPr firstRow="1" bandRow="1">
                <a:tableStyleId>{2D5ABB26-0587-4C30-8999-92F81FD0307C}</a:tableStyleId>
              </a:tblPr>
              <a:tblGrid>
                <a:gridCol w="1935480"/>
                <a:gridCol w="5271135"/>
              </a:tblGrid>
              <a:tr h="371475">
                <a:tc gridSpan="2">
                  <a:txBody>
                    <a:bodyPr/>
                    <a:lstStyle/>
                    <a:p>
                      <a:pPr marL="68580">
                        <a:lnSpc>
                          <a:spcPts val="1880"/>
                        </a:lnSpc>
                      </a:pPr>
                      <a:r>
                        <a:rPr sz="1600" b="1" spc="-5" dirty="0">
                          <a:latin typeface="Arial"/>
                          <a:cs typeface="Arial"/>
                        </a:rPr>
                        <a:t>MHC-PMS: </a:t>
                      </a:r>
                      <a:r>
                        <a:rPr sz="1600" b="1" spc="-15" dirty="0">
                          <a:latin typeface="Arial"/>
                          <a:cs typeface="Arial"/>
                        </a:rPr>
                        <a:t>Transfer</a:t>
                      </a:r>
                      <a:r>
                        <a:rPr sz="1600" b="1" spc="20" dirty="0">
                          <a:latin typeface="Arial"/>
                          <a:cs typeface="Arial"/>
                        </a:rPr>
                        <a:t> </a:t>
                      </a:r>
                      <a:r>
                        <a:rPr sz="1600" b="1" spc="-5" dirty="0">
                          <a:latin typeface="Arial"/>
                          <a:cs typeface="Arial"/>
                        </a:rPr>
                        <a:t>data</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hMerge="1">
                  <a:txBody>
                    <a:bodyPr/>
                    <a:lstStyle/>
                    <a:p>
                      <a:endParaRPr/>
                    </a:p>
                  </a:txBody>
                  <a:tcPr marL="0" marR="0" marT="0" marB="0"/>
                </a:tc>
              </a:tr>
              <a:tr h="371475">
                <a:tc>
                  <a:txBody>
                    <a:bodyPr/>
                    <a:lstStyle/>
                    <a:p>
                      <a:pPr marL="68580">
                        <a:lnSpc>
                          <a:spcPts val="1885"/>
                        </a:lnSpc>
                      </a:pPr>
                      <a:r>
                        <a:rPr sz="1600" spc="-5" dirty="0">
                          <a:latin typeface="Arial"/>
                          <a:cs typeface="Arial"/>
                        </a:rPr>
                        <a:t>Actors</a:t>
                      </a:r>
                      <a:endParaRPr sz="1600">
                        <a:latin typeface="Arial"/>
                        <a:cs typeface="Arial"/>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68580">
                        <a:lnSpc>
                          <a:spcPts val="1885"/>
                        </a:lnSpc>
                      </a:pPr>
                      <a:r>
                        <a:rPr sz="1600" spc="-5" dirty="0">
                          <a:latin typeface="Arial"/>
                          <a:cs typeface="Arial"/>
                        </a:rPr>
                        <a:t>Medical receptionist, patient records </a:t>
                      </a:r>
                      <a:r>
                        <a:rPr sz="1600" spc="-10" dirty="0">
                          <a:latin typeface="Arial"/>
                          <a:cs typeface="Arial"/>
                        </a:rPr>
                        <a:t>system</a:t>
                      </a:r>
                      <a:r>
                        <a:rPr sz="1600" spc="75" dirty="0">
                          <a:latin typeface="Arial"/>
                          <a:cs typeface="Arial"/>
                        </a:rPr>
                        <a:t> </a:t>
                      </a:r>
                      <a:r>
                        <a:rPr sz="1600" spc="-5" dirty="0">
                          <a:latin typeface="Arial"/>
                          <a:cs typeface="Arial"/>
                        </a:rPr>
                        <a:t>(PRS)</a:t>
                      </a:r>
                      <a:endParaRPr sz="1600">
                        <a:latin typeface="Arial"/>
                        <a:cs typeface="Arial"/>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r>
              <a:tr h="1463039">
                <a:tc>
                  <a:txBody>
                    <a:bodyPr/>
                    <a:lstStyle/>
                    <a:p>
                      <a:pPr marL="68580">
                        <a:lnSpc>
                          <a:spcPts val="1885"/>
                        </a:lnSpc>
                      </a:pPr>
                      <a:r>
                        <a:rPr sz="1600" spc="-5" dirty="0">
                          <a:latin typeface="Arial"/>
                          <a:cs typeface="Arial"/>
                        </a:rPr>
                        <a:t>Description</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68580" marR="61594" algn="just">
                        <a:lnSpc>
                          <a:spcPts val="1920"/>
                        </a:lnSpc>
                        <a:spcBef>
                          <a:spcPts val="25"/>
                        </a:spcBef>
                      </a:pPr>
                      <a:r>
                        <a:rPr sz="1600" spc="-5" dirty="0">
                          <a:latin typeface="Arial"/>
                          <a:cs typeface="Arial"/>
                        </a:rPr>
                        <a:t>A receptionist </a:t>
                      </a:r>
                      <a:r>
                        <a:rPr sz="1600" dirty="0">
                          <a:latin typeface="Arial"/>
                          <a:cs typeface="Arial"/>
                        </a:rPr>
                        <a:t>may </a:t>
                      </a:r>
                      <a:r>
                        <a:rPr sz="1600" spc="-5" dirty="0">
                          <a:latin typeface="Arial"/>
                          <a:cs typeface="Arial"/>
                        </a:rPr>
                        <a:t>transfer data </a:t>
                      </a:r>
                      <a:r>
                        <a:rPr sz="1600" dirty="0">
                          <a:latin typeface="Arial"/>
                          <a:cs typeface="Arial"/>
                        </a:rPr>
                        <a:t>from </a:t>
                      </a:r>
                      <a:r>
                        <a:rPr sz="1600" spc="-5" dirty="0">
                          <a:latin typeface="Arial"/>
                          <a:cs typeface="Arial"/>
                        </a:rPr>
                        <a:t>the MHC-PMS to a  general</a:t>
                      </a:r>
                      <a:r>
                        <a:rPr sz="1600" spc="175" dirty="0">
                          <a:latin typeface="Arial"/>
                          <a:cs typeface="Arial"/>
                        </a:rPr>
                        <a:t> </a:t>
                      </a:r>
                      <a:r>
                        <a:rPr sz="1600" spc="-5" dirty="0">
                          <a:latin typeface="Arial"/>
                          <a:cs typeface="Arial"/>
                        </a:rPr>
                        <a:t>patient</a:t>
                      </a:r>
                      <a:r>
                        <a:rPr sz="1600" spc="185" dirty="0">
                          <a:latin typeface="Arial"/>
                          <a:cs typeface="Arial"/>
                        </a:rPr>
                        <a:t> </a:t>
                      </a:r>
                      <a:r>
                        <a:rPr sz="1600" spc="-5" dirty="0">
                          <a:latin typeface="Arial"/>
                          <a:cs typeface="Arial"/>
                        </a:rPr>
                        <a:t>record</a:t>
                      </a:r>
                      <a:r>
                        <a:rPr sz="1600" spc="175" dirty="0">
                          <a:latin typeface="Arial"/>
                          <a:cs typeface="Arial"/>
                        </a:rPr>
                        <a:t> </a:t>
                      </a:r>
                      <a:r>
                        <a:rPr sz="1600" spc="-5" dirty="0">
                          <a:latin typeface="Arial"/>
                          <a:cs typeface="Arial"/>
                        </a:rPr>
                        <a:t>database</a:t>
                      </a:r>
                      <a:r>
                        <a:rPr sz="1600" spc="185" dirty="0">
                          <a:latin typeface="Arial"/>
                          <a:cs typeface="Arial"/>
                        </a:rPr>
                        <a:t> </a:t>
                      </a:r>
                      <a:r>
                        <a:rPr sz="1600" dirty="0">
                          <a:latin typeface="Arial"/>
                          <a:cs typeface="Arial"/>
                        </a:rPr>
                        <a:t>that</a:t>
                      </a:r>
                      <a:r>
                        <a:rPr sz="1600" spc="180" dirty="0">
                          <a:latin typeface="Arial"/>
                          <a:cs typeface="Arial"/>
                        </a:rPr>
                        <a:t> </a:t>
                      </a:r>
                      <a:r>
                        <a:rPr sz="1600" dirty="0">
                          <a:latin typeface="Arial"/>
                          <a:cs typeface="Arial"/>
                        </a:rPr>
                        <a:t>is</a:t>
                      </a:r>
                      <a:r>
                        <a:rPr sz="1600" spc="180" dirty="0">
                          <a:latin typeface="Arial"/>
                          <a:cs typeface="Arial"/>
                        </a:rPr>
                        <a:t> </a:t>
                      </a:r>
                      <a:r>
                        <a:rPr sz="1600" spc="-5" dirty="0">
                          <a:latin typeface="Arial"/>
                          <a:cs typeface="Arial"/>
                        </a:rPr>
                        <a:t>maintained</a:t>
                      </a:r>
                      <a:r>
                        <a:rPr sz="1600" spc="175" dirty="0">
                          <a:latin typeface="Arial"/>
                          <a:cs typeface="Arial"/>
                        </a:rPr>
                        <a:t> </a:t>
                      </a:r>
                      <a:r>
                        <a:rPr sz="1600" dirty="0">
                          <a:latin typeface="Arial"/>
                          <a:cs typeface="Arial"/>
                        </a:rPr>
                        <a:t>by</a:t>
                      </a:r>
                      <a:r>
                        <a:rPr sz="1600" spc="165" dirty="0">
                          <a:latin typeface="Arial"/>
                          <a:cs typeface="Arial"/>
                        </a:rPr>
                        <a:t> </a:t>
                      </a:r>
                      <a:r>
                        <a:rPr sz="1600" spc="-5" dirty="0">
                          <a:latin typeface="Arial"/>
                          <a:cs typeface="Arial"/>
                        </a:rPr>
                        <a:t>a</a:t>
                      </a:r>
                      <a:endParaRPr sz="1600">
                        <a:latin typeface="Arial"/>
                        <a:cs typeface="Arial"/>
                      </a:endParaRPr>
                    </a:p>
                    <a:p>
                      <a:pPr marL="68580" marR="60960" algn="just">
                        <a:lnSpc>
                          <a:spcPts val="1920"/>
                        </a:lnSpc>
                        <a:spcBef>
                          <a:spcPts val="5"/>
                        </a:spcBef>
                      </a:pPr>
                      <a:r>
                        <a:rPr sz="1600" spc="-5" dirty="0">
                          <a:latin typeface="Arial"/>
                          <a:cs typeface="Arial"/>
                        </a:rPr>
                        <a:t>health </a:t>
                      </a:r>
                      <a:r>
                        <a:rPr sz="1600" spc="-15" dirty="0">
                          <a:latin typeface="Arial"/>
                          <a:cs typeface="Arial"/>
                        </a:rPr>
                        <a:t>authority. </a:t>
                      </a:r>
                      <a:r>
                        <a:rPr sz="1600" spc="-5" dirty="0">
                          <a:latin typeface="Arial"/>
                          <a:cs typeface="Arial"/>
                        </a:rPr>
                        <a:t>The information </a:t>
                      </a:r>
                      <a:r>
                        <a:rPr sz="1600" dirty="0">
                          <a:latin typeface="Arial"/>
                          <a:cs typeface="Arial"/>
                        </a:rPr>
                        <a:t>transferred may </a:t>
                      </a:r>
                      <a:r>
                        <a:rPr sz="1600" spc="-5" dirty="0">
                          <a:latin typeface="Arial"/>
                          <a:cs typeface="Arial"/>
                        </a:rPr>
                        <a:t>either  be updated personal information (address, phone  </a:t>
                      </a:r>
                      <a:r>
                        <a:rPr sz="1600" spc="-20" dirty="0">
                          <a:latin typeface="Arial"/>
                          <a:cs typeface="Arial"/>
                        </a:rPr>
                        <a:t>number, </a:t>
                      </a:r>
                      <a:r>
                        <a:rPr sz="1600" dirty="0">
                          <a:latin typeface="Arial"/>
                          <a:cs typeface="Arial"/>
                        </a:rPr>
                        <a:t>etc.) </a:t>
                      </a:r>
                      <a:r>
                        <a:rPr sz="1600" spc="-5" dirty="0">
                          <a:latin typeface="Arial"/>
                          <a:cs typeface="Arial"/>
                        </a:rPr>
                        <a:t>or a summary </a:t>
                      </a:r>
                      <a:r>
                        <a:rPr sz="1600" dirty="0">
                          <a:latin typeface="Arial"/>
                          <a:cs typeface="Arial"/>
                        </a:rPr>
                        <a:t>of </a:t>
                      </a:r>
                      <a:r>
                        <a:rPr sz="1600" spc="-5" dirty="0">
                          <a:latin typeface="Arial"/>
                          <a:cs typeface="Arial"/>
                        </a:rPr>
                        <a:t>the </a:t>
                      </a:r>
                      <a:r>
                        <a:rPr sz="1600" spc="-10" dirty="0">
                          <a:latin typeface="Arial"/>
                          <a:cs typeface="Arial"/>
                        </a:rPr>
                        <a:t>patient’s </a:t>
                      </a:r>
                      <a:r>
                        <a:rPr sz="1600" spc="-5" dirty="0">
                          <a:latin typeface="Arial"/>
                          <a:cs typeface="Arial"/>
                        </a:rPr>
                        <a:t>diagnosis  and</a:t>
                      </a:r>
                      <a:r>
                        <a:rPr sz="1600" spc="-20" dirty="0">
                          <a:latin typeface="Arial"/>
                          <a:cs typeface="Arial"/>
                        </a:rPr>
                        <a:t> </a:t>
                      </a:r>
                      <a:r>
                        <a:rPr sz="1600" spc="-5" dirty="0">
                          <a:latin typeface="Arial"/>
                          <a:cs typeface="Arial"/>
                        </a:rPr>
                        <a:t>treatment.</a:t>
                      </a:r>
                      <a:endParaRPr sz="1600">
                        <a:latin typeface="Arial"/>
                        <a:cs typeface="Arial"/>
                      </a:endParaRPr>
                    </a:p>
                  </a:txBody>
                  <a:tcPr marL="0" marR="0" marT="31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r>
              <a:tr h="367664">
                <a:tc>
                  <a:txBody>
                    <a:bodyPr/>
                    <a:lstStyle/>
                    <a:p>
                      <a:pPr marL="68580">
                        <a:lnSpc>
                          <a:spcPts val="1885"/>
                        </a:lnSpc>
                      </a:pPr>
                      <a:r>
                        <a:rPr sz="1600" spc="-10" dirty="0">
                          <a:latin typeface="Arial"/>
                          <a:cs typeface="Arial"/>
                        </a:rPr>
                        <a:t>Data</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68580">
                        <a:lnSpc>
                          <a:spcPts val="1885"/>
                        </a:lnSpc>
                      </a:pPr>
                      <a:r>
                        <a:rPr sz="1600" spc="-5" dirty="0">
                          <a:latin typeface="Arial"/>
                          <a:cs typeface="Arial"/>
                        </a:rPr>
                        <a:t>Patient’s personal information, treatment</a:t>
                      </a:r>
                      <a:r>
                        <a:rPr sz="1600" spc="55" dirty="0">
                          <a:latin typeface="Arial"/>
                          <a:cs typeface="Arial"/>
                        </a:rPr>
                        <a:t> </a:t>
                      </a:r>
                      <a:r>
                        <a:rPr sz="1600" spc="-5" dirty="0">
                          <a:latin typeface="Arial"/>
                          <a:cs typeface="Arial"/>
                        </a:rPr>
                        <a:t>summary</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r>
              <a:tr h="371475">
                <a:tc>
                  <a:txBody>
                    <a:bodyPr/>
                    <a:lstStyle/>
                    <a:p>
                      <a:pPr marL="68580">
                        <a:lnSpc>
                          <a:spcPts val="1885"/>
                        </a:lnSpc>
                      </a:pPr>
                      <a:r>
                        <a:rPr sz="1600" spc="-5" dirty="0">
                          <a:latin typeface="Arial"/>
                          <a:cs typeface="Arial"/>
                        </a:rPr>
                        <a:t>Stimulus</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68580">
                        <a:lnSpc>
                          <a:spcPts val="1885"/>
                        </a:lnSpc>
                      </a:pPr>
                      <a:r>
                        <a:rPr sz="1600" spc="-5" dirty="0">
                          <a:latin typeface="Arial"/>
                          <a:cs typeface="Arial"/>
                        </a:rPr>
                        <a:t>User command issued by medical</a:t>
                      </a:r>
                      <a:r>
                        <a:rPr sz="1600" spc="20" dirty="0">
                          <a:latin typeface="Arial"/>
                          <a:cs typeface="Arial"/>
                        </a:rPr>
                        <a:t> </a:t>
                      </a:r>
                      <a:r>
                        <a:rPr sz="1600" spc="-5" dirty="0">
                          <a:latin typeface="Arial"/>
                          <a:cs typeface="Arial"/>
                        </a:rPr>
                        <a:t>receptionist</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r>
              <a:tr h="371475">
                <a:tc>
                  <a:txBody>
                    <a:bodyPr/>
                    <a:lstStyle/>
                    <a:p>
                      <a:pPr marL="68580">
                        <a:lnSpc>
                          <a:spcPts val="1885"/>
                        </a:lnSpc>
                      </a:pPr>
                      <a:r>
                        <a:rPr sz="1600" spc="-5" dirty="0">
                          <a:latin typeface="Arial"/>
                          <a:cs typeface="Arial"/>
                        </a:rPr>
                        <a:t>Response</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68580">
                        <a:lnSpc>
                          <a:spcPts val="1885"/>
                        </a:lnSpc>
                      </a:pPr>
                      <a:r>
                        <a:rPr sz="1600" spc="-5" dirty="0">
                          <a:latin typeface="Arial"/>
                          <a:cs typeface="Arial"/>
                        </a:rPr>
                        <a:t>Confirmation that PRS has been</a:t>
                      </a:r>
                      <a:r>
                        <a:rPr sz="1600" spc="35" dirty="0">
                          <a:latin typeface="Arial"/>
                          <a:cs typeface="Arial"/>
                        </a:rPr>
                        <a:t> </a:t>
                      </a:r>
                      <a:r>
                        <a:rPr sz="1600" spc="-5" dirty="0">
                          <a:latin typeface="Arial"/>
                          <a:cs typeface="Arial"/>
                        </a:rPr>
                        <a:t>updated</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r>
              <a:tr h="731520">
                <a:tc>
                  <a:txBody>
                    <a:bodyPr/>
                    <a:lstStyle/>
                    <a:p>
                      <a:pPr marL="68580">
                        <a:lnSpc>
                          <a:spcPts val="1889"/>
                        </a:lnSpc>
                      </a:pPr>
                      <a:r>
                        <a:rPr sz="1600" spc="-5" dirty="0">
                          <a:latin typeface="Arial"/>
                          <a:cs typeface="Arial"/>
                        </a:rPr>
                        <a:t>Comments</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68580" marR="60325">
                        <a:lnSpc>
                          <a:spcPts val="1920"/>
                        </a:lnSpc>
                        <a:spcBef>
                          <a:spcPts val="30"/>
                        </a:spcBef>
                        <a:tabLst>
                          <a:tab pos="644525" algn="l"/>
                          <a:tab pos="1910080" algn="l"/>
                          <a:tab pos="2577465" algn="l"/>
                          <a:tab pos="3246755" algn="l"/>
                          <a:tab pos="4500880" algn="l"/>
                        </a:tabLst>
                      </a:pPr>
                      <a:r>
                        <a:rPr sz="1600" dirty="0">
                          <a:latin typeface="Arial"/>
                          <a:cs typeface="Arial"/>
                        </a:rPr>
                        <a:t>The	recept</a:t>
                      </a:r>
                      <a:r>
                        <a:rPr sz="1600" spc="5" dirty="0">
                          <a:latin typeface="Arial"/>
                          <a:cs typeface="Arial"/>
                        </a:rPr>
                        <a:t>i</a:t>
                      </a:r>
                      <a:r>
                        <a:rPr sz="1600" dirty="0">
                          <a:latin typeface="Arial"/>
                          <a:cs typeface="Arial"/>
                        </a:rPr>
                        <a:t>oni</a:t>
                      </a:r>
                      <a:r>
                        <a:rPr sz="1600" spc="-10" dirty="0">
                          <a:latin typeface="Arial"/>
                          <a:cs typeface="Arial"/>
                        </a:rPr>
                        <a:t>s</a:t>
                      </a:r>
                      <a:r>
                        <a:rPr sz="1600" dirty="0">
                          <a:latin typeface="Arial"/>
                          <a:cs typeface="Arial"/>
                        </a:rPr>
                        <a:t>t	mu</a:t>
                      </a:r>
                      <a:r>
                        <a:rPr sz="1600" spc="5" dirty="0">
                          <a:latin typeface="Arial"/>
                          <a:cs typeface="Arial"/>
                        </a:rPr>
                        <a:t>s</a:t>
                      </a:r>
                      <a:r>
                        <a:rPr sz="1600" dirty="0">
                          <a:latin typeface="Arial"/>
                          <a:cs typeface="Arial"/>
                        </a:rPr>
                        <a:t>t	ha</a:t>
                      </a:r>
                      <a:r>
                        <a:rPr sz="1600" spc="5" dirty="0">
                          <a:latin typeface="Arial"/>
                          <a:cs typeface="Arial"/>
                        </a:rPr>
                        <a:t>v</a:t>
                      </a:r>
                      <a:r>
                        <a:rPr sz="1600" dirty="0">
                          <a:latin typeface="Arial"/>
                          <a:cs typeface="Arial"/>
                        </a:rPr>
                        <a:t>e	appro</a:t>
                      </a:r>
                      <a:r>
                        <a:rPr sz="1600" spc="5" dirty="0">
                          <a:latin typeface="Arial"/>
                          <a:cs typeface="Arial"/>
                        </a:rPr>
                        <a:t>p</a:t>
                      </a:r>
                      <a:r>
                        <a:rPr sz="1600" dirty="0">
                          <a:latin typeface="Arial"/>
                          <a:cs typeface="Arial"/>
                        </a:rPr>
                        <a:t>riate	security  </a:t>
                      </a:r>
                      <a:r>
                        <a:rPr sz="1600" spc="-5" dirty="0">
                          <a:latin typeface="Arial"/>
                          <a:cs typeface="Arial"/>
                        </a:rPr>
                        <a:t>permissions to access the patient information and</a:t>
                      </a:r>
                      <a:r>
                        <a:rPr sz="1600" spc="65" dirty="0">
                          <a:latin typeface="Arial"/>
                          <a:cs typeface="Arial"/>
                        </a:rPr>
                        <a:t> </a:t>
                      </a:r>
                      <a:r>
                        <a:rPr sz="1600" spc="-5" dirty="0">
                          <a:latin typeface="Arial"/>
                          <a:cs typeface="Arial"/>
                        </a:rPr>
                        <a:t>the</a:t>
                      </a:r>
                      <a:endParaRPr sz="1600">
                        <a:latin typeface="Arial"/>
                        <a:cs typeface="Arial"/>
                      </a:endParaRPr>
                    </a:p>
                    <a:p>
                      <a:pPr marL="68580">
                        <a:lnSpc>
                          <a:spcPts val="1789"/>
                        </a:lnSpc>
                      </a:pPr>
                      <a:r>
                        <a:rPr sz="1600" spc="-5" dirty="0">
                          <a:latin typeface="Arial"/>
                          <a:cs typeface="Arial"/>
                        </a:rPr>
                        <a:t>PRS.</a:t>
                      </a:r>
                      <a:endParaRPr sz="1600">
                        <a:latin typeface="Arial"/>
                        <a:cs typeface="Arial"/>
                      </a:endParaRPr>
                    </a:p>
                  </a:txBody>
                  <a:tcPr marL="0" marR="0" marT="38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0070"/>
            <a:ext cx="6559550" cy="757555"/>
          </a:xfrm>
          <a:prstGeom prst="rect">
            <a:avLst/>
          </a:prstGeom>
        </p:spPr>
        <p:txBody>
          <a:bodyPr vert="horz" wrap="square" lIns="0" tIns="12700" rIns="0" bIns="0" rtlCol="0">
            <a:spAutoFit/>
          </a:bodyPr>
          <a:lstStyle/>
          <a:p>
            <a:pPr marL="12700">
              <a:lnSpc>
                <a:spcPct val="100000"/>
              </a:lnSpc>
              <a:spcBef>
                <a:spcPts val="100"/>
              </a:spcBef>
            </a:pPr>
            <a:r>
              <a:rPr spc="-5" dirty="0"/>
              <a:t>Use cases </a:t>
            </a:r>
            <a:r>
              <a:rPr dirty="0"/>
              <a:t>in the MHC-PMS involving the</a:t>
            </a:r>
            <a:r>
              <a:rPr spc="-114" dirty="0"/>
              <a:t> </a:t>
            </a:r>
            <a:r>
              <a:rPr dirty="0"/>
              <a:t>role</a:t>
            </a:r>
          </a:p>
          <a:p>
            <a:pPr marL="12700">
              <a:lnSpc>
                <a:spcPct val="100000"/>
              </a:lnSpc>
            </a:pPr>
            <a:r>
              <a:rPr spc="-5" dirty="0"/>
              <a:t>‘Medical</a:t>
            </a:r>
            <a:r>
              <a:rPr spc="-40" dirty="0"/>
              <a:t> </a:t>
            </a:r>
            <a:r>
              <a:rPr spc="-5" dirty="0"/>
              <a:t>Receptionist’</a:t>
            </a:r>
          </a:p>
        </p:txBody>
      </p:sp>
      <p:sp>
        <p:nvSpPr>
          <p:cNvPr id="3" name="object 3"/>
          <p:cNvSpPr/>
          <p:nvPr/>
        </p:nvSpPr>
        <p:spPr>
          <a:xfrm>
            <a:off x="2304243" y="1747850"/>
            <a:ext cx="3885708" cy="4475937"/>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Chapter </a:t>
            </a:r>
            <a:r>
              <a:rPr dirty="0"/>
              <a:t>5 </a:t>
            </a:r>
            <a:r>
              <a:rPr spc="-10" dirty="0"/>
              <a:t>System</a:t>
            </a:r>
            <a:r>
              <a:rPr spc="-110" dirty="0"/>
              <a:t> </a:t>
            </a:r>
            <a:r>
              <a:rPr dirty="0"/>
              <a:t>modeling</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17</a:t>
            </a:fld>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2902585" cy="391160"/>
          </a:xfrm>
          <a:prstGeom prst="rect">
            <a:avLst/>
          </a:prstGeom>
        </p:spPr>
        <p:txBody>
          <a:bodyPr vert="horz" wrap="square" lIns="0" tIns="12700" rIns="0" bIns="0" rtlCol="0">
            <a:spAutoFit/>
          </a:bodyPr>
          <a:lstStyle/>
          <a:p>
            <a:pPr marL="12700">
              <a:lnSpc>
                <a:spcPct val="100000"/>
              </a:lnSpc>
              <a:spcBef>
                <a:spcPts val="100"/>
              </a:spcBef>
            </a:pPr>
            <a:r>
              <a:rPr spc="-5" dirty="0"/>
              <a:t>Sequence</a:t>
            </a:r>
            <a:r>
              <a:rPr spc="-50" dirty="0"/>
              <a:t> </a:t>
            </a:r>
            <a:r>
              <a:rPr spc="-5" dirty="0"/>
              <a:t>diagrams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Chapter </a:t>
            </a:r>
            <a:r>
              <a:rPr dirty="0"/>
              <a:t>5 </a:t>
            </a:r>
            <a:r>
              <a:rPr spc="-10" dirty="0"/>
              <a:t>System</a:t>
            </a:r>
            <a:r>
              <a:rPr spc="-110" dirty="0"/>
              <a:t> </a:t>
            </a:r>
            <a:r>
              <a:rPr dirty="0"/>
              <a:t>modeling</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18</a:t>
            </a:fld>
            <a:endParaRPr dirty="0"/>
          </a:p>
        </p:txBody>
      </p:sp>
      <p:sp>
        <p:nvSpPr>
          <p:cNvPr id="3" name="object 3"/>
          <p:cNvSpPr txBox="1"/>
          <p:nvPr/>
        </p:nvSpPr>
        <p:spPr>
          <a:xfrm>
            <a:off x="535940" y="1625853"/>
            <a:ext cx="7994015" cy="4507230"/>
          </a:xfrm>
          <a:prstGeom prst="rect">
            <a:avLst/>
          </a:prstGeom>
        </p:spPr>
        <p:txBody>
          <a:bodyPr vert="horz" wrap="square" lIns="0" tIns="12700" rIns="0" bIns="0" rtlCol="0">
            <a:spAutoFit/>
          </a:bodyPr>
          <a:lstStyle/>
          <a:p>
            <a:pPr marL="355600" marR="15875" indent="-342900">
              <a:lnSpc>
                <a:spcPct val="100000"/>
              </a:lnSpc>
              <a:spcBef>
                <a:spcPts val="100"/>
              </a:spcBef>
              <a:buFont typeface="Wingdings"/>
              <a:buChar char=""/>
              <a:tabLst>
                <a:tab pos="355600" algn="l"/>
              </a:tabLst>
            </a:pPr>
            <a:r>
              <a:rPr sz="2400" spc="-5" dirty="0">
                <a:solidFill>
                  <a:srgbClr val="46424D"/>
                </a:solidFill>
                <a:latin typeface="Arial"/>
                <a:cs typeface="Arial"/>
              </a:rPr>
              <a:t>Sequence diagrams are </a:t>
            </a:r>
            <a:r>
              <a:rPr sz="2400" dirty="0">
                <a:solidFill>
                  <a:srgbClr val="46424D"/>
                </a:solidFill>
                <a:latin typeface="Arial"/>
                <a:cs typeface="Arial"/>
              </a:rPr>
              <a:t>part </a:t>
            </a:r>
            <a:r>
              <a:rPr sz="2400" spc="-5" dirty="0">
                <a:solidFill>
                  <a:srgbClr val="46424D"/>
                </a:solidFill>
                <a:latin typeface="Arial"/>
                <a:cs typeface="Arial"/>
              </a:rPr>
              <a:t>of </a:t>
            </a:r>
            <a:r>
              <a:rPr sz="2400" dirty="0">
                <a:solidFill>
                  <a:srgbClr val="46424D"/>
                </a:solidFill>
                <a:latin typeface="Arial"/>
                <a:cs typeface="Arial"/>
              </a:rPr>
              <a:t>the </a:t>
            </a:r>
            <a:r>
              <a:rPr sz="2400" spc="-5" dirty="0">
                <a:solidFill>
                  <a:srgbClr val="46424D"/>
                </a:solidFill>
                <a:latin typeface="Arial"/>
                <a:cs typeface="Arial"/>
              </a:rPr>
              <a:t>UML and are used </a:t>
            </a:r>
            <a:r>
              <a:rPr sz="2400" dirty="0">
                <a:solidFill>
                  <a:srgbClr val="46424D"/>
                </a:solidFill>
                <a:latin typeface="Arial"/>
                <a:cs typeface="Arial"/>
              </a:rPr>
              <a:t>to  </a:t>
            </a:r>
            <a:r>
              <a:rPr sz="2400" spc="-5" dirty="0">
                <a:solidFill>
                  <a:srgbClr val="46424D"/>
                </a:solidFill>
                <a:latin typeface="Arial"/>
                <a:cs typeface="Arial"/>
              </a:rPr>
              <a:t>model </a:t>
            </a:r>
            <a:r>
              <a:rPr sz="2400" dirty="0">
                <a:solidFill>
                  <a:srgbClr val="46424D"/>
                </a:solidFill>
                <a:latin typeface="Arial"/>
                <a:cs typeface="Arial"/>
              </a:rPr>
              <a:t>the </a:t>
            </a:r>
            <a:r>
              <a:rPr sz="2400" spc="-5" dirty="0">
                <a:solidFill>
                  <a:srgbClr val="46424D"/>
                </a:solidFill>
                <a:latin typeface="Arial"/>
                <a:cs typeface="Arial"/>
              </a:rPr>
              <a:t>interactions between </a:t>
            </a:r>
            <a:r>
              <a:rPr sz="2400" dirty="0">
                <a:solidFill>
                  <a:srgbClr val="46424D"/>
                </a:solidFill>
                <a:latin typeface="Arial"/>
                <a:cs typeface="Arial"/>
              </a:rPr>
              <a:t>the actors </a:t>
            </a:r>
            <a:r>
              <a:rPr sz="2400" spc="-5" dirty="0">
                <a:solidFill>
                  <a:srgbClr val="46424D"/>
                </a:solidFill>
                <a:latin typeface="Arial"/>
                <a:cs typeface="Arial"/>
              </a:rPr>
              <a:t>and </a:t>
            </a:r>
            <a:r>
              <a:rPr sz="2400" dirty="0">
                <a:solidFill>
                  <a:srgbClr val="46424D"/>
                </a:solidFill>
                <a:latin typeface="Arial"/>
                <a:cs typeface="Arial"/>
              </a:rPr>
              <a:t>the  </a:t>
            </a:r>
            <a:r>
              <a:rPr sz="2400" spc="-5" dirty="0">
                <a:solidFill>
                  <a:srgbClr val="46424D"/>
                </a:solidFill>
                <a:latin typeface="Arial"/>
                <a:cs typeface="Arial"/>
              </a:rPr>
              <a:t>objects within a</a:t>
            </a:r>
            <a:r>
              <a:rPr sz="2400" spc="15" dirty="0">
                <a:solidFill>
                  <a:srgbClr val="46424D"/>
                </a:solidFill>
                <a:latin typeface="Arial"/>
                <a:cs typeface="Arial"/>
              </a:rPr>
              <a:t> </a:t>
            </a:r>
            <a:r>
              <a:rPr sz="2400" dirty="0">
                <a:solidFill>
                  <a:srgbClr val="46424D"/>
                </a:solidFill>
                <a:latin typeface="Arial"/>
                <a:cs typeface="Arial"/>
              </a:rPr>
              <a:t>system.</a:t>
            </a:r>
            <a:endParaRPr sz="2400">
              <a:latin typeface="Arial"/>
              <a:cs typeface="Arial"/>
            </a:endParaRPr>
          </a:p>
          <a:p>
            <a:pPr marL="355600" marR="5080" indent="-342900">
              <a:lnSpc>
                <a:spcPct val="100000"/>
              </a:lnSpc>
              <a:spcBef>
                <a:spcPts val="1200"/>
              </a:spcBef>
              <a:buFont typeface="Wingdings"/>
              <a:buChar char=""/>
              <a:tabLst>
                <a:tab pos="355600" algn="l"/>
              </a:tabLst>
            </a:pPr>
            <a:r>
              <a:rPr sz="2400" dirty="0">
                <a:solidFill>
                  <a:srgbClr val="46424D"/>
                </a:solidFill>
                <a:latin typeface="Arial"/>
                <a:cs typeface="Arial"/>
              </a:rPr>
              <a:t>A </a:t>
            </a:r>
            <a:r>
              <a:rPr sz="2400" spc="-5" dirty="0">
                <a:solidFill>
                  <a:srgbClr val="46424D"/>
                </a:solidFill>
                <a:latin typeface="Arial"/>
                <a:cs typeface="Arial"/>
              </a:rPr>
              <a:t>sequence diagram shows </a:t>
            </a:r>
            <a:r>
              <a:rPr sz="2400" dirty="0">
                <a:solidFill>
                  <a:srgbClr val="46424D"/>
                </a:solidFill>
                <a:latin typeface="Arial"/>
                <a:cs typeface="Arial"/>
              </a:rPr>
              <a:t>the </a:t>
            </a:r>
            <a:r>
              <a:rPr sz="2400" spc="-5" dirty="0">
                <a:solidFill>
                  <a:srgbClr val="46424D"/>
                </a:solidFill>
                <a:latin typeface="Arial"/>
                <a:cs typeface="Arial"/>
              </a:rPr>
              <a:t>sequence </a:t>
            </a:r>
            <a:r>
              <a:rPr sz="2400" dirty="0">
                <a:solidFill>
                  <a:srgbClr val="46424D"/>
                </a:solidFill>
                <a:latin typeface="Arial"/>
                <a:cs typeface="Arial"/>
              </a:rPr>
              <a:t>of</a:t>
            </a:r>
            <a:r>
              <a:rPr sz="2400" spc="-40" dirty="0">
                <a:solidFill>
                  <a:srgbClr val="46424D"/>
                </a:solidFill>
                <a:latin typeface="Arial"/>
                <a:cs typeface="Arial"/>
              </a:rPr>
              <a:t> </a:t>
            </a:r>
            <a:r>
              <a:rPr sz="2400" spc="-5" dirty="0">
                <a:solidFill>
                  <a:srgbClr val="46424D"/>
                </a:solidFill>
                <a:latin typeface="Arial"/>
                <a:cs typeface="Arial"/>
              </a:rPr>
              <a:t>interactions  </a:t>
            </a:r>
            <a:r>
              <a:rPr sz="2400" dirty="0">
                <a:solidFill>
                  <a:srgbClr val="46424D"/>
                </a:solidFill>
                <a:latin typeface="Arial"/>
                <a:cs typeface="Arial"/>
              </a:rPr>
              <a:t>that take </a:t>
            </a:r>
            <a:r>
              <a:rPr sz="2400" spc="-5" dirty="0">
                <a:solidFill>
                  <a:srgbClr val="46424D"/>
                </a:solidFill>
                <a:latin typeface="Arial"/>
                <a:cs typeface="Arial"/>
              </a:rPr>
              <a:t>place during a particular use case or use case  instance.</a:t>
            </a:r>
            <a:endParaRPr sz="2400">
              <a:latin typeface="Arial"/>
              <a:cs typeface="Arial"/>
            </a:endParaRPr>
          </a:p>
          <a:p>
            <a:pPr marL="355600" marR="172720" indent="-342900">
              <a:lnSpc>
                <a:spcPct val="100000"/>
              </a:lnSpc>
              <a:spcBef>
                <a:spcPts val="1205"/>
              </a:spcBef>
              <a:buFont typeface="Wingdings"/>
              <a:buChar char=""/>
              <a:tabLst>
                <a:tab pos="355600" algn="l"/>
              </a:tabLst>
            </a:pPr>
            <a:r>
              <a:rPr sz="2400" dirty="0">
                <a:solidFill>
                  <a:srgbClr val="46424D"/>
                </a:solidFill>
                <a:latin typeface="Arial"/>
                <a:cs typeface="Arial"/>
              </a:rPr>
              <a:t>The </a:t>
            </a:r>
            <a:r>
              <a:rPr sz="2400" spc="-5" dirty="0">
                <a:solidFill>
                  <a:srgbClr val="46424D"/>
                </a:solidFill>
                <a:latin typeface="Arial"/>
                <a:cs typeface="Arial"/>
              </a:rPr>
              <a:t>objects and </a:t>
            </a:r>
            <a:r>
              <a:rPr sz="2400" dirty="0">
                <a:solidFill>
                  <a:srgbClr val="46424D"/>
                </a:solidFill>
                <a:latin typeface="Arial"/>
                <a:cs typeface="Arial"/>
              </a:rPr>
              <a:t>actors </a:t>
            </a:r>
            <a:r>
              <a:rPr sz="2400" spc="-5" dirty="0">
                <a:solidFill>
                  <a:srgbClr val="46424D"/>
                </a:solidFill>
                <a:latin typeface="Arial"/>
                <a:cs typeface="Arial"/>
              </a:rPr>
              <a:t>involved are listed along </a:t>
            </a:r>
            <a:r>
              <a:rPr sz="2400" dirty="0">
                <a:solidFill>
                  <a:srgbClr val="46424D"/>
                </a:solidFill>
                <a:latin typeface="Arial"/>
                <a:cs typeface="Arial"/>
              </a:rPr>
              <a:t>the top  of </a:t>
            </a:r>
            <a:r>
              <a:rPr sz="2400" spc="-5" dirty="0">
                <a:solidFill>
                  <a:srgbClr val="46424D"/>
                </a:solidFill>
                <a:latin typeface="Arial"/>
                <a:cs typeface="Arial"/>
              </a:rPr>
              <a:t>the diagram, with a dotted line drawn vertically </a:t>
            </a:r>
            <a:r>
              <a:rPr sz="2400" dirty="0">
                <a:solidFill>
                  <a:srgbClr val="46424D"/>
                </a:solidFill>
                <a:latin typeface="Arial"/>
                <a:cs typeface="Arial"/>
              </a:rPr>
              <a:t>from  </a:t>
            </a:r>
            <a:r>
              <a:rPr sz="2400" spc="-5" dirty="0">
                <a:solidFill>
                  <a:srgbClr val="46424D"/>
                </a:solidFill>
                <a:latin typeface="Arial"/>
                <a:cs typeface="Arial"/>
              </a:rPr>
              <a:t>these.</a:t>
            </a:r>
            <a:endParaRPr sz="2400">
              <a:latin typeface="Arial"/>
              <a:cs typeface="Arial"/>
            </a:endParaRPr>
          </a:p>
          <a:p>
            <a:pPr marL="355600" indent="-342900">
              <a:lnSpc>
                <a:spcPct val="100000"/>
              </a:lnSpc>
              <a:spcBef>
                <a:spcPts val="1200"/>
              </a:spcBef>
              <a:buFont typeface="Wingdings"/>
              <a:buChar char=""/>
              <a:tabLst>
                <a:tab pos="355600" algn="l"/>
              </a:tabLst>
            </a:pPr>
            <a:r>
              <a:rPr sz="2400" dirty="0">
                <a:solidFill>
                  <a:srgbClr val="46424D"/>
                </a:solidFill>
                <a:latin typeface="Arial"/>
                <a:cs typeface="Arial"/>
              </a:rPr>
              <a:t>Interactions </a:t>
            </a:r>
            <a:r>
              <a:rPr sz="2400" spc="-5" dirty="0">
                <a:solidFill>
                  <a:srgbClr val="46424D"/>
                </a:solidFill>
                <a:latin typeface="Arial"/>
                <a:cs typeface="Arial"/>
              </a:rPr>
              <a:t>between objects </a:t>
            </a:r>
            <a:r>
              <a:rPr sz="2400" dirty="0">
                <a:solidFill>
                  <a:srgbClr val="46424D"/>
                </a:solidFill>
                <a:latin typeface="Arial"/>
                <a:cs typeface="Arial"/>
              </a:rPr>
              <a:t>are </a:t>
            </a:r>
            <a:r>
              <a:rPr sz="2400" spc="-5" dirty="0">
                <a:solidFill>
                  <a:srgbClr val="46424D"/>
                </a:solidFill>
                <a:latin typeface="Arial"/>
                <a:cs typeface="Arial"/>
              </a:rPr>
              <a:t>indicated </a:t>
            </a:r>
            <a:r>
              <a:rPr sz="2400" dirty="0">
                <a:solidFill>
                  <a:srgbClr val="46424D"/>
                </a:solidFill>
                <a:latin typeface="Arial"/>
                <a:cs typeface="Arial"/>
              </a:rPr>
              <a:t>by</a:t>
            </a:r>
            <a:r>
              <a:rPr sz="2400" spc="40" dirty="0">
                <a:solidFill>
                  <a:srgbClr val="46424D"/>
                </a:solidFill>
                <a:latin typeface="Arial"/>
                <a:cs typeface="Arial"/>
              </a:rPr>
              <a:t> </a:t>
            </a:r>
            <a:r>
              <a:rPr sz="2400" spc="-5" dirty="0">
                <a:solidFill>
                  <a:srgbClr val="46424D"/>
                </a:solidFill>
                <a:latin typeface="Arial"/>
                <a:cs typeface="Arial"/>
              </a:rPr>
              <a:t>annotated</a:t>
            </a:r>
            <a:endParaRPr sz="2400">
              <a:latin typeface="Arial"/>
              <a:cs typeface="Arial"/>
            </a:endParaRPr>
          </a:p>
          <a:p>
            <a:pPr marL="355600">
              <a:lnSpc>
                <a:spcPct val="100000"/>
              </a:lnSpc>
            </a:pPr>
            <a:r>
              <a:rPr sz="2400" spc="-5" dirty="0">
                <a:solidFill>
                  <a:srgbClr val="46424D"/>
                </a:solidFill>
                <a:latin typeface="Arial"/>
                <a:cs typeface="Arial"/>
              </a:rPr>
              <a:t>arrows.</a:t>
            </a:r>
            <a:endParaRPr sz="240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6840855" cy="391160"/>
          </a:xfrm>
          <a:prstGeom prst="rect">
            <a:avLst/>
          </a:prstGeom>
        </p:spPr>
        <p:txBody>
          <a:bodyPr vert="horz" wrap="square" lIns="0" tIns="12700" rIns="0" bIns="0" rtlCol="0">
            <a:spAutoFit/>
          </a:bodyPr>
          <a:lstStyle/>
          <a:p>
            <a:pPr marL="12700">
              <a:lnSpc>
                <a:spcPct val="100000"/>
              </a:lnSpc>
              <a:spcBef>
                <a:spcPts val="100"/>
              </a:spcBef>
            </a:pPr>
            <a:r>
              <a:rPr spc="-5" dirty="0"/>
              <a:t>Sequence diagram for </a:t>
            </a:r>
            <a:r>
              <a:rPr spc="-15" dirty="0"/>
              <a:t>View </a:t>
            </a:r>
            <a:r>
              <a:rPr dirty="0"/>
              <a:t>patient</a:t>
            </a:r>
            <a:r>
              <a:rPr spc="-25" dirty="0"/>
              <a:t> </a:t>
            </a:r>
            <a:r>
              <a:rPr dirty="0"/>
              <a:t>information</a:t>
            </a:r>
          </a:p>
        </p:txBody>
      </p:sp>
      <p:sp>
        <p:nvSpPr>
          <p:cNvPr id="3" name="object 3"/>
          <p:cNvSpPr/>
          <p:nvPr/>
        </p:nvSpPr>
        <p:spPr>
          <a:xfrm>
            <a:off x="1549737" y="1765974"/>
            <a:ext cx="5699819" cy="4342725"/>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Chapter </a:t>
            </a:r>
            <a:r>
              <a:rPr dirty="0"/>
              <a:t>5 </a:t>
            </a:r>
            <a:r>
              <a:rPr spc="-10" dirty="0"/>
              <a:t>System</a:t>
            </a:r>
            <a:r>
              <a:rPr spc="-110" dirty="0"/>
              <a:t> </a:t>
            </a:r>
            <a:r>
              <a:rPr dirty="0"/>
              <a:t>modeling</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19</a:t>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643254"/>
            <a:ext cx="3806825" cy="3490699"/>
          </a:xfrm>
          <a:prstGeom prst="rect">
            <a:avLst/>
          </a:prstGeom>
        </p:spPr>
        <p:txBody>
          <a:bodyPr vert="horz" wrap="square" lIns="0" tIns="12700" rIns="0" bIns="0" rtlCol="0">
            <a:spAutoFit/>
          </a:bodyPr>
          <a:lstStyle/>
          <a:p>
            <a:pPr marL="12700">
              <a:lnSpc>
                <a:spcPct val="100000"/>
              </a:lnSpc>
              <a:spcBef>
                <a:spcPts val="100"/>
              </a:spcBef>
            </a:pPr>
            <a:r>
              <a:rPr sz="2400" b="1" spc="-35" dirty="0">
                <a:solidFill>
                  <a:srgbClr val="46424D"/>
                </a:solidFill>
                <a:latin typeface="Arial"/>
                <a:cs typeface="Arial"/>
              </a:rPr>
              <a:t>Topics</a:t>
            </a:r>
            <a:r>
              <a:rPr sz="2400" b="1" spc="-30" dirty="0">
                <a:solidFill>
                  <a:srgbClr val="46424D"/>
                </a:solidFill>
                <a:latin typeface="Arial"/>
                <a:cs typeface="Arial"/>
              </a:rPr>
              <a:t> </a:t>
            </a:r>
            <a:r>
              <a:rPr sz="2400" b="1" spc="-5" dirty="0">
                <a:solidFill>
                  <a:srgbClr val="46424D"/>
                </a:solidFill>
                <a:latin typeface="Arial"/>
                <a:cs typeface="Arial"/>
              </a:rPr>
              <a:t>covered</a:t>
            </a:r>
            <a:endParaRPr sz="2400">
              <a:latin typeface="Arial"/>
              <a:cs typeface="Arial"/>
            </a:endParaRPr>
          </a:p>
          <a:p>
            <a:pPr>
              <a:lnSpc>
                <a:spcPct val="100000"/>
              </a:lnSpc>
            </a:pPr>
            <a:endParaRPr sz="2700">
              <a:latin typeface="Times New Roman"/>
              <a:cs typeface="Times New Roman"/>
            </a:endParaRPr>
          </a:p>
          <a:p>
            <a:pPr marL="355600" indent="-342900">
              <a:lnSpc>
                <a:spcPct val="100000"/>
              </a:lnSpc>
              <a:spcBef>
                <a:spcPts val="1750"/>
              </a:spcBef>
              <a:buFont typeface="Wingdings"/>
              <a:buChar char=""/>
              <a:tabLst>
                <a:tab pos="355600" algn="l"/>
              </a:tabLst>
            </a:pPr>
            <a:r>
              <a:rPr sz="2400" spc="-5" dirty="0">
                <a:solidFill>
                  <a:srgbClr val="46424D"/>
                </a:solidFill>
                <a:latin typeface="Arial"/>
                <a:cs typeface="Arial"/>
              </a:rPr>
              <a:t>Context</a:t>
            </a:r>
            <a:r>
              <a:rPr sz="2400" dirty="0">
                <a:solidFill>
                  <a:srgbClr val="46424D"/>
                </a:solidFill>
                <a:latin typeface="Arial"/>
                <a:cs typeface="Arial"/>
              </a:rPr>
              <a:t> </a:t>
            </a:r>
            <a:r>
              <a:rPr sz="2400" spc="-5" dirty="0">
                <a:solidFill>
                  <a:srgbClr val="46424D"/>
                </a:solidFill>
                <a:latin typeface="Arial"/>
                <a:cs typeface="Arial"/>
              </a:rPr>
              <a:t>models</a:t>
            </a:r>
            <a:endParaRPr sz="2400">
              <a:latin typeface="Arial"/>
              <a:cs typeface="Arial"/>
            </a:endParaRPr>
          </a:p>
          <a:p>
            <a:pPr marL="355600" indent="-342900">
              <a:lnSpc>
                <a:spcPct val="100000"/>
              </a:lnSpc>
              <a:spcBef>
                <a:spcPts val="1205"/>
              </a:spcBef>
              <a:buFont typeface="Wingdings"/>
              <a:buChar char=""/>
              <a:tabLst>
                <a:tab pos="355600" algn="l"/>
              </a:tabLst>
            </a:pPr>
            <a:r>
              <a:rPr sz="2400" dirty="0">
                <a:solidFill>
                  <a:srgbClr val="46424D"/>
                </a:solidFill>
                <a:latin typeface="Arial"/>
                <a:cs typeface="Arial"/>
              </a:rPr>
              <a:t>Interaction</a:t>
            </a:r>
            <a:r>
              <a:rPr sz="2400" spc="-25" dirty="0">
                <a:solidFill>
                  <a:srgbClr val="46424D"/>
                </a:solidFill>
                <a:latin typeface="Arial"/>
                <a:cs typeface="Arial"/>
              </a:rPr>
              <a:t> </a:t>
            </a:r>
            <a:r>
              <a:rPr sz="2400" spc="-5" dirty="0">
                <a:solidFill>
                  <a:srgbClr val="46424D"/>
                </a:solidFill>
                <a:latin typeface="Arial"/>
                <a:cs typeface="Arial"/>
              </a:rPr>
              <a:t>models</a:t>
            </a:r>
            <a:endParaRPr sz="2400">
              <a:latin typeface="Arial"/>
              <a:cs typeface="Arial"/>
            </a:endParaRPr>
          </a:p>
          <a:p>
            <a:pPr marL="355600" indent="-342900">
              <a:lnSpc>
                <a:spcPct val="100000"/>
              </a:lnSpc>
              <a:spcBef>
                <a:spcPts val="1200"/>
              </a:spcBef>
              <a:buFont typeface="Wingdings"/>
              <a:buChar char=""/>
              <a:tabLst>
                <a:tab pos="355600" algn="l"/>
              </a:tabLst>
            </a:pPr>
            <a:r>
              <a:rPr sz="2400" spc="-5" smtClean="0">
                <a:solidFill>
                  <a:srgbClr val="46424D"/>
                </a:solidFill>
                <a:latin typeface="Arial"/>
                <a:cs typeface="Arial"/>
              </a:rPr>
              <a:t>Behavioral</a:t>
            </a:r>
            <a:r>
              <a:rPr sz="2400" spc="15" smtClean="0">
                <a:solidFill>
                  <a:srgbClr val="46424D"/>
                </a:solidFill>
                <a:latin typeface="Arial"/>
                <a:cs typeface="Arial"/>
              </a:rPr>
              <a:t> </a:t>
            </a:r>
            <a:r>
              <a:rPr sz="2400" spc="-5" smtClean="0">
                <a:solidFill>
                  <a:srgbClr val="46424D"/>
                </a:solidFill>
                <a:latin typeface="Arial"/>
                <a:cs typeface="Arial"/>
              </a:rPr>
              <a:t>models</a:t>
            </a:r>
            <a:endParaRPr lang="en-US" sz="2400" spc="-5" dirty="0" smtClean="0">
              <a:solidFill>
                <a:srgbClr val="46424D"/>
              </a:solidFill>
              <a:latin typeface="Arial"/>
              <a:cs typeface="Arial"/>
            </a:endParaRPr>
          </a:p>
          <a:p>
            <a:pPr marL="355600" indent="-342900">
              <a:lnSpc>
                <a:spcPct val="100000"/>
              </a:lnSpc>
              <a:spcBef>
                <a:spcPts val="1200"/>
              </a:spcBef>
              <a:buFont typeface="Wingdings"/>
              <a:buChar char=""/>
              <a:tabLst>
                <a:tab pos="355600" algn="l"/>
              </a:tabLst>
            </a:pPr>
            <a:r>
              <a:rPr lang="en-US" sz="2400" spc="-5" dirty="0" smtClean="0">
                <a:solidFill>
                  <a:srgbClr val="46424D"/>
                </a:solidFill>
                <a:latin typeface="Arial"/>
                <a:cs typeface="Arial"/>
              </a:rPr>
              <a:t>Object Model </a:t>
            </a:r>
            <a:endParaRPr sz="2400">
              <a:latin typeface="Arial"/>
              <a:cs typeface="Arial"/>
            </a:endParaRPr>
          </a:p>
          <a:p>
            <a:pPr marL="355600" indent="-342900">
              <a:lnSpc>
                <a:spcPct val="100000"/>
              </a:lnSpc>
              <a:spcBef>
                <a:spcPts val="1200"/>
              </a:spcBef>
              <a:tabLst>
                <a:tab pos="355600" algn="l"/>
              </a:tabLst>
            </a:pPr>
            <a:endParaRPr sz="2400">
              <a:latin typeface="Arial"/>
              <a:cs typeface="Arial"/>
            </a:endParaRP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Chapter </a:t>
            </a:r>
            <a:r>
              <a:rPr dirty="0"/>
              <a:t>5 </a:t>
            </a:r>
            <a:r>
              <a:rPr spc="-10" dirty="0"/>
              <a:t>System</a:t>
            </a:r>
            <a:r>
              <a:rPr spc="-110" dirty="0"/>
              <a:t> </a:t>
            </a:r>
            <a:r>
              <a:rPr dirty="0"/>
              <a:t>modeling</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2</a:t>
            </a:fld>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5255895" cy="391160"/>
          </a:xfrm>
          <a:prstGeom prst="rect">
            <a:avLst/>
          </a:prstGeom>
        </p:spPr>
        <p:txBody>
          <a:bodyPr vert="horz" wrap="square" lIns="0" tIns="12700" rIns="0" bIns="0" rtlCol="0">
            <a:spAutoFit/>
          </a:bodyPr>
          <a:lstStyle/>
          <a:p>
            <a:pPr marL="12700">
              <a:lnSpc>
                <a:spcPct val="100000"/>
              </a:lnSpc>
              <a:spcBef>
                <a:spcPts val="100"/>
              </a:spcBef>
            </a:pPr>
            <a:r>
              <a:rPr spc="-5" dirty="0"/>
              <a:t>Sequence diagram for </a:t>
            </a:r>
            <a:r>
              <a:rPr spc="-20" dirty="0"/>
              <a:t>Transfer</a:t>
            </a:r>
            <a:r>
              <a:rPr spc="5" dirty="0"/>
              <a:t> </a:t>
            </a:r>
            <a:r>
              <a:rPr spc="-5" dirty="0"/>
              <a:t>Data</a:t>
            </a:r>
          </a:p>
        </p:txBody>
      </p:sp>
      <p:sp>
        <p:nvSpPr>
          <p:cNvPr id="3" name="object 3"/>
          <p:cNvSpPr/>
          <p:nvPr/>
        </p:nvSpPr>
        <p:spPr>
          <a:xfrm>
            <a:off x="2057400" y="1231900"/>
            <a:ext cx="5395595" cy="5422900"/>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Chapter </a:t>
            </a:r>
            <a:r>
              <a:rPr dirty="0"/>
              <a:t>5 </a:t>
            </a:r>
            <a:r>
              <a:rPr spc="-10" dirty="0"/>
              <a:t>System</a:t>
            </a:r>
            <a:r>
              <a:rPr spc="-110" dirty="0"/>
              <a:t> </a:t>
            </a:r>
            <a:r>
              <a:rPr dirty="0"/>
              <a:t>modeling</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20</a:t>
            </a:fld>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1583055" cy="391160"/>
          </a:xfrm>
          <a:prstGeom prst="rect">
            <a:avLst/>
          </a:prstGeom>
        </p:spPr>
        <p:txBody>
          <a:bodyPr vert="horz" wrap="square" lIns="0" tIns="12700" rIns="0" bIns="0" rtlCol="0">
            <a:spAutoFit/>
          </a:bodyPr>
          <a:lstStyle/>
          <a:p>
            <a:pPr marL="12700">
              <a:lnSpc>
                <a:spcPct val="100000"/>
              </a:lnSpc>
              <a:spcBef>
                <a:spcPts val="100"/>
              </a:spcBef>
            </a:pPr>
            <a:r>
              <a:rPr spc="-5" dirty="0"/>
              <a:t>Key</a:t>
            </a:r>
            <a:r>
              <a:rPr spc="-85" dirty="0"/>
              <a:t> </a:t>
            </a:r>
            <a:r>
              <a:rPr dirty="0"/>
              <a:t>points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Chapter </a:t>
            </a:r>
            <a:r>
              <a:rPr dirty="0"/>
              <a:t>5 </a:t>
            </a:r>
            <a:r>
              <a:rPr spc="-10" dirty="0"/>
              <a:t>System</a:t>
            </a:r>
            <a:r>
              <a:rPr spc="-110" dirty="0"/>
              <a:t> </a:t>
            </a:r>
            <a:r>
              <a:rPr dirty="0"/>
              <a:t>modeling</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21</a:t>
            </a:fld>
            <a:endParaRPr dirty="0"/>
          </a:p>
        </p:txBody>
      </p:sp>
      <p:sp>
        <p:nvSpPr>
          <p:cNvPr id="3" name="object 3"/>
          <p:cNvSpPr txBox="1"/>
          <p:nvPr/>
        </p:nvSpPr>
        <p:spPr>
          <a:xfrm>
            <a:off x="535940" y="1625854"/>
            <a:ext cx="7950834" cy="4446905"/>
          </a:xfrm>
          <a:prstGeom prst="rect">
            <a:avLst/>
          </a:prstGeom>
        </p:spPr>
        <p:txBody>
          <a:bodyPr vert="horz" wrap="square" lIns="0" tIns="13335" rIns="0" bIns="0" rtlCol="0">
            <a:spAutoFit/>
          </a:bodyPr>
          <a:lstStyle/>
          <a:p>
            <a:pPr marL="355600" marR="5080" indent="-342900">
              <a:lnSpc>
                <a:spcPct val="100000"/>
              </a:lnSpc>
              <a:spcBef>
                <a:spcPts val="105"/>
              </a:spcBef>
              <a:buFont typeface="Wingdings"/>
              <a:buChar char=""/>
              <a:tabLst>
                <a:tab pos="355600" algn="l"/>
              </a:tabLst>
            </a:pPr>
            <a:r>
              <a:rPr sz="2000" dirty="0">
                <a:solidFill>
                  <a:srgbClr val="46424D"/>
                </a:solidFill>
                <a:latin typeface="Arial"/>
                <a:cs typeface="Arial"/>
              </a:rPr>
              <a:t>A model is an abstract </a:t>
            </a:r>
            <a:r>
              <a:rPr sz="2000" spc="-5" dirty="0">
                <a:solidFill>
                  <a:srgbClr val="46424D"/>
                </a:solidFill>
                <a:latin typeface="Arial"/>
                <a:cs typeface="Arial"/>
              </a:rPr>
              <a:t>view </a:t>
            </a:r>
            <a:r>
              <a:rPr sz="2000" dirty="0">
                <a:solidFill>
                  <a:srgbClr val="46424D"/>
                </a:solidFill>
                <a:latin typeface="Arial"/>
                <a:cs typeface="Arial"/>
              </a:rPr>
              <a:t>of a system that ignores system</a:t>
            </a:r>
            <a:r>
              <a:rPr sz="2000" spc="-320" dirty="0">
                <a:solidFill>
                  <a:srgbClr val="46424D"/>
                </a:solidFill>
                <a:latin typeface="Arial"/>
                <a:cs typeface="Arial"/>
              </a:rPr>
              <a:t> </a:t>
            </a:r>
            <a:r>
              <a:rPr sz="2000" dirty="0">
                <a:solidFill>
                  <a:srgbClr val="46424D"/>
                </a:solidFill>
                <a:latin typeface="Arial"/>
                <a:cs typeface="Arial"/>
              </a:rPr>
              <a:t>details.  Complementary system models can be developed to show the  </a:t>
            </a:r>
            <a:r>
              <a:rPr sz="2000" spc="-5" dirty="0">
                <a:solidFill>
                  <a:srgbClr val="46424D"/>
                </a:solidFill>
                <a:latin typeface="Arial"/>
                <a:cs typeface="Arial"/>
              </a:rPr>
              <a:t>system’s </a:t>
            </a:r>
            <a:r>
              <a:rPr sz="2000" dirty="0">
                <a:solidFill>
                  <a:srgbClr val="46424D"/>
                </a:solidFill>
                <a:latin typeface="Arial"/>
                <a:cs typeface="Arial"/>
              </a:rPr>
              <a:t>context, </a:t>
            </a:r>
            <a:r>
              <a:rPr sz="2000" spc="-5" dirty="0">
                <a:solidFill>
                  <a:srgbClr val="46424D"/>
                </a:solidFill>
                <a:latin typeface="Arial"/>
                <a:cs typeface="Arial"/>
              </a:rPr>
              <a:t>interactions, </a:t>
            </a:r>
            <a:r>
              <a:rPr sz="2000" dirty="0">
                <a:solidFill>
                  <a:srgbClr val="46424D"/>
                </a:solidFill>
                <a:latin typeface="Arial"/>
                <a:cs typeface="Arial"/>
              </a:rPr>
              <a:t>structure and</a:t>
            </a:r>
            <a:r>
              <a:rPr sz="2000" spc="-180" dirty="0">
                <a:solidFill>
                  <a:srgbClr val="46424D"/>
                </a:solidFill>
                <a:latin typeface="Arial"/>
                <a:cs typeface="Arial"/>
              </a:rPr>
              <a:t> </a:t>
            </a:r>
            <a:r>
              <a:rPr sz="2000" spc="-10" dirty="0">
                <a:solidFill>
                  <a:srgbClr val="46424D"/>
                </a:solidFill>
                <a:latin typeface="Arial"/>
                <a:cs typeface="Arial"/>
              </a:rPr>
              <a:t>behavior.</a:t>
            </a:r>
            <a:endParaRPr sz="2000">
              <a:latin typeface="Arial"/>
              <a:cs typeface="Arial"/>
            </a:endParaRPr>
          </a:p>
          <a:p>
            <a:pPr marL="355600" marR="375920" indent="-342900">
              <a:lnSpc>
                <a:spcPct val="100000"/>
              </a:lnSpc>
              <a:spcBef>
                <a:spcPts val="1200"/>
              </a:spcBef>
              <a:buFont typeface="Wingdings"/>
              <a:buChar char=""/>
              <a:tabLst>
                <a:tab pos="355600" algn="l"/>
              </a:tabLst>
            </a:pPr>
            <a:r>
              <a:rPr sz="2000" dirty="0">
                <a:solidFill>
                  <a:srgbClr val="46424D"/>
                </a:solidFill>
                <a:latin typeface="Arial"/>
                <a:cs typeface="Arial"/>
              </a:rPr>
              <a:t>Context models show how a system that is being modeled is  positioned in an environment with </a:t>
            </a:r>
            <a:r>
              <a:rPr sz="2000" spc="-5" dirty="0">
                <a:solidFill>
                  <a:srgbClr val="46424D"/>
                </a:solidFill>
                <a:latin typeface="Arial"/>
                <a:cs typeface="Arial"/>
              </a:rPr>
              <a:t>other </a:t>
            </a:r>
            <a:r>
              <a:rPr sz="2000" dirty="0">
                <a:solidFill>
                  <a:srgbClr val="46424D"/>
                </a:solidFill>
                <a:latin typeface="Arial"/>
                <a:cs typeface="Arial"/>
              </a:rPr>
              <a:t>systems and</a:t>
            </a:r>
            <a:r>
              <a:rPr sz="2000" spc="-135" dirty="0">
                <a:solidFill>
                  <a:srgbClr val="46424D"/>
                </a:solidFill>
                <a:latin typeface="Arial"/>
                <a:cs typeface="Arial"/>
              </a:rPr>
              <a:t> </a:t>
            </a:r>
            <a:r>
              <a:rPr sz="2000" dirty="0">
                <a:solidFill>
                  <a:srgbClr val="46424D"/>
                </a:solidFill>
                <a:latin typeface="Arial"/>
                <a:cs typeface="Arial"/>
              </a:rPr>
              <a:t>processes.</a:t>
            </a:r>
            <a:endParaRPr sz="2000">
              <a:latin typeface="Arial"/>
              <a:cs typeface="Arial"/>
            </a:endParaRPr>
          </a:p>
          <a:p>
            <a:pPr marL="355600" marR="131445" indent="-342900">
              <a:lnSpc>
                <a:spcPct val="100000"/>
              </a:lnSpc>
              <a:spcBef>
                <a:spcPts val="1200"/>
              </a:spcBef>
              <a:buFont typeface="Wingdings"/>
              <a:buChar char=""/>
              <a:tabLst>
                <a:tab pos="355600" algn="l"/>
              </a:tabLst>
            </a:pPr>
            <a:r>
              <a:rPr sz="2000" spc="5" dirty="0">
                <a:solidFill>
                  <a:srgbClr val="46424D"/>
                </a:solidFill>
                <a:latin typeface="Arial"/>
                <a:cs typeface="Arial"/>
              </a:rPr>
              <a:t>Use </a:t>
            </a:r>
            <a:r>
              <a:rPr sz="2000" dirty="0">
                <a:solidFill>
                  <a:srgbClr val="46424D"/>
                </a:solidFill>
                <a:latin typeface="Arial"/>
                <a:cs typeface="Arial"/>
              </a:rPr>
              <a:t>case diagrams and sequence diagrams are used to describe  the interactions between users and systems in the system being  designed. </a:t>
            </a:r>
            <a:r>
              <a:rPr sz="2000" spc="5" dirty="0">
                <a:solidFill>
                  <a:srgbClr val="46424D"/>
                </a:solidFill>
                <a:latin typeface="Arial"/>
                <a:cs typeface="Arial"/>
              </a:rPr>
              <a:t>Use </a:t>
            </a:r>
            <a:r>
              <a:rPr sz="2000" dirty="0">
                <a:solidFill>
                  <a:srgbClr val="46424D"/>
                </a:solidFill>
                <a:latin typeface="Arial"/>
                <a:cs typeface="Arial"/>
              </a:rPr>
              <a:t>cases describe interactions between a system and  external actors; sequence diagrams add more information to</a:t>
            </a:r>
            <a:r>
              <a:rPr sz="2000" spc="-235" dirty="0">
                <a:solidFill>
                  <a:srgbClr val="46424D"/>
                </a:solidFill>
                <a:latin typeface="Arial"/>
                <a:cs typeface="Arial"/>
              </a:rPr>
              <a:t> </a:t>
            </a:r>
            <a:r>
              <a:rPr sz="2000" dirty="0">
                <a:solidFill>
                  <a:srgbClr val="46424D"/>
                </a:solidFill>
                <a:latin typeface="Arial"/>
                <a:cs typeface="Arial"/>
              </a:rPr>
              <a:t>these  by showing interactions between system</a:t>
            </a:r>
            <a:r>
              <a:rPr sz="2000" spc="-155" dirty="0">
                <a:solidFill>
                  <a:srgbClr val="46424D"/>
                </a:solidFill>
                <a:latin typeface="Arial"/>
                <a:cs typeface="Arial"/>
              </a:rPr>
              <a:t> </a:t>
            </a:r>
            <a:r>
              <a:rPr sz="2000" dirty="0">
                <a:solidFill>
                  <a:srgbClr val="46424D"/>
                </a:solidFill>
                <a:latin typeface="Arial"/>
                <a:cs typeface="Arial"/>
              </a:rPr>
              <a:t>objects.</a:t>
            </a:r>
            <a:endParaRPr sz="2000">
              <a:latin typeface="Arial"/>
              <a:cs typeface="Arial"/>
            </a:endParaRPr>
          </a:p>
          <a:p>
            <a:pPr marL="355600" marR="373380" indent="-342900">
              <a:lnSpc>
                <a:spcPct val="100000"/>
              </a:lnSpc>
              <a:spcBef>
                <a:spcPts val="1205"/>
              </a:spcBef>
              <a:buFont typeface="Wingdings"/>
              <a:buChar char=""/>
              <a:tabLst>
                <a:tab pos="355600" algn="l"/>
              </a:tabLst>
            </a:pPr>
            <a:r>
              <a:rPr sz="2000" dirty="0">
                <a:solidFill>
                  <a:srgbClr val="46424D"/>
                </a:solidFill>
                <a:latin typeface="Arial"/>
                <a:cs typeface="Arial"/>
              </a:rPr>
              <a:t>Structural models show the organization and architecture of a  system. Class diagrams are used to define the static structure</a:t>
            </a:r>
            <a:r>
              <a:rPr sz="2000" spc="-250" dirty="0">
                <a:solidFill>
                  <a:srgbClr val="46424D"/>
                </a:solidFill>
                <a:latin typeface="Arial"/>
                <a:cs typeface="Arial"/>
              </a:rPr>
              <a:t> </a:t>
            </a:r>
            <a:r>
              <a:rPr sz="2000" dirty="0">
                <a:solidFill>
                  <a:srgbClr val="46424D"/>
                </a:solidFill>
                <a:latin typeface="Arial"/>
                <a:cs typeface="Arial"/>
              </a:rPr>
              <a:t>of  classes in a system and their</a:t>
            </a:r>
            <a:r>
              <a:rPr sz="2000" spc="-135" dirty="0">
                <a:solidFill>
                  <a:srgbClr val="46424D"/>
                </a:solidFill>
                <a:latin typeface="Arial"/>
                <a:cs typeface="Arial"/>
              </a:rPr>
              <a:t> </a:t>
            </a:r>
            <a:r>
              <a:rPr sz="2000" dirty="0">
                <a:solidFill>
                  <a:srgbClr val="46424D"/>
                </a:solidFill>
                <a:latin typeface="Arial"/>
                <a:cs typeface="Arial"/>
              </a:rPr>
              <a:t>associations.</a:t>
            </a:r>
            <a:endParaRPr sz="200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362580"/>
            <a:ext cx="4277360" cy="391160"/>
          </a:xfrm>
          <a:prstGeom prst="rect">
            <a:avLst/>
          </a:prstGeom>
        </p:spPr>
        <p:txBody>
          <a:bodyPr vert="horz" wrap="square" lIns="0" tIns="12700" rIns="0" bIns="0" rtlCol="0">
            <a:spAutoFit/>
          </a:bodyPr>
          <a:lstStyle/>
          <a:p>
            <a:pPr marL="12700">
              <a:lnSpc>
                <a:spcPct val="100000"/>
              </a:lnSpc>
              <a:spcBef>
                <a:spcPts val="100"/>
              </a:spcBef>
            </a:pPr>
            <a:r>
              <a:rPr spc="-5" dirty="0"/>
              <a:t>Chapter 5 </a:t>
            </a:r>
            <a:r>
              <a:rPr dirty="0"/>
              <a:t>– </a:t>
            </a:r>
            <a:r>
              <a:rPr spc="-10" dirty="0"/>
              <a:t>System</a:t>
            </a:r>
            <a:r>
              <a:rPr spc="-5" dirty="0"/>
              <a:t> </a:t>
            </a:r>
            <a:r>
              <a:rPr dirty="0"/>
              <a:t>Modeling</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Chapter </a:t>
            </a:r>
            <a:r>
              <a:rPr dirty="0"/>
              <a:t>5 </a:t>
            </a:r>
            <a:r>
              <a:rPr spc="-10" dirty="0"/>
              <a:t>System</a:t>
            </a:r>
            <a:r>
              <a:rPr spc="-110" dirty="0"/>
              <a:t> </a:t>
            </a:r>
            <a:r>
              <a:rPr dirty="0"/>
              <a:t>modeling</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22</a:t>
            </a:fld>
            <a:endParaRPr dirty="0"/>
          </a:p>
        </p:txBody>
      </p:sp>
      <p:sp>
        <p:nvSpPr>
          <p:cNvPr id="3" name="object 3"/>
          <p:cNvSpPr txBox="1"/>
          <p:nvPr/>
        </p:nvSpPr>
        <p:spPr>
          <a:xfrm>
            <a:off x="3925061" y="3658361"/>
            <a:ext cx="129730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46424D"/>
                </a:solidFill>
                <a:latin typeface="Arial"/>
                <a:cs typeface="Arial"/>
              </a:rPr>
              <a:t>Lecture</a:t>
            </a:r>
            <a:r>
              <a:rPr sz="2400" spc="-55" dirty="0">
                <a:solidFill>
                  <a:srgbClr val="46424D"/>
                </a:solidFill>
                <a:latin typeface="Arial"/>
                <a:cs typeface="Arial"/>
              </a:rPr>
              <a:t> </a:t>
            </a:r>
            <a:r>
              <a:rPr sz="2400" spc="-5" dirty="0">
                <a:solidFill>
                  <a:srgbClr val="46424D"/>
                </a:solidFill>
                <a:latin typeface="Arial"/>
                <a:cs typeface="Arial"/>
              </a:rPr>
              <a:t>2</a:t>
            </a:r>
            <a:endParaRPr sz="240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2733675" cy="391160"/>
          </a:xfrm>
          <a:prstGeom prst="rect">
            <a:avLst/>
          </a:prstGeom>
        </p:spPr>
        <p:txBody>
          <a:bodyPr vert="horz" wrap="square" lIns="0" tIns="12700" rIns="0" bIns="0" rtlCol="0">
            <a:spAutoFit/>
          </a:bodyPr>
          <a:lstStyle/>
          <a:p>
            <a:pPr marL="12700">
              <a:lnSpc>
                <a:spcPct val="100000"/>
              </a:lnSpc>
              <a:spcBef>
                <a:spcPts val="100"/>
              </a:spcBef>
            </a:pPr>
            <a:r>
              <a:rPr spc="-5" dirty="0"/>
              <a:t>Behavioral</a:t>
            </a:r>
            <a:r>
              <a:rPr spc="-45" dirty="0"/>
              <a:t> </a:t>
            </a:r>
            <a:r>
              <a:rPr spc="-5" dirty="0"/>
              <a:t>models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Chapter </a:t>
            </a:r>
            <a:r>
              <a:rPr dirty="0"/>
              <a:t>5 </a:t>
            </a:r>
            <a:r>
              <a:rPr spc="-10" dirty="0"/>
              <a:t>System</a:t>
            </a:r>
            <a:r>
              <a:rPr spc="-110" dirty="0"/>
              <a:t> </a:t>
            </a:r>
            <a:r>
              <a:rPr dirty="0"/>
              <a:t>modeling</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23</a:t>
            </a:fld>
            <a:endParaRPr dirty="0"/>
          </a:p>
        </p:txBody>
      </p:sp>
      <p:sp>
        <p:nvSpPr>
          <p:cNvPr id="3" name="object 3"/>
          <p:cNvSpPr txBox="1"/>
          <p:nvPr/>
        </p:nvSpPr>
        <p:spPr>
          <a:xfrm>
            <a:off x="535940" y="1625853"/>
            <a:ext cx="7986395" cy="3417570"/>
          </a:xfrm>
          <a:prstGeom prst="rect">
            <a:avLst/>
          </a:prstGeom>
        </p:spPr>
        <p:txBody>
          <a:bodyPr vert="horz" wrap="square" lIns="0" tIns="12700" rIns="0" bIns="0" rtlCol="0">
            <a:spAutoFit/>
          </a:bodyPr>
          <a:lstStyle/>
          <a:p>
            <a:pPr marL="355600" marR="16510" indent="-342900">
              <a:lnSpc>
                <a:spcPct val="100000"/>
              </a:lnSpc>
              <a:spcBef>
                <a:spcPts val="100"/>
              </a:spcBef>
              <a:buFont typeface="Wingdings"/>
              <a:buChar char=""/>
              <a:tabLst>
                <a:tab pos="355600" algn="l"/>
              </a:tabLst>
            </a:pPr>
            <a:r>
              <a:rPr sz="2400" spc="-5" dirty="0">
                <a:solidFill>
                  <a:srgbClr val="46424D"/>
                </a:solidFill>
                <a:latin typeface="Arial"/>
                <a:cs typeface="Arial"/>
              </a:rPr>
              <a:t>Behavioral models are models </a:t>
            </a:r>
            <a:r>
              <a:rPr sz="2400" dirty="0">
                <a:solidFill>
                  <a:srgbClr val="46424D"/>
                </a:solidFill>
                <a:latin typeface="Arial"/>
                <a:cs typeface="Arial"/>
              </a:rPr>
              <a:t>of the </a:t>
            </a:r>
            <a:r>
              <a:rPr sz="2400" spc="-5" dirty="0">
                <a:solidFill>
                  <a:srgbClr val="46424D"/>
                </a:solidFill>
                <a:latin typeface="Arial"/>
                <a:cs typeface="Arial"/>
              </a:rPr>
              <a:t>dynamic behavior  </a:t>
            </a:r>
            <a:r>
              <a:rPr sz="2400" dirty="0">
                <a:solidFill>
                  <a:srgbClr val="46424D"/>
                </a:solidFill>
                <a:latin typeface="Arial"/>
                <a:cs typeface="Arial"/>
              </a:rPr>
              <a:t>of a system as it is </a:t>
            </a:r>
            <a:r>
              <a:rPr sz="2400" spc="-5" dirty="0">
                <a:solidFill>
                  <a:srgbClr val="46424D"/>
                </a:solidFill>
                <a:latin typeface="Arial"/>
                <a:cs typeface="Arial"/>
              </a:rPr>
              <a:t>executing. They show what happens  or what is supposed </a:t>
            </a:r>
            <a:r>
              <a:rPr sz="2400" dirty="0">
                <a:solidFill>
                  <a:srgbClr val="46424D"/>
                </a:solidFill>
                <a:latin typeface="Arial"/>
                <a:cs typeface="Arial"/>
              </a:rPr>
              <a:t>to </a:t>
            </a:r>
            <a:r>
              <a:rPr sz="2400" spc="-5" dirty="0">
                <a:solidFill>
                  <a:srgbClr val="46424D"/>
                </a:solidFill>
                <a:latin typeface="Arial"/>
                <a:cs typeface="Arial"/>
              </a:rPr>
              <a:t>happen when a </a:t>
            </a:r>
            <a:r>
              <a:rPr sz="2400" dirty="0">
                <a:solidFill>
                  <a:srgbClr val="46424D"/>
                </a:solidFill>
                <a:latin typeface="Arial"/>
                <a:cs typeface="Arial"/>
              </a:rPr>
              <a:t>system </a:t>
            </a:r>
            <a:r>
              <a:rPr sz="2400" spc="-5" dirty="0">
                <a:solidFill>
                  <a:srgbClr val="46424D"/>
                </a:solidFill>
                <a:latin typeface="Arial"/>
                <a:cs typeface="Arial"/>
              </a:rPr>
              <a:t>responds  </a:t>
            </a:r>
            <a:r>
              <a:rPr sz="2400" dirty="0">
                <a:solidFill>
                  <a:srgbClr val="46424D"/>
                </a:solidFill>
                <a:latin typeface="Arial"/>
                <a:cs typeface="Arial"/>
              </a:rPr>
              <a:t>to </a:t>
            </a:r>
            <a:r>
              <a:rPr sz="2400" spc="-5" dirty="0">
                <a:solidFill>
                  <a:srgbClr val="46424D"/>
                </a:solidFill>
                <a:latin typeface="Arial"/>
                <a:cs typeface="Arial"/>
              </a:rPr>
              <a:t>a stimulus </a:t>
            </a:r>
            <a:r>
              <a:rPr sz="2400" dirty="0">
                <a:solidFill>
                  <a:srgbClr val="46424D"/>
                </a:solidFill>
                <a:latin typeface="Arial"/>
                <a:cs typeface="Arial"/>
              </a:rPr>
              <a:t>from its</a:t>
            </a:r>
            <a:r>
              <a:rPr sz="2400" spc="-30" dirty="0">
                <a:solidFill>
                  <a:srgbClr val="46424D"/>
                </a:solidFill>
                <a:latin typeface="Arial"/>
                <a:cs typeface="Arial"/>
              </a:rPr>
              <a:t> </a:t>
            </a:r>
            <a:r>
              <a:rPr sz="2400" spc="-5" dirty="0">
                <a:solidFill>
                  <a:srgbClr val="46424D"/>
                </a:solidFill>
                <a:latin typeface="Arial"/>
                <a:cs typeface="Arial"/>
              </a:rPr>
              <a:t>environment.</a:t>
            </a:r>
            <a:endParaRPr sz="2400">
              <a:latin typeface="Arial"/>
              <a:cs typeface="Arial"/>
            </a:endParaRPr>
          </a:p>
          <a:p>
            <a:pPr marL="355600" indent="-342900">
              <a:lnSpc>
                <a:spcPct val="100000"/>
              </a:lnSpc>
              <a:spcBef>
                <a:spcPts val="1200"/>
              </a:spcBef>
              <a:buFont typeface="Wingdings"/>
              <a:buChar char=""/>
              <a:tabLst>
                <a:tab pos="355600" algn="l"/>
              </a:tabLst>
            </a:pPr>
            <a:r>
              <a:rPr sz="2400" spc="-80" dirty="0">
                <a:solidFill>
                  <a:srgbClr val="46424D"/>
                </a:solidFill>
                <a:latin typeface="Arial"/>
                <a:cs typeface="Arial"/>
              </a:rPr>
              <a:t>You </a:t>
            </a:r>
            <a:r>
              <a:rPr sz="2400" spc="-5" dirty="0">
                <a:solidFill>
                  <a:srgbClr val="46424D"/>
                </a:solidFill>
                <a:latin typeface="Arial"/>
                <a:cs typeface="Arial"/>
              </a:rPr>
              <a:t>can think </a:t>
            </a:r>
            <a:r>
              <a:rPr sz="2400" dirty="0">
                <a:solidFill>
                  <a:srgbClr val="46424D"/>
                </a:solidFill>
                <a:latin typeface="Arial"/>
                <a:cs typeface="Arial"/>
              </a:rPr>
              <a:t>of </a:t>
            </a:r>
            <a:r>
              <a:rPr sz="2400" spc="-5" dirty="0">
                <a:solidFill>
                  <a:srgbClr val="46424D"/>
                </a:solidFill>
                <a:latin typeface="Arial"/>
                <a:cs typeface="Arial"/>
              </a:rPr>
              <a:t>these stimuli as being </a:t>
            </a:r>
            <a:r>
              <a:rPr sz="2400" dirty="0">
                <a:solidFill>
                  <a:srgbClr val="46424D"/>
                </a:solidFill>
                <a:latin typeface="Arial"/>
                <a:cs typeface="Arial"/>
              </a:rPr>
              <a:t>of two</a:t>
            </a:r>
            <a:r>
              <a:rPr sz="2400" spc="125" dirty="0">
                <a:solidFill>
                  <a:srgbClr val="46424D"/>
                </a:solidFill>
                <a:latin typeface="Arial"/>
                <a:cs typeface="Arial"/>
              </a:rPr>
              <a:t> </a:t>
            </a:r>
            <a:r>
              <a:rPr sz="2400" dirty="0">
                <a:solidFill>
                  <a:srgbClr val="46424D"/>
                </a:solidFill>
                <a:latin typeface="Arial"/>
                <a:cs typeface="Arial"/>
              </a:rPr>
              <a:t>types:</a:t>
            </a:r>
            <a:endParaRPr sz="2400">
              <a:latin typeface="Arial"/>
              <a:cs typeface="Arial"/>
            </a:endParaRPr>
          </a:p>
          <a:p>
            <a:pPr marL="756285" lvl="1" indent="-287020">
              <a:lnSpc>
                <a:spcPct val="100000"/>
              </a:lnSpc>
              <a:spcBef>
                <a:spcPts val="910"/>
              </a:spcBef>
              <a:buFont typeface="Wingdings"/>
              <a:buChar char=""/>
              <a:tabLst>
                <a:tab pos="756285" algn="l"/>
                <a:tab pos="756920" algn="l"/>
              </a:tabLst>
            </a:pPr>
            <a:r>
              <a:rPr sz="2000" dirty="0">
                <a:solidFill>
                  <a:srgbClr val="FF0000"/>
                </a:solidFill>
                <a:latin typeface="Arial"/>
                <a:cs typeface="Arial"/>
              </a:rPr>
              <a:t>Data </a:t>
            </a:r>
            <a:r>
              <a:rPr sz="2000" dirty="0">
                <a:solidFill>
                  <a:srgbClr val="46424D"/>
                </a:solidFill>
                <a:latin typeface="Arial"/>
                <a:cs typeface="Arial"/>
              </a:rPr>
              <a:t>Some data arrives that has to be processed by the</a:t>
            </a:r>
            <a:r>
              <a:rPr sz="2000" spc="-235" dirty="0">
                <a:solidFill>
                  <a:srgbClr val="46424D"/>
                </a:solidFill>
                <a:latin typeface="Arial"/>
                <a:cs typeface="Arial"/>
              </a:rPr>
              <a:t> </a:t>
            </a:r>
            <a:r>
              <a:rPr sz="2000" dirty="0">
                <a:solidFill>
                  <a:srgbClr val="46424D"/>
                </a:solidFill>
                <a:latin typeface="Arial"/>
                <a:cs typeface="Arial"/>
              </a:rPr>
              <a:t>system.</a:t>
            </a:r>
            <a:endParaRPr sz="2000">
              <a:latin typeface="Arial"/>
              <a:cs typeface="Arial"/>
            </a:endParaRPr>
          </a:p>
          <a:p>
            <a:pPr marL="756285" marR="323850" lvl="1" indent="-287020" algn="just">
              <a:lnSpc>
                <a:spcPct val="100000"/>
              </a:lnSpc>
              <a:spcBef>
                <a:spcPts val="600"/>
              </a:spcBef>
              <a:buFont typeface="Wingdings"/>
              <a:buChar char=""/>
              <a:tabLst>
                <a:tab pos="756920" algn="l"/>
              </a:tabLst>
            </a:pPr>
            <a:r>
              <a:rPr sz="2000" dirty="0">
                <a:solidFill>
                  <a:srgbClr val="FF0000"/>
                </a:solidFill>
                <a:latin typeface="Arial"/>
                <a:cs typeface="Arial"/>
              </a:rPr>
              <a:t>Events </a:t>
            </a:r>
            <a:r>
              <a:rPr sz="2000" dirty="0">
                <a:solidFill>
                  <a:srgbClr val="46424D"/>
                </a:solidFill>
                <a:latin typeface="Arial"/>
                <a:cs typeface="Arial"/>
              </a:rPr>
              <a:t>Some event happens that triggers system</a:t>
            </a:r>
            <a:r>
              <a:rPr sz="2000" spc="-175" dirty="0">
                <a:solidFill>
                  <a:srgbClr val="46424D"/>
                </a:solidFill>
                <a:latin typeface="Arial"/>
                <a:cs typeface="Arial"/>
              </a:rPr>
              <a:t> </a:t>
            </a:r>
            <a:r>
              <a:rPr sz="2000" dirty="0">
                <a:solidFill>
                  <a:srgbClr val="46424D"/>
                </a:solidFill>
                <a:latin typeface="Arial"/>
                <a:cs typeface="Arial"/>
              </a:rPr>
              <a:t>processing.  Events may have associated data, although this is not</a:t>
            </a:r>
            <a:r>
              <a:rPr sz="2000" spc="-190" dirty="0">
                <a:solidFill>
                  <a:srgbClr val="46424D"/>
                </a:solidFill>
                <a:latin typeface="Arial"/>
                <a:cs typeface="Arial"/>
              </a:rPr>
              <a:t> </a:t>
            </a:r>
            <a:r>
              <a:rPr sz="2000" dirty="0">
                <a:solidFill>
                  <a:srgbClr val="46424D"/>
                </a:solidFill>
                <a:latin typeface="Arial"/>
                <a:cs typeface="Arial"/>
              </a:rPr>
              <a:t>always  the</a:t>
            </a:r>
            <a:r>
              <a:rPr sz="2000" spc="-35" dirty="0">
                <a:solidFill>
                  <a:srgbClr val="46424D"/>
                </a:solidFill>
                <a:latin typeface="Arial"/>
                <a:cs typeface="Arial"/>
              </a:rPr>
              <a:t> </a:t>
            </a:r>
            <a:r>
              <a:rPr sz="2000" dirty="0">
                <a:solidFill>
                  <a:srgbClr val="46424D"/>
                </a:solidFill>
                <a:latin typeface="Arial"/>
                <a:cs typeface="Arial"/>
              </a:rPr>
              <a:t>case.</a:t>
            </a:r>
            <a:endParaRPr sz="200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940" y="304800"/>
            <a:ext cx="8072119" cy="369332"/>
          </a:xfrm>
        </p:spPr>
        <p:txBody>
          <a:bodyPr/>
          <a:lstStyle/>
          <a:p>
            <a:r>
              <a:rPr lang="en-US" dirty="0" smtClean="0"/>
              <a:t>DFD</a:t>
            </a:r>
            <a:endParaRPr lang="en-IN" dirty="0"/>
          </a:p>
        </p:txBody>
      </p:sp>
      <p:sp>
        <p:nvSpPr>
          <p:cNvPr id="3" name="Text Placeholder 2"/>
          <p:cNvSpPr>
            <a:spLocks noGrp="1"/>
          </p:cNvSpPr>
          <p:nvPr>
            <p:ph type="body" idx="1"/>
          </p:nvPr>
        </p:nvSpPr>
        <p:spPr/>
        <p:txBody>
          <a:bodyPr/>
          <a:lstStyle/>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643254"/>
            <a:ext cx="7901940" cy="497205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46424D"/>
                </a:solidFill>
                <a:latin typeface="Arial"/>
                <a:cs typeface="Arial"/>
              </a:rPr>
              <a:t>Data-driven</a:t>
            </a:r>
            <a:r>
              <a:rPr sz="2400" b="1" spc="-15" dirty="0">
                <a:solidFill>
                  <a:srgbClr val="46424D"/>
                </a:solidFill>
                <a:latin typeface="Arial"/>
                <a:cs typeface="Arial"/>
              </a:rPr>
              <a:t> </a:t>
            </a:r>
            <a:r>
              <a:rPr sz="2400" b="1" dirty="0">
                <a:solidFill>
                  <a:srgbClr val="46424D"/>
                </a:solidFill>
                <a:latin typeface="Arial"/>
                <a:cs typeface="Arial"/>
              </a:rPr>
              <a:t>modeling</a:t>
            </a:r>
            <a:endParaRPr sz="2400">
              <a:latin typeface="Arial"/>
              <a:cs typeface="Arial"/>
            </a:endParaRPr>
          </a:p>
          <a:p>
            <a:pPr>
              <a:lnSpc>
                <a:spcPct val="100000"/>
              </a:lnSpc>
            </a:pPr>
            <a:endParaRPr sz="2700">
              <a:latin typeface="Times New Roman"/>
              <a:cs typeface="Times New Roman"/>
            </a:endParaRPr>
          </a:p>
          <a:p>
            <a:pPr marL="355600" marR="5080" indent="-342900">
              <a:lnSpc>
                <a:spcPct val="100000"/>
              </a:lnSpc>
              <a:spcBef>
                <a:spcPts val="1750"/>
              </a:spcBef>
              <a:buFont typeface="Wingdings"/>
              <a:buChar char=""/>
              <a:tabLst>
                <a:tab pos="355600" algn="l"/>
              </a:tabLst>
            </a:pPr>
            <a:r>
              <a:rPr sz="2400" spc="-5" dirty="0">
                <a:solidFill>
                  <a:srgbClr val="46424D"/>
                </a:solidFill>
                <a:latin typeface="Arial"/>
                <a:cs typeface="Arial"/>
              </a:rPr>
              <a:t>Many business </a:t>
            </a:r>
            <a:r>
              <a:rPr sz="2400" dirty="0">
                <a:solidFill>
                  <a:srgbClr val="46424D"/>
                </a:solidFill>
                <a:latin typeface="Arial"/>
                <a:cs typeface="Arial"/>
              </a:rPr>
              <a:t>systems </a:t>
            </a:r>
            <a:r>
              <a:rPr sz="2400" spc="-5" dirty="0">
                <a:solidFill>
                  <a:srgbClr val="46424D"/>
                </a:solidFill>
                <a:latin typeface="Arial"/>
                <a:cs typeface="Arial"/>
              </a:rPr>
              <a:t>are data-processing </a:t>
            </a:r>
            <a:r>
              <a:rPr sz="2400" dirty="0">
                <a:solidFill>
                  <a:srgbClr val="46424D"/>
                </a:solidFill>
                <a:latin typeface="Arial"/>
                <a:cs typeface="Arial"/>
              </a:rPr>
              <a:t>systems  that are </a:t>
            </a:r>
            <a:r>
              <a:rPr sz="2400" spc="-5" dirty="0">
                <a:solidFill>
                  <a:srgbClr val="46424D"/>
                </a:solidFill>
                <a:latin typeface="Arial"/>
                <a:cs typeface="Arial"/>
              </a:rPr>
              <a:t>primarily driven </a:t>
            </a:r>
            <a:r>
              <a:rPr sz="2400" dirty="0">
                <a:solidFill>
                  <a:srgbClr val="46424D"/>
                </a:solidFill>
                <a:latin typeface="Arial"/>
                <a:cs typeface="Arial"/>
              </a:rPr>
              <a:t>by </a:t>
            </a:r>
            <a:r>
              <a:rPr sz="2400" spc="-5" dirty="0">
                <a:solidFill>
                  <a:srgbClr val="46424D"/>
                </a:solidFill>
                <a:latin typeface="Arial"/>
                <a:cs typeface="Arial"/>
              </a:rPr>
              <a:t>data. They </a:t>
            </a:r>
            <a:r>
              <a:rPr sz="2400" dirty="0">
                <a:solidFill>
                  <a:srgbClr val="46424D"/>
                </a:solidFill>
                <a:latin typeface="Arial"/>
                <a:cs typeface="Arial"/>
              </a:rPr>
              <a:t>are </a:t>
            </a:r>
            <a:r>
              <a:rPr sz="2400" spc="-5" dirty="0">
                <a:solidFill>
                  <a:srgbClr val="46424D"/>
                </a:solidFill>
                <a:latin typeface="Arial"/>
                <a:cs typeface="Arial"/>
              </a:rPr>
              <a:t>controlled </a:t>
            </a:r>
            <a:r>
              <a:rPr sz="2400" dirty="0">
                <a:solidFill>
                  <a:srgbClr val="46424D"/>
                </a:solidFill>
                <a:latin typeface="Arial"/>
                <a:cs typeface="Arial"/>
              </a:rPr>
              <a:t>by  </a:t>
            </a:r>
            <a:r>
              <a:rPr sz="2400" spc="-5" dirty="0">
                <a:solidFill>
                  <a:srgbClr val="46424D"/>
                </a:solidFill>
                <a:latin typeface="Arial"/>
                <a:cs typeface="Arial"/>
              </a:rPr>
              <a:t>the data input </a:t>
            </a:r>
            <a:r>
              <a:rPr sz="2400" dirty="0">
                <a:solidFill>
                  <a:srgbClr val="46424D"/>
                </a:solidFill>
                <a:latin typeface="Arial"/>
                <a:cs typeface="Arial"/>
              </a:rPr>
              <a:t>to </a:t>
            </a:r>
            <a:r>
              <a:rPr sz="2400" spc="-5" dirty="0">
                <a:solidFill>
                  <a:srgbClr val="46424D"/>
                </a:solidFill>
                <a:latin typeface="Arial"/>
                <a:cs typeface="Arial"/>
              </a:rPr>
              <a:t>the </a:t>
            </a:r>
            <a:r>
              <a:rPr sz="2400" dirty="0">
                <a:solidFill>
                  <a:srgbClr val="46424D"/>
                </a:solidFill>
                <a:latin typeface="Arial"/>
                <a:cs typeface="Arial"/>
              </a:rPr>
              <a:t>system, </a:t>
            </a:r>
            <a:r>
              <a:rPr sz="2400" spc="-5" dirty="0">
                <a:solidFill>
                  <a:srgbClr val="46424D"/>
                </a:solidFill>
                <a:latin typeface="Arial"/>
                <a:cs typeface="Arial"/>
              </a:rPr>
              <a:t>with relatively little external  event processing.</a:t>
            </a:r>
            <a:endParaRPr sz="2400">
              <a:latin typeface="Arial"/>
              <a:cs typeface="Arial"/>
            </a:endParaRPr>
          </a:p>
          <a:p>
            <a:pPr marL="355600" marR="569595" indent="-342900">
              <a:lnSpc>
                <a:spcPct val="100000"/>
              </a:lnSpc>
              <a:spcBef>
                <a:spcPts val="1205"/>
              </a:spcBef>
              <a:buFont typeface="Wingdings"/>
              <a:buChar char=""/>
              <a:tabLst>
                <a:tab pos="355600" algn="l"/>
              </a:tabLst>
            </a:pPr>
            <a:r>
              <a:rPr sz="2400" spc="-5" dirty="0">
                <a:solidFill>
                  <a:srgbClr val="46424D"/>
                </a:solidFill>
                <a:latin typeface="Arial"/>
                <a:cs typeface="Arial"/>
              </a:rPr>
              <a:t>Data-driven models show </a:t>
            </a:r>
            <a:r>
              <a:rPr sz="2400" dirty="0">
                <a:solidFill>
                  <a:srgbClr val="46424D"/>
                </a:solidFill>
                <a:latin typeface="Arial"/>
                <a:cs typeface="Arial"/>
              </a:rPr>
              <a:t>the </a:t>
            </a:r>
            <a:r>
              <a:rPr sz="2400" spc="-5" dirty="0">
                <a:solidFill>
                  <a:srgbClr val="46424D"/>
                </a:solidFill>
                <a:latin typeface="Arial"/>
                <a:cs typeface="Arial"/>
              </a:rPr>
              <a:t>sequence </a:t>
            </a:r>
            <a:r>
              <a:rPr sz="2400" dirty="0">
                <a:solidFill>
                  <a:srgbClr val="46424D"/>
                </a:solidFill>
                <a:latin typeface="Arial"/>
                <a:cs typeface="Arial"/>
              </a:rPr>
              <a:t>of </a:t>
            </a:r>
            <a:r>
              <a:rPr sz="2400" spc="-5" dirty="0">
                <a:solidFill>
                  <a:srgbClr val="46424D"/>
                </a:solidFill>
                <a:latin typeface="Arial"/>
                <a:cs typeface="Arial"/>
              </a:rPr>
              <a:t>actions  involved </a:t>
            </a:r>
            <a:r>
              <a:rPr sz="2400" dirty="0">
                <a:solidFill>
                  <a:srgbClr val="46424D"/>
                </a:solidFill>
                <a:latin typeface="Arial"/>
                <a:cs typeface="Arial"/>
              </a:rPr>
              <a:t>in </a:t>
            </a:r>
            <a:r>
              <a:rPr sz="2400" spc="-5" dirty="0">
                <a:solidFill>
                  <a:srgbClr val="46424D"/>
                </a:solidFill>
                <a:latin typeface="Arial"/>
                <a:cs typeface="Arial"/>
              </a:rPr>
              <a:t>processing input data and generating </a:t>
            </a:r>
            <a:r>
              <a:rPr sz="2400" dirty="0">
                <a:solidFill>
                  <a:srgbClr val="46424D"/>
                </a:solidFill>
                <a:latin typeface="Arial"/>
                <a:cs typeface="Arial"/>
              </a:rPr>
              <a:t>an  </a:t>
            </a:r>
            <a:r>
              <a:rPr sz="2400" spc="-5" dirty="0">
                <a:solidFill>
                  <a:srgbClr val="46424D"/>
                </a:solidFill>
                <a:latin typeface="Arial"/>
                <a:cs typeface="Arial"/>
              </a:rPr>
              <a:t>associated </a:t>
            </a:r>
            <a:r>
              <a:rPr sz="2400" dirty="0">
                <a:solidFill>
                  <a:srgbClr val="46424D"/>
                </a:solidFill>
                <a:latin typeface="Arial"/>
                <a:cs typeface="Arial"/>
              </a:rPr>
              <a:t>output.</a:t>
            </a:r>
            <a:endParaRPr sz="2400">
              <a:latin typeface="Arial"/>
              <a:cs typeface="Arial"/>
            </a:endParaRPr>
          </a:p>
          <a:p>
            <a:pPr marL="355600" marR="250825" indent="-342900">
              <a:lnSpc>
                <a:spcPct val="100000"/>
              </a:lnSpc>
              <a:spcBef>
                <a:spcPts val="1200"/>
              </a:spcBef>
              <a:buFont typeface="Wingdings"/>
              <a:buChar char=""/>
              <a:tabLst>
                <a:tab pos="355600" algn="l"/>
              </a:tabLst>
            </a:pPr>
            <a:r>
              <a:rPr sz="2400" spc="-5" dirty="0">
                <a:solidFill>
                  <a:srgbClr val="46424D"/>
                </a:solidFill>
                <a:latin typeface="Arial"/>
                <a:cs typeface="Arial"/>
              </a:rPr>
              <a:t>They are particularly useful during </a:t>
            </a:r>
            <a:r>
              <a:rPr sz="2400" dirty="0">
                <a:solidFill>
                  <a:srgbClr val="46424D"/>
                </a:solidFill>
                <a:latin typeface="Arial"/>
                <a:cs typeface="Arial"/>
              </a:rPr>
              <a:t>the </a:t>
            </a:r>
            <a:r>
              <a:rPr sz="2400" spc="-5" dirty="0">
                <a:solidFill>
                  <a:srgbClr val="46424D"/>
                </a:solidFill>
                <a:latin typeface="Arial"/>
                <a:cs typeface="Arial"/>
              </a:rPr>
              <a:t>analysis </a:t>
            </a:r>
            <a:r>
              <a:rPr sz="2400" dirty="0">
                <a:solidFill>
                  <a:srgbClr val="46424D"/>
                </a:solidFill>
                <a:latin typeface="Arial"/>
                <a:cs typeface="Arial"/>
              </a:rPr>
              <a:t>of  </a:t>
            </a:r>
            <a:r>
              <a:rPr sz="2400" spc="-5" dirty="0">
                <a:solidFill>
                  <a:srgbClr val="46424D"/>
                </a:solidFill>
                <a:latin typeface="Arial"/>
                <a:cs typeface="Arial"/>
              </a:rPr>
              <a:t>requirements as </a:t>
            </a:r>
            <a:r>
              <a:rPr sz="2400" dirty="0">
                <a:solidFill>
                  <a:srgbClr val="46424D"/>
                </a:solidFill>
                <a:latin typeface="Arial"/>
                <a:cs typeface="Arial"/>
              </a:rPr>
              <a:t>they </a:t>
            </a:r>
            <a:r>
              <a:rPr sz="2400" spc="-5" dirty="0">
                <a:solidFill>
                  <a:srgbClr val="46424D"/>
                </a:solidFill>
                <a:latin typeface="Arial"/>
                <a:cs typeface="Arial"/>
              </a:rPr>
              <a:t>can be used </a:t>
            </a:r>
            <a:r>
              <a:rPr sz="2400" dirty="0">
                <a:solidFill>
                  <a:srgbClr val="46424D"/>
                </a:solidFill>
                <a:latin typeface="Arial"/>
                <a:cs typeface="Arial"/>
              </a:rPr>
              <a:t>to </a:t>
            </a:r>
            <a:r>
              <a:rPr sz="2400" spc="-5" dirty="0">
                <a:solidFill>
                  <a:srgbClr val="46424D"/>
                </a:solidFill>
                <a:latin typeface="Arial"/>
                <a:cs typeface="Arial"/>
              </a:rPr>
              <a:t>show end-to-end  processing </a:t>
            </a:r>
            <a:r>
              <a:rPr sz="2400" dirty="0">
                <a:solidFill>
                  <a:srgbClr val="46424D"/>
                </a:solidFill>
                <a:latin typeface="Arial"/>
                <a:cs typeface="Arial"/>
              </a:rPr>
              <a:t>in a</a:t>
            </a:r>
            <a:r>
              <a:rPr sz="2400" spc="-5" dirty="0">
                <a:solidFill>
                  <a:srgbClr val="46424D"/>
                </a:solidFill>
                <a:latin typeface="Arial"/>
                <a:cs typeface="Arial"/>
              </a:rPr>
              <a:t> </a:t>
            </a:r>
            <a:r>
              <a:rPr sz="2400" dirty="0">
                <a:solidFill>
                  <a:srgbClr val="46424D"/>
                </a:solidFill>
                <a:latin typeface="Arial"/>
                <a:cs typeface="Arial"/>
              </a:rPr>
              <a:t>system.</a:t>
            </a:r>
            <a:endParaRPr sz="2400">
              <a:latin typeface="Arial"/>
              <a:cs typeface="Arial"/>
            </a:endParaRP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Chapter </a:t>
            </a:r>
            <a:r>
              <a:rPr dirty="0"/>
              <a:t>5 </a:t>
            </a:r>
            <a:r>
              <a:rPr spc="-10" dirty="0"/>
              <a:t>System</a:t>
            </a:r>
            <a:r>
              <a:rPr spc="-110" dirty="0"/>
              <a:t> </a:t>
            </a:r>
            <a:r>
              <a:rPr dirty="0"/>
              <a:t>modeling</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25</a:t>
            </a:fld>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3310254" cy="391160"/>
          </a:xfrm>
          <a:prstGeom prst="rect">
            <a:avLst/>
          </a:prstGeom>
        </p:spPr>
        <p:txBody>
          <a:bodyPr vert="horz" wrap="square" lIns="0" tIns="12700" rIns="0" bIns="0" rtlCol="0">
            <a:spAutoFit/>
          </a:bodyPr>
          <a:lstStyle/>
          <a:p>
            <a:pPr marL="12700">
              <a:lnSpc>
                <a:spcPct val="100000"/>
              </a:lnSpc>
              <a:spcBef>
                <a:spcPts val="100"/>
              </a:spcBef>
            </a:pPr>
            <a:r>
              <a:rPr spc="-5" dirty="0"/>
              <a:t>Event-driven</a:t>
            </a:r>
            <a:r>
              <a:rPr spc="-55" dirty="0"/>
              <a:t> </a:t>
            </a:r>
            <a:r>
              <a:rPr dirty="0"/>
              <a:t>modeling</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Chapter </a:t>
            </a:r>
            <a:r>
              <a:rPr dirty="0"/>
              <a:t>5 </a:t>
            </a:r>
            <a:r>
              <a:rPr spc="-10" dirty="0"/>
              <a:t>System</a:t>
            </a:r>
            <a:r>
              <a:rPr spc="-110" dirty="0"/>
              <a:t> </a:t>
            </a:r>
            <a:r>
              <a:rPr dirty="0"/>
              <a:t>modeling</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26</a:t>
            </a:fld>
            <a:endParaRPr dirty="0"/>
          </a:p>
        </p:txBody>
      </p:sp>
      <p:sp>
        <p:nvSpPr>
          <p:cNvPr id="3" name="object 3"/>
          <p:cNvSpPr txBox="1"/>
          <p:nvPr/>
        </p:nvSpPr>
        <p:spPr>
          <a:xfrm>
            <a:off x="535940" y="1625853"/>
            <a:ext cx="7977505" cy="3622675"/>
          </a:xfrm>
          <a:prstGeom prst="rect">
            <a:avLst/>
          </a:prstGeom>
        </p:spPr>
        <p:txBody>
          <a:bodyPr vert="horz" wrap="square" lIns="0" tIns="12700" rIns="0" bIns="0" rtlCol="0">
            <a:spAutoFit/>
          </a:bodyPr>
          <a:lstStyle/>
          <a:p>
            <a:pPr marL="355600" marR="210820" indent="-342900" algn="just">
              <a:lnSpc>
                <a:spcPct val="100000"/>
              </a:lnSpc>
              <a:spcBef>
                <a:spcPts val="100"/>
              </a:spcBef>
              <a:buFont typeface="Wingdings"/>
              <a:buChar char=""/>
              <a:tabLst>
                <a:tab pos="355600" algn="l"/>
              </a:tabLst>
            </a:pPr>
            <a:r>
              <a:rPr sz="2400" spc="-5" dirty="0">
                <a:solidFill>
                  <a:srgbClr val="46424D"/>
                </a:solidFill>
                <a:latin typeface="Arial"/>
                <a:cs typeface="Arial"/>
              </a:rPr>
              <a:t>Real-time </a:t>
            </a:r>
            <a:r>
              <a:rPr sz="2400" dirty="0">
                <a:solidFill>
                  <a:srgbClr val="46424D"/>
                </a:solidFill>
                <a:latin typeface="Arial"/>
                <a:cs typeface="Arial"/>
              </a:rPr>
              <a:t>systems </a:t>
            </a:r>
            <a:r>
              <a:rPr sz="2400" spc="-5" dirty="0">
                <a:solidFill>
                  <a:srgbClr val="46424D"/>
                </a:solidFill>
                <a:latin typeface="Arial"/>
                <a:cs typeface="Arial"/>
              </a:rPr>
              <a:t>are </a:t>
            </a:r>
            <a:r>
              <a:rPr sz="2400" dirty="0">
                <a:solidFill>
                  <a:srgbClr val="46424D"/>
                </a:solidFill>
                <a:latin typeface="Arial"/>
                <a:cs typeface="Arial"/>
              </a:rPr>
              <a:t>often </a:t>
            </a:r>
            <a:r>
              <a:rPr sz="2400" spc="-5" dirty="0">
                <a:solidFill>
                  <a:srgbClr val="46424D"/>
                </a:solidFill>
                <a:latin typeface="Arial"/>
                <a:cs typeface="Arial"/>
              </a:rPr>
              <a:t>event-driven, with minimal  data processing. For example, </a:t>
            </a:r>
            <a:r>
              <a:rPr sz="2400" dirty="0">
                <a:solidFill>
                  <a:srgbClr val="46424D"/>
                </a:solidFill>
                <a:latin typeface="Arial"/>
                <a:cs typeface="Arial"/>
              </a:rPr>
              <a:t>a </a:t>
            </a:r>
            <a:r>
              <a:rPr sz="2400" spc="-5" dirty="0">
                <a:solidFill>
                  <a:srgbClr val="46424D"/>
                </a:solidFill>
                <a:latin typeface="Arial"/>
                <a:cs typeface="Arial"/>
              </a:rPr>
              <a:t>landline</a:t>
            </a:r>
            <a:r>
              <a:rPr sz="2400" spc="75" dirty="0">
                <a:solidFill>
                  <a:srgbClr val="46424D"/>
                </a:solidFill>
                <a:latin typeface="Arial"/>
                <a:cs typeface="Arial"/>
              </a:rPr>
              <a:t> </a:t>
            </a:r>
            <a:r>
              <a:rPr sz="2400" spc="-5" dirty="0">
                <a:solidFill>
                  <a:srgbClr val="46424D"/>
                </a:solidFill>
                <a:latin typeface="Arial"/>
                <a:cs typeface="Arial"/>
              </a:rPr>
              <a:t>phone</a:t>
            </a:r>
            <a:endParaRPr sz="2400">
              <a:latin typeface="Arial"/>
              <a:cs typeface="Arial"/>
            </a:endParaRPr>
          </a:p>
          <a:p>
            <a:pPr marL="355600" marR="280035" algn="just">
              <a:lnSpc>
                <a:spcPct val="100000"/>
              </a:lnSpc>
            </a:pPr>
            <a:r>
              <a:rPr sz="2400" spc="-5" dirty="0">
                <a:solidFill>
                  <a:srgbClr val="46424D"/>
                </a:solidFill>
                <a:latin typeface="Arial"/>
                <a:cs typeface="Arial"/>
              </a:rPr>
              <a:t>switching </a:t>
            </a:r>
            <a:r>
              <a:rPr sz="2400" dirty="0">
                <a:solidFill>
                  <a:srgbClr val="46424D"/>
                </a:solidFill>
                <a:latin typeface="Arial"/>
                <a:cs typeface="Arial"/>
              </a:rPr>
              <a:t>system </a:t>
            </a:r>
            <a:r>
              <a:rPr sz="2400" spc="-5" dirty="0">
                <a:solidFill>
                  <a:srgbClr val="46424D"/>
                </a:solidFill>
                <a:latin typeface="Arial"/>
                <a:cs typeface="Arial"/>
              </a:rPr>
              <a:t>responds </a:t>
            </a:r>
            <a:r>
              <a:rPr sz="2400" dirty="0">
                <a:solidFill>
                  <a:srgbClr val="46424D"/>
                </a:solidFill>
                <a:latin typeface="Arial"/>
                <a:cs typeface="Arial"/>
              </a:rPr>
              <a:t>to </a:t>
            </a:r>
            <a:r>
              <a:rPr sz="2400" spc="-5" dirty="0">
                <a:solidFill>
                  <a:srgbClr val="46424D"/>
                </a:solidFill>
                <a:latin typeface="Arial"/>
                <a:cs typeface="Arial"/>
              </a:rPr>
              <a:t>events </a:t>
            </a:r>
            <a:r>
              <a:rPr sz="2400" dirty="0">
                <a:solidFill>
                  <a:srgbClr val="46424D"/>
                </a:solidFill>
                <a:latin typeface="Arial"/>
                <a:cs typeface="Arial"/>
              </a:rPr>
              <a:t>such </a:t>
            </a:r>
            <a:r>
              <a:rPr sz="2400" spc="-5" dirty="0">
                <a:solidFill>
                  <a:srgbClr val="46424D"/>
                </a:solidFill>
                <a:latin typeface="Arial"/>
                <a:cs typeface="Arial"/>
              </a:rPr>
              <a:t>as ‘receiver  </a:t>
            </a:r>
            <a:r>
              <a:rPr sz="2400" spc="-20" dirty="0">
                <a:solidFill>
                  <a:srgbClr val="46424D"/>
                </a:solidFill>
                <a:latin typeface="Arial"/>
                <a:cs typeface="Arial"/>
              </a:rPr>
              <a:t>off </a:t>
            </a:r>
            <a:r>
              <a:rPr sz="2400" spc="-5" dirty="0">
                <a:solidFill>
                  <a:srgbClr val="46424D"/>
                </a:solidFill>
                <a:latin typeface="Arial"/>
                <a:cs typeface="Arial"/>
              </a:rPr>
              <a:t>hook’ bygenerating </a:t>
            </a:r>
            <a:r>
              <a:rPr sz="2400" dirty="0">
                <a:solidFill>
                  <a:srgbClr val="46424D"/>
                </a:solidFill>
                <a:latin typeface="Arial"/>
                <a:cs typeface="Arial"/>
              </a:rPr>
              <a:t>a </a:t>
            </a:r>
            <a:r>
              <a:rPr sz="2400" spc="-5" dirty="0">
                <a:solidFill>
                  <a:srgbClr val="46424D"/>
                </a:solidFill>
                <a:latin typeface="Arial"/>
                <a:cs typeface="Arial"/>
              </a:rPr>
              <a:t>dial</a:t>
            </a:r>
            <a:r>
              <a:rPr sz="2400" spc="-60" dirty="0">
                <a:solidFill>
                  <a:srgbClr val="46424D"/>
                </a:solidFill>
                <a:latin typeface="Arial"/>
                <a:cs typeface="Arial"/>
              </a:rPr>
              <a:t> </a:t>
            </a:r>
            <a:r>
              <a:rPr sz="2400" dirty="0">
                <a:solidFill>
                  <a:srgbClr val="46424D"/>
                </a:solidFill>
                <a:latin typeface="Arial"/>
                <a:cs typeface="Arial"/>
              </a:rPr>
              <a:t>tone.</a:t>
            </a:r>
            <a:endParaRPr sz="2400">
              <a:latin typeface="Arial"/>
              <a:cs typeface="Arial"/>
            </a:endParaRPr>
          </a:p>
          <a:p>
            <a:pPr marL="355600" marR="5080" indent="-342900" algn="just">
              <a:lnSpc>
                <a:spcPct val="100000"/>
              </a:lnSpc>
              <a:spcBef>
                <a:spcPts val="1200"/>
              </a:spcBef>
              <a:buFont typeface="Wingdings"/>
              <a:buChar char=""/>
              <a:tabLst>
                <a:tab pos="355600" algn="l"/>
              </a:tabLst>
            </a:pPr>
            <a:r>
              <a:rPr sz="2400" spc="-5" dirty="0">
                <a:solidFill>
                  <a:srgbClr val="46424D"/>
                </a:solidFill>
                <a:latin typeface="Arial"/>
                <a:cs typeface="Arial"/>
              </a:rPr>
              <a:t>Event-driven modeling shows how a </a:t>
            </a:r>
            <a:r>
              <a:rPr sz="2400" dirty="0">
                <a:solidFill>
                  <a:srgbClr val="46424D"/>
                </a:solidFill>
                <a:latin typeface="Arial"/>
                <a:cs typeface="Arial"/>
              </a:rPr>
              <a:t>system </a:t>
            </a:r>
            <a:r>
              <a:rPr sz="2400" spc="-5" dirty="0">
                <a:solidFill>
                  <a:srgbClr val="46424D"/>
                </a:solidFill>
                <a:latin typeface="Arial"/>
                <a:cs typeface="Arial"/>
              </a:rPr>
              <a:t>responds </a:t>
            </a:r>
            <a:r>
              <a:rPr sz="2400" dirty="0">
                <a:solidFill>
                  <a:srgbClr val="46424D"/>
                </a:solidFill>
                <a:latin typeface="Arial"/>
                <a:cs typeface="Arial"/>
              </a:rPr>
              <a:t>to  </a:t>
            </a:r>
            <a:r>
              <a:rPr sz="2400" spc="-5" dirty="0">
                <a:solidFill>
                  <a:srgbClr val="46424D"/>
                </a:solidFill>
                <a:latin typeface="Arial"/>
                <a:cs typeface="Arial"/>
              </a:rPr>
              <a:t>external and internal</a:t>
            </a:r>
            <a:r>
              <a:rPr sz="2400" spc="35" dirty="0">
                <a:solidFill>
                  <a:srgbClr val="46424D"/>
                </a:solidFill>
                <a:latin typeface="Arial"/>
                <a:cs typeface="Arial"/>
              </a:rPr>
              <a:t> </a:t>
            </a:r>
            <a:r>
              <a:rPr sz="2400" spc="-5" dirty="0">
                <a:solidFill>
                  <a:srgbClr val="46424D"/>
                </a:solidFill>
                <a:latin typeface="Arial"/>
                <a:cs typeface="Arial"/>
              </a:rPr>
              <a:t>events.</a:t>
            </a:r>
            <a:endParaRPr sz="2400">
              <a:latin typeface="Arial"/>
              <a:cs typeface="Arial"/>
            </a:endParaRPr>
          </a:p>
          <a:p>
            <a:pPr marL="355600" marR="197485" indent="-342900" algn="just">
              <a:lnSpc>
                <a:spcPct val="100000"/>
              </a:lnSpc>
              <a:spcBef>
                <a:spcPts val="1205"/>
              </a:spcBef>
              <a:buFont typeface="Wingdings"/>
              <a:buChar char=""/>
              <a:tabLst>
                <a:tab pos="355600" algn="l"/>
              </a:tabLst>
            </a:pPr>
            <a:r>
              <a:rPr sz="2400" dirty="0">
                <a:solidFill>
                  <a:srgbClr val="46424D"/>
                </a:solidFill>
                <a:latin typeface="Arial"/>
                <a:cs typeface="Arial"/>
              </a:rPr>
              <a:t>It </a:t>
            </a:r>
            <a:r>
              <a:rPr sz="2400" spc="-5" dirty="0">
                <a:solidFill>
                  <a:srgbClr val="46424D"/>
                </a:solidFill>
                <a:latin typeface="Arial"/>
                <a:cs typeface="Arial"/>
              </a:rPr>
              <a:t>is based on </a:t>
            </a:r>
            <a:r>
              <a:rPr sz="2400" dirty="0">
                <a:solidFill>
                  <a:srgbClr val="46424D"/>
                </a:solidFill>
                <a:latin typeface="Arial"/>
                <a:cs typeface="Arial"/>
              </a:rPr>
              <a:t>the </a:t>
            </a:r>
            <a:r>
              <a:rPr sz="2400" spc="-5" dirty="0">
                <a:solidFill>
                  <a:srgbClr val="46424D"/>
                </a:solidFill>
                <a:latin typeface="Arial"/>
                <a:cs typeface="Arial"/>
              </a:rPr>
              <a:t>assumption </a:t>
            </a:r>
            <a:r>
              <a:rPr sz="2400" dirty="0">
                <a:solidFill>
                  <a:srgbClr val="46424D"/>
                </a:solidFill>
                <a:latin typeface="Arial"/>
                <a:cs typeface="Arial"/>
              </a:rPr>
              <a:t>that </a:t>
            </a:r>
            <a:r>
              <a:rPr sz="2400" spc="-5" dirty="0">
                <a:solidFill>
                  <a:srgbClr val="46424D"/>
                </a:solidFill>
                <a:latin typeface="Arial"/>
                <a:cs typeface="Arial"/>
              </a:rPr>
              <a:t>a </a:t>
            </a:r>
            <a:r>
              <a:rPr sz="2400" dirty="0">
                <a:solidFill>
                  <a:srgbClr val="46424D"/>
                </a:solidFill>
                <a:latin typeface="Arial"/>
                <a:cs typeface="Arial"/>
              </a:rPr>
              <a:t>system </a:t>
            </a:r>
            <a:r>
              <a:rPr sz="2400" spc="-5" dirty="0">
                <a:solidFill>
                  <a:srgbClr val="46424D"/>
                </a:solidFill>
                <a:latin typeface="Arial"/>
                <a:cs typeface="Arial"/>
              </a:rPr>
              <a:t>has a finite  number of </a:t>
            </a:r>
            <a:r>
              <a:rPr sz="2400" dirty="0">
                <a:solidFill>
                  <a:srgbClr val="46424D"/>
                </a:solidFill>
                <a:latin typeface="Arial"/>
                <a:cs typeface="Arial"/>
              </a:rPr>
              <a:t>states </a:t>
            </a:r>
            <a:r>
              <a:rPr sz="2400" spc="-5" dirty="0">
                <a:solidFill>
                  <a:srgbClr val="46424D"/>
                </a:solidFill>
                <a:latin typeface="Arial"/>
                <a:cs typeface="Arial"/>
              </a:rPr>
              <a:t>and </a:t>
            </a:r>
            <a:r>
              <a:rPr sz="2400" dirty="0">
                <a:solidFill>
                  <a:srgbClr val="46424D"/>
                </a:solidFill>
                <a:latin typeface="Arial"/>
                <a:cs typeface="Arial"/>
              </a:rPr>
              <a:t>that </a:t>
            </a:r>
            <a:r>
              <a:rPr sz="2400" spc="-5" dirty="0">
                <a:solidFill>
                  <a:srgbClr val="46424D"/>
                </a:solidFill>
                <a:latin typeface="Arial"/>
                <a:cs typeface="Arial"/>
              </a:rPr>
              <a:t>events (stimuli) </a:t>
            </a:r>
            <a:r>
              <a:rPr sz="2400" dirty="0">
                <a:solidFill>
                  <a:srgbClr val="46424D"/>
                </a:solidFill>
                <a:latin typeface="Arial"/>
                <a:cs typeface="Arial"/>
              </a:rPr>
              <a:t>may </a:t>
            </a:r>
            <a:r>
              <a:rPr sz="2400" spc="-5" dirty="0">
                <a:solidFill>
                  <a:srgbClr val="46424D"/>
                </a:solidFill>
                <a:latin typeface="Arial"/>
                <a:cs typeface="Arial"/>
              </a:rPr>
              <a:t>cause a  transition </a:t>
            </a:r>
            <a:r>
              <a:rPr sz="2400" dirty="0">
                <a:solidFill>
                  <a:srgbClr val="46424D"/>
                </a:solidFill>
                <a:latin typeface="Arial"/>
                <a:cs typeface="Arial"/>
              </a:rPr>
              <a:t>from </a:t>
            </a:r>
            <a:r>
              <a:rPr sz="2400" spc="-5" dirty="0">
                <a:solidFill>
                  <a:srgbClr val="46424D"/>
                </a:solidFill>
                <a:latin typeface="Arial"/>
                <a:cs typeface="Arial"/>
              </a:rPr>
              <a:t>one </a:t>
            </a:r>
            <a:r>
              <a:rPr sz="2400" dirty="0">
                <a:solidFill>
                  <a:srgbClr val="46424D"/>
                </a:solidFill>
                <a:latin typeface="Arial"/>
                <a:cs typeface="Arial"/>
              </a:rPr>
              <a:t>state to</a:t>
            </a:r>
            <a:r>
              <a:rPr sz="2400" spc="-25" dirty="0">
                <a:solidFill>
                  <a:srgbClr val="46424D"/>
                </a:solidFill>
                <a:latin typeface="Arial"/>
                <a:cs typeface="Arial"/>
              </a:rPr>
              <a:t> </a:t>
            </a:r>
            <a:r>
              <a:rPr sz="2400" spc="-20" dirty="0">
                <a:solidFill>
                  <a:srgbClr val="46424D"/>
                </a:solidFill>
                <a:latin typeface="Arial"/>
                <a:cs typeface="Arial"/>
              </a:rPr>
              <a:t>another.</a:t>
            </a:r>
            <a:endParaRPr sz="240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643254"/>
            <a:ext cx="8041005" cy="4758055"/>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46424D"/>
                </a:solidFill>
                <a:latin typeface="Arial"/>
                <a:cs typeface="Arial"/>
              </a:rPr>
              <a:t>State machine</a:t>
            </a:r>
            <a:r>
              <a:rPr sz="2400" b="1" spc="-25" dirty="0">
                <a:solidFill>
                  <a:srgbClr val="46424D"/>
                </a:solidFill>
                <a:latin typeface="Arial"/>
                <a:cs typeface="Arial"/>
              </a:rPr>
              <a:t> </a:t>
            </a:r>
            <a:r>
              <a:rPr sz="2400" b="1" spc="-5" dirty="0">
                <a:solidFill>
                  <a:srgbClr val="46424D"/>
                </a:solidFill>
                <a:latin typeface="Arial"/>
                <a:cs typeface="Arial"/>
              </a:rPr>
              <a:t>models</a:t>
            </a:r>
            <a:endParaRPr sz="2400">
              <a:latin typeface="Arial"/>
              <a:cs typeface="Arial"/>
            </a:endParaRPr>
          </a:p>
          <a:p>
            <a:pPr>
              <a:lnSpc>
                <a:spcPct val="100000"/>
              </a:lnSpc>
            </a:pPr>
            <a:endParaRPr sz="2700">
              <a:latin typeface="Times New Roman"/>
              <a:cs typeface="Times New Roman"/>
            </a:endParaRPr>
          </a:p>
          <a:p>
            <a:pPr marL="355600" marR="86360" indent="-342900">
              <a:lnSpc>
                <a:spcPct val="100000"/>
              </a:lnSpc>
              <a:spcBef>
                <a:spcPts val="1750"/>
              </a:spcBef>
              <a:buFont typeface="Wingdings"/>
              <a:buChar char=""/>
              <a:tabLst>
                <a:tab pos="355600" algn="l"/>
              </a:tabLst>
            </a:pPr>
            <a:r>
              <a:rPr sz="2400" spc="-5" dirty="0">
                <a:solidFill>
                  <a:srgbClr val="46424D"/>
                </a:solidFill>
                <a:latin typeface="Arial"/>
                <a:cs typeface="Arial"/>
              </a:rPr>
              <a:t>These model </a:t>
            </a:r>
            <a:r>
              <a:rPr sz="2400" dirty="0">
                <a:solidFill>
                  <a:srgbClr val="46424D"/>
                </a:solidFill>
                <a:latin typeface="Arial"/>
                <a:cs typeface="Arial"/>
              </a:rPr>
              <a:t>the </a:t>
            </a:r>
            <a:r>
              <a:rPr sz="2400" spc="-5" dirty="0">
                <a:solidFill>
                  <a:srgbClr val="46424D"/>
                </a:solidFill>
                <a:latin typeface="Arial"/>
                <a:cs typeface="Arial"/>
              </a:rPr>
              <a:t>behaviour </a:t>
            </a:r>
            <a:r>
              <a:rPr sz="2400" dirty="0">
                <a:solidFill>
                  <a:srgbClr val="46424D"/>
                </a:solidFill>
                <a:latin typeface="Arial"/>
                <a:cs typeface="Arial"/>
              </a:rPr>
              <a:t>of the system </a:t>
            </a:r>
            <a:r>
              <a:rPr sz="2400" spc="-10" dirty="0">
                <a:solidFill>
                  <a:srgbClr val="46424D"/>
                </a:solidFill>
                <a:latin typeface="Arial"/>
                <a:cs typeface="Arial"/>
              </a:rPr>
              <a:t>in </a:t>
            </a:r>
            <a:r>
              <a:rPr sz="2400" spc="-5" dirty="0">
                <a:solidFill>
                  <a:srgbClr val="46424D"/>
                </a:solidFill>
                <a:latin typeface="Arial"/>
                <a:cs typeface="Arial"/>
              </a:rPr>
              <a:t>response </a:t>
            </a:r>
            <a:r>
              <a:rPr sz="2400" dirty="0">
                <a:solidFill>
                  <a:srgbClr val="46424D"/>
                </a:solidFill>
                <a:latin typeface="Arial"/>
                <a:cs typeface="Arial"/>
              </a:rPr>
              <a:t>to  </a:t>
            </a:r>
            <a:r>
              <a:rPr sz="2400" spc="-5" dirty="0">
                <a:solidFill>
                  <a:srgbClr val="46424D"/>
                </a:solidFill>
                <a:latin typeface="Arial"/>
                <a:cs typeface="Arial"/>
              </a:rPr>
              <a:t>external and internal</a:t>
            </a:r>
            <a:r>
              <a:rPr sz="2400" spc="35" dirty="0">
                <a:solidFill>
                  <a:srgbClr val="46424D"/>
                </a:solidFill>
                <a:latin typeface="Arial"/>
                <a:cs typeface="Arial"/>
              </a:rPr>
              <a:t> </a:t>
            </a:r>
            <a:r>
              <a:rPr sz="2400" spc="-5" dirty="0">
                <a:solidFill>
                  <a:srgbClr val="46424D"/>
                </a:solidFill>
                <a:latin typeface="Arial"/>
                <a:cs typeface="Arial"/>
              </a:rPr>
              <a:t>events.</a:t>
            </a:r>
            <a:endParaRPr sz="2400">
              <a:latin typeface="Arial"/>
              <a:cs typeface="Arial"/>
            </a:endParaRPr>
          </a:p>
          <a:p>
            <a:pPr marL="355600" marR="721360" indent="-342900">
              <a:lnSpc>
                <a:spcPct val="100000"/>
              </a:lnSpc>
              <a:spcBef>
                <a:spcPts val="1205"/>
              </a:spcBef>
              <a:buFont typeface="Wingdings"/>
              <a:buChar char=""/>
              <a:tabLst>
                <a:tab pos="355600" algn="l"/>
              </a:tabLst>
            </a:pPr>
            <a:r>
              <a:rPr sz="2400" spc="-5" dirty="0">
                <a:solidFill>
                  <a:srgbClr val="46424D"/>
                </a:solidFill>
                <a:latin typeface="Arial"/>
                <a:cs typeface="Arial"/>
              </a:rPr>
              <a:t>They </a:t>
            </a:r>
            <a:r>
              <a:rPr sz="2400" dirty="0">
                <a:solidFill>
                  <a:srgbClr val="46424D"/>
                </a:solidFill>
                <a:latin typeface="Arial"/>
                <a:cs typeface="Arial"/>
              </a:rPr>
              <a:t>show the </a:t>
            </a:r>
            <a:r>
              <a:rPr sz="2400" spc="-10" dirty="0">
                <a:solidFill>
                  <a:srgbClr val="46424D"/>
                </a:solidFill>
                <a:latin typeface="Arial"/>
                <a:cs typeface="Arial"/>
              </a:rPr>
              <a:t>system’s </a:t>
            </a:r>
            <a:r>
              <a:rPr sz="2400" spc="-5" dirty="0">
                <a:solidFill>
                  <a:srgbClr val="46424D"/>
                </a:solidFill>
                <a:latin typeface="Arial"/>
                <a:cs typeface="Arial"/>
              </a:rPr>
              <a:t>responses </a:t>
            </a:r>
            <a:r>
              <a:rPr sz="2400" dirty="0">
                <a:solidFill>
                  <a:srgbClr val="46424D"/>
                </a:solidFill>
                <a:latin typeface="Arial"/>
                <a:cs typeface="Arial"/>
              </a:rPr>
              <a:t>to </a:t>
            </a:r>
            <a:r>
              <a:rPr sz="2400" spc="-5" dirty="0">
                <a:solidFill>
                  <a:srgbClr val="46424D"/>
                </a:solidFill>
                <a:latin typeface="Arial"/>
                <a:cs typeface="Arial"/>
              </a:rPr>
              <a:t>stimuli </a:t>
            </a:r>
            <a:r>
              <a:rPr sz="2400" dirty="0">
                <a:solidFill>
                  <a:srgbClr val="46424D"/>
                </a:solidFill>
                <a:latin typeface="Arial"/>
                <a:cs typeface="Arial"/>
              </a:rPr>
              <a:t>so </a:t>
            </a:r>
            <a:r>
              <a:rPr sz="2400" spc="-5" dirty="0">
                <a:solidFill>
                  <a:srgbClr val="46424D"/>
                </a:solidFill>
                <a:latin typeface="Arial"/>
                <a:cs typeface="Arial"/>
              </a:rPr>
              <a:t>are  often used </a:t>
            </a:r>
            <a:r>
              <a:rPr sz="2400" dirty="0">
                <a:solidFill>
                  <a:srgbClr val="46424D"/>
                </a:solidFill>
                <a:latin typeface="Arial"/>
                <a:cs typeface="Arial"/>
              </a:rPr>
              <a:t>for </a:t>
            </a:r>
            <a:r>
              <a:rPr sz="2400" spc="-5" dirty="0">
                <a:solidFill>
                  <a:srgbClr val="46424D"/>
                </a:solidFill>
                <a:latin typeface="Arial"/>
                <a:cs typeface="Arial"/>
              </a:rPr>
              <a:t>modelling </a:t>
            </a:r>
            <a:r>
              <a:rPr sz="2400" dirty="0">
                <a:solidFill>
                  <a:srgbClr val="46424D"/>
                </a:solidFill>
                <a:latin typeface="Arial"/>
                <a:cs typeface="Arial"/>
              </a:rPr>
              <a:t>real-time</a:t>
            </a:r>
            <a:r>
              <a:rPr sz="2400" spc="20" dirty="0">
                <a:solidFill>
                  <a:srgbClr val="46424D"/>
                </a:solidFill>
                <a:latin typeface="Arial"/>
                <a:cs typeface="Arial"/>
              </a:rPr>
              <a:t> </a:t>
            </a:r>
            <a:r>
              <a:rPr sz="2400" dirty="0">
                <a:solidFill>
                  <a:srgbClr val="46424D"/>
                </a:solidFill>
                <a:latin typeface="Arial"/>
                <a:cs typeface="Arial"/>
              </a:rPr>
              <a:t>systems.</a:t>
            </a:r>
            <a:endParaRPr sz="2400">
              <a:latin typeface="Arial"/>
              <a:cs typeface="Arial"/>
            </a:endParaRPr>
          </a:p>
          <a:p>
            <a:pPr marL="355600" marR="5080" indent="-342900">
              <a:lnSpc>
                <a:spcPct val="100000"/>
              </a:lnSpc>
              <a:spcBef>
                <a:spcPts val="1200"/>
              </a:spcBef>
              <a:buFont typeface="Wingdings"/>
              <a:buChar char=""/>
              <a:tabLst>
                <a:tab pos="355600" algn="l"/>
              </a:tabLst>
            </a:pPr>
            <a:r>
              <a:rPr sz="2400" dirty="0">
                <a:solidFill>
                  <a:srgbClr val="46424D"/>
                </a:solidFill>
                <a:latin typeface="Arial"/>
                <a:cs typeface="Arial"/>
              </a:rPr>
              <a:t>State </a:t>
            </a:r>
            <a:r>
              <a:rPr sz="2400" spc="-5" dirty="0">
                <a:solidFill>
                  <a:srgbClr val="46424D"/>
                </a:solidFill>
                <a:latin typeface="Arial"/>
                <a:cs typeface="Arial"/>
              </a:rPr>
              <a:t>machine models show </a:t>
            </a:r>
            <a:r>
              <a:rPr sz="2400" dirty="0">
                <a:solidFill>
                  <a:srgbClr val="46424D"/>
                </a:solidFill>
                <a:latin typeface="Arial"/>
                <a:cs typeface="Arial"/>
              </a:rPr>
              <a:t>system </a:t>
            </a:r>
            <a:r>
              <a:rPr sz="2400" spc="-5" dirty="0">
                <a:solidFill>
                  <a:srgbClr val="46424D"/>
                </a:solidFill>
                <a:latin typeface="Arial"/>
                <a:cs typeface="Arial"/>
              </a:rPr>
              <a:t>states as nodes and  events </a:t>
            </a:r>
            <a:r>
              <a:rPr sz="2400" dirty="0">
                <a:solidFill>
                  <a:srgbClr val="46424D"/>
                </a:solidFill>
                <a:latin typeface="Arial"/>
                <a:cs typeface="Arial"/>
              </a:rPr>
              <a:t>as arcs </a:t>
            </a:r>
            <a:r>
              <a:rPr sz="2400" spc="-5" dirty="0">
                <a:solidFill>
                  <a:srgbClr val="46424D"/>
                </a:solidFill>
                <a:latin typeface="Arial"/>
                <a:cs typeface="Arial"/>
              </a:rPr>
              <a:t>between </a:t>
            </a:r>
            <a:r>
              <a:rPr sz="2400" dirty="0">
                <a:solidFill>
                  <a:srgbClr val="46424D"/>
                </a:solidFill>
                <a:latin typeface="Arial"/>
                <a:cs typeface="Arial"/>
              </a:rPr>
              <a:t>these </a:t>
            </a:r>
            <a:r>
              <a:rPr sz="2400" spc="-5" dirty="0">
                <a:solidFill>
                  <a:srgbClr val="46424D"/>
                </a:solidFill>
                <a:latin typeface="Arial"/>
                <a:cs typeface="Arial"/>
              </a:rPr>
              <a:t>nodes. </a:t>
            </a:r>
            <a:r>
              <a:rPr sz="2400" dirty="0">
                <a:solidFill>
                  <a:srgbClr val="46424D"/>
                </a:solidFill>
                <a:latin typeface="Arial"/>
                <a:cs typeface="Arial"/>
              </a:rPr>
              <a:t>When an </a:t>
            </a:r>
            <a:r>
              <a:rPr sz="2400" spc="-5" dirty="0">
                <a:solidFill>
                  <a:srgbClr val="46424D"/>
                </a:solidFill>
                <a:latin typeface="Arial"/>
                <a:cs typeface="Arial"/>
              </a:rPr>
              <a:t>event  </a:t>
            </a:r>
            <a:r>
              <a:rPr sz="2400" dirty="0">
                <a:solidFill>
                  <a:srgbClr val="46424D"/>
                </a:solidFill>
                <a:latin typeface="Arial"/>
                <a:cs typeface="Arial"/>
              </a:rPr>
              <a:t>occurs, the </a:t>
            </a:r>
            <a:r>
              <a:rPr sz="2400" spc="-5" dirty="0">
                <a:solidFill>
                  <a:srgbClr val="46424D"/>
                </a:solidFill>
                <a:latin typeface="Arial"/>
                <a:cs typeface="Arial"/>
              </a:rPr>
              <a:t>system moves </a:t>
            </a:r>
            <a:r>
              <a:rPr sz="2400" dirty="0">
                <a:solidFill>
                  <a:srgbClr val="46424D"/>
                </a:solidFill>
                <a:latin typeface="Arial"/>
                <a:cs typeface="Arial"/>
              </a:rPr>
              <a:t>from </a:t>
            </a:r>
            <a:r>
              <a:rPr sz="2400" spc="-5" dirty="0">
                <a:solidFill>
                  <a:srgbClr val="46424D"/>
                </a:solidFill>
                <a:latin typeface="Arial"/>
                <a:cs typeface="Arial"/>
              </a:rPr>
              <a:t>one </a:t>
            </a:r>
            <a:r>
              <a:rPr sz="2400" dirty="0">
                <a:solidFill>
                  <a:srgbClr val="46424D"/>
                </a:solidFill>
                <a:latin typeface="Arial"/>
                <a:cs typeface="Arial"/>
              </a:rPr>
              <a:t>state to</a:t>
            </a:r>
            <a:r>
              <a:rPr sz="2400" spc="-50" dirty="0">
                <a:solidFill>
                  <a:srgbClr val="46424D"/>
                </a:solidFill>
                <a:latin typeface="Arial"/>
                <a:cs typeface="Arial"/>
              </a:rPr>
              <a:t> </a:t>
            </a:r>
            <a:r>
              <a:rPr sz="2400" spc="-20" dirty="0">
                <a:solidFill>
                  <a:srgbClr val="46424D"/>
                </a:solidFill>
                <a:latin typeface="Arial"/>
                <a:cs typeface="Arial"/>
              </a:rPr>
              <a:t>another.</a:t>
            </a:r>
            <a:endParaRPr sz="2400">
              <a:latin typeface="Arial"/>
              <a:cs typeface="Arial"/>
            </a:endParaRPr>
          </a:p>
          <a:p>
            <a:pPr marL="355600" marR="66040" indent="-342900">
              <a:lnSpc>
                <a:spcPct val="100000"/>
              </a:lnSpc>
              <a:spcBef>
                <a:spcPts val="1200"/>
              </a:spcBef>
              <a:buFont typeface="Wingdings"/>
              <a:buChar char=""/>
              <a:tabLst>
                <a:tab pos="355600" algn="l"/>
              </a:tabLst>
            </a:pPr>
            <a:r>
              <a:rPr sz="2400" dirty="0">
                <a:solidFill>
                  <a:srgbClr val="46424D"/>
                </a:solidFill>
                <a:latin typeface="Arial"/>
                <a:cs typeface="Arial"/>
              </a:rPr>
              <a:t>Statecharts </a:t>
            </a:r>
            <a:r>
              <a:rPr sz="2400" spc="-5" dirty="0">
                <a:solidFill>
                  <a:srgbClr val="46424D"/>
                </a:solidFill>
                <a:latin typeface="Arial"/>
                <a:cs typeface="Arial"/>
              </a:rPr>
              <a:t>are an integral </a:t>
            </a:r>
            <a:r>
              <a:rPr sz="2400" dirty="0">
                <a:solidFill>
                  <a:srgbClr val="46424D"/>
                </a:solidFill>
                <a:latin typeface="Arial"/>
                <a:cs typeface="Arial"/>
              </a:rPr>
              <a:t>part of the </a:t>
            </a:r>
            <a:r>
              <a:rPr sz="2400" spc="-5" dirty="0">
                <a:solidFill>
                  <a:srgbClr val="46424D"/>
                </a:solidFill>
                <a:latin typeface="Arial"/>
                <a:cs typeface="Arial"/>
              </a:rPr>
              <a:t>UML and are</a:t>
            </a:r>
            <a:r>
              <a:rPr sz="2400" spc="-75" dirty="0">
                <a:solidFill>
                  <a:srgbClr val="46424D"/>
                </a:solidFill>
                <a:latin typeface="Arial"/>
                <a:cs typeface="Arial"/>
              </a:rPr>
              <a:t> </a:t>
            </a:r>
            <a:r>
              <a:rPr sz="2400" spc="-5" dirty="0">
                <a:solidFill>
                  <a:srgbClr val="46424D"/>
                </a:solidFill>
                <a:latin typeface="Arial"/>
                <a:cs typeface="Arial"/>
              </a:rPr>
              <a:t>used  </a:t>
            </a:r>
            <a:r>
              <a:rPr sz="2400" dirty="0">
                <a:solidFill>
                  <a:srgbClr val="46424D"/>
                </a:solidFill>
                <a:latin typeface="Arial"/>
                <a:cs typeface="Arial"/>
              </a:rPr>
              <a:t>to </a:t>
            </a:r>
            <a:r>
              <a:rPr sz="2400" spc="-5" dirty="0">
                <a:solidFill>
                  <a:srgbClr val="46424D"/>
                </a:solidFill>
                <a:latin typeface="Arial"/>
                <a:cs typeface="Arial"/>
              </a:rPr>
              <a:t>represent </a:t>
            </a:r>
            <a:r>
              <a:rPr sz="2400" dirty="0">
                <a:solidFill>
                  <a:srgbClr val="46424D"/>
                </a:solidFill>
                <a:latin typeface="Arial"/>
                <a:cs typeface="Arial"/>
              </a:rPr>
              <a:t>state </a:t>
            </a:r>
            <a:r>
              <a:rPr sz="2400" spc="-5" dirty="0">
                <a:solidFill>
                  <a:srgbClr val="46424D"/>
                </a:solidFill>
                <a:latin typeface="Arial"/>
                <a:cs typeface="Arial"/>
              </a:rPr>
              <a:t>machine</a:t>
            </a:r>
            <a:r>
              <a:rPr sz="2400" spc="-10" dirty="0">
                <a:solidFill>
                  <a:srgbClr val="46424D"/>
                </a:solidFill>
                <a:latin typeface="Arial"/>
                <a:cs typeface="Arial"/>
              </a:rPr>
              <a:t> </a:t>
            </a:r>
            <a:r>
              <a:rPr sz="2400" spc="-5" dirty="0">
                <a:solidFill>
                  <a:srgbClr val="46424D"/>
                </a:solidFill>
                <a:latin typeface="Arial"/>
                <a:cs typeface="Arial"/>
              </a:rPr>
              <a:t>models.</a:t>
            </a:r>
            <a:endParaRPr sz="2400">
              <a:latin typeface="Arial"/>
              <a:cs typeface="Arial"/>
            </a:endParaRP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Chapter </a:t>
            </a:r>
            <a:r>
              <a:rPr dirty="0"/>
              <a:t>5 </a:t>
            </a:r>
            <a:r>
              <a:rPr spc="-10" dirty="0"/>
              <a:t>System</a:t>
            </a:r>
            <a:r>
              <a:rPr spc="-110" dirty="0"/>
              <a:t> </a:t>
            </a:r>
            <a:r>
              <a:rPr dirty="0"/>
              <a:t>modeling</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27</a:t>
            </a:fld>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5120005" cy="391160"/>
          </a:xfrm>
          <a:prstGeom prst="rect">
            <a:avLst/>
          </a:prstGeom>
        </p:spPr>
        <p:txBody>
          <a:bodyPr vert="horz" wrap="square" lIns="0" tIns="12700" rIns="0" bIns="0" rtlCol="0">
            <a:spAutoFit/>
          </a:bodyPr>
          <a:lstStyle/>
          <a:p>
            <a:pPr marL="12700">
              <a:lnSpc>
                <a:spcPct val="100000"/>
              </a:lnSpc>
              <a:spcBef>
                <a:spcPts val="100"/>
              </a:spcBef>
            </a:pPr>
            <a:r>
              <a:rPr spc="-5" dirty="0"/>
              <a:t>State diagram of a </a:t>
            </a:r>
            <a:r>
              <a:rPr dirty="0"/>
              <a:t>microwave</a:t>
            </a:r>
            <a:r>
              <a:rPr spc="-45" dirty="0"/>
              <a:t> </a:t>
            </a:r>
            <a:r>
              <a:rPr spc="-5" dirty="0"/>
              <a:t>oven</a:t>
            </a:r>
          </a:p>
        </p:txBody>
      </p:sp>
      <p:sp>
        <p:nvSpPr>
          <p:cNvPr id="3" name="object 3"/>
          <p:cNvSpPr/>
          <p:nvPr/>
        </p:nvSpPr>
        <p:spPr>
          <a:xfrm>
            <a:off x="1276350" y="1720525"/>
            <a:ext cx="7086473" cy="4273874"/>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Chapter </a:t>
            </a:r>
            <a:r>
              <a:rPr dirty="0"/>
              <a:t>5 </a:t>
            </a:r>
            <a:r>
              <a:rPr spc="-10" dirty="0"/>
              <a:t>System</a:t>
            </a:r>
            <a:r>
              <a:rPr spc="-110" dirty="0"/>
              <a:t> </a:t>
            </a:r>
            <a:r>
              <a:rPr dirty="0"/>
              <a:t>modeling</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28</a:t>
            </a:fld>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6573520" cy="391160"/>
          </a:xfrm>
          <a:prstGeom prst="rect">
            <a:avLst/>
          </a:prstGeom>
        </p:spPr>
        <p:txBody>
          <a:bodyPr vert="horz" wrap="square" lIns="0" tIns="12700" rIns="0" bIns="0" rtlCol="0">
            <a:spAutoFit/>
          </a:bodyPr>
          <a:lstStyle/>
          <a:p>
            <a:pPr marL="12700">
              <a:lnSpc>
                <a:spcPct val="100000"/>
              </a:lnSpc>
              <a:spcBef>
                <a:spcPts val="100"/>
              </a:spcBef>
            </a:pPr>
            <a:r>
              <a:rPr spc="-5" dirty="0"/>
              <a:t>States </a:t>
            </a:r>
            <a:r>
              <a:rPr dirty="0"/>
              <a:t>and stimuli </a:t>
            </a:r>
            <a:r>
              <a:rPr spc="-5" dirty="0"/>
              <a:t>for the </a:t>
            </a:r>
            <a:r>
              <a:rPr dirty="0"/>
              <a:t>microwave </a:t>
            </a:r>
            <a:r>
              <a:rPr spc="-5" dirty="0"/>
              <a:t>oven</a:t>
            </a:r>
            <a:r>
              <a:rPr spc="-80" dirty="0"/>
              <a:t> </a:t>
            </a:r>
            <a:r>
              <a:rPr spc="-5" dirty="0"/>
              <a:t>(a)</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Chapter </a:t>
            </a:r>
            <a:r>
              <a:rPr dirty="0"/>
              <a:t>5 </a:t>
            </a:r>
            <a:r>
              <a:rPr spc="-10" dirty="0"/>
              <a:t>System</a:t>
            </a:r>
            <a:r>
              <a:rPr spc="-110" dirty="0"/>
              <a:t> </a:t>
            </a:r>
            <a:r>
              <a:rPr dirty="0"/>
              <a:t>modeling</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29</a:t>
            </a:fld>
            <a:endParaRPr dirty="0"/>
          </a:p>
        </p:txBody>
      </p:sp>
      <p:graphicFrame>
        <p:nvGraphicFramePr>
          <p:cNvPr id="3" name="object 3"/>
          <p:cNvGraphicFramePr>
            <a:graphicFrameLocks noGrp="1"/>
          </p:cNvGraphicFramePr>
          <p:nvPr/>
        </p:nvGraphicFramePr>
        <p:xfrm>
          <a:off x="425450" y="1720850"/>
          <a:ext cx="8089900" cy="4345303"/>
        </p:xfrm>
        <a:graphic>
          <a:graphicData uri="http://schemas.openxmlformats.org/drawingml/2006/table">
            <a:tbl>
              <a:tblPr firstRow="1" bandRow="1">
                <a:tableStyleId>{2D5ABB26-0587-4C30-8999-92F81FD0307C}</a:tableStyleId>
              </a:tblPr>
              <a:tblGrid>
                <a:gridCol w="1816100"/>
                <a:gridCol w="6273800"/>
              </a:tblGrid>
              <a:tr h="426720">
                <a:tc>
                  <a:txBody>
                    <a:bodyPr/>
                    <a:lstStyle/>
                    <a:p>
                      <a:pPr marL="54610">
                        <a:lnSpc>
                          <a:spcPct val="100000"/>
                        </a:lnSpc>
                        <a:spcBef>
                          <a:spcPts val="680"/>
                        </a:spcBef>
                      </a:pPr>
                      <a:r>
                        <a:rPr sz="1600" b="1" spc="-5" dirty="0">
                          <a:latin typeface="Arial"/>
                          <a:cs typeface="Arial"/>
                        </a:rPr>
                        <a:t>State</a:t>
                      </a:r>
                      <a:endParaRPr sz="1600">
                        <a:latin typeface="Arial"/>
                        <a:cs typeface="Arial"/>
                      </a:endParaRPr>
                    </a:p>
                  </a:txBody>
                  <a:tcPr marL="0" marR="0" marT="8636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54610">
                        <a:lnSpc>
                          <a:spcPct val="100000"/>
                        </a:lnSpc>
                        <a:spcBef>
                          <a:spcPts val="680"/>
                        </a:spcBef>
                      </a:pPr>
                      <a:r>
                        <a:rPr sz="1600" b="1" spc="-5" dirty="0">
                          <a:latin typeface="Arial"/>
                          <a:cs typeface="Arial"/>
                        </a:rPr>
                        <a:t>Description</a:t>
                      </a:r>
                      <a:endParaRPr sz="1600">
                        <a:latin typeface="Arial"/>
                        <a:cs typeface="Arial"/>
                      </a:endParaRPr>
                    </a:p>
                  </a:txBody>
                  <a:tcPr marL="0" marR="0" marT="8636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r>
              <a:tr h="371475">
                <a:tc>
                  <a:txBody>
                    <a:bodyPr/>
                    <a:lstStyle/>
                    <a:p>
                      <a:pPr marL="54610">
                        <a:lnSpc>
                          <a:spcPts val="1885"/>
                        </a:lnSpc>
                      </a:pPr>
                      <a:r>
                        <a:rPr sz="1600" spc="-10" dirty="0">
                          <a:latin typeface="Arial"/>
                          <a:cs typeface="Arial"/>
                        </a:rPr>
                        <a:t>Waiting</a:t>
                      </a:r>
                      <a:endParaRPr sz="1600">
                        <a:latin typeface="Arial"/>
                        <a:cs typeface="Arial"/>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54610">
                        <a:lnSpc>
                          <a:spcPts val="1885"/>
                        </a:lnSpc>
                      </a:pPr>
                      <a:r>
                        <a:rPr sz="1600" spc="-5" dirty="0">
                          <a:latin typeface="Arial"/>
                          <a:cs typeface="Arial"/>
                        </a:rPr>
                        <a:t>The oven </a:t>
                      </a:r>
                      <a:r>
                        <a:rPr sz="1600" dirty="0">
                          <a:latin typeface="Arial"/>
                          <a:cs typeface="Arial"/>
                        </a:rPr>
                        <a:t>is </a:t>
                      </a:r>
                      <a:r>
                        <a:rPr sz="1600" spc="-5" dirty="0">
                          <a:latin typeface="Arial"/>
                          <a:cs typeface="Arial"/>
                        </a:rPr>
                        <a:t>waiting for input. The display </a:t>
                      </a:r>
                      <a:r>
                        <a:rPr sz="1600" spc="-10" dirty="0">
                          <a:latin typeface="Arial"/>
                          <a:cs typeface="Arial"/>
                        </a:rPr>
                        <a:t>shows </a:t>
                      </a:r>
                      <a:r>
                        <a:rPr sz="1600" spc="-5" dirty="0">
                          <a:latin typeface="Arial"/>
                          <a:cs typeface="Arial"/>
                        </a:rPr>
                        <a:t>the current</a:t>
                      </a:r>
                      <a:r>
                        <a:rPr sz="1600" spc="90" dirty="0">
                          <a:latin typeface="Arial"/>
                          <a:cs typeface="Arial"/>
                        </a:rPr>
                        <a:t> </a:t>
                      </a:r>
                      <a:r>
                        <a:rPr sz="1600" spc="-5" dirty="0">
                          <a:latin typeface="Arial"/>
                          <a:cs typeface="Arial"/>
                        </a:rPr>
                        <a:t>time.</a:t>
                      </a:r>
                      <a:endParaRPr sz="1600">
                        <a:latin typeface="Arial"/>
                        <a:cs typeface="Arial"/>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r>
              <a:tr h="371475">
                <a:tc>
                  <a:txBody>
                    <a:bodyPr/>
                    <a:lstStyle/>
                    <a:p>
                      <a:pPr marL="54610">
                        <a:lnSpc>
                          <a:spcPts val="1885"/>
                        </a:lnSpc>
                      </a:pPr>
                      <a:r>
                        <a:rPr sz="1600" spc="-5" dirty="0">
                          <a:latin typeface="Arial"/>
                          <a:cs typeface="Arial"/>
                        </a:rPr>
                        <a:t>Half</a:t>
                      </a:r>
                      <a:r>
                        <a:rPr sz="1600" spc="-20" dirty="0">
                          <a:latin typeface="Arial"/>
                          <a:cs typeface="Arial"/>
                        </a:rPr>
                        <a:t> </a:t>
                      </a:r>
                      <a:r>
                        <a:rPr sz="1600" spc="-10" dirty="0">
                          <a:latin typeface="Arial"/>
                          <a:cs typeface="Arial"/>
                        </a:rPr>
                        <a:t>power</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54610">
                        <a:lnSpc>
                          <a:spcPts val="1885"/>
                        </a:lnSpc>
                      </a:pPr>
                      <a:r>
                        <a:rPr sz="1600" spc="-5" dirty="0">
                          <a:latin typeface="Arial"/>
                          <a:cs typeface="Arial"/>
                        </a:rPr>
                        <a:t>The oven </a:t>
                      </a:r>
                      <a:r>
                        <a:rPr sz="1600" spc="-10" dirty="0">
                          <a:latin typeface="Arial"/>
                          <a:cs typeface="Arial"/>
                        </a:rPr>
                        <a:t>power </a:t>
                      </a:r>
                      <a:r>
                        <a:rPr sz="1600" dirty="0">
                          <a:latin typeface="Arial"/>
                          <a:cs typeface="Arial"/>
                        </a:rPr>
                        <a:t>is </a:t>
                      </a:r>
                      <a:r>
                        <a:rPr sz="1600" spc="-5" dirty="0">
                          <a:latin typeface="Arial"/>
                          <a:cs typeface="Arial"/>
                        </a:rPr>
                        <a:t>set to 300 watts. The display </a:t>
                      </a:r>
                      <a:r>
                        <a:rPr sz="1600" spc="-10" dirty="0">
                          <a:latin typeface="Arial"/>
                          <a:cs typeface="Arial"/>
                        </a:rPr>
                        <a:t>shows </a:t>
                      </a:r>
                      <a:r>
                        <a:rPr sz="1600" spc="-5" dirty="0">
                          <a:latin typeface="Arial"/>
                          <a:cs typeface="Arial"/>
                        </a:rPr>
                        <a:t>‘Half</a:t>
                      </a:r>
                      <a:r>
                        <a:rPr sz="1600" spc="105" dirty="0">
                          <a:latin typeface="Arial"/>
                          <a:cs typeface="Arial"/>
                        </a:rPr>
                        <a:t> </a:t>
                      </a:r>
                      <a:r>
                        <a:rPr sz="1600" dirty="0">
                          <a:latin typeface="Arial"/>
                          <a:cs typeface="Arial"/>
                        </a:rPr>
                        <a:t>power’.</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r>
              <a:tr h="371475">
                <a:tc>
                  <a:txBody>
                    <a:bodyPr/>
                    <a:lstStyle/>
                    <a:p>
                      <a:pPr marL="54610">
                        <a:lnSpc>
                          <a:spcPts val="1885"/>
                        </a:lnSpc>
                      </a:pPr>
                      <a:r>
                        <a:rPr sz="1600" spc="-5" dirty="0">
                          <a:latin typeface="Arial"/>
                          <a:cs typeface="Arial"/>
                        </a:rPr>
                        <a:t>Full</a:t>
                      </a:r>
                      <a:r>
                        <a:rPr sz="1600" spc="-25" dirty="0">
                          <a:latin typeface="Arial"/>
                          <a:cs typeface="Arial"/>
                        </a:rPr>
                        <a:t> </a:t>
                      </a:r>
                      <a:r>
                        <a:rPr sz="1600" spc="-10" dirty="0">
                          <a:latin typeface="Arial"/>
                          <a:cs typeface="Arial"/>
                        </a:rPr>
                        <a:t>power</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54610">
                        <a:lnSpc>
                          <a:spcPts val="1885"/>
                        </a:lnSpc>
                      </a:pPr>
                      <a:r>
                        <a:rPr sz="1600" spc="-5" dirty="0">
                          <a:latin typeface="Arial"/>
                          <a:cs typeface="Arial"/>
                        </a:rPr>
                        <a:t>The oven </a:t>
                      </a:r>
                      <a:r>
                        <a:rPr sz="1600" spc="-10" dirty="0">
                          <a:latin typeface="Arial"/>
                          <a:cs typeface="Arial"/>
                        </a:rPr>
                        <a:t>power </a:t>
                      </a:r>
                      <a:r>
                        <a:rPr sz="1600" dirty="0">
                          <a:latin typeface="Arial"/>
                          <a:cs typeface="Arial"/>
                        </a:rPr>
                        <a:t>is </a:t>
                      </a:r>
                      <a:r>
                        <a:rPr sz="1600" spc="-5" dirty="0">
                          <a:latin typeface="Arial"/>
                          <a:cs typeface="Arial"/>
                        </a:rPr>
                        <a:t>set to 600 watts. The display </a:t>
                      </a:r>
                      <a:r>
                        <a:rPr sz="1600" spc="-10" dirty="0">
                          <a:latin typeface="Arial"/>
                          <a:cs typeface="Arial"/>
                        </a:rPr>
                        <a:t>shows </a:t>
                      </a:r>
                      <a:r>
                        <a:rPr sz="1600" spc="-5" dirty="0">
                          <a:latin typeface="Arial"/>
                          <a:cs typeface="Arial"/>
                        </a:rPr>
                        <a:t>‘Full</a:t>
                      </a:r>
                      <a:r>
                        <a:rPr sz="1600" spc="120" dirty="0">
                          <a:latin typeface="Arial"/>
                          <a:cs typeface="Arial"/>
                        </a:rPr>
                        <a:t> </a:t>
                      </a:r>
                      <a:r>
                        <a:rPr sz="1600" dirty="0">
                          <a:latin typeface="Arial"/>
                          <a:cs typeface="Arial"/>
                        </a:rPr>
                        <a:t>power’.</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r>
              <a:tr h="579119">
                <a:tc>
                  <a:txBody>
                    <a:bodyPr/>
                    <a:lstStyle/>
                    <a:p>
                      <a:pPr marL="54610">
                        <a:lnSpc>
                          <a:spcPts val="1885"/>
                        </a:lnSpc>
                      </a:pPr>
                      <a:r>
                        <a:rPr sz="1600" spc="-5" dirty="0">
                          <a:latin typeface="Arial"/>
                          <a:cs typeface="Arial"/>
                        </a:rPr>
                        <a:t>Set</a:t>
                      </a:r>
                      <a:r>
                        <a:rPr sz="1600" spc="-15" dirty="0">
                          <a:latin typeface="Arial"/>
                          <a:cs typeface="Arial"/>
                        </a:rPr>
                        <a:t> </a:t>
                      </a:r>
                      <a:r>
                        <a:rPr sz="1600" spc="-5" dirty="0">
                          <a:latin typeface="Arial"/>
                          <a:cs typeface="Arial"/>
                        </a:rPr>
                        <a:t>time</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54610" marR="48260">
                        <a:lnSpc>
                          <a:spcPts val="1920"/>
                        </a:lnSpc>
                        <a:spcBef>
                          <a:spcPts val="25"/>
                        </a:spcBef>
                      </a:pPr>
                      <a:r>
                        <a:rPr sz="1600" spc="-5" dirty="0">
                          <a:latin typeface="Arial"/>
                          <a:cs typeface="Arial"/>
                        </a:rPr>
                        <a:t>The cooking time </a:t>
                      </a:r>
                      <a:r>
                        <a:rPr sz="1600" dirty="0">
                          <a:latin typeface="Arial"/>
                          <a:cs typeface="Arial"/>
                        </a:rPr>
                        <a:t>is </a:t>
                      </a:r>
                      <a:r>
                        <a:rPr sz="1600" spc="-5" dirty="0">
                          <a:latin typeface="Arial"/>
                          <a:cs typeface="Arial"/>
                        </a:rPr>
                        <a:t>set to the </a:t>
                      </a:r>
                      <a:r>
                        <a:rPr sz="1600" dirty="0">
                          <a:latin typeface="Arial"/>
                          <a:cs typeface="Arial"/>
                        </a:rPr>
                        <a:t>user’s </a:t>
                      </a:r>
                      <a:r>
                        <a:rPr sz="1600" spc="-5" dirty="0">
                          <a:latin typeface="Arial"/>
                          <a:cs typeface="Arial"/>
                        </a:rPr>
                        <a:t>input value. The display shows  the cooking time selected and </a:t>
                      </a:r>
                      <a:r>
                        <a:rPr sz="1600" dirty="0">
                          <a:latin typeface="Arial"/>
                          <a:cs typeface="Arial"/>
                        </a:rPr>
                        <a:t>is </a:t>
                      </a:r>
                      <a:r>
                        <a:rPr sz="1600" spc="-5" dirty="0">
                          <a:latin typeface="Arial"/>
                          <a:cs typeface="Arial"/>
                        </a:rPr>
                        <a:t>updated as the time </a:t>
                      </a:r>
                      <a:r>
                        <a:rPr sz="1600" dirty="0">
                          <a:latin typeface="Arial"/>
                          <a:cs typeface="Arial"/>
                        </a:rPr>
                        <a:t>is</a:t>
                      </a:r>
                      <a:r>
                        <a:rPr sz="1600" spc="75" dirty="0">
                          <a:latin typeface="Arial"/>
                          <a:cs typeface="Arial"/>
                        </a:rPr>
                        <a:t> </a:t>
                      </a:r>
                      <a:r>
                        <a:rPr sz="1600" spc="-5" dirty="0">
                          <a:latin typeface="Arial"/>
                          <a:cs typeface="Arial"/>
                        </a:rPr>
                        <a:t>set.</a:t>
                      </a:r>
                      <a:endParaRPr sz="1600">
                        <a:latin typeface="Arial"/>
                        <a:cs typeface="Arial"/>
                      </a:endParaRPr>
                    </a:p>
                  </a:txBody>
                  <a:tcPr marL="0" marR="0" marT="31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r>
              <a:tr h="579120">
                <a:tc>
                  <a:txBody>
                    <a:bodyPr/>
                    <a:lstStyle/>
                    <a:p>
                      <a:pPr marL="54610">
                        <a:lnSpc>
                          <a:spcPts val="1885"/>
                        </a:lnSpc>
                      </a:pPr>
                      <a:r>
                        <a:rPr sz="1600" spc="-5" dirty="0">
                          <a:latin typeface="Arial"/>
                          <a:cs typeface="Arial"/>
                        </a:rPr>
                        <a:t>Disabled</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54610">
                        <a:lnSpc>
                          <a:spcPts val="1885"/>
                        </a:lnSpc>
                      </a:pPr>
                      <a:r>
                        <a:rPr sz="1600" spc="-5" dirty="0">
                          <a:latin typeface="Arial"/>
                          <a:cs typeface="Arial"/>
                        </a:rPr>
                        <a:t>Oven operation </a:t>
                      </a:r>
                      <a:r>
                        <a:rPr sz="1600" dirty="0">
                          <a:latin typeface="Arial"/>
                          <a:cs typeface="Arial"/>
                        </a:rPr>
                        <a:t>is </a:t>
                      </a:r>
                      <a:r>
                        <a:rPr sz="1600" spc="-5" dirty="0">
                          <a:latin typeface="Arial"/>
                          <a:cs typeface="Arial"/>
                        </a:rPr>
                        <a:t>disabled for </a:t>
                      </a:r>
                      <a:r>
                        <a:rPr sz="1600" spc="-20" dirty="0">
                          <a:latin typeface="Arial"/>
                          <a:cs typeface="Arial"/>
                        </a:rPr>
                        <a:t>safety. </a:t>
                      </a:r>
                      <a:r>
                        <a:rPr sz="1600" spc="-5" dirty="0">
                          <a:latin typeface="Arial"/>
                          <a:cs typeface="Arial"/>
                        </a:rPr>
                        <a:t>Interior oven light </a:t>
                      </a:r>
                      <a:r>
                        <a:rPr sz="1600" spc="-10" dirty="0">
                          <a:latin typeface="Arial"/>
                          <a:cs typeface="Arial"/>
                        </a:rPr>
                        <a:t>is</a:t>
                      </a:r>
                      <a:r>
                        <a:rPr sz="1600" spc="140" dirty="0">
                          <a:latin typeface="Arial"/>
                          <a:cs typeface="Arial"/>
                        </a:rPr>
                        <a:t> </a:t>
                      </a:r>
                      <a:r>
                        <a:rPr sz="1600" spc="-5" dirty="0">
                          <a:latin typeface="Arial"/>
                          <a:cs typeface="Arial"/>
                        </a:rPr>
                        <a:t>on.</a:t>
                      </a:r>
                      <a:endParaRPr sz="1600">
                        <a:latin typeface="Arial"/>
                        <a:cs typeface="Arial"/>
                      </a:endParaRPr>
                    </a:p>
                    <a:p>
                      <a:pPr marL="54610">
                        <a:lnSpc>
                          <a:spcPct val="100000"/>
                        </a:lnSpc>
                      </a:pPr>
                      <a:r>
                        <a:rPr sz="1600" spc="-5" dirty="0">
                          <a:latin typeface="Arial"/>
                          <a:cs typeface="Arial"/>
                        </a:rPr>
                        <a:t>Display </a:t>
                      </a:r>
                      <a:r>
                        <a:rPr sz="1600" spc="-10" dirty="0">
                          <a:latin typeface="Arial"/>
                          <a:cs typeface="Arial"/>
                        </a:rPr>
                        <a:t>shows </a:t>
                      </a:r>
                      <a:r>
                        <a:rPr sz="1600" spc="-5" dirty="0">
                          <a:latin typeface="Arial"/>
                          <a:cs typeface="Arial"/>
                        </a:rPr>
                        <a:t>‘Not</a:t>
                      </a:r>
                      <a:r>
                        <a:rPr sz="1600" spc="-10" dirty="0">
                          <a:latin typeface="Arial"/>
                          <a:cs typeface="Arial"/>
                        </a:rPr>
                        <a:t> </a:t>
                      </a:r>
                      <a:r>
                        <a:rPr sz="1600" spc="-5" dirty="0">
                          <a:latin typeface="Arial"/>
                          <a:cs typeface="Arial"/>
                        </a:rPr>
                        <a:t>ready’.</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r>
              <a:tr h="579119">
                <a:tc>
                  <a:txBody>
                    <a:bodyPr/>
                    <a:lstStyle/>
                    <a:p>
                      <a:pPr marL="54610">
                        <a:lnSpc>
                          <a:spcPts val="1885"/>
                        </a:lnSpc>
                      </a:pPr>
                      <a:r>
                        <a:rPr sz="1600" spc="-5" dirty="0">
                          <a:latin typeface="Arial"/>
                          <a:cs typeface="Arial"/>
                        </a:rPr>
                        <a:t>Enabled</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54610" marR="46990">
                        <a:lnSpc>
                          <a:spcPts val="1920"/>
                        </a:lnSpc>
                        <a:spcBef>
                          <a:spcPts val="30"/>
                        </a:spcBef>
                      </a:pPr>
                      <a:r>
                        <a:rPr sz="1600" spc="-5" dirty="0">
                          <a:latin typeface="Arial"/>
                          <a:cs typeface="Arial"/>
                        </a:rPr>
                        <a:t>Oven operation </a:t>
                      </a:r>
                      <a:r>
                        <a:rPr sz="1600" dirty="0">
                          <a:latin typeface="Arial"/>
                          <a:cs typeface="Arial"/>
                        </a:rPr>
                        <a:t>is </a:t>
                      </a:r>
                      <a:r>
                        <a:rPr sz="1600" spc="-5" dirty="0">
                          <a:latin typeface="Arial"/>
                          <a:cs typeface="Arial"/>
                        </a:rPr>
                        <a:t>enabled. Interior oven light </a:t>
                      </a:r>
                      <a:r>
                        <a:rPr sz="1600" dirty="0">
                          <a:latin typeface="Arial"/>
                          <a:cs typeface="Arial"/>
                        </a:rPr>
                        <a:t>is </a:t>
                      </a:r>
                      <a:r>
                        <a:rPr sz="1600" spc="-10" dirty="0">
                          <a:latin typeface="Arial"/>
                          <a:cs typeface="Arial"/>
                        </a:rPr>
                        <a:t>off. </a:t>
                      </a:r>
                      <a:r>
                        <a:rPr sz="1600" spc="-5" dirty="0">
                          <a:latin typeface="Arial"/>
                          <a:cs typeface="Arial"/>
                        </a:rPr>
                        <a:t>Display shows  </a:t>
                      </a:r>
                      <a:r>
                        <a:rPr sz="1600" spc="-10" dirty="0">
                          <a:latin typeface="Arial"/>
                          <a:cs typeface="Arial"/>
                        </a:rPr>
                        <a:t>‘Ready </a:t>
                      </a:r>
                      <a:r>
                        <a:rPr sz="1600" spc="-5" dirty="0">
                          <a:latin typeface="Arial"/>
                          <a:cs typeface="Arial"/>
                        </a:rPr>
                        <a:t>to</a:t>
                      </a:r>
                      <a:r>
                        <a:rPr sz="1600" dirty="0">
                          <a:latin typeface="Arial"/>
                          <a:cs typeface="Arial"/>
                        </a:rPr>
                        <a:t> </a:t>
                      </a:r>
                      <a:r>
                        <a:rPr sz="1600" spc="-5" dirty="0">
                          <a:latin typeface="Arial"/>
                          <a:cs typeface="Arial"/>
                        </a:rPr>
                        <a:t>cook’.</a:t>
                      </a:r>
                      <a:endParaRPr sz="1600">
                        <a:latin typeface="Arial"/>
                        <a:cs typeface="Arial"/>
                      </a:endParaRPr>
                    </a:p>
                  </a:txBody>
                  <a:tcPr marL="0" marR="0" marT="38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r>
              <a:tr h="1066800">
                <a:tc>
                  <a:txBody>
                    <a:bodyPr/>
                    <a:lstStyle/>
                    <a:p>
                      <a:pPr marL="54610">
                        <a:lnSpc>
                          <a:spcPts val="1885"/>
                        </a:lnSpc>
                      </a:pPr>
                      <a:r>
                        <a:rPr sz="1600" spc="-5" dirty="0">
                          <a:latin typeface="Arial"/>
                          <a:cs typeface="Arial"/>
                        </a:rPr>
                        <a:t>Operation</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54610" marR="44450">
                        <a:lnSpc>
                          <a:spcPts val="1920"/>
                        </a:lnSpc>
                        <a:spcBef>
                          <a:spcPts val="30"/>
                        </a:spcBef>
                      </a:pPr>
                      <a:r>
                        <a:rPr sz="1600" spc="-5" dirty="0">
                          <a:latin typeface="Arial"/>
                          <a:cs typeface="Arial"/>
                        </a:rPr>
                        <a:t>Oven </a:t>
                      </a:r>
                      <a:r>
                        <a:rPr sz="1600" dirty="0">
                          <a:latin typeface="Arial"/>
                          <a:cs typeface="Arial"/>
                        </a:rPr>
                        <a:t>in </a:t>
                      </a:r>
                      <a:r>
                        <a:rPr sz="1600" spc="-5" dirty="0">
                          <a:latin typeface="Arial"/>
                          <a:cs typeface="Arial"/>
                        </a:rPr>
                        <a:t>operation. Interior oven light </a:t>
                      </a:r>
                      <a:r>
                        <a:rPr sz="1600" dirty="0">
                          <a:latin typeface="Arial"/>
                          <a:cs typeface="Arial"/>
                        </a:rPr>
                        <a:t>is </a:t>
                      </a:r>
                      <a:r>
                        <a:rPr sz="1600" spc="-5" dirty="0">
                          <a:latin typeface="Arial"/>
                          <a:cs typeface="Arial"/>
                        </a:rPr>
                        <a:t>on. </a:t>
                      </a:r>
                      <a:r>
                        <a:rPr sz="1600" spc="-10" dirty="0">
                          <a:latin typeface="Arial"/>
                          <a:cs typeface="Arial"/>
                        </a:rPr>
                        <a:t>Display shows </a:t>
                      </a:r>
                      <a:r>
                        <a:rPr sz="1600" spc="-5" dirty="0">
                          <a:latin typeface="Arial"/>
                          <a:cs typeface="Arial"/>
                        </a:rPr>
                        <a:t>the timer  countdown. </a:t>
                      </a:r>
                      <a:r>
                        <a:rPr sz="1600" spc="-10" dirty="0">
                          <a:latin typeface="Arial"/>
                          <a:cs typeface="Arial"/>
                        </a:rPr>
                        <a:t>On </a:t>
                      </a:r>
                      <a:r>
                        <a:rPr sz="1600" spc="-5" dirty="0">
                          <a:latin typeface="Arial"/>
                          <a:cs typeface="Arial"/>
                        </a:rPr>
                        <a:t>completion of cooking, the buzzer </a:t>
                      </a:r>
                      <a:r>
                        <a:rPr sz="1600" spc="5" dirty="0">
                          <a:latin typeface="Arial"/>
                          <a:cs typeface="Arial"/>
                        </a:rPr>
                        <a:t>is </a:t>
                      </a:r>
                      <a:r>
                        <a:rPr sz="1600" spc="-5" dirty="0">
                          <a:latin typeface="Arial"/>
                          <a:cs typeface="Arial"/>
                        </a:rPr>
                        <a:t>sounded </a:t>
                      </a:r>
                      <a:r>
                        <a:rPr sz="1600" dirty="0">
                          <a:latin typeface="Arial"/>
                          <a:cs typeface="Arial"/>
                        </a:rPr>
                        <a:t>for</a:t>
                      </a:r>
                      <a:r>
                        <a:rPr sz="1600" spc="190" dirty="0">
                          <a:latin typeface="Arial"/>
                          <a:cs typeface="Arial"/>
                        </a:rPr>
                        <a:t> </a:t>
                      </a:r>
                      <a:r>
                        <a:rPr sz="1600" spc="-5" dirty="0">
                          <a:latin typeface="Arial"/>
                          <a:cs typeface="Arial"/>
                        </a:rPr>
                        <a:t>five</a:t>
                      </a:r>
                      <a:endParaRPr sz="1600">
                        <a:latin typeface="Arial"/>
                        <a:cs typeface="Arial"/>
                      </a:endParaRPr>
                    </a:p>
                    <a:p>
                      <a:pPr marL="54610">
                        <a:lnSpc>
                          <a:spcPts val="1860"/>
                        </a:lnSpc>
                      </a:pPr>
                      <a:r>
                        <a:rPr sz="1600" dirty="0">
                          <a:latin typeface="Arial"/>
                          <a:cs typeface="Arial"/>
                        </a:rPr>
                        <a:t>seconds. </a:t>
                      </a:r>
                      <a:r>
                        <a:rPr sz="1600" spc="-5" dirty="0">
                          <a:latin typeface="Arial"/>
                          <a:cs typeface="Arial"/>
                        </a:rPr>
                        <a:t>Oven light </a:t>
                      </a:r>
                      <a:r>
                        <a:rPr sz="1600" dirty="0">
                          <a:latin typeface="Arial"/>
                          <a:cs typeface="Arial"/>
                        </a:rPr>
                        <a:t>is </a:t>
                      </a:r>
                      <a:r>
                        <a:rPr sz="1600" spc="-5" dirty="0">
                          <a:latin typeface="Arial"/>
                          <a:cs typeface="Arial"/>
                        </a:rPr>
                        <a:t>on. Display </a:t>
                      </a:r>
                      <a:r>
                        <a:rPr sz="1600" spc="305" dirty="0">
                          <a:latin typeface="Arial"/>
                          <a:cs typeface="Arial"/>
                        </a:rPr>
                        <a:t> </a:t>
                      </a:r>
                      <a:r>
                        <a:rPr sz="1600" spc="-10" dirty="0">
                          <a:latin typeface="Arial"/>
                          <a:cs typeface="Arial"/>
                        </a:rPr>
                        <a:t>shows  ‘Cooking  </a:t>
                      </a:r>
                      <a:r>
                        <a:rPr sz="1600" spc="-5" dirty="0">
                          <a:latin typeface="Arial"/>
                          <a:cs typeface="Arial"/>
                        </a:rPr>
                        <a:t>complete’ while</a:t>
                      </a:r>
                      <a:endParaRPr sz="1600">
                        <a:latin typeface="Arial"/>
                        <a:cs typeface="Arial"/>
                      </a:endParaRPr>
                    </a:p>
                    <a:p>
                      <a:pPr marL="54610">
                        <a:lnSpc>
                          <a:spcPct val="100000"/>
                        </a:lnSpc>
                      </a:pPr>
                      <a:r>
                        <a:rPr sz="1600" spc="-5" dirty="0">
                          <a:latin typeface="Arial"/>
                          <a:cs typeface="Arial"/>
                        </a:rPr>
                        <a:t>buzzer </a:t>
                      </a:r>
                      <a:r>
                        <a:rPr sz="1600" dirty="0">
                          <a:latin typeface="Arial"/>
                          <a:cs typeface="Arial"/>
                        </a:rPr>
                        <a:t>is</a:t>
                      </a:r>
                      <a:r>
                        <a:rPr sz="1600" spc="-10" dirty="0">
                          <a:latin typeface="Arial"/>
                          <a:cs typeface="Arial"/>
                        </a:rPr>
                        <a:t> </a:t>
                      </a:r>
                      <a:r>
                        <a:rPr sz="1600" spc="-5" dirty="0">
                          <a:latin typeface="Arial"/>
                          <a:cs typeface="Arial"/>
                        </a:rPr>
                        <a:t>sounding.</a:t>
                      </a:r>
                      <a:endParaRPr sz="1600">
                        <a:latin typeface="Arial"/>
                        <a:cs typeface="Arial"/>
                      </a:endParaRPr>
                    </a:p>
                  </a:txBody>
                  <a:tcPr marL="0" marR="0" marT="38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643254"/>
            <a:ext cx="7976870" cy="4972050"/>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46424D"/>
                </a:solidFill>
                <a:latin typeface="Arial"/>
                <a:cs typeface="Arial"/>
              </a:rPr>
              <a:t>System</a:t>
            </a:r>
            <a:r>
              <a:rPr sz="2400" b="1" spc="20" dirty="0">
                <a:solidFill>
                  <a:srgbClr val="46424D"/>
                </a:solidFill>
                <a:latin typeface="Arial"/>
                <a:cs typeface="Arial"/>
              </a:rPr>
              <a:t> </a:t>
            </a:r>
            <a:r>
              <a:rPr sz="2400" b="1" dirty="0">
                <a:solidFill>
                  <a:srgbClr val="46424D"/>
                </a:solidFill>
                <a:latin typeface="Arial"/>
                <a:cs typeface="Arial"/>
              </a:rPr>
              <a:t>modeling</a:t>
            </a:r>
            <a:endParaRPr sz="2400">
              <a:latin typeface="Arial"/>
              <a:cs typeface="Arial"/>
            </a:endParaRPr>
          </a:p>
          <a:p>
            <a:pPr>
              <a:lnSpc>
                <a:spcPct val="100000"/>
              </a:lnSpc>
            </a:pPr>
            <a:endParaRPr sz="2700">
              <a:latin typeface="Times New Roman"/>
              <a:cs typeface="Times New Roman"/>
            </a:endParaRPr>
          </a:p>
          <a:p>
            <a:pPr marL="355600" marR="241935" indent="-342900">
              <a:lnSpc>
                <a:spcPct val="100000"/>
              </a:lnSpc>
              <a:spcBef>
                <a:spcPts val="1750"/>
              </a:spcBef>
              <a:buFont typeface="Wingdings"/>
              <a:buChar char=""/>
              <a:tabLst>
                <a:tab pos="355600" algn="l"/>
              </a:tabLst>
            </a:pPr>
            <a:r>
              <a:rPr sz="2400" dirty="0">
                <a:solidFill>
                  <a:srgbClr val="46424D"/>
                </a:solidFill>
                <a:latin typeface="Arial"/>
                <a:cs typeface="Arial"/>
              </a:rPr>
              <a:t>System </a:t>
            </a:r>
            <a:r>
              <a:rPr sz="2400" spc="-5" dirty="0">
                <a:solidFill>
                  <a:srgbClr val="46424D"/>
                </a:solidFill>
                <a:latin typeface="Arial"/>
                <a:cs typeface="Arial"/>
              </a:rPr>
              <a:t>modeling is </a:t>
            </a:r>
            <a:r>
              <a:rPr sz="2400" dirty="0">
                <a:solidFill>
                  <a:srgbClr val="46424D"/>
                </a:solidFill>
                <a:latin typeface="Arial"/>
                <a:cs typeface="Arial"/>
              </a:rPr>
              <a:t>the </a:t>
            </a:r>
            <a:r>
              <a:rPr sz="2400" spc="-5" dirty="0">
                <a:solidFill>
                  <a:srgbClr val="46424D"/>
                </a:solidFill>
                <a:latin typeface="Arial"/>
                <a:cs typeface="Arial"/>
              </a:rPr>
              <a:t>process </a:t>
            </a:r>
            <a:r>
              <a:rPr sz="2400" dirty="0">
                <a:solidFill>
                  <a:srgbClr val="46424D"/>
                </a:solidFill>
                <a:latin typeface="Arial"/>
                <a:cs typeface="Arial"/>
              </a:rPr>
              <a:t>of </a:t>
            </a:r>
            <a:r>
              <a:rPr sz="2400" spc="-5" dirty="0">
                <a:solidFill>
                  <a:srgbClr val="46424D"/>
                </a:solidFill>
                <a:latin typeface="Arial"/>
                <a:cs typeface="Arial"/>
              </a:rPr>
              <a:t>developing </a:t>
            </a:r>
            <a:r>
              <a:rPr sz="2400" dirty="0">
                <a:solidFill>
                  <a:srgbClr val="46424D"/>
                </a:solidFill>
                <a:latin typeface="Arial"/>
                <a:cs typeface="Arial"/>
              </a:rPr>
              <a:t>abstract  </a:t>
            </a:r>
            <a:r>
              <a:rPr sz="2400" spc="-5" dirty="0">
                <a:solidFill>
                  <a:srgbClr val="46424D"/>
                </a:solidFill>
                <a:latin typeface="Arial"/>
                <a:cs typeface="Arial"/>
              </a:rPr>
              <a:t>models </a:t>
            </a:r>
            <a:r>
              <a:rPr sz="2400" dirty="0">
                <a:solidFill>
                  <a:srgbClr val="46424D"/>
                </a:solidFill>
                <a:latin typeface="Arial"/>
                <a:cs typeface="Arial"/>
              </a:rPr>
              <a:t>of a system, </a:t>
            </a:r>
            <a:r>
              <a:rPr sz="2400" spc="-5" dirty="0">
                <a:solidFill>
                  <a:srgbClr val="46424D"/>
                </a:solidFill>
                <a:latin typeface="Arial"/>
                <a:cs typeface="Arial"/>
              </a:rPr>
              <a:t>with each model presenting </a:t>
            </a:r>
            <a:r>
              <a:rPr sz="2400" dirty="0">
                <a:solidFill>
                  <a:srgbClr val="46424D"/>
                </a:solidFill>
                <a:latin typeface="Arial"/>
                <a:cs typeface="Arial"/>
              </a:rPr>
              <a:t>a  </a:t>
            </a:r>
            <a:r>
              <a:rPr sz="2400" spc="-10" dirty="0">
                <a:solidFill>
                  <a:srgbClr val="46424D"/>
                </a:solidFill>
                <a:latin typeface="Arial"/>
                <a:cs typeface="Arial"/>
              </a:rPr>
              <a:t>different </a:t>
            </a:r>
            <a:r>
              <a:rPr sz="2400" spc="-5" dirty="0">
                <a:solidFill>
                  <a:srgbClr val="46424D"/>
                </a:solidFill>
                <a:latin typeface="Arial"/>
                <a:cs typeface="Arial"/>
              </a:rPr>
              <a:t>view or perspective </a:t>
            </a:r>
            <a:r>
              <a:rPr sz="2400" dirty="0">
                <a:solidFill>
                  <a:srgbClr val="46424D"/>
                </a:solidFill>
                <a:latin typeface="Arial"/>
                <a:cs typeface="Arial"/>
              </a:rPr>
              <a:t>of that</a:t>
            </a:r>
            <a:r>
              <a:rPr sz="2400" spc="35" dirty="0">
                <a:solidFill>
                  <a:srgbClr val="46424D"/>
                </a:solidFill>
                <a:latin typeface="Arial"/>
                <a:cs typeface="Arial"/>
              </a:rPr>
              <a:t> </a:t>
            </a:r>
            <a:r>
              <a:rPr sz="2400" dirty="0">
                <a:solidFill>
                  <a:srgbClr val="46424D"/>
                </a:solidFill>
                <a:latin typeface="Arial"/>
                <a:cs typeface="Arial"/>
              </a:rPr>
              <a:t>system.</a:t>
            </a:r>
            <a:endParaRPr sz="2400">
              <a:latin typeface="Arial"/>
              <a:cs typeface="Arial"/>
            </a:endParaRPr>
          </a:p>
          <a:p>
            <a:pPr marL="355600" marR="5080" indent="-342900">
              <a:lnSpc>
                <a:spcPct val="100000"/>
              </a:lnSpc>
              <a:spcBef>
                <a:spcPts val="1205"/>
              </a:spcBef>
              <a:buFont typeface="Wingdings"/>
              <a:buChar char=""/>
              <a:tabLst>
                <a:tab pos="355600" algn="l"/>
              </a:tabLst>
            </a:pPr>
            <a:r>
              <a:rPr sz="2400" dirty="0">
                <a:solidFill>
                  <a:srgbClr val="46424D"/>
                </a:solidFill>
                <a:latin typeface="Arial"/>
                <a:cs typeface="Arial"/>
              </a:rPr>
              <a:t>System </a:t>
            </a:r>
            <a:r>
              <a:rPr sz="2400" spc="-5" dirty="0">
                <a:solidFill>
                  <a:srgbClr val="46424D"/>
                </a:solidFill>
                <a:latin typeface="Arial"/>
                <a:cs typeface="Arial"/>
              </a:rPr>
              <a:t>modeling has now come </a:t>
            </a:r>
            <a:r>
              <a:rPr sz="2400" dirty="0">
                <a:solidFill>
                  <a:srgbClr val="46424D"/>
                </a:solidFill>
                <a:latin typeface="Arial"/>
                <a:cs typeface="Arial"/>
              </a:rPr>
              <a:t>to </a:t>
            </a:r>
            <a:r>
              <a:rPr sz="2400" spc="-5" dirty="0">
                <a:solidFill>
                  <a:srgbClr val="46424D"/>
                </a:solidFill>
                <a:latin typeface="Arial"/>
                <a:cs typeface="Arial"/>
              </a:rPr>
              <a:t>mean representing a  </a:t>
            </a:r>
            <a:r>
              <a:rPr sz="2400" dirty="0">
                <a:solidFill>
                  <a:srgbClr val="46424D"/>
                </a:solidFill>
                <a:latin typeface="Arial"/>
                <a:cs typeface="Arial"/>
              </a:rPr>
              <a:t>system </a:t>
            </a:r>
            <a:r>
              <a:rPr sz="2400" spc="-5" dirty="0">
                <a:solidFill>
                  <a:srgbClr val="46424D"/>
                </a:solidFill>
                <a:latin typeface="Arial"/>
                <a:cs typeface="Arial"/>
              </a:rPr>
              <a:t>using some kind </a:t>
            </a:r>
            <a:r>
              <a:rPr sz="2400" dirty="0">
                <a:solidFill>
                  <a:srgbClr val="46424D"/>
                </a:solidFill>
                <a:latin typeface="Arial"/>
                <a:cs typeface="Arial"/>
              </a:rPr>
              <a:t>of </a:t>
            </a:r>
            <a:r>
              <a:rPr sz="2400" spc="-5" dirty="0">
                <a:solidFill>
                  <a:srgbClr val="46424D"/>
                </a:solidFill>
                <a:latin typeface="Arial"/>
                <a:cs typeface="Arial"/>
              </a:rPr>
              <a:t>graphical notation, which is  now almost always based </a:t>
            </a:r>
            <a:r>
              <a:rPr sz="2400" dirty="0">
                <a:solidFill>
                  <a:srgbClr val="46424D"/>
                </a:solidFill>
                <a:latin typeface="Arial"/>
                <a:cs typeface="Arial"/>
              </a:rPr>
              <a:t>on </a:t>
            </a:r>
            <a:r>
              <a:rPr sz="2400" spc="-5" dirty="0">
                <a:solidFill>
                  <a:srgbClr val="46424D"/>
                </a:solidFill>
                <a:latin typeface="Arial"/>
                <a:cs typeface="Arial"/>
              </a:rPr>
              <a:t>notations </a:t>
            </a:r>
            <a:r>
              <a:rPr sz="2400" dirty="0">
                <a:solidFill>
                  <a:srgbClr val="46424D"/>
                </a:solidFill>
                <a:latin typeface="Arial"/>
                <a:cs typeface="Arial"/>
              </a:rPr>
              <a:t>in the </a:t>
            </a:r>
            <a:r>
              <a:rPr sz="2400" spc="-5" dirty="0">
                <a:solidFill>
                  <a:srgbClr val="46424D"/>
                </a:solidFill>
                <a:latin typeface="Arial"/>
                <a:cs typeface="Arial"/>
              </a:rPr>
              <a:t>Unified  Modeling Language</a:t>
            </a:r>
            <a:r>
              <a:rPr sz="2400" spc="50" dirty="0">
                <a:solidFill>
                  <a:srgbClr val="46424D"/>
                </a:solidFill>
                <a:latin typeface="Arial"/>
                <a:cs typeface="Arial"/>
              </a:rPr>
              <a:t> </a:t>
            </a:r>
            <a:r>
              <a:rPr sz="2400" spc="-5" dirty="0">
                <a:solidFill>
                  <a:srgbClr val="46424D"/>
                </a:solidFill>
                <a:latin typeface="Arial"/>
                <a:cs typeface="Arial"/>
              </a:rPr>
              <a:t>(UML).</a:t>
            </a:r>
            <a:endParaRPr sz="2400">
              <a:latin typeface="Arial"/>
              <a:cs typeface="Arial"/>
            </a:endParaRPr>
          </a:p>
          <a:p>
            <a:pPr marL="355600" marR="377190" indent="-342900">
              <a:lnSpc>
                <a:spcPct val="100000"/>
              </a:lnSpc>
              <a:spcBef>
                <a:spcPts val="1200"/>
              </a:spcBef>
              <a:buFont typeface="Wingdings"/>
              <a:buChar char=""/>
              <a:tabLst>
                <a:tab pos="355600" algn="l"/>
              </a:tabLst>
            </a:pPr>
            <a:r>
              <a:rPr sz="2400" dirty="0">
                <a:solidFill>
                  <a:srgbClr val="46424D"/>
                </a:solidFill>
                <a:latin typeface="Arial"/>
                <a:cs typeface="Arial"/>
              </a:rPr>
              <a:t>System </a:t>
            </a:r>
            <a:r>
              <a:rPr sz="2400" spc="-5" dirty="0">
                <a:solidFill>
                  <a:srgbClr val="46424D"/>
                </a:solidFill>
                <a:latin typeface="Arial"/>
                <a:cs typeface="Arial"/>
              </a:rPr>
              <a:t>modelling helps </a:t>
            </a:r>
            <a:r>
              <a:rPr sz="2400" dirty="0">
                <a:solidFill>
                  <a:srgbClr val="46424D"/>
                </a:solidFill>
                <a:latin typeface="Arial"/>
                <a:cs typeface="Arial"/>
              </a:rPr>
              <a:t>the </a:t>
            </a:r>
            <a:r>
              <a:rPr sz="2400" spc="-5" dirty="0">
                <a:solidFill>
                  <a:srgbClr val="46424D"/>
                </a:solidFill>
                <a:latin typeface="Arial"/>
                <a:cs typeface="Arial"/>
              </a:rPr>
              <a:t>analyst </a:t>
            </a:r>
            <a:r>
              <a:rPr sz="2400" dirty="0">
                <a:solidFill>
                  <a:srgbClr val="46424D"/>
                </a:solidFill>
                <a:latin typeface="Arial"/>
                <a:cs typeface="Arial"/>
              </a:rPr>
              <a:t>to </a:t>
            </a:r>
            <a:r>
              <a:rPr sz="2400" spc="-5" dirty="0">
                <a:solidFill>
                  <a:srgbClr val="46424D"/>
                </a:solidFill>
                <a:latin typeface="Arial"/>
                <a:cs typeface="Arial"/>
              </a:rPr>
              <a:t>understand </a:t>
            </a:r>
            <a:r>
              <a:rPr sz="2400" dirty="0">
                <a:solidFill>
                  <a:srgbClr val="46424D"/>
                </a:solidFill>
                <a:latin typeface="Arial"/>
                <a:cs typeface="Arial"/>
              </a:rPr>
              <a:t>the  </a:t>
            </a:r>
            <a:r>
              <a:rPr sz="2400" spc="-5" dirty="0">
                <a:solidFill>
                  <a:srgbClr val="46424D"/>
                </a:solidFill>
                <a:latin typeface="Arial"/>
                <a:cs typeface="Arial"/>
              </a:rPr>
              <a:t>functionality </a:t>
            </a:r>
            <a:r>
              <a:rPr sz="2400" dirty="0">
                <a:solidFill>
                  <a:srgbClr val="46424D"/>
                </a:solidFill>
                <a:latin typeface="Arial"/>
                <a:cs typeface="Arial"/>
              </a:rPr>
              <a:t>of the system </a:t>
            </a:r>
            <a:r>
              <a:rPr sz="2400" spc="-5" dirty="0">
                <a:solidFill>
                  <a:srgbClr val="46424D"/>
                </a:solidFill>
                <a:latin typeface="Arial"/>
                <a:cs typeface="Arial"/>
              </a:rPr>
              <a:t>and models are used </a:t>
            </a:r>
            <a:r>
              <a:rPr sz="2400" dirty="0">
                <a:solidFill>
                  <a:srgbClr val="46424D"/>
                </a:solidFill>
                <a:latin typeface="Arial"/>
                <a:cs typeface="Arial"/>
              </a:rPr>
              <a:t>to  </a:t>
            </a:r>
            <a:r>
              <a:rPr sz="2400" spc="-5" dirty="0">
                <a:solidFill>
                  <a:srgbClr val="46424D"/>
                </a:solidFill>
                <a:latin typeface="Arial"/>
                <a:cs typeface="Arial"/>
              </a:rPr>
              <a:t>communicate with</a:t>
            </a:r>
            <a:r>
              <a:rPr sz="2400" dirty="0">
                <a:solidFill>
                  <a:srgbClr val="46424D"/>
                </a:solidFill>
                <a:latin typeface="Arial"/>
                <a:cs typeface="Arial"/>
              </a:rPr>
              <a:t> customers.</a:t>
            </a:r>
            <a:endParaRPr sz="2400">
              <a:latin typeface="Arial"/>
              <a:cs typeface="Arial"/>
            </a:endParaRP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Chapter </a:t>
            </a:r>
            <a:r>
              <a:rPr dirty="0"/>
              <a:t>5 </a:t>
            </a:r>
            <a:r>
              <a:rPr spc="-10" dirty="0"/>
              <a:t>System</a:t>
            </a:r>
            <a:r>
              <a:rPr spc="-110" dirty="0"/>
              <a:t> </a:t>
            </a:r>
            <a:r>
              <a:rPr dirty="0"/>
              <a:t>modeling</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3</a:t>
            </a:fld>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6593205" cy="391160"/>
          </a:xfrm>
          <a:prstGeom prst="rect">
            <a:avLst/>
          </a:prstGeom>
        </p:spPr>
        <p:txBody>
          <a:bodyPr vert="horz" wrap="square" lIns="0" tIns="12700" rIns="0" bIns="0" rtlCol="0">
            <a:spAutoFit/>
          </a:bodyPr>
          <a:lstStyle/>
          <a:p>
            <a:pPr marL="12700">
              <a:lnSpc>
                <a:spcPct val="100000"/>
              </a:lnSpc>
              <a:spcBef>
                <a:spcPts val="100"/>
              </a:spcBef>
            </a:pPr>
            <a:r>
              <a:rPr spc="-5" dirty="0"/>
              <a:t>States </a:t>
            </a:r>
            <a:r>
              <a:rPr dirty="0"/>
              <a:t>and stimuli </a:t>
            </a:r>
            <a:r>
              <a:rPr spc="-5" dirty="0"/>
              <a:t>for the </a:t>
            </a:r>
            <a:r>
              <a:rPr dirty="0"/>
              <a:t>microwave </a:t>
            </a:r>
            <a:r>
              <a:rPr spc="-5" dirty="0"/>
              <a:t>oven</a:t>
            </a:r>
            <a:r>
              <a:rPr spc="-90" dirty="0"/>
              <a:t> </a:t>
            </a:r>
            <a:r>
              <a:rPr spc="5" dirty="0"/>
              <a:t>(b)</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Chapter </a:t>
            </a:r>
            <a:r>
              <a:rPr dirty="0"/>
              <a:t>5 </a:t>
            </a:r>
            <a:r>
              <a:rPr spc="-10" dirty="0"/>
              <a:t>System</a:t>
            </a:r>
            <a:r>
              <a:rPr spc="-110" dirty="0"/>
              <a:t> </a:t>
            </a:r>
            <a:r>
              <a:rPr dirty="0"/>
              <a:t>modeling</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30</a:t>
            </a:fld>
            <a:endParaRPr dirty="0"/>
          </a:p>
        </p:txBody>
      </p:sp>
      <p:graphicFrame>
        <p:nvGraphicFramePr>
          <p:cNvPr id="3" name="object 3"/>
          <p:cNvGraphicFramePr>
            <a:graphicFrameLocks noGrp="1"/>
          </p:cNvGraphicFramePr>
          <p:nvPr/>
        </p:nvGraphicFramePr>
        <p:xfrm>
          <a:off x="1413128" y="1835150"/>
          <a:ext cx="6330950" cy="3760469"/>
        </p:xfrm>
        <a:graphic>
          <a:graphicData uri="http://schemas.openxmlformats.org/drawingml/2006/table">
            <a:tbl>
              <a:tblPr firstRow="1" bandRow="1">
                <a:tableStyleId>{2D5ABB26-0587-4C30-8999-92F81FD0307C}</a:tableStyleId>
              </a:tblPr>
              <a:tblGrid>
                <a:gridCol w="1841500"/>
                <a:gridCol w="4489450"/>
              </a:tblGrid>
              <a:tr h="426720">
                <a:tc>
                  <a:txBody>
                    <a:bodyPr/>
                    <a:lstStyle/>
                    <a:p>
                      <a:pPr marL="54610">
                        <a:lnSpc>
                          <a:spcPct val="100000"/>
                        </a:lnSpc>
                        <a:spcBef>
                          <a:spcPts val="680"/>
                        </a:spcBef>
                      </a:pPr>
                      <a:r>
                        <a:rPr sz="1600" b="1" spc="-5" dirty="0">
                          <a:latin typeface="Arial"/>
                          <a:cs typeface="Arial"/>
                        </a:rPr>
                        <a:t>Stimulus</a:t>
                      </a:r>
                      <a:endParaRPr sz="1600">
                        <a:latin typeface="Arial"/>
                        <a:cs typeface="Arial"/>
                      </a:endParaRPr>
                    </a:p>
                  </a:txBody>
                  <a:tcPr marL="0" marR="0" marT="8636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55244">
                        <a:lnSpc>
                          <a:spcPct val="100000"/>
                        </a:lnSpc>
                        <a:spcBef>
                          <a:spcPts val="680"/>
                        </a:spcBef>
                      </a:pPr>
                      <a:r>
                        <a:rPr sz="1600" b="1" spc="-5" dirty="0">
                          <a:latin typeface="Arial"/>
                          <a:cs typeface="Arial"/>
                        </a:rPr>
                        <a:t>Description</a:t>
                      </a:r>
                      <a:endParaRPr sz="1600">
                        <a:latin typeface="Arial"/>
                        <a:cs typeface="Arial"/>
                      </a:endParaRPr>
                    </a:p>
                  </a:txBody>
                  <a:tcPr marL="0" marR="0" marT="8636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r>
              <a:tr h="485775">
                <a:tc>
                  <a:txBody>
                    <a:bodyPr/>
                    <a:lstStyle/>
                    <a:p>
                      <a:pPr marL="54610">
                        <a:lnSpc>
                          <a:spcPts val="1885"/>
                        </a:lnSpc>
                      </a:pPr>
                      <a:r>
                        <a:rPr sz="1600" spc="-5" dirty="0">
                          <a:latin typeface="Arial"/>
                          <a:cs typeface="Arial"/>
                        </a:rPr>
                        <a:t>Half</a:t>
                      </a:r>
                      <a:r>
                        <a:rPr sz="1600" spc="-20" dirty="0">
                          <a:latin typeface="Arial"/>
                          <a:cs typeface="Arial"/>
                        </a:rPr>
                        <a:t> </a:t>
                      </a:r>
                      <a:r>
                        <a:rPr sz="1600" spc="-10" dirty="0">
                          <a:latin typeface="Arial"/>
                          <a:cs typeface="Arial"/>
                        </a:rPr>
                        <a:t>power</a:t>
                      </a:r>
                      <a:endParaRPr sz="1600">
                        <a:latin typeface="Arial"/>
                        <a:cs typeface="Arial"/>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55244">
                        <a:lnSpc>
                          <a:spcPts val="1885"/>
                        </a:lnSpc>
                      </a:pPr>
                      <a:r>
                        <a:rPr sz="1600" spc="-5" dirty="0">
                          <a:latin typeface="Arial"/>
                          <a:cs typeface="Arial"/>
                        </a:rPr>
                        <a:t>The user has pressed the half-power</a:t>
                      </a:r>
                      <a:r>
                        <a:rPr sz="1600" spc="60" dirty="0">
                          <a:latin typeface="Arial"/>
                          <a:cs typeface="Arial"/>
                        </a:rPr>
                        <a:t> </a:t>
                      </a:r>
                      <a:r>
                        <a:rPr sz="1600" spc="-5" dirty="0">
                          <a:latin typeface="Arial"/>
                          <a:cs typeface="Arial"/>
                        </a:rPr>
                        <a:t>button.</a:t>
                      </a:r>
                      <a:endParaRPr sz="1600">
                        <a:latin typeface="Arial"/>
                        <a:cs typeface="Arial"/>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r>
              <a:tr h="393700">
                <a:tc>
                  <a:txBody>
                    <a:bodyPr/>
                    <a:lstStyle/>
                    <a:p>
                      <a:pPr marL="54610">
                        <a:lnSpc>
                          <a:spcPts val="1885"/>
                        </a:lnSpc>
                      </a:pPr>
                      <a:r>
                        <a:rPr sz="1600" spc="-5" dirty="0">
                          <a:latin typeface="Arial"/>
                          <a:cs typeface="Arial"/>
                        </a:rPr>
                        <a:t>Full</a:t>
                      </a:r>
                      <a:r>
                        <a:rPr sz="1600" spc="-25" dirty="0">
                          <a:latin typeface="Arial"/>
                          <a:cs typeface="Arial"/>
                        </a:rPr>
                        <a:t> </a:t>
                      </a:r>
                      <a:r>
                        <a:rPr sz="1600" spc="-10" dirty="0">
                          <a:latin typeface="Arial"/>
                          <a:cs typeface="Arial"/>
                        </a:rPr>
                        <a:t>power</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55244">
                        <a:lnSpc>
                          <a:spcPts val="1885"/>
                        </a:lnSpc>
                      </a:pPr>
                      <a:r>
                        <a:rPr sz="1600" spc="-5" dirty="0">
                          <a:latin typeface="Arial"/>
                          <a:cs typeface="Arial"/>
                        </a:rPr>
                        <a:t>The user has pressed the full-power</a:t>
                      </a:r>
                      <a:r>
                        <a:rPr sz="1600" spc="65" dirty="0">
                          <a:latin typeface="Arial"/>
                          <a:cs typeface="Arial"/>
                        </a:rPr>
                        <a:t> </a:t>
                      </a:r>
                      <a:r>
                        <a:rPr sz="1600" spc="-5" dirty="0">
                          <a:latin typeface="Arial"/>
                          <a:cs typeface="Arial"/>
                        </a:rPr>
                        <a:t>button.</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r>
              <a:tr h="485774">
                <a:tc>
                  <a:txBody>
                    <a:bodyPr/>
                    <a:lstStyle/>
                    <a:p>
                      <a:pPr marL="54610">
                        <a:lnSpc>
                          <a:spcPts val="1885"/>
                        </a:lnSpc>
                      </a:pPr>
                      <a:r>
                        <a:rPr sz="1600" spc="-20" dirty="0">
                          <a:latin typeface="Arial"/>
                          <a:cs typeface="Arial"/>
                        </a:rPr>
                        <a:t>Timer</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55244">
                        <a:lnSpc>
                          <a:spcPts val="1885"/>
                        </a:lnSpc>
                      </a:pPr>
                      <a:r>
                        <a:rPr sz="1600" spc="-5" dirty="0">
                          <a:latin typeface="Arial"/>
                          <a:cs typeface="Arial"/>
                        </a:rPr>
                        <a:t>The user has pressed one of the timer</a:t>
                      </a:r>
                      <a:r>
                        <a:rPr sz="1600" spc="100" dirty="0">
                          <a:latin typeface="Arial"/>
                          <a:cs typeface="Arial"/>
                        </a:rPr>
                        <a:t> </a:t>
                      </a:r>
                      <a:r>
                        <a:rPr sz="1600" spc="-5" dirty="0">
                          <a:latin typeface="Arial"/>
                          <a:cs typeface="Arial"/>
                        </a:rPr>
                        <a:t>buttons.</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r>
              <a:tr h="393700">
                <a:tc>
                  <a:txBody>
                    <a:bodyPr/>
                    <a:lstStyle/>
                    <a:p>
                      <a:pPr marL="54610">
                        <a:lnSpc>
                          <a:spcPts val="1885"/>
                        </a:lnSpc>
                      </a:pPr>
                      <a:r>
                        <a:rPr sz="1600" spc="-5" dirty="0">
                          <a:latin typeface="Arial"/>
                          <a:cs typeface="Arial"/>
                        </a:rPr>
                        <a:t>Number</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55244">
                        <a:lnSpc>
                          <a:spcPts val="1885"/>
                        </a:lnSpc>
                      </a:pPr>
                      <a:r>
                        <a:rPr sz="1600" spc="-5" dirty="0">
                          <a:latin typeface="Arial"/>
                          <a:cs typeface="Arial"/>
                        </a:rPr>
                        <a:t>The user has pressed a numeric</a:t>
                      </a:r>
                      <a:r>
                        <a:rPr sz="1600" spc="45" dirty="0">
                          <a:latin typeface="Arial"/>
                          <a:cs typeface="Arial"/>
                        </a:rPr>
                        <a:t> </a:t>
                      </a:r>
                      <a:r>
                        <a:rPr sz="1600" spc="-40" dirty="0">
                          <a:latin typeface="Arial"/>
                          <a:cs typeface="Arial"/>
                        </a:rPr>
                        <a:t>key.</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r>
              <a:tr h="393700">
                <a:tc>
                  <a:txBody>
                    <a:bodyPr/>
                    <a:lstStyle/>
                    <a:p>
                      <a:pPr marL="54610">
                        <a:lnSpc>
                          <a:spcPts val="1885"/>
                        </a:lnSpc>
                      </a:pPr>
                      <a:r>
                        <a:rPr sz="1600" spc="-10" dirty="0">
                          <a:latin typeface="Arial"/>
                          <a:cs typeface="Arial"/>
                        </a:rPr>
                        <a:t>Door </a:t>
                      </a:r>
                      <a:r>
                        <a:rPr sz="1600" spc="-5" dirty="0">
                          <a:latin typeface="Arial"/>
                          <a:cs typeface="Arial"/>
                        </a:rPr>
                        <a:t>open</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55244">
                        <a:lnSpc>
                          <a:spcPts val="1885"/>
                        </a:lnSpc>
                      </a:pPr>
                      <a:r>
                        <a:rPr sz="1600" spc="-5" dirty="0">
                          <a:latin typeface="Arial"/>
                          <a:cs typeface="Arial"/>
                        </a:rPr>
                        <a:t>The oven door switch </a:t>
                      </a:r>
                      <a:r>
                        <a:rPr sz="1600" dirty="0">
                          <a:latin typeface="Arial"/>
                          <a:cs typeface="Arial"/>
                        </a:rPr>
                        <a:t>is </a:t>
                      </a:r>
                      <a:r>
                        <a:rPr sz="1600" spc="-5" dirty="0">
                          <a:latin typeface="Arial"/>
                          <a:cs typeface="Arial"/>
                        </a:rPr>
                        <a:t>not</a:t>
                      </a:r>
                      <a:r>
                        <a:rPr sz="1600" spc="15" dirty="0">
                          <a:latin typeface="Arial"/>
                          <a:cs typeface="Arial"/>
                        </a:rPr>
                        <a:t> </a:t>
                      </a:r>
                      <a:r>
                        <a:rPr sz="1600" spc="-5" dirty="0">
                          <a:latin typeface="Arial"/>
                          <a:cs typeface="Arial"/>
                        </a:rPr>
                        <a:t>closed.</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r>
              <a:tr h="393700">
                <a:tc>
                  <a:txBody>
                    <a:bodyPr/>
                    <a:lstStyle/>
                    <a:p>
                      <a:pPr marL="54610">
                        <a:lnSpc>
                          <a:spcPts val="1885"/>
                        </a:lnSpc>
                      </a:pPr>
                      <a:r>
                        <a:rPr sz="1600" spc="-10" dirty="0">
                          <a:latin typeface="Arial"/>
                          <a:cs typeface="Arial"/>
                        </a:rPr>
                        <a:t>Door </a:t>
                      </a:r>
                      <a:r>
                        <a:rPr sz="1600" spc="-5" dirty="0">
                          <a:latin typeface="Arial"/>
                          <a:cs typeface="Arial"/>
                        </a:rPr>
                        <a:t>closed</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55244">
                        <a:lnSpc>
                          <a:spcPts val="1885"/>
                        </a:lnSpc>
                      </a:pPr>
                      <a:r>
                        <a:rPr sz="1600" spc="-5" dirty="0">
                          <a:latin typeface="Arial"/>
                          <a:cs typeface="Arial"/>
                        </a:rPr>
                        <a:t>The oven door switch </a:t>
                      </a:r>
                      <a:r>
                        <a:rPr sz="1600" dirty="0">
                          <a:latin typeface="Arial"/>
                          <a:cs typeface="Arial"/>
                        </a:rPr>
                        <a:t>is</a:t>
                      </a:r>
                      <a:r>
                        <a:rPr sz="1600" spc="20" dirty="0">
                          <a:latin typeface="Arial"/>
                          <a:cs typeface="Arial"/>
                        </a:rPr>
                        <a:t> </a:t>
                      </a:r>
                      <a:r>
                        <a:rPr sz="1600" spc="-5" dirty="0">
                          <a:latin typeface="Arial"/>
                          <a:cs typeface="Arial"/>
                        </a:rPr>
                        <a:t>closed.</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r>
              <a:tr h="393700">
                <a:tc>
                  <a:txBody>
                    <a:bodyPr/>
                    <a:lstStyle/>
                    <a:p>
                      <a:pPr marL="54610">
                        <a:lnSpc>
                          <a:spcPts val="1889"/>
                        </a:lnSpc>
                      </a:pPr>
                      <a:r>
                        <a:rPr sz="1600" spc="-5" dirty="0">
                          <a:latin typeface="Arial"/>
                          <a:cs typeface="Arial"/>
                        </a:rPr>
                        <a:t>Start</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55244">
                        <a:lnSpc>
                          <a:spcPts val="1889"/>
                        </a:lnSpc>
                      </a:pPr>
                      <a:r>
                        <a:rPr sz="1600" spc="-5" dirty="0">
                          <a:latin typeface="Arial"/>
                          <a:cs typeface="Arial"/>
                        </a:rPr>
                        <a:t>The user has pressed the Start</a:t>
                      </a:r>
                      <a:r>
                        <a:rPr sz="1600" spc="65" dirty="0">
                          <a:latin typeface="Arial"/>
                          <a:cs typeface="Arial"/>
                        </a:rPr>
                        <a:t> </a:t>
                      </a:r>
                      <a:r>
                        <a:rPr sz="1600" spc="-5" dirty="0">
                          <a:latin typeface="Arial"/>
                          <a:cs typeface="Arial"/>
                        </a:rPr>
                        <a:t>button.</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r>
              <a:tr h="393700">
                <a:tc>
                  <a:txBody>
                    <a:bodyPr/>
                    <a:lstStyle/>
                    <a:p>
                      <a:pPr marL="54610">
                        <a:lnSpc>
                          <a:spcPts val="1889"/>
                        </a:lnSpc>
                      </a:pPr>
                      <a:r>
                        <a:rPr sz="1600" spc="-5" dirty="0">
                          <a:latin typeface="Arial"/>
                          <a:cs typeface="Arial"/>
                        </a:rPr>
                        <a:t>Cancel</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55244">
                        <a:lnSpc>
                          <a:spcPts val="1889"/>
                        </a:lnSpc>
                      </a:pPr>
                      <a:r>
                        <a:rPr sz="1600" spc="-5" dirty="0">
                          <a:latin typeface="Arial"/>
                          <a:cs typeface="Arial"/>
                        </a:rPr>
                        <a:t>The user has pressed the Cancel</a:t>
                      </a:r>
                      <a:r>
                        <a:rPr sz="1600" spc="40" dirty="0">
                          <a:latin typeface="Arial"/>
                          <a:cs typeface="Arial"/>
                        </a:rPr>
                        <a:t> </a:t>
                      </a:r>
                      <a:r>
                        <a:rPr sz="1600" spc="-5" dirty="0">
                          <a:latin typeface="Arial"/>
                          <a:cs typeface="Arial"/>
                        </a:rPr>
                        <a:t>button.</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3850004" cy="391160"/>
          </a:xfrm>
          <a:prstGeom prst="rect">
            <a:avLst/>
          </a:prstGeom>
        </p:spPr>
        <p:txBody>
          <a:bodyPr vert="horz" wrap="square" lIns="0" tIns="12700" rIns="0" bIns="0" rtlCol="0">
            <a:spAutoFit/>
          </a:bodyPr>
          <a:lstStyle/>
          <a:p>
            <a:pPr marL="12700">
              <a:lnSpc>
                <a:spcPct val="100000"/>
              </a:lnSpc>
              <a:spcBef>
                <a:spcPts val="100"/>
              </a:spcBef>
            </a:pPr>
            <a:r>
              <a:rPr dirty="0"/>
              <a:t>Microwave </a:t>
            </a:r>
            <a:r>
              <a:rPr spc="-5" dirty="0"/>
              <a:t>oven</a:t>
            </a:r>
            <a:r>
              <a:rPr spc="-75" dirty="0"/>
              <a:t> </a:t>
            </a:r>
            <a:r>
              <a:rPr spc="-5" dirty="0"/>
              <a:t>operation</a:t>
            </a:r>
          </a:p>
        </p:txBody>
      </p:sp>
      <p:sp>
        <p:nvSpPr>
          <p:cNvPr id="3" name="object 3"/>
          <p:cNvSpPr/>
          <p:nvPr/>
        </p:nvSpPr>
        <p:spPr>
          <a:xfrm>
            <a:off x="2228850" y="1746250"/>
            <a:ext cx="5029200" cy="4057650"/>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Chapter </a:t>
            </a:r>
            <a:r>
              <a:rPr dirty="0"/>
              <a:t>5 </a:t>
            </a:r>
            <a:r>
              <a:rPr spc="-10" dirty="0"/>
              <a:t>System</a:t>
            </a:r>
            <a:r>
              <a:rPr spc="-110" dirty="0"/>
              <a:t> </a:t>
            </a:r>
            <a:r>
              <a:rPr dirty="0"/>
              <a:t>modeling</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31</a:t>
            </a:fld>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1583055" cy="391160"/>
          </a:xfrm>
          <a:prstGeom prst="rect">
            <a:avLst/>
          </a:prstGeom>
        </p:spPr>
        <p:txBody>
          <a:bodyPr vert="horz" wrap="square" lIns="0" tIns="12700" rIns="0" bIns="0" rtlCol="0">
            <a:spAutoFit/>
          </a:bodyPr>
          <a:lstStyle/>
          <a:p>
            <a:pPr marL="12700">
              <a:lnSpc>
                <a:spcPct val="100000"/>
              </a:lnSpc>
              <a:spcBef>
                <a:spcPts val="100"/>
              </a:spcBef>
            </a:pPr>
            <a:r>
              <a:rPr spc="-5" dirty="0"/>
              <a:t>Key</a:t>
            </a:r>
            <a:r>
              <a:rPr spc="-85" dirty="0"/>
              <a:t> </a:t>
            </a:r>
            <a:r>
              <a:rPr dirty="0"/>
              <a:t>points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Chapter </a:t>
            </a:r>
            <a:r>
              <a:rPr dirty="0"/>
              <a:t>5 </a:t>
            </a:r>
            <a:r>
              <a:rPr spc="-10" dirty="0"/>
              <a:t>System</a:t>
            </a:r>
            <a:r>
              <a:rPr spc="-110" dirty="0"/>
              <a:t> </a:t>
            </a:r>
            <a:r>
              <a:rPr dirty="0"/>
              <a:t>modeling</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32</a:t>
            </a:fld>
            <a:endParaRPr dirty="0"/>
          </a:p>
        </p:txBody>
      </p:sp>
      <p:sp>
        <p:nvSpPr>
          <p:cNvPr id="3" name="object 3"/>
          <p:cNvSpPr txBox="1"/>
          <p:nvPr/>
        </p:nvSpPr>
        <p:spPr>
          <a:xfrm>
            <a:off x="535940" y="1625854"/>
            <a:ext cx="8009890" cy="4506595"/>
          </a:xfrm>
          <a:prstGeom prst="rect">
            <a:avLst/>
          </a:prstGeom>
        </p:spPr>
        <p:txBody>
          <a:bodyPr vert="horz" wrap="square" lIns="0" tIns="12065" rIns="0" bIns="0" rtlCol="0">
            <a:spAutoFit/>
          </a:bodyPr>
          <a:lstStyle/>
          <a:p>
            <a:pPr marL="355600" marR="5080" indent="-342900">
              <a:lnSpc>
                <a:spcPct val="100000"/>
              </a:lnSpc>
              <a:spcBef>
                <a:spcPts val="95"/>
              </a:spcBef>
              <a:buFont typeface="Wingdings"/>
              <a:buChar char=""/>
              <a:tabLst>
                <a:tab pos="355600" algn="l"/>
              </a:tabLst>
            </a:pPr>
            <a:r>
              <a:rPr sz="2200" spc="-5" dirty="0">
                <a:solidFill>
                  <a:srgbClr val="46424D"/>
                </a:solidFill>
                <a:latin typeface="Arial"/>
                <a:cs typeface="Arial"/>
              </a:rPr>
              <a:t>Behavioral models are used to describe the dynamic behavior  of an executing system. This behavior can be modeled from  the perspective of the data processed by the system, or </a:t>
            </a:r>
            <a:r>
              <a:rPr sz="2200" dirty="0">
                <a:solidFill>
                  <a:srgbClr val="46424D"/>
                </a:solidFill>
                <a:latin typeface="Arial"/>
                <a:cs typeface="Arial"/>
              </a:rPr>
              <a:t>by  </a:t>
            </a:r>
            <a:r>
              <a:rPr sz="2200" spc="-5" dirty="0">
                <a:solidFill>
                  <a:srgbClr val="46424D"/>
                </a:solidFill>
                <a:latin typeface="Arial"/>
                <a:cs typeface="Arial"/>
              </a:rPr>
              <a:t>the events that stimulate responses from a</a:t>
            </a:r>
            <a:r>
              <a:rPr sz="2200" spc="60" dirty="0">
                <a:solidFill>
                  <a:srgbClr val="46424D"/>
                </a:solidFill>
                <a:latin typeface="Arial"/>
                <a:cs typeface="Arial"/>
              </a:rPr>
              <a:t> </a:t>
            </a:r>
            <a:r>
              <a:rPr sz="2200" spc="-5" dirty="0">
                <a:solidFill>
                  <a:srgbClr val="46424D"/>
                </a:solidFill>
                <a:latin typeface="Arial"/>
                <a:cs typeface="Arial"/>
              </a:rPr>
              <a:t>system.</a:t>
            </a:r>
            <a:endParaRPr sz="2200">
              <a:latin typeface="Arial"/>
              <a:cs typeface="Arial"/>
            </a:endParaRPr>
          </a:p>
          <a:p>
            <a:pPr marL="355600" marR="501650" indent="-342900">
              <a:lnSpc>
                <a:spcPct val="100000"/>
              </a:lnSpc>
              <a:spcBef>
                <a:spcPts val="1200"/>
              </a:spcBef>
              <a:buFont typeface="Wingdings"/>
              <a:buChar char=""/>
              <a:tabLst>
                <a:tab pos="355600" algn="l"/>
              </a:tabLst>
            </a:pPr>
            <a:r>
              <a:rPr sz="2200" spc="-5" dirty="0">
                <a:solidFill>
                  <a:srgbClr val="46424D"/>
                </a:solidFill>
                <a:latin typeface="Arial"/>
                <a:cs typeface="Arial"/>
              </a:rPr>
              <a:t>Activity diagrams may be used to model the processing of  data, where each activity represents one process</a:t>
            </a:r>
            <a:r>
              <a:rPr sz="2200" spc="85" dirty="0">
                <a:solidFill>
                  <a:srgbClr val="46424D"/>
                </a:solidFill>
                <a:latin typeface="Arial"/>
                <a:cs typeface="Arial"/>
              </a:rPr>
              <a:t> </a:t>
            </a:r>
            <a:r>
              <a:rPr sz="2200" spc="-5" dirty="0">
                <a:solidFill>
                  <a:srgbClr val="46424D"/>
                </a:solidFill>
                <a:latin typeface="Arial"/>
                <a:cs typeface="Arial"/>
              </a:rPr>
              <a:t>step.</a:t>
            </a:r>
            <a:endParaRPr sz="2200">
              <a:latin typeface="Arial"/>
              <a:cs typeface="Arial"/>
            </a:endParaRPr>
          </a:p>
          <a:p>
            <a:pPr marL="355600" marR="614045" indent="-342900">
              <a:lnSpc>
                <a:spcPct val="100000"/>
              </a:lnSpc>
              <a:spcBef>
                <a:spcPts val="1205"/>
              </a:spcBef>
              <a:buFont typeface="Wingdings"/>
              <a:buChar char=""/>
              <a:tabLst>
                <a:tab pos="355600" algn="l"/>
              </a:tabLst>
            </a:pPr>
            <a:r>
              <a:rPr sz="2200" spc="-5" dirty="0">
                <a:solidFill>
                  <a:srgbClr val="46424D"/>
                </a:solidFill>
                <a:latin typeface="Arial"/>
                <a:cs typeface="Arial"/>
              </a:rPr>
              <a:t>State </a:t>
            </a:r>
            <a:r>
              <a:rPr sz="2200" spc="-10" dirty="0">
                <a:solidFill>
                  <a:srgbClr val="46424D"/>
                </a:solidFill>
                <a:latin typeface="Arial"/>
                <a:cs typeface="Arial"/>
              </a:rPr>
              <a:t>diagrams are </a:t>
            </a:r>
            <a:r>
              <a:rPr sz="2200" spc="-5" dirty="0">
                <a:solidFill>
                  <a:srgbClr val="46424D"/>
                </a:solidFill>
                <a:latin typeface="Arial"/>
                <a:cs typeface="Arial"/>
              </a:rPr>
              <a:t>used to model a </a:t>
            </a:r>
            <a:r>
              <a:rPr sz="2200" spc="-10" dirty="0">
                <a:solidFill>
                  <a:srgbClr val="46424D"/>
                </a:solidFill>
                <a:latin typeface="Arial"/>
                <a:cs typeface="Arial"/>
              </a:rPr>
              <a:t>system’s </a:t>
            </a:r>
            <a:r>
              <a:rPr sz="2200" spc="-5" dirty="0">
                <a:solidFill>
                  <a:srgbClr val="46424D"/>
                </a:solidFill>
                <a:latin typeface="Arial"/>
                <a:cs typeface="Arial"/>
              </a:rPr>
              <a:t>behavior </a:t>
            </a:r>
            <a:r>
              <a:rPr sz="2200" spc="-10" dirty="0">
                <a:solidFill>
                  <a:srgbClr val="46424D"/>
                </a:solidFill>
                <a:latin typeface="Arial"/>
                <a:cs typeface="Arial"/>
              </a:rPr>
              <a:t>in  </a:t>
            </a:r>
            <a:r>
              <a:rPr sz="2200" spc="-5" dirty="0">
                <a:solidFill>
                  <a:srgbClr val="46424D"/>
                </a:solidFill>
                <a:latin typeface="Arial"/>
                <a:cs typeface="Arial"/>
              </a:rPr>
              <a:t>response to internal or external</a:t>
            </a:r>
            <a:r>
              <a:rPr sz="2200" spc="25" dirty="0">
                <a:solidFill>
                  <a:srgbClr val="46424D"/>
                </a:solidFill>
                <a:latin typeface="Arial"/>
                <a:cs typeface="Arial"/>
              </a:rPr>
              <a:t> </a:t>
            </a:r>
            <a:r>
              <a:rPr sz="2200" spc="-5" dirty="0">
                <a:solidFill>
                  <a:srgbClr val="46424D"/>
                </a:solidFill>
                <a:latin typeface="Arial"/>
                <a:cs typeface="Arial"/>
              </a:rPr>
              <a:t>events.</a:t>
            </a:r>
            <a:endParaRPr sz="2200">
              <a:latin typeface="Arial"/>
              <a:cs typeface="Arial"/>
            </a:endParaRPr>
          </a:p>
          <a:p>
            <a:pPr marL="355600" marR="268605" indent="-342900">
              <a:lnSpc>
                <a:spcPct val="100000"/>
              </a:lnSpc>
              <a:spcBef>
                <a:spcPts val="1200"/>
              </a:spcBef>
              <a:buFont typeface="Wingdings"/>
              <a:buChar char=""/>
              <a:tabLst>
                <a:tab pos="355600" algn="l"/>
              </a:tabLst>
            </a:pPr>
            <a:r>
              <a:rPr sz="2200" spc="-5" dirty="0">
                <a:solidFill>
                  <a:srgbClr val="46424D"/>
                </a:solidFill>
                <a:latin typeface="Arial"/>
                <a:cs typeface="Arial"/>
              </a:rPr>
              <a:t>Model-driven engineering </a:t>
            </a:r>
            <a:r>
              <a:rPr sz="2200" dirty="0">
                <a:solidFill>
                  <a:srgbClr val="46424D"/>
                </a:solidFill>
                <a:latin typeface="Arial"/>
                <a:cs typeface="Arial"/>
              </a:rPr>
              <a:t>is </a:t>
            </a:r>
            <a:r>
              <a:rPr sz="2200" spc="-5" dirty="0">
                <a:solidFill>
                  <a:srgbClr val="46424D"/>
                </a:solidFill>
                <a:latin typeface="Arial"/>
                <a:cs typeface="Arial"/>
              </a:rPr>
              <a:t>an approach to software  development in which a system is represented as a set of  models that can be automatically transformed to executable  code.</a:t>
            </a:r>
            <a:endParaRPr sz="2200">
              <a:latin typeface="Arial"/>
              <a:cs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5"/>
          <p:cNvSpPr>
            <a:spLocks noChangeArrowheads="1"/>
          </p:cNvSpPr>
          <p:nvPr/>
        </p:nvSpPr>
        <p:spPr bwMode="auto">
          <a:xfrm>
            <a:off x="381000" y="1600200"/>
            <a:ext cx="8458200" cy="4648200"/>
          </a:xfrm>
          <a:prstGeom prst="rect">
            <a:avLst/>
          </a:prstGeom>
          <a:solidFill>
            <a:srgbClr val="CCFFFF"/>
          </a:solidFill>
          <a:ln w="12700">
            <a:noFill/>
            <a:miter lim="800000"/>
            <a:headEnd/>
            <a:tailEnd/>
          </a:ln>
          <a:effectLst/>
        </p:spPr>
        <p:txBody>
          <a:bodyPr wrap="none" anchor="ctr"/>
          <a:lstStyle/>
          <a:p>
            <a:endParaRPr lang="en-IN"/>
          </a:p>
        </p:txBody>
      </p:sp>
      <p:sp>
        <p:nvSpPr>
          <p:cNvPr id="44034" name="Rectangle 2"/>
          <p:cNvSpPr>
            <a:spLocks noGrp="1" noChangeArrowheads="1"/>
          </p:cNvSpPr>
          <p:nvPr>
            <p:ph type="title"/>
          </p:nvPr>
        </p:nvSpPr>
        <p:spPr/>
        <p:txBody>
          <a:bodyPr/>
          <a:lstStyle/>
          <a:p>
            <a:r>
              <a:rPr lang="en-GB"/>
              <a:t>Data dictionary entries</a:t>
            </a:r>
          </a:p>
        </p:txBody>
      </p:sp>
      <p:graphicFrame>
        <p:nvGraphicFramePr>
          <p:cNvPr id="44039" name="Object 7"/>
          <p:cNvGraphicFramePr>
            <a:graphicFrameLocks noChangeAspect="1"/>
          </p:cNvGraphicFramePr>
          <p:nvPr/>
        </p:nvGraphicFramePr>
        <p:xfrm>
          <a:off x="533400" y="1828800"/>
          <a:ext cx="8153400" cy="4062413"/>
        </p:xfrm>
        <a:graphic>
          <a:graphicData uri="http://schemas.openxmlformats.org/presentationml/2006/ole">
            <p:oleObj spid="_x0000_s1026" name="Document" r:id="rId3" imgW="5605272" imgH="2581656" progId="Word.Document.8">
              <p:embed/>
            </p:oleObj>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a:ln/>
        </p:spPr>
        <p:txBody>
          <a:bodyPr lIns="90487" tIns="44450" rIns="90487" bIns="44450"/>
          <a:lstStyle/>
          <a:p>
            <a:r>
              <a:rPr lang="en-GB"/>
              <a:t>8.4. Object models</a:t>
            </a:r>
          </a:p>
        </p:txBody>
      </p:sp>
      <p:sp>
        <p:nvSpPr>
          <p:cNvPr id="17411" name="Rectangle 3"/>
          <p:cNvSpPr>
            <a:spLocks noGrp="1" noChangeArrowheads="1"/>
          </p:cNvSpPr>
          <p:nvPr>
            <p:ph type="body" idx="1"/>
          </p:nvPr>
        </p:nvSpPr>
        <p:spPr>
          <a:noFill/>
          <a:ln/>
        </p:spPr>
        <p:txBody>
          <a:bodyPr lIns="90487" tIns="44450" rIns="90487" bIns="44450"/>
          <a:lstStyle/>
          <a:p>
            <a:r>
              <a:rPr lang="en-GB" sz="2400"/>
              <a:t>Object models describe the system in terms of object classes and their associations.</a:t>
            </a:r>
          </a:p>
          <a:p>
            <a:r>
              <a:rPr lang="en-GB" sz="2400"/>
              <a:t>An object class is an abstraction over a set of objects with common attributes and the services (operations) provided by each object.</a:t>
            </a:r>
          </a:p>
          <a:p>
            <a:r>
              <a:rPr lang="en-GB" sz="2400"/>
              <a:t>Various object models may be produced</a:t>
            </a:r>
          </a:p>
          <a:p>
            <a:pPr lvl="1"/>
            <a:r>
              <a:rPr lang="en-GB" sz="2000"/>
              <a:t>Inheritance models;</a:t>
            </a:r>
          </a:p>
          <a:p>
            <a:pPr lvl="1"/>
            <a:r>
              <a:rPr lang="en-GB" sz="2000"/>
              <a:t>Aggregation models;</a:t>
            </a:r>
          </a:p>
          <a:p>
            <a:pPr lvl="1"/>
            <a:r>
              <a:rPr lang="en-GB" sz="2000"/>
              <a:t>Interaction models.</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a:ln/>
        </p:spPr>
        <p:txBody>
          <a:bodyPr lIns="90487" tIns="44450" rIns="90487" bIns="44450"/>
          <a:lstStyle/>
          <a:p>
            <a:r>
              <a:rPr lang="en-GB"/>
              <a:t>Object models</a:t>
            </a:r>
          </a:p>
        </p:txBody>
      </p:sp>
      <p:sp>
        <p:nvSpPr>
          <p:cNvPr id="18435" name="Rectangle 3"/>
          <p:cNvSpPr>
            <a:spLocks noGrp="1" noChangeArrowheads="1"/>
          </p:cNvSpPr>
          <p:nvPr>
            <p:ph type="body" idx="1"/>
          </p:nvPr>
        </p:nvSpPr>
        <p:spPr>
          <a:noFill/>
          <a:ln/>
        </p:spPr>
        <p:txBody>
          <a:bodyPr lIns="90487" tIns="44450" rIns="90487" bIns="44450"/>
          <a:lstStyle/>
          <a:p>
            <a:pPr>
              <a:lnSpc>
                <a:spcPct val="90000"/>
              </a:lnSpc>
            </a:pPr>
            <a:r>
              <a:rPr lang="en-GB"/>
              <a:t>Natural ways of reflecting the real-world entities manipulated by the system</a:t>
            </a:r>
          </a:p>
          <a:p>
            <a:pPr>
              <a:lnSpc>
                <a:spcPct val="90000"/>
              </a:lnSpc>
            </a:pPr>
            <a:r>
              <a:rPr lang="en-GB"/>
              <a:t>More abstract entities are more difficult to model using this approach</a:t>
            </a:r>
          </a:p>
          <a:p>
            <a:pPr>
              <a:lnSpc>
                <a:spcPct val="90000"/>
              </a:lnSpc>
            </a:pPr>
            <a:r>
              <a:rPr lang="en-GB"/>
              <a:t>Object class identification is recognised as a difficult process requiring a deep understanding of the application domain</a:t>
            </a:r>
          </a:p>
          <a:p>
            <a:pPr>
              <a:lnSpc>
                <a:spcPct val="90000"/>
              </a:lnSpc>
            </a:pPr>
            <a:r>
              <a:rPr lang="en-GB"/>
              <a:t>Object classes reflecting domain entities are reusable across systems</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a:ln/>
        </p:spPr>
        <p:txBody>
          <a:bodyPr lIns="90487" tIns="44450" rIns="90487" bIns="44450"/>
          <a:lstStyle/>
          <a:p>
            <a:r>
              <a:rPr lang="en-GB"/>
              <a:t>Inheritance models</a:t>
            </a:r>
          </a:p>
        </p:txBody>
      </p:sp>
      <p:sp>
        <p:nvSpPr>
          <p:cNvPr id="20483" name="Rectangle 3"/>
          <p:cNvSpPr>
            <a:spLocks noGrp="1" noChangeArrowheads="1"/>
          </p:cNvSpPr>
          <p:nvPr>
            <p:ph type="body" idx="1"/>
          </p:nvPr>
        </p:nvSpPr>
        <p:spPr>
          <a:noFill/>
          <a:ln/>
        </p:spPr>
        <p:txBody>
          <a:bodyPr lIns="90487" tIns="44450" rIns="90487" bIns="44450"/>
          <a:lstStyle/>
          <a:p>
            <a:r>
              <a:rPr lang="en-GB" sz="2400"/>
              <a:t>Organise the domain object classes into a hierarchy.</a:t>
            </a:r>
          </a:p>
          <a:p>
            <a:r>
              <a:rPr lang="en-GB" sz="2400"/>
              <a:t>Classes at the top of the hierarchy reflect the common features of all classes.</a:t>
            </a:r>
          </a:p>
          <a:p>
            <a:r>
              <a:rPr lang="en-GB" sz="2400"/>
              <a:t>Object classes inherit their attributes and services from one or more super-classes. these may then be specialised as necessary.</a:t>
            </a:r>
          </a:p>
          <a:p>
            <a:r>
              <a:rPr lang="en-GB" sz="2400"/>
              <a:t>Class hierarchy design can be a difficult process if duplication in different branches is to be avoided.</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GB"/>
              <a:t>Object models and the UML</a:t>
            </a:r>
          </a:p>
        </p:txBody>
      </p:sp>
      <p:sp>
        <p:nvSpPr>
          <p:cNvPr id="58371" name="Rectangle 3"/>
          <p:cNvSpPr>
            <a:spLocks noGrp="1" noChangeArrowheads="1"/>
          </p:cNvSpPr>
          <p:nvPr>
            <p:ph type="body" idx="1"/>
          </p:nvPr>
        </p:nvSpPr>
        <p:spPr/>
        <p:txBody>
          <a:bodyPr/>
          <a:lstStyle/>
          <a:p>
            <a:pPr>
              <a:lnSpc>
                <a:spcPct val="90000"/>
              </a:lnSpc>
            </a:pPr>
            <a:r>
              <a:rPr lang="en-GB" sz="2400"/>
              <a:t>The UML is a standard representation devised by the developers of widely used object-oriented analysis and design methods.</a:t>
            </a:r>
          </a:p>
          <a:p>
            <a:pPr>
              <a:lnSpc>
                <a:spcPct val="90000"/>
              </a:lnSpc>
            </a:pPr>
            <a:r>
              <a:rPr lang="en-GB" sz="2400"/>
              <a:t>It has become an effective standard for object-oriented modelling.</a:t>
            </a:r>
          </a:p>
          <a:p>
            <a:pPr>
              <a:lnSpc>
                <a:spcPct val="90000"/>
              </a:lnSpc>
            </a:pPr>
            <a:r>
              <a:rPr lang="en-GB" sz="2400"/>
              <a:t>Notation</a:t>
            </a:r>
          </a:p>
          <a:p>
            <a:pPr lvl="1">
              <a:lnSpc>
                <a:spcPct val="90000"/>
              </a:lnSpc>
            </a:pPr>
            <a:r>
              <a:rPr lang="en-GB" sz="2000"/>
              <a:t>Object classes are rectangles with the name at the top, attributes in the middle section and operations in the bottom section;</a:t>
            </a:r>
          </a:p>
          <a:p>
            <a:pPr lvl="1">
              <a:lnSpc>
                <a:spcPct val="90000"/>
              </a:lnSpc>
            </a:pPr>
            <a:r>
              <a:rPr lang="en-GB" sz="2000"/>
              <a:t>Relationships between object classes (known as associations) are shown as lines linking objects;</a:t>
            </a:r>
          </a:p>
          <a:p>
            <a:pPr lvl="1">
              <a:lnSpc>
                <a:spcPct val="90000"/>
              </a:lnSpc>
            </a:pPr>
            <a:r>
              <a:rPr lang="en-GB" sz="2000"/>
              <a:t>Inheritance is referred to as generalisation and is shown ‘upwards’ rather than ‘downwards’ in a hierarchy.</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0" name="Rectangle 6"/>
          <p:cNvSpPr>
            <a:spLocks noGrp="1" noChangeArrowheads="1"/>
          </p:cNvSpPr>
          <p:nvPr>
            <p:ph type="title"/>
          </p:nvPr>
        </p:nvSpPr>
        <p:spPr/>
        <p:txBody>
          <a:bodyPr/>
          <a:lstStyle/>
          <a:p>
            <a:r>
              <a:rPr lang="en-GB"/>
              <a:t>Library class hierarchy</a:t>
            </a:r>
          </a:p>
        </p:txBody>
      </p:sp>
      <p:sp>
        <p:nvSpPr>
          <p:cNvPr id="21512" name="Rectangle 8"/>
          <p:cNvSpPr>
            <a:spLocks noChangeArrowheads="1"/>
          </p:cNvSpPr>
          <p:nvPr/>
        </p:nvSpPr>
        <p:spPr bwMode="auto">
          <a:xfrm>
            <a:off x="838200" y="1676400"/>
            <a:ext cx="7315200" cy="4648200"/>
          </a:xfrm>
          <a:prstGeom prst="rect">
            <a:avLst/>
          </a:prstGeom>
          <a:solidFill>
            <a:srgbClr val="CCFFFF"/>
          </a:solidFill>
          <a:ln w="12700">
            <a:noFill/>
            <a:miter lim="800000"/>
            <a:headEnd/>
            <a:tailEnd/>
          </a:ln>
          <a:effectLst/>
        </p:spPr>
        <p:txBody>
          <a:bodyPr wrap="none" anchor="ctr"/>
          <a:lstStyle/>
          <a:p>
            <a:endParaRPr lang="en-IN"/>
          </a:p>
        </p:txBody>
      </p:sp>
      <p:pic>
        <p:nvPicPr>
          <p:cNvPr id="21514" name="Picture 10" descr="8.10 Lib-item-classes.eps                                      001057FDMacintosh HD                   B8AA5F2E:"/>
          <p:cNvPicPr>
            <a:picLocks noChangeAspect="1" noChangeArrowheads="1"/>
          </p:cNvPicPr>
          <p:nvPr/>
        </p:nvPicPr>
        <p:blipFill>
          <a:blip r:embed="rId2"/>
          <a:srcRect/>
          <a:stretch>
            <a:fillRect/>
          </a:stretch>
        </p:blipFill>
        <p:spPr bwMode="auto">
          <a:xfrm>
            <a:off x="1981200" y="1752600"/>
            <a:ext cx="4876800" cy="4473575"/>
          </a:xfrm>
          <a:prstGeom prst="rect">
            <a:avLst/>
          </a:prstGeom>
          <a:noFill/>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4" name="Rectangle 6"/>
          <p:cNvSpPr>
            <a:spLocks noGrp="1" noChangeArrowheads="1"/>
          </p:cNvSpPr>
          <p:nvPr>
            <p:ph type="title"/>
          </p:nvPr>
        </p:nvSpPr>
        <p:spPr/>
        <p:txBody>
          <a:bodyPr/>
          <a:lstStyle/>
          <a:p>
            <a:r>
              <a:rPr lang="en-GB"/>
              <a:t>User class hierarchy</a:t>
            </a:r>
          </a:p>
        </p:txBody>
      </p:sp>
      <p:sp>
        <p:nvSpPr>
          <p:cNvPr id="22536" name="Rectangle 8"/>
          <p:cNvSpPr>
            <a:spLocks noChangeArrowheads="1"/>
          </p:cNvSpPr>
          <p:nvPr/>
        </p:nvSpPr>
        <p:spPr bwMode="auto">
          <a:xfrm>
            <a:off x="1143000" y="1600200"/>
            <a:ext cx="7162800" cy="4648200"/>
          </a:xfrm>
          <a:prstGeom prst="rect">
            <a:avLst/>
          </a:prstGeom>
          <a:solidFill>
            <a:srgbClr val="CCFFFF"/>
          </a:solidFill>
          <a:ln w="12700">
            <a:noFill/>
            <a:miter lim="800000"/>
            <a:headEnd/>
            <a:tailEnd/>
          </a:ln>
          <a:effectLst/>
        </p:spPr>
        <p:txBody>
          <a:bodyPr wrap="none" anchor="ctr"/>
          <a:lstStyle/>
          <a:p>
            <a:endParaRPr lang="en-IN"/>
          </a:p>
        </p:txBody>
      </p:sp>
      <p:pic>
        <p:nvPicPr>
          <p:cNvPr id="22537" name="Picture 9" descr="8.11 User-classes(7.11).eps                                    001057FDMacintosh HD                   B8AA5F2E:"/>
          <p:cNvPicPr>
            <a:picLocks noChangeAspect="1" noChangeArrowheads="1"/>
          </p:cNvPicPr>
          <p:nvPr/>
        </p:nvPicPr>
        <p:blipFill>
          <a:blip r:embed="rId2"/>
          <a:srcRect/>
          <a:stretch>
            <a:fillRect/>
          </a:stretch>
        </p:blipFill>
        <p:spPr bwMode="auto">
          <a:xfrm>
            <a:off x="1981200" y="1752600"/>
            <a:ext cx="5257800" cy="4192588"/>
          </a:xfrm>
          <a:prstGeom prst="rect">
            <a:avLst/>
          </a:prstGeom>
          <a:noFill/>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643254"/>
            <a:ext cx="5371465" cy="391160"/>
          </a:xfrm>
          <a:prstGeom prst="rect">
            <a:avLst/>
          </a:prstGeom>
        </p:spPr>
        <p:txBody>
          <a:bodyPr vert="horz" wrap="square" lIns="0" tIns="12700" rIns="0" bIns="0" rtlCol="0">
            <a:spAutoFit/>
          </a:bodyPr>
          <a:lstStyle/>
          <a:p>
            <a:pPr marL="12700">
              <a:lnSpc>
                <a:spcPct val="100000"/>
              </a:lnSpc>
              <a:spcBef>
                <a:spcPts val="100"/>
              </a:spcBef>
            </a:pPr>
            <a:r>
              <a:rPr spc="-5" dirty="0"/>
              <a:t>Existing </a:t>
            </a:r>
            <a:r>
              <a:rPr dirty="0"/>
              <a:t>and planned </a:t>
            </a:r>
            <a:r>
              <a:rPr spc="-10" dirty="0"/>
              <a:t>system</a:t>
            </a:r>
            <a:r>
              <a:rPr spc="-45" dirty="0"/>
              <a:t> </a:t>
            </a:r>
            <a:r>
              <a:rPr spc="-5" dirty="0"/>
              <a:t>models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Chapter </a:t>
            </a:r>
            <a:r>
              <a:rPr dirty="0"/>
              <a:t>5 </a:t>
            </a:r>
            <a:r>
              <a:rPr spc="-10" dirty="0"/>
              <a:t>System</a:t>
            </a:r>
            <a:r>
              <a:rPr spc="-110" dirty="0"/>
              <a:t> </a:t>
            </a:r>
            <a:r>
              <a:rPr dirty="0"/>
              <a:t>modeling</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4</a:t>
            </a:fld>
            <a:endParaRPr dirty="0"/>
          </a:p>
        </p:txBody>
      </p:sp>
      <p:sp>
        <p:nvSpPr>
          <p:cNvPr id="3" name="object 3"/>
          <p:cNvSpPr txBox="1"/>
          <p:nvPr/>
        </p:nvSpPr>
        <p:spPr>
          <a:xfrm>
            <a:off x="535025" y="1624711"/>
            <a:ext cx="7820025" cy="4689475"/>
          </a:xfrm>
          <a:prstGeom prst="rect">
            <a:avLst/>
          </a:prstGeom>
        </p:spPr>
        <p:txBody>
          <a:bodyPr vert="horz" wrap="square" lIns="0" tIns="12065" rIns="0" bIns="0" rtlCol="0">
            <a:spAutoFit/>
          </a:bodyPr>
          <a:lstStyle/>
          <a:p>
            <a:pPr marL="355600" marR="5080" indent="-342900">
              <a:lnSpc>
                <a:spcPct val="100000"/>
              </a:lnSpc>
              <a:spcBef>
                <a:spcPts val="95"/>
              </a:spcBef>
              <a:buFont typeface="Wingdings"/>
              <a:buChar char=""/>
              <a:tabLst>
                <a:tab pos="355600" algn="l"/>
              </a:tabLst>
            </a:pPr>
            <a:r>
              <a:rPr sz="2200" spc="-5" dirty="0">
                <a:solidFill>
                  <a:srgbClr val="46424D"/>
                </a:solidFill>
                <a:latin typeface="Arial"/>
                <a:cs typeface="Arial"/>
              </a:rPr>
              <a:t>Models of the existing system are used during requirements  engineering. They help clarify what the existing system does  and can be used as a basis for discussing its strengths and  weaknesses. These then lead to requirements for the new  system.</a:t>
            </a:r>
            <a:endParaRPr sz="2200">
              <a:latin typeface="Arial"/>
              <a:cs typeface="Arial"/>
            </a:endParaRPr>
          </a:p>
          <a:p>
            <a:pPr marL="355600" marR="203200" indent="-342900">
              <a:lnSpc>
                <a:spcPct val="100000"/>
              </a:lnSpc>
              <a:spcBef>
                <a:spcPts val="1200"/>
              </a:spcBef>
              <a:buFont typeface="Wingdings"/>
              <a:buChar char=""/>
              <a:tabLst>
                <a:tab pos="355600" algn="l"/>
              </a:tabLst>
            </a:pPr>
            <a:r>
              <a:rPr sz="2200" spc="-5" dirty="0">
                <a:solidFill>
                  <a:srgbClr val="46424D"/>
                </a:solidFill>
                <a:latin typeface="Arial"/>
                <a:cs typeface="Arial"/>
              </a:rPr>
              <a:t>Models of the new system are used during requirements  engineering to help explain the proposed requirements to  other system stakeholders. Engineers use these models to  discuss design proposals and to document the system for  implementation.</a:t>
            </a:r>
            <a:endParaRPr sz="2200">
              <a:latin typeface="Arial"/>
              <a:cs typeface="Arial"/>
            </a:endParaRPr>
          </a:p>
          <a:p>
            <a:pPr marL="355600" marR="167640" indent="-342900">
              <a:lnSpc>
                <a:spcPct val="100000"/>
              </a:lnSpc>
              <a:spcBef>
                <a:spcPts val="1205"/>
              </a:spcBef>
              <a:buFont typeface="Wingdings"/>
              <a:buChar char=""/>
              <a:tabLst>
                <a:tab pos="355600" algn="l"/>
              </a:tabLst>
            </a:pPr>
            <a:r>
              <a:rPr sz="2200" spc="-5" dirty="0">
                <a:solidFill>
                  <a:srgbClr val="46424D"/>
                </a:solidFill>
                <a:latin typeface="Arial"/>
                <a:cs typeface="Arial"/>
              </a:rPr>
              <a:t>In a model-driven engineering process, it is possible to  generate a complete or partial system implementation from  the system</a:t>
            </a:r>
            <a:r>
              <a:rPr sz="2200" spc="10" dirty="0">
                <a:solidFill>
                  <a:srgbClr val="46424D"/>
                </a:solidFill>
                <a:latin typeface="Arial"/>
                <a:cs typeface="Arial"/>
              </a:rPr>
              <a:t> </a:t>
            </a:r>
            <a:r>
              <a:rPr sz="2200" spc="-5" dirty="0">
                <a:solidFill>
                  <a:srgbClr val="46424D"/>
                </a:solidFill>
                <a:latin typeface="Arial"/>
                <a:cs typeface="Arial"/>
              </a:rPr>
              <a:t>model.</a:t>
            </a:r>
            <a:endParaRPr sz="2200">
              <a:latin typeface="Arial"/>
              <a:cs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a:ln/>
        </p:spPr>
        <p:txBody>
          <a:bodyPr lIns="90487" tIns="44450" rIns="90487" bIns="44450"/>
          <a:lstStyle/>
          <a:p>
            <a:r>
              <a:rPr lang="en-GB"/>
              <a:t>Multiple inheritance</a:t>
            </a:r>
          </a:p>
        </p:txBody>
      </p:sp>
      <p:sp>
        <p:nvSpPr>
          <p:cNvPr id="23555" name="Rectangle 3"/>
          <p:cNvSpPr>
            <a:spLocks noGrp="1" noChangeArrowheads="1"/>
          </p:cNvSpPr>
          <p:nvPr>
            <p:ph type="body" idx="1"/>
          </p:nvPr>
        </p:nvSpPr>
        <p:spPr>
          <a:noFill/>
          <a:ln/>
        </p:spPr>
        <p:txBody>
          <a:bodyPr lIns="90487" tIns="44450" rIns="90487" bIns="44450"/>
          <a:lstStyle/>
          <a:p>
            <a:r>
              <a:rPr lang="en-GB" sz="2400"/>
              <a:t>Rather than inheriting the attributes and services from a single parent class, a system which supports multiple inheritance allows object classes to inherit from several super-classes.</a:t>
            </a:r>
          </a:p>
          <a:p>
            <a:r>
              <a:rPr lang="en-GB" sz="2400"/>
              <a:t>This can lead to semantic conflicts where attributes/services with the same name in different super-classes have different semantics.</a:t>
            </a:r>
          </a:p>
          <a:p>
            <a:r>
              <a:rPr lang="en-GB" sz="2400"/>
              <a:t>Multiple inheritance makes class hierarchy reorganisation more complex.</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a:ln/>
        </p:spPr>
        <p:txBody>
          <a:bodyPr lIns="90487" tIns="44450" rIns="90487" bIns="44450"/>
          <a:lstStyle/>
          <a:p>
            <a:r>
              <a:rPr lang="en-GB"/>
              <a:t>Multiple inheritance</a:t>
            </a:r>
          </a:p>
        </p:txBody>
      </p:sp>
      <p:sp>
        <p:nvSpPr>
          <p:cNvPr id="24582" name="Rectangle 6"/>
          <p:cNvSpPr>
            <a:spLocks noChangeArrowheads="1"/>
          </p:cNvSpPr>
          <p:nvPr/>
        </p:nvSpPr>
        <p:spPr bwMode="auto">
          <a:xfrm>
            <a:off x="1066800" y="1676400"/>
            <a:ext cx="7162800" cy="4648200"/>
          </a:xfrm>
          <a:prstGeom prst="rect">
            <a:avLst/>
          </a:prstGeom>
          <a:solidFill>
            <a:srgbClr val="CCFFFF"/>
          </a:solidFill>
          <a:ln w="12700">
            <a:noFill/>
            <a:miter lim="800000"/>
            <a:headEnd/>
            <a:tailEnd/>
          </a:ln>
          <a:effectLst/>
        </p:spPr>
        <p:txBody>
          <a:bodyPr wrap="none" anchor="ctr"/>
          <a:lstStyle/>
          <a:p>
            <a:endParaRPr lang="en-IN"/>
          </a:p>
        </p:txBody>
      </p:sp>
      <p:pic>
        <p:nvPicPr>
          <p:cNvPr id="24583" name="Picture 7" descr="8.12 Multiple-inherit(7.12).eps                                001057FDMacintosh HD                   B8AA5F2E:"/>
          <p:cNvPicPr>
            <a:picLocks noChangeAspect="1" noChangeArrowheads="1"/>
          </p:cNvPicPr>
          <p:nvPr/>
        </p:nvPicPr>
        <p:blipFill>
          <a:blip r:embed="rId2"/>
          <a:srcRect/>
          <a:stretch>
            <a:fillRect/>
          </a:stretch>
        </p:blipFill>
        <p:spPr bwMode="auto">
          <a:xfrm>
            <a:off x="2057400" y="1981200"/>
            <a:ext cx="4953000" cy="4189413"/>
          </a:xfrm>
          <a:prstGeom prst="rect">
            <a:avLst/>
          </a:prstGeom>
          <a:noFill/>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lIns="90487" tIns="44450" rIns="90487" bIns="44450"/>
          <a:lstStyle/>
          <a:p>
            <a:r>
              <a:rPr lang="en-GB"/>
              <a:t>Object aggregation</a:t>
            </a:r>
          </a:p>
        </p:txBody>
      </p:sp>
      <p:sp>
        <p:nvSpPr>
          <p:cNvPr id="25603" name="Rectangle 3"/>
          <p:cNvSpPr>
            <a:spLocks noGrp="1" noChangeArrowheads="1"/>
          </p:cNvSpPr>
          <p:nvPr>
            <p:ph type="body" idx="1"/>
          </p:nvPr>
        </p:nvSpPr>
        <p:spPr>
          <a:noFill/>
          <a:ln/>
        </p:spPr>
        <p:txBody>
          <a:bodyPr lIns="90487" tIns="44450" rIns="90487" bIns="44450"/>
          <a:lstStyle/>
          <a:p>
            <a:r>
              <a:rPr lang="en-GB"/>
              <a:t>An aggregation model shows how classes that are collections are composed of other classes.</a:t>
            </a:r>
          </a:p>
          <a:p>
            <a:r>
              <a:rPr lang="en-GB"/>
              <a:t>Aggregation models are similar to the part-of relationship in semantic data models.</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a:ln/>
        </p:spPr>
        <p:txBody>
          <a:bodyPr lIns="90487" tIns="44450" rIns="90487" bIns="44450"/>
          <a:lstStyle/>
          <a:p>
            <a:r>
              <a:rPr lang="en-GB"/>
              <a:t>Object aggregation</a:t>
            </a:r>
          </a:p>
        </p:txBody>
      </p:sp>
      <p:sp>
        <p:nvSpPr>
          <p:cNvPr id="26629" name="Rectangle 5"/>
          <p:cNvSpPr>
            <a:spLocks noChangeArrowheads="1"/>
          </p:cNvSpPr>
          <p:nvPr/>
        </p:nvSpPr>
        <p:spPr bwMode="auto">
          <a:xfrm>
            <a:off x="685800" y="1600200"/>
            <a:ext cx="7543800" cy="4648200"/>
          </a:xfrm>
          <a:prstGeom prst="rect">
            <a:avLst/>
          </a:prstGeom>
          <a:solidFill>
            <a:srgbClr val="CCFFFF"/>
          </a:solidFill>
          <a:ln w="12700">
            <a:noFill/>
            <a:miter lim="800000"/>
            <a:headEnd/>
            <a:tailEnd/>
          </a:ln>
          <a:effectLst/>
        </p:spPr>
        <p:txBody>
          <a:bodyPr wrap="none" anchor="ctr"/>
          <a:lstStyle/>
          <a:p>
            <a:endParaRPr lang="en-IN"/>
          </a:p>
        </p:txBody>
      </p:sp>
      <p:pic>
        <p:nvPicPr>
          <p:cNvPr id="26630" name="Picture 6" descr="8.13 Object-aggregat(7.13).eps                                 001057FDMacintosh HD                   B8AA5F2E:"/>
          <p:cNvPicPr>
            <a:picLocks noChangeAspect="1" noChangeArrowheads="1"/>
          </p:cNvPicPr>
          <p:nvPr/>
        </p:nvPicPr>
        <p:blipFill>
          <a:blip r:embed="rId2"/>
          <a:srcRect/>
          <a:stretch>
            <a:fillRect/>
          </a:stretch>
        </p:blipFill>
        <p:spPr bwMode="auto">
          <a:xfrm>
            <a:off x="1219200" y="1752600"/>
            <a:ext cx="6400800" cy="4241800"/>
          </a:xfrm>
          <a:prstGeom prst="rect">
            <a:avLst/>
          </a:prstGeom>
          <a:noFill/>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GB"/>
              <a:t>Object behaviour modelling</a:t>
            </a:r>
          </a:p>
        </p:txBody>
      </p:sp>
      <p:sp>
        <p:nvSpPr>
          <p:cNvPr id="59395" name="Rectangle 3"/>
          <p:cNvSpPr>
            <a:spLocks noGrp="1" noChangeArrowheads="1"/>
          </p:cNvSpPr>
          <p:nvPr>
            <p:ph type="body" idx="1"/>
          </p:nvPr>
        </p:nvSpPr>
        <p:spPr/>
        <p:txBody>
          <a:bodyPr/>
          <a:lstStyle/>
          <a:p>
            <a:r>
              <a:rPr lang="en-GB"/>
              <a:t>A behavioural model shows the interactions between objects to produce some particular system behaviour that is specified as a use-case.</a:t>
            </a:r>
          </a:p>
          <a:p>
            <a:r>
              <a:rPr lang="en-GB"/>
              <a:t>Sequence diagrams (or collaboration diagrams) in the UML are used to model interaction between objects.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8072119" cy="369332"/>
          </a:xfrm>
        </p:spPr>
        <p:txBody>
          <a:bodyPr/>
          <a:lstStyle/>
          <a:p>
            <a:pPr algn="ctr"/>
            <a:r>
              <a:rPr lang="en-US" dirty="0" smtClean="0"/>
              <a:t>Function modeling and Information flow</a:t>
            </a:r>
            <a:endParaRPr lang="en-IN" dirty="0"/>
          </a:p>
        </p:txBody>
      </p:sp>
      <p:sp>
        <p:nvSpPr>
          <p:cNvPr id="3" name="Text Placeholder 2"/>
          <p:cNvSpPr>
            <a:spLocks noGrp="1"/>
          </p:cNvSpPr>
          <p:nvPr>
            <p:ph type="body" idx="1"/>
          </p:nvPr>
        </p:nvSpPr>
        <p:spPr>
          <a:xfrm>
            <a:off x="535940" y="1625854"/>
            <a:ext cx="8072119" cy="615553"/>
          </a:xfrm>
        </p:spPr>
        <p:txBody>
          <a:bodyPr/>
          <a:lstStyle/>
          <a:p>
            <a:pPr>
              <a:buFont typeface="Arial" pitchFamily="34" charset="0"/>
              <a:buChar char="•"/>
              <a:tabLst>
                <a:tab pos="90488" algn="l"/>
              </a:tabLst>
            </a:pPr>
            <a:r>
              <a:rPr lang="en-US" sz="2000" b="1" dirty="0" smtClean="0">
                <a:latin typeface="Times New Roman" pitchFamily="18" charset="0"/>
                <a:cs typeface="Times New Roman" pitchFamily="18" charset="0"/>
              </a:rPr>
              <a:t>	Data </a:t>
            </a:r>
            <a:r>
              <a:rPr lang="en-IN" sz="2000" b="1" dirty="0" smtClean="0">
                <a:latin typeface="Times New Roman" pitchFamily="18" charset="0"/>
                <a:cs typeface="Times New Roman" pitchFamily="18" charset="0"/>
              </a:rPr>
              <a:t>Flow Diagram</a:t>
            </a:r>
          </a:p>
          <a:p>
            <a:pPr>
              <a:buFont typeface="Arial" pitchFamily="34" charset="0"/>
              <a:buChar char="•"/>
            </a:pPr>
            <a:r>
              <a:rPr lang="en-US" sz="2000" b="1" dirty="0" smtClean="0">
                <a:latin typeface="Times New Roman" pitchFamily="18" charset="0"/>
                <a:cs typeface="Times New Roman" pitchFamily="18" charset="0"/>
              </a:rPr>
              <a:t>Data Dictionary</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941" y="643254"/>
            <a:ext cx="3426459" cy="575946"/>
          </a:xfrm>
        </p:spPr>
        <p:txBody>
          <a:bodyPr/>
          <a:lstStyle/>
          <a:p>
            <a:r>
              <a:rPr lang="en-US" dirty="0" smtClean="0"/>
              <a:t>Data </a:t>
            </a:r>
            <a:r>
              <a:rPr lang="en-US" dirty="0" smtClean="0"/>
              <a:t>F</a:t>
            </a:r>
            <a:r>
              <a:rPr lang="en-US" dirty="0" smtClean="0"/>
              <a:t>low Diagram</a:t>
            </a:r>
            <a:endParaRPr lang="en-IN" dirty="0"/>
          </a:p>
        </p:txBody>
      </p:sp>
      <p:sp>
        <p:nvSpPr>
          <p:cNvPr id="3" name="Text Placeholder 2"/>
          <p:cNvSpPr>
            <a:spLocks noGrp="1"/>
          </p:cNvSpPr>
          <p:nvPr>
            <p:ph type="body" idx="1"/>
          </p:nvPr>
        </p:nvSpPr>
        <p:spPr>
          <a:xfrm>
            <a:off x="535940" y="1625854"/>
            <a:ext cx="8072119" cy="2769989"/>
          </a:xfrm>
        </p:spPr>
        <p:txBody>
          <a:bodyPr/>
          <a:lstStyle/>
          <a:p>
            <a:r>
              <a:rPr lang="en-IN" dirty="0" smtClean="0"/>
              <a:t>Data-flow diagrams (DFDs) are system models that show a functional perspective where each transformation</a:t>
            </a:r>
          </a:p>
          <a:p>
            <a:r>
              <a:rPr lang="en-IN" dirty="0" smtClean="0"/>
              <a:t>represents a single function or process. DFDs are used to show how data flows through a sequence of processing</a:t>
            </a:r>
          </a:p>
          <a:p>
            <a:r>
              <a:rPr lang="en-IN" dirty="0" smtClean="0"/>
              <a:t>steps. For example, a processing step could be the filtering of duplicate records in a customer database. The data</a:t>
            </a:r>
          </a:p>
          <a:p>
            <a:r>
              <a:rPr lang="en-IN" dirty="0" smtClean="0"/>
              <a:t>is transformed at each step before moving on to the next stage. These processing steps or transformations</a:t>
            </a:r>
          </a:p>
          <a:p>
            <a:r>
              <a:rPr lang="en-IN" dirty="0" smtClean="0"/>
              <a:t>represent software processes or functions where data-flow diagrams are used to document a software design.</a:t>
            </a:r>
            <a:endParaRPr lang="en-I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a:xfrm>
            <a:off x="535940" y="1625854"/>
            <a:ext cx="8072119" cy="1107996"/>
          </a:xfrm>
        </p:spPr>
        <p:txBody>
          <a:bodyPr/>
          <a:lstStyle/>
          <a:p>
            <a:r>
              <a:rPr lang="en-IN" dirty="0" smtClean="0"/>
              <a:t>A data flow diagram (DFD) maps out the flow of information for any process or system. It uses defined symbols like rectangles, circles and arrows, plus short text labels, to show data inputs, outputs, storage points and the routes between each destination. </a:t>
            </a:r>
            <a:endParaRPr lang="en-IN" dirty="0"/>
          </a:p>
        </p:txBody>
      </p:sp>
      <p:sp>
        <p:nvSpPr>
          <p:cNvPr id="4" name="Text Placeholder 2"/>
          <p:cNvSpPr txBox="1">
            <a:spLocks/>
          </p:cNvSpPr>
          <p:nvPr/>
        </p:nvSpPr>
        <p:spPr>
          <a:xfrm>
            <a:off x="609600" y="2971800"/>
            <a:ext cx="8072119" cy="553998"/>
          </a:xfrm>
          <a:prstGeom prst="rect">
            <a:avLst/>
          </a:prstGeom>
        </p:spPr>
        <p:txBody>
          <a:bodyPr wrap="square" lIns="0" tIns="0" rIns="0" bIns="0">
            <a:spAutoFit/>
          </a:bodyPr>
          <a:lstStyle/>
          <a:p>
            <a:pPr lvl="0"/>
            <a:r>
              <a:rPr lang="en-IN" dirty="0"/>
              <a:t> Data flowcharts can range from simple, even hand-drawn process overviews, to in-depth, multi-level DFDs that dig progressively deeper into how the data is handled.</a:t>
            </a:r>
            <a:endParaRPr kumimoji="0" lang="en-IN" sz="18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4294967295"/>
          </p:nvPr>
        </p:nvSpPr>
        <p:spPr>
          <a:xfrm>
            <a:off x="3657600" y="6243638"/>
            <a:ext cx="2895600" cy="457200"/>
          </a:xfrm>
          <a:prstGeom prst="rect">
            <a:avLst/>
          </a:prstGeom>
          <a:noFill/>
        </p:spPr>
        <p:txBody>
          <a:bodyPr/>
          <a:lstStyle/>
          <a:p>
            <a:r>
              <a:rPr lang="en-US" smtClean="0"/>
              <a:t>Requirements</a:t>
            </a:r>
          </a:p>
        </p:txBody>
      </p:sp>
      <p:sp>
        <p:nvSpPr>
          <p:cNvPr id="19459" name="Slide Number Placeholder 5"/>
          <p:cNvSpPr>
            <a:spLocks noGrp="1"/>
          </p:cNvSpPr>
          <p:nvPr>
            <p:ph type="sldNum" sz="quarter" idx="4294967295"/>
          </p:nvPr>
        </p:nvSpPr>
        <p:spPr>
          <a:xfrm>
            <a:off x="7042150" y="6243638"/>
            <a:ext cx="1905000" cy="457200"/>
          </a:xfrm>
          <a:prstGeom prst="rect">
            <a:avLst/>
          </a:prstGeom>
          <a:noFill/>
        </p:spPr>
        <p:txBody>
          <a:bodyPr/>
          <a:lstStyle/>
          <a:p>
            <a:fld id="{FBFB1725-E72F-4FE5-87B4-80E9EB87FB58}" type="slidenum">
              <a:rPr lang="en-US" smtClean="0"/>
              <a:pPr/>
              <a:t>48</a:t>
            </a:fld>
            <a:endParaRPr lang="en-US" smtClean="0"/>
          </a:p>
        </p:txBody>
      </p:sp>
      <p:sp>
        <p:nvSpPr>
          <p:cNvPr id="19460" name="Rectangle 2"/>
          <p:cNvSpPr>
            <a:spLocks noGrp="1" noChangeArrowheads="1"/>
          </p:cNvSpPr>
          <p:nvPr>
            <p:ph type="title"/>
          </p:nvPr>
        </p:nvSpPr>
        <p:spPr>
          <a:xfrm>
            <a:off x="609600" y="685800"/>
            <a:ext cx="7848600" cy="762000"/>
          </a:xfrm>
        </p:spPr>
        <p:txBody>
          <a:bodyPr/>
          <a:lstStyle/>
          <a:p>
            <a:pPr eaLnBrk="1" hangingPunct="1"/>
            <a:r>
              <a:rPr lang="en-US" sz="4000" smtClean="0"/>
              <a:t>Data flow diagrams</a:t>
            </a:r>
          </a:p>
        </p:txBody>
      </p:sp>
      <p:sp>
        <p:nvSpPr>
          <p:cNvPr id="19461" name="Rectangle 3"/>
          <p:cNvSpPr>
            <a:spLocks noGrp="1" noChangeArrowheads="1"/>
          </p:cNvSpPr>
          <p:nvPr>
            <p:ph type="body" idx="1"/>
          </p:nvPr>
        </p:nvSpPr>
        <p:spPr>
          <a:xfrm>
            <a:off x="609600" y="1905000"/>
            <a:ext cx="7772400" cy="3323987"/>
          </a:xfrm>
        </p:spPr>
        <p:txBody>
          <a:bodyPr/>
          <a:lstStyle/>
          <a:p>
            <a:pPr eaLnBrk="1" hangingPunct="1"/>
            <a:r>
              <a:rPr lang="en-US" dirty="0" smtClean="0"/>
              <a:t>A DFD shows flow of data through the system</a:t>
            </a:r>
          </a:p>
          <a:p>
            <a:pPr lvl="1" eaLnBrk="1" hangingPunct="1"/>
            <a:r>
              <a:rPr lang="en-US" dirty="0" smtClean="0"/>
              <a:t>Views system as transforming inputs to outputs</a:t>
            </a:r>
          </a:p>
          <a:p>
            <a:pPr lvl="1" eaLnBrk="1" hangingPunct="1"/>
            <a:r>
              <a:rPr lang="en-US" dirty="0" smtClean="0"/>
              <a:t>DFD captures how transformation occurs from input to output as data moves through the </a:t>
            </a:r>
            <a:r>
              <a:rPr lang="en-US" dirty="0" smtClean="0"/>
              <a:t>transforms</a:t>
            </a:r>
          </a:p>
          <a:p>
            <a:pPr lvl="1" eaLnBrk="1" hangingPunct="1"/>
            <a:endParaRPr lang="en-US" dirty="0" smtClean="0"/>
          </a:p>
          <a:p>
            <a:pPr eaLnBrk="1" hangingPunct="1"/>
            <a:r>
              <a:rPr lang="en-US" dirty="0" smtClean="0"/>
              <a:t>DFD</a:t>
            </a:r>
          </a:p>
          <a:p>
            <a:pPr lvl="1" eaLnBrk="1" hangingPunct="1"/>
            <a:r>
              <a:rPr lang="en-US" dirty="0" smtClean="0"/>
              <a:t>Transforms represented by named  circles/bubbles</a:t>
            </a:r>
          </a:p>
          <a:p>
            <a:pPr lvl="1" eaLnBrk="1" hangingPunct="1"/>
            <a:r>
              <a:rPr lang="en-US" dirty="0" smtClean="0"/>
              <a:t>Bubbles connected by arrows on which named data travels</a:t>
            </a:r>
          </a:p>
          <a:p>
            <a:pPr lvl="1" eaLnBrk="1" hangingPunct="1"/>
            <a:r>
              <a:rPr lang="en-US" dirty="0" smtClean="0"/>
              <a:t>A rectangle represents a source or sink and is originator/consumer of data (often outside the system)</a:t>
            </a:r>
          </a:p>
          <a:p>
            <a:pPr lvl="1" eaLnBrk="1" hangingPunct="1"/>
            <a:endParaRPr lang="en-US" dirty="0" smtClean="0"/>
          </a:p>
          <a:p>
            <a:pPr lvl="1" eaLnBrk="1" hangingPunct="1"/>
            <a:endParaRPr lang="en-US" dirty="0"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p:cNvSpPr>
            <a:spLocks noGrp="1"/>
          </p:cNvSpPr>
          <p:nvPr>
            <p:ph type="ftr" sz="quarter" idx="4294967295"/>
          </p:nvPr>
        </p:nvSpPr>
        <p:spPr>
          <a:xfrm>
            <a:off x="3657600" y="6243638"/>
            <a:ext cx="2895600" cy="457200"/>
          </a:xfrm>
          <a:prstGeom prst="rect">
            <a:avLst/>
          </a:prstGeom>
          <a:noFill/>
        </p:spPr>
        <p:txBody>
          <a:bodyPr/>
          <a:lstStyle/>
          <a:p>
            <a:r>
              <a:rPr lang="en-US" smtClean="0"/>
              <a:t>Requirements</a:t>
            </a:r>
          </a:p>
        </p:txBody>
      </p:sp>
      <p:sp>
        <p:nvSpPr>
          <p:cNvPr id="21507" name="Slide Number Placeholder 5"/>
          <p:cNvSpPr>
            <a:spLocks noGrp="1"/>
          </p:cNvSpPr>
          <p:nvPr>
            <p:ph type="sldNum" sz="quarter" idx="4294967295"/>
          </p:nvPr>
        </p:nvSpPr>
        <p:spPr>
          <a:xfrm>
            <a:off x="7042150" y="6243638"/>
            <a:ext cx="1905000" cy="457200"/>
          </a:xfrm>
          <a:prstGeom prst="rect">
            <a:avLst/>
          </a:prstGeom>
          <a:noFill/>
        </p:spPr>
        <p:txBody>
          <a:bodyPr/>
          <a:lstStyle/>
          <a:p>
            <a:fld id="{9302BD38-C767-47BA-AF98-818B76FD76D9}" type="slidenum">
              <a:rPr lang="en-US" smtClean="0"/>
              <a:pPr/>
              <a:t>49</a:t>
            </a:fld>
            <a:endParaRPr lang="en-US" smtClean="0"/>
          </a:p>
        </p:txBody>
      </p:sp>
      <p:sp>
        <p:nvSpPr>
          <p:cNvPr id="21508" name="Rectangle 2"/>
          <p:cNvSpPr>
            <a:spLocks noGrp="1" noChangeArrowheads="1"/>
          </p:cNvSpPr>
          <p:nvPr>
            <p:ph type="title"/>
          </p:nvPr>
        </p:nvSpPr>
        <p:spPr/>
        <p:txBody>
          <a:bodyPr/>
          <a:lstStyle/>
          <a:p>
            <a:pPr eaLnBrk="1" hangingPunct="1"/>
            <a:r>
              <a:rPr lang="en-US" smtClean="0"/>
              <a:t>DFD Example</a:t>
            </a:r>
          </a:p>
        </p:txBody>
      </p:sp>
      <p:pic>
        <p:nvPicPr>
          <p:cNvPr id="21509" name="Picture 5" descr="Fig3-2"/>
          <p:cNvPicPr>
            <a:picLocks noGrp="1" noChangeAspect="1" noChangeArrowheads="1"/>
          </p:cNvPicPr>
          <p:nvPr>
            <p:ph idx="1"/>
          </p:nvPr>
        </p:nvPicPr>
        <p:blipFill>
          <a:blip r:embed="rId2"/>
          <a:srcRect/>
          <a:stretch>
            <a:fillRect/>
          </a:stretch>
        </p:blipFill>
        <p:spPr>
          <a:xfrm>
            <a:off x="762000" y="1981200"/>
            <a:ext cx="7543800" cy="441960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643254"/>
            <a:ext cx="7976234" cy="512381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46424D"/>
                </a:solidFill>
                <a:latin typeface="Arial"/>
                <a:cs typeface="Arial"/>
              </a:rPr>
              <a:t>System</a:t>
            </a:r>
            <a:r>
              <a:rPr sz="2400" b="1" spc="20" dirty="0">
                <a:solidFill>
                  <a:srgbClr val="46424D"/>
                </a:solidFill>
                <a:latin typeface="Arial"/>
                <a:cs typeface="Arial"/>
              </a:rPr>
              <a:t> </a:t>
            </a:r>
            <a:r>
              <a:rPr sz="2400" b="1" spc="-5" dirty="0">
                <a:solidFill>
                  <a:srgbClr val="46424D"/>
                </a:solidFill>
                <a:latin typeface="Arial"/>
                <a:cs typeface="Arial"/>
              </a:rPr>
              <a:t>perspectives</a:t>
            </a:r>
            <a:endParaRPr sz="2400">
              <a:latin typeface="Arial"/>
              <a:cs typeface="Arial"/>
            </a:endParaRPr>
          </a:p>
          <a:p>
            <a:pPr>
              <a:lnSpc>
                <a:spcPct val="100000"/>
              </a:lnSpc>
            </a:pPr>
            <a:endParaRPr sz="2700">
              <a:latin typeface="Times New Roman"/>
              <a:cs typeface="Times New Roman"/>
            </a:endParaRPr>
          </a:p>
          <a:p>
            <a:pPr marL="355600" marR="5080" indent="-342900">
              <a:lnSpc>
                <a:spcPct val="100000"/>
              </a:lnSpc>
              <a:spcBef>
                <a:spcPts val="1750"/>
              </a:spcBef>
              <a:buFont typeface="Wingdings"/>
              <a:buChar char=""/>
              <a:tabLst>
                <a:tab pos="355600" algn="l"/>
              </a:tabLst>
            </a:pPr>
            <a:r>
              <a:rPr sz="2400" spc="-5" dirty="0">
                <a:solidFill>
                  <a:srgbClr val="46424D"/>
                </a:solidFill>
                <a:latin typeface="Arial"/>
                <a:cs typeface="Arial"/>
              </a:rPr>
              <a:t>An external perspective, where you model </a:t>
            </a:r>
            <a:r>
              <a:rPr sz="2400" dirty="0">
                <a:solidFill>
                  <a:srgbClr val="46424D"/>
                </a:solidFill>
                <a:latin typeface="Arial"/>
                <a:cs typeface="Arial"/>
              </a:rPr>
              <a:t>the </a:t>
            </a:r>
            <a:r>
              <a:rPr sz="2400" spc="-5" dirty="0">
                <a:solidFill>
                  <a:srgbClr val="46424D"/>
                </a:solidFill>
                <a:latin typeface="Arial"/>
                <a:cs typeface="Arial"/>
              </a:rPr>
              <a:t>context or  environment </a:t>
            </a:r>
            <a:r>
              <a:rPr sz="2400" dirty="0">
                <a:solidFill>
                  <a:srgbClr val="46424D"/>
                </a:solidFill>
                <a:latin typeface="Arial"/>
                <a:cs typeface="Arial"/>
              </a:rPr>
              <a:t>of the system.</a:t>
            </a:r>
            <a:endParaRPr sz="2400">
              <a:latin typeface="Arial"/>
              <a:cs typeface="Arial"/>
            </a:endParaRPr>
          </a:p>
          <a:p>
            <a:pPr marL="355600" marR="327660" indent="-342900">
              <a:lnSpc>
                <a:spcPct val="100000"/>
              </a:lnSpc>
              <a:spcBef>
                <a:spcPts val="1205"/>
              </a:spcBef>
              <a:buFont typeface="Wingdings"/>
              <a:buChar char=""/>
              <a:tabLst>
                <a:tab pos="355600" algn="l"/>
              </a:tabLst>
            </a:pPr>
            <a:r>
              <a:rPr sz="2400" spc="-5" dirty="0">
                <a:solidFill>
                  <a:srgbClr val="46424D"/>
                </a:solidFill>
                <a:latin typeface="Arial"/>
                <a:cs typeface="Arial"/>
              </a:rPr>
              <a:t>An interaction perspective, where you model </a:t>
            </a:r>
            <a:r>
              <a:rPr sz="2400" dirty="0">
                <a:solidFill>
                  <a:srgbClr val="46424D"/>
                </a:solidFill>
                <a:latin typeface="Arial"/>
                <a:cs typeface="Arial"/>
              </a:rPr>
              <a:t>the  </a:t>
            </a:r>
            <a:r>
              <a:rPr sz="2400" spc="-5" dirty="0">
                <a:solidFill>
                  <a:srgbClr val="46424D"/>
                </a:solidFill>
                <a:latin typeface="Arial"/>
                <a:cs typeface="Arial"/>
              </a:rPr>
              <a:t>interactions between a </a:t>
            </a:r>
            <a:r>
              <a:rPr sz="2400" dirty="0">
                <a:solidFill>
                  <a:srgbClr val="46424D"/>
                </a:solidFill>
                <a:latin typeface="Arial"/>
                <a:cs typeface="Arial"/>
              </a:rPr>
              <a:t>system </a:t>
            </a:r>
            <a:r>
              <a:rPr sz="2400" spc="-5" dirty="0">
                <a:solidFill>
                  <a:srgbClr val="46424D"/>
                </a:solidFill>
                <a:latin typeface="Arial"/>
                <a:cs typeface="Arial"/>
              </a:rPr>
              <a:t>and </a:t>
            </a:r>
            <a:r>
              <a:rPr sz="2400" dirty="0">
                <a:solidFill>
                  <a:srgbClr val="46424D"/>
                </a:solidFill>
                <a:latin typeface="Arial"/>
                <a:cs typeface="Arial"/>
              </a:rPr>
              <a:t>its </a:t>
            </a:r>
            <a:r>
              <a:rPr sz="2400" spc="-5" dirty="0">
                <a:solidFill>
                  <a:srgbClr val="46424D"/>
                </a:solidFill>
                <a:latin typeface="Arial"/>
                <a:cs typeface="Arial"/>
              </a:rPr>
              <a:t>environment, or  between the components </a:t>
            </a:r>
            <a:r>
              <a:rPr sz="2400" dirty="0">
                <a:solidFill>
                  <a:srgbClr val="46424D"/>
                </a:solidFill>
                <a:latin typeface="Arial"/>
                <a:cs typeface="Arial"/>
              </a:rPr>
              <a:t>of </a:t>
            </a:r>
            <a:r>
              <a:rPr sz="2400" spc="-5" dirty="0">
                <a:solidFill>
                  <a:srgbClr val="46424D"/>
                </a:solidFill>
                <a:latin typeface="Arial"/>
                <a:cs typeface="Arial"/>
              </a:rPr>
              <a:t>a</a:t>
            </a:r>
            <a:r>
              <a:rPr sz="2400" spc="20" dirty="0">
                <a:solidFill>
                  <a:srgbClr val="46424D"/>
                </a:solidFill>
                <a:latin typeface="Arial"/>
                <a:cs typeface="Arial"/>
              </a:rPr>
              <a:t> </a:t>
            </a:r>
            <a:r>
              <a:rPr sz="2400" spc="-5" dirty="0">
                <a:solidFill>
                  <a:srgbClr val="46424D"/>
                </a:solidFill>
                <a:latin typeface="Arial"/>
                <a:cs typeface="Arial"/>
              </a:rPr>
              <a:t>system.</a:t>
            </a:r>
            <a:endParaRPr sz="2400">
              <a:latin typeface="Arial"/>
              <a:cs typeface="Arial"/>
            </a:endParaRPr>
          </a:p>
          <a:p>
            <a:pPr marL="355600" marR="59055" indent="-342900">
              <a:lnSpc>
                <a:spcPct val="100000"/>
              </a:lnSpc>
              <a:spcBef>
                <a:spcPts val="1200"/>
              </a:spcBef>
              <a:buFont typeface="Wingdings"/>
              <a:buChar char=""/>
              <a:tabLst>
                <a:tab pos="355600" algn="l"/>
              </a:tabLst>
            </a:pPr>
            <a:r>
              <a:rPr sz="2400" smtClean="0">
                <a:solidFill>
                  <a:srgbClr val="46424D"/>
                </a:solidFill>
                <a:latin typeface="Arial"/>
                <a:cs typeface="Arial"/>
              </a:rPr>
              <a:t>A structural </a:t>
            </a:r>
            <a:r>
              <a:rPr sz="2400" spc="-5" smtClean="0">
                <a:solidFill>
                  <a:srgbClr val="46424D"/>
                </a:solidFill>
                <a:latin typeface="Arial"/>
                <a:cs typeface="Arial"/>
              </a:rPr>
              <a:t>perspective, where </a:t>
            </a:r>
            <a:r>
              <a:rPr sz="2400" smtClean="0">
                <a:solidFill>
                  <a:srgbClr val="46424D"/>
                </a:solidFill>
                <a:latin typeface="Arial"/>
                <a:cs typeface="Arial"/>
              </a:rPr>
              <a:t>you model the  </a:t>
            </a:r>
            <a:r>
              <a:rPr sz="2400" spc="-5" smtClean="0">
                <a:solidFill>
                  <a:srgbClr val="46424D"/>
                </a:solidFill>
                <a:latin typeface="Arial"/>
                <a:cs typeface="Arial"/>
              </a:rPr>
              <a:t>organization </a:t>
            </a:r>
            <a:r>
              <a:rPr sz="2400" smtClean="0">
                <a:solidFill>
                  <a:srgbClr val="46424D"/>
                </a:solidFill>
                <a:latin typeface="Arial"/>
                <a:cs typeface="Arial"/>
              </a:rPr>
              <a:t>of </a:t>
            </a:r>
            <a:r>
              <a:rPr sz="2400" spc="-5" smtClean="0">
                <a:solidFill>
                  <a:srgbClr val="46424D"/>
                </a:solidFill>
                <a:latin typeface="Arial"/>
                <a:cs typeface="Arial"/>
              </a:rPr>
              <a:t>a system </a:t>
            </a:r>
            <a:r>
              <a:rPr sz="2400" spc="-10" smtClean="0">
                <a:solidFill>
                  <a:srgbClr val="46424D"/>
                </a:solidFill>
                <a:latin typeface="Arial"/>
                <a:cs typeface="Arial"/>
              </a:rPr>
              <a:t>or </a:t>
            </a:r>
            <a:r>
              <a:rPr sz="2400" smtClean="0">
                <a:solidFill>
                  <a:srgbClr val="46424D"/>
                </a:solidFill>
                <a:latin typeface="Arial"/>
                <a:cs typeface="Arial"/>
              </a:rPr>
              <a:t>the structure of the </a:t>
            </a:r>
            <a:r>
              <a:rPr sz="2400" spc="-5" smtClean="0">
                <a:solidFill>
                  <a:srgbClr val="46424D"/>
                </a:solidFill>
                <a:latin typeface="Arial"/>
                <a:cs typeface="Arial"/>
              </a:rPr>
              <a:t>data </a:t>
            </a:r>
            <a:r>
              <a:rPr sz="2400" smtClean="0">
                <a:solidFill>
                  <a:srgbClr val="46424D"/>
                </a:solidFill>
                <a:latin typeface="Arial"/>
                <a:cs typeface="Arial"/>
              </a:rPr>
              <a:t>that  </a:t>
            </a:r>
            <a:r>
              <a:rPr sz="2400" spc="-5" smtClean="0">
                <a:solidFill>
                  <a:srgbClr val="46424D"/>
                </a:solidFill>
                <a:latin typeface="Arial"/>
                <a:cs typeface="Arial"/>
              </a:rPr>
              <a:t>is processed by the</a:t>
            </a:r>
            <a:r>
              <a:rPr sz="2400" spc="-15" smtClean="0">
                <a:solidFill>
                  <a:srgbClr val="46424D"/>
                </a:solidFill>
                <a:latin typeface="Arial"/>
                <a:cs typeface="Arial"/>
              </a:rPr>
              <a:t> </a:t>
            </a:r>
            <a:r>
              <a:rPr sz="2400" smtClean="0">
                <a:solidFill>
                  <a:srgbClr val="46424D"/>
                </a:solidFill>
                <a:latin typeface="Arial"/>
                <a:cs typeface="Arial"/>
              </a:rPr>
              <a:t>system.</a:t>
            </a:r>
            <a:endParaRPr sz="2400" smtClean="0">
              <a:latin typeface="Arial"/>
              <a:cs typeface="Arial"/>
            </a:endParaRPr>
          </a:p>
          <a:p>
            <a:pPr marL="355600" marR="71120" indent="-342900">
              <a:lnSpc>
                <a:spcPct val="100000"/>
              </a:lnSpc>
              <a:spcBef>
                <a:spcPts val="1200"/>
              </a:spcBef>
              <a:buFont typeface="Wingdings"/>
              <a:buChar char=""/>
              <a:tabLst>
                <a:tab pos="355600" algn="l"/>
              </a:tabLst>
            </a:pPr>
            <a:r>
              <a:rPr sz="2400" smtClean="0">
                <a:solidFill>
                  <a:srgbClr val="46424D"/>
                </a:solidFill>
                <a:latin typeface="Arial"/>
                <a:cs typeface="Arial"/>
              </a:rPr>
              <a:t>A </a:t>
            </a:r>
            <a:r>
              <a:rPr sz="2400" spc="-5" smtClean="0">
                <a:solidFill>
                  <a:srgbClr val="46424D"/>
                </a:solidFill>
                <a:latin typeface="Arial"/>
                <a:cs typeface="Arial"/>
              </a:rPr>
              <a:t>behavioral perspective, where you model </a:t>
            </a:r>
            <a:r>
              <a:rPr sz="2400" smtClean="0">
                <a:solidFill>
                  <a:srgbClr val="46424D"/>
                </a:solidFill>
                <a:latin typeface="Arial"/>
                <a:cs typeface="Arial"/>
              </a:rPr>
              <a:t>the </a:t>
            </a:r>
            <a:r>
              <a:rPr sz="2400" spc="-5" smtClean="0">
                <a:solidFill>
                  <a:srgbClr val="46424D"/>
                </a:solidFill>
                <a:latin typeface="Arial"/>
                <a:cs typeface="Arial"/>
              </a:rPr>
              <a:t>dynamic  behavior </a:t>
            </a:r>
            <a:r>
              <a:rPr sz="2400" smtClean="0">
                <a:solidFill>
                  <a:srgbClr val="46424D"/>
                </a:solidFill>
                <a:latin typeface="Arial"/>
                <a:cs typeface="Arial"/>
              </a:rPr>
              <a:t>of the system </a:t>
            </a:r>
            <a:r>
              <a:rPr sz="2400" spc="-5" smtClean="0">
                <a:solidFill>
                  <a:srgbClr val="46424D"/>
                </a:solidFill>
                <a:latin typeface="Arial"/>
                <a:cs typeface="Arial"/>
              </a:rPr>
              <a:t>and how </a:t>
            </a:r>
            <a:r>
              <a:rPr sz="2400" smtClean="0">
                <a:solidFill>
                  <a:srgbClr val="46424D"/>
                </a:solidFill>
                <a:latin typeface="Arial"/>
                <a:cs typeface="Arial"/>
              </a:rPr>
              <a:t>it </a:t>
            </a:r>
            <a:r>
              <a:rPr sz="2400" spc="-5" smtClean="0">
                <a:solidFill>
                  <a:srgbClr val="46424D"/>
                </a:solidFill>
                <a:latin typeface="Arial"/>
                <a:cs typeface="Arial"/>
              </a:rPr>
              <a:t>responds </a:t>
            </a:r>
            <a:r>
              <a:rPr sz="2400" smtClean="0">
                <a:solidFill>
                  <a:srgbClr val="46424D"/>
                </a:solidFill>
                <a:latin typeface="Arial"/>
                <a:cs typeface="Arial"/>
              </a:rPr>
              <a:t>to</a:t>
            </a:r>
            <a:r>
              <a:rPr sz="2400" spc="10" smtClean="0">
                <a:solidFill>
                  <a:srgbClr val="46424D"/>
                </a:solidFill>
                <a:latin typeface="Arial"/>
                <a:cs typeface="Arial"/>
              </a:rPr>
              <a:t> </a:t>
            </a:r>
            <a:r>
              <a:rPr sz="2400" spc="-5" smtClean="0">
                <a:solidFill>
                  <a:srgbClr val="46424D"/>
                </a:solidFill>
                <a:latin typeface="Arial"/>
                <a:cs typeface="Arial"/>
              </a:rPr>
              <a:t>events.</a:t>
            </a:r>
            <a:endParaRPr sz="2400">
              <a:latin typeface="Arial"/>
              <a:cs typeface="Arial"/>
            </a:endParaRP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Chapter </a:t>
            </a:r>
            <a:r>
              <a:rPr dirty="0"/>
              <a:t>5 </a:t>
            </a:r>
            <a:r>
              <a:rPr spc="-10" dirty="0"/>
              <a:t>System</a:t>
            </a:r>
            <a:r>
              <a:rPr spc="-110" dirty="0"/>
              <a:t> </a:t>
            </a:r>
            <a:r>
              <a:rPr dirty="0"/>
              <a:t>modeling</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5</a:t>
            </a:fld>
            <a:endParaRPr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4"/>
          <p:cNvSpPr>
            <a:spLocks noGrp="1"/>
          </p:cNvSpPr>
          <p:nvPr>
            <p:ph type="ftr" sz="quarter" idx="4294967295"/>
          </p:nvPr>
        </p:nvSpPr>
        <p:spPr>
          <a:xfrm>
            <a:off x="3657600" y="6243638"/>
            <a:ext cx="2895600" cy="457200"/>
          </a:xfrm>
          <a:prstGeom prst="rect">
            <a:avLst/>
          </a:prstGeom>
          <a:noFill/>
        </p:spPr>
        <p:txBody>
          <a:bodyPr/>
          <a:lstStyle/>
          <a:p>
            <a:r>
              <a:rPr lang="en-US" smtClean="0"/>
              <a:t>Requirements</a:t>
            </a:r>
          </a:p>
        </p:txBody>
      </p:sp>
      <p:sp>
        <p:nvSpPr>
          <p:cNvPr id="22531" name="Slide Number Placeholder 5"/>
          <p:cNvSpPr>
            <a:spLocks noGrp="1"/>
          </p:cNvSpPr>
          <p:nvPr>
            <p:ph type="sldNum" sz="quarter" idx="4294967295"/>
          </p:nvPr>
        </p:nvSpPr>
        <p:spPr>
          <a:xfrm>
            <a:off x="7042150" y="6243638"/>
            <a:ext cx="1905000" cy="457200"/>
          </a:xfrm>
          <a:prstGeom prst="rect">
            <a:avLst/>
          </a:prstGeom>
          <a:noFill/>
        </p:spPr>
        <p:txBody>
          <a:bodyPr/>
          <a:lstStyle/>
          <a:p>
            <a:fld id="{E75844F4-2485-457E-9059-509D13CE7964}" type="slidenum">
              <a:rPr lang="en-US" smtClean="0"/>
              <a:pPr/>
              <a:t>50</a:t>
            </a:fld>
            <a:endParaRPr lang="en-US" smtClean="0"/>
          </a:p>
        </p:txBody>
      </p:sp>
      <p:sp>
        <p:nvSpPr>
          <p:cNvPr id="22532" name="Rectangle 2"/>
          <p:cNvSpPr>
            <a:spLocks noGrp="1" noChangeArrowheads="1"/>
          </p:cNvSpPr>
          <p:nvPr>
            <p:ph type="title"/>
          </p:nvPr>
        </p:nvSpPr>
        <p:spPr/>
        <p:txBody>
          <a:bodyPr/>
          <a:lstStyle/>
          <a:p>
            <a:pPr eaLnBrk="1" hangingPunct="1"/>
            <a:r>
              <a:rPr lang="en-US" smtClean="0"/>
              <a:t>DFD Conventions</a:t>
            </a:r>
          </a:p>
        </p:txBody>
      </p:sp>
      <p:sp>
        <p:nvSpPr>
          <p:cNvPr id="22533" name="Rectangle 3"/>
          <p:cNvSpPr>
            <a:spLocks noGrp="1" noChangeArrowheads="1"/>
          </p:cNvSpPr>
          <p:nvPr>
            <p:ph type="body" idx="1"/>
          </p:nvPr>
        </p:nvSpPr>
        <p:spPr/>
        <p:txBody>
          <a:bodyPr/>
          <a:lstStyle/>
          <a:p>
            <a:pPr eaLnBrk="1" hangingPunct="1"/>
            <a:r>
              <a:rPr lang="en-US" sz="2800" smtClean="0"/>
              <a:t>External files shown as labeled straight lines</a:t>
            </a:r>
          </a:p>
          <a:p>
            <a:pPr eaLnBrk="1" hangingPunct="1"/>
            <a:r>
              <a:rPr lang="en-US" sz="2800" smtClean="0"/>
              <a:t>Need for multiple data flows by a process represented by * (means and)</a:t>
            </a:r>
          </a:p>
          <a:p>
            <a:pPr eaLnBrk="1" hangingPunct="1"/>
            <a:r>
              <a:rPr lang="en-US" sz="2800" smtClean="0"/>
              <a:t>OR relationship represented by +</a:t>
            </a:r>
          </a:p>
          <a:p>
            <a:pPr eaLnBrk="1" hangingPunct="1"/>
            <a:r>
              <a:rPr lang="en-US" sz="2800" smtClean="0"/>
              <a:t>All processes and arrows should be named</a:t>
            </a:r>
          </a:p>
          <a:p>
            <a:pPr eaLnBrk="1" hangingPunct="1"/>
            <a:r>
              <a:rPr lang="en-US" sz="2800" smtClean="0"/>
              <a:t>Processes should represent transforms, arrows should represent some data</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p:cNvSpPr>
            <a:spLocks noGrp="1"/>
          </p:cNvSpPr>
          <p:nvPr>
            <p:ph type="ftr" sz="quarter" idx="4294967295"/>
          </p:nvPr>
        </p:nvSpPr>
        <p:spPr>
          <a:xfrm>
            <a:off x="3657600" y="6243638"/>
            <a:ext cx="2895600" cy="457200"/>
          </a:xfrm>
          <a:prstGeom prst="rect">
            <a:avLst/>
          </a:prstGeom>
          <a:noFill/>
        </p:spPr>
        <p:txBody>
          <a:bodyPr/>
          <a:lstStyle/>
          <a:p>
            <a:r>
              <a:rPr lang="en-US" smtClean="0"/>
              <a:t>Requirements</a:t>
            </a:r>
          </a:p>
        </p:txBody>
      </p:sp>
      <p:sp>
        <p:nvSpPr>
          <p:cNvPr id="23555" name="Slide Number Placeholder 5"/>
          <p:cNvSpPr>
            <a:spLocks noGrp="1"/>
          </p:cNvSpPr>
          <p:nvPr>
            <p:ph type="sldNum" sz="quarter" idx="4294967295"/>
          </p:nvPr>
        </p:nvSpPr>
        <p:spPr>
          <a:xfrm>
            <a:off x="7042150" y="6243638"/>
            <a:ext cx="1905000" cy="457200"/>
          </a:xfrm>
          <a:prstGeom prst="rect">
            <a:avLst/>
          </a:prstGeom>
          <a:noFill/>
        </p:spPr>
        <p:txBody>
          <a:bodyPr/>
          <a:lstStyle/>
          <a:p>
            <a:fld id="{8C36DD4A-AA40-4F55-A353-6B6490F63566}" type="slidenum">
              <a:rPr lang="en-US" smtClean="0"/>
              <a:pPr/>
              <a:t>51</a:t>
            </a:fld>
            <a:endParaRPr lang="en-US" smtClean="0"/>
          </a:p>
        </p:txBody>
      </p:sp>
      <p:sp>
        <p:nvSpPr>
          <p:cNvPr id="23556" name="Rectangle 2"/>
          <p:cNvSpPr>
            <a:spLocks noGrp="1" noChangeArrowheads="1"/>
          </p:cNvSpPr>
          <p:nvPr>
            <p:ph type="title"/>
          </p:nvPr>
        </p:nvSpPr>
        <p:spPr>
          <a:xfrm>
            <a:off x="685800" y="457200"/>
            <a:ext cx="7924800" cy="990600"/>
          </a:xfrm>
        </p:spPr>
        <p:txBody>
          <a:bodyPr/>
          <a:lstStyle/>
          <a:p>
            <a:pPr eaLnBrk="1" hangingPunct="1"/>
            <a:r>
              <a:rPr lang="en-US" sz="4000" smtClean="0"/>
              <a:t>Data flow diagrams…</a:t>
            </a:r>
          </a:p>
        </p:txBody>
      </p:sp>
      <p:sp>
        <p:nvSpPr>
          <p:cNvPr id="23557" name="Rectangle 3"/>
          <p:cNvSpPr>
            <a:spLocks noGrp="1" noChangeArrowheads="1"/>
          </p:cNvSpPr>
          <p:nvPr>
            <p:ph type="body" idx="1"/>
          </p:nvPr>
        </p:nvSpPr>
        <p:spPr>
          <a:xfrm>
            <a:off x="609600" y="1828800"/>
            <a:ext cx="7848600" cy="4724400"/>
          </a:xfrm>
        </p:spPr>
        <p:txBody>
          <a:bodyPr/>
          <a:lstStyle/>
          <a:p>
            <a:pPr eaLnBrk="1" hangingPunct="1"/>
            <a:r>
              <a:rPr lang="en-US" smtClean="0"/>
              <a:t>Focus on what transforms happen , how they are done is not important</a:t>
            </a:r>
          </a:p>
          <a:p>
            <a:pPr eaLnBrk="1" hangingPunct="1"/>
            <a:r>
              <a:rPr lang="en-US" smtClean="0"/>
              <a:t>Usually major inputs/outputs shown, minor are ignored in this modeling</a:t>
            </a:r>
          </a:p>
          <a:p>
            <a:pPr eaLnBrk="1" hangingPunct="1"/>
            <a:r>
              <a:rPr lang="en-US" smtClean="0"/>
              <a:t>No loops , conditional thinking , …</a:t>
            </a:r>
          </a:p>
          <a:p>
            <a:pPr eaLnBrk="1" hangingPunct="1"/>
            <a:r>
              <a:rPr lang="en-US" smtClean="0"/>
              <a:t>DFD is NOT a control chart, no algorithmic design/thinking</a:t>
            </a:r>
          </a:p>
          <a:p>
            <a:pPr eaLnBrk="1" hangingPunct="1"/>
            <a:r>
              <a:rPr lang="en-US" smtClean="0"/>
              <a:t>Sink/Source , external files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p:cNvSpPr>
            <a:spLocks noGrp="1"/>
          </p:cNvSpPr>
          <p:nvPr>
            <p:ph type="ftr" sz="quarter" idx="4294967295"/>
          </p:nvPr>
        </p:nvSpPr>
        <p:spPr>
          <a:xfrm>
            <a:off x="3657600" y="6243638"/>
            <a:ext cx="2895600" cy="457200"/>
          </a:xfrm>
          <a:prstGeom prst="rect">
            <a:avLst/>
          </a:prstGeom>
          <a:noFill/>
        </p:spPr>
        <p:txBody>
          <a:bodyPr/>
          <a:lstStyle/>
          <a:p>
            <a:r>
              <a:rPr lang="en-US" smtClean="0"/>
              <a:t>Requirements</a:t>
            </a:r>
          </a:p>
        </p:txBody>
      </p:sp>
      <p:sp>
        <p:nvSpPr>
          <p:cNvPr id="24579" name="Slide Number Placeholder 5"/>
          <p:cNvSpPr>
            <a:spLocks noGrp="1"/>
          </p:cNvSpPr>
          <p:nvPr>
            <p:ph type="sldNum" sz="quarter" idx="4294967295"/>
          </p:nvPr>
        </p:nvSpPr>
        <p:spPr>
          <a:xfrm>
            <a:off x="7042150" y="6243638"/>
            <a:ext cx="1905000" cy="457200"/>
          </a:xfrm>
          <a:prstGeom prst="rect">
            <a:avLst/>
          </a:prstGeom>
          <a:noFill/>
        </p:spPr>
        <p:txBody>
          <a:bodyPr/>
          <a:lstStyle/>
          <a:p>
            <a:fld id="{5405CD58-8DAB-4361-9ABE-EB10C65ADB0C}" type="slidenum">
              <a:rPr lang="en-US" smtClean="0"/>
              <a:pPr/>
              <a:t>52</a:t>
            </a:fld>
            <a:endParaRPr lang="en-US" smtClean="0"/>
          </a:p>
        </p:txBody>
      </p:sp>
      <p:sp>
        <p:nvSpPr>
          <p:cNvPr id="24580" name="Rectangle 2"/>
          <p:cNvSpPr>
            <a:spLocks noGrp="1" noChangeArrowheads="1"/>
          </p:cNvSpPr>
          <p:nvPr>
            <p:ph type="title"/>
          </p:nvPr>
        </p:nvSpPr>
        <p:spPr/>
        <p:txBody>
          <a:bodyPr/>
          <a:lstStyle/>
          <a:p>
            <a:pPr eaLnBrk="1" hangingPunct="1"/>
            <a:r>
              <a:rPr lang="en-US" smtClean="0"/>
              <a:t>Drawing a DFD for a system</a:t>
            </a:r>
          </a:p>
        </p:txBody>
      </p:sp>
      <p:sp>
        <p:nvSpPr>
          <p:cNvPr id="24581" name="Rectangle 3"/>
          <p:cNvSpPr>
            <a:spLocks noGrp="1" noChangeArrowheads="1"/>
          </p:cNvSpPr>
          <p:nvPr>
            <p:ph type="body" idx="1"/>
          </p:nvPr>
        </p:nvSpPr>
        <p:spPr>
          <a:xfrm>
            <a:off x="685800" y="1905000"/>
            <a:ext cx="7772400" cy="4114800"/>
          </a:xfrm>
        </p:spPr>
        <p:txBody>
          <a:bodyPr/>
          <a:lstStyle/>
          <a:p>
            <a:pPr eaLnBrk="1" hangingPunct="1">
              <a:lnSpc>
                <a:spcPct val="90000"/>
              </a:lnSpc>
            </a:pPr>
            <a:r>
              <a:rPr lang="en-US" sz="2800" smtClean="0"/>
              <a:t>Identify inputs, outputs, sources, sinks for the system</a:t>
            </a:r>
          </a:p>
          <a:p>
            <a:pPr eaLnBrk="1" hangingPunct="1">
              <a:lnSpc>
                <a:spcPct val="90000"/>
              </a:lnSpc>
            </a:pPr>
            <a:r>
              <a:rPr lang="en-US" sz="2800" smtClean="0"/>
              <a:t>Work your way consistently from inputs to outputs, and identify a few high-level transforms to capture full transformation</a:t>
            </a:r>
          </a:p>
          <a:p>
            <a:pPr eaLnBrk="1" hangingPunct="1">
              <a:lnSpc>
                <a:spcPct val="90000"/>
              </a:lnSpc>
            </a:pPr>
            <a:r>
              <a:rPr lang="en-US" sz="2800" smtClean="0"/>
              <a:t>If get stuck, reverse direction</a:t>
            </a:r>
          </a:p>
          <a:p>
            <a:pPr eaLnBrk="1" hangingPunct="1">
              <a:lnSpc>
                <a:spcPct val="90000"/>
              </a:lnSpc>
            </a:pPr>
            <a:r>
              <a:rPr lang="en-US" sz="2800" smtClean="0"/>
              <a:t>When high-level transforms defined, then refine each transform with more detailed transformations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4294967295"/>
          </p:nvPr>
        </p:nvSpPr>
        <p:spPr>
          <a:xfrm>
            <a:off x="3657600" y="6243638"/>
            <a:ext cx="2895600" cy="457200"/>
          </a:xfrm>
          <a:prstGeom prst="rect">
            <a:avLst/>
          </a:prstGeom>
          <a:noFill/>
        </p:spPr>
        <p:txBody>
          <a:bodyPr/>
          <a:lstStyle/>
          <a:p>
            <a:r>
              <a:rPr lang="en-US" smtClean="0"/>
              <a:t>Requirements</a:t>
            </a:r>
          </a:p>
        </p:txBody>
      </p:sp>
      <p:sp>
        <p:nvSpPr>
          <p:cNvPr id="25603" name="Slide Number Placeholder 5"/>
          <p:cNvSpPr>
            <a:spLocks noGrp="1"/>
          </p:cNvSpPr>
          <p:nvPr>
            <p:ph type="sldNum" sz="quarter" idx="4294967295"/>
          </p:nvPr>
        </p:nvSpPr>
        <p:spPr>
          <a:xfrm>
            <a:off x="7042150" y="6243638"/>
            <a:ext cx="1905000" cy="457200"/>
          </a:xfrm>
          <a:prstGeom prst="rect">
            <a:avLst/>
          </a:prstGeom>
          <a:noFill/>
        </p:spPr>
        <p:txBody>
          <a:bodyPr/>
          <a:lstStyle/>
          <a:p>
            <a:fld id="{87103391-284B-41D9-87B3-223F7A6E72DB}" type="slidenum">
              <a:rPr lang="en-US" smtClean="0"/>
              <a:pPr/>
              <a:t>53</a:t>
            </a:fld>
            <a:endParaRPr lang="en-US" smtClean="0"/>
          </a:p>
        </p:txBody>
      </p:sp>
      <p:sp>
        <p:nvSpPr>
          <p:cNvPr id="25604" name="Rectangle 2"/>
          <p:cNvSpPr>
            <a:spLocks noGrp="1" noChangeArrowheads="1"/>
          </p:cNvSpPr>
          <p:nvPr>
            <p:ph type="title"/>
          </p:nvPr>
        </p:nvSpPr>
        <p:spPr/>
        <p:txBody>
          <a:bodyPr/>
          <a:lstStyle/>
          <a:p>
            <a:pPr eaLnBrk="1" hangingPunct="1"/>
            <a:r>
              <a:rPr lang="en-US" smtClean="0"/>
              <a:t>Leveled DFDs</a:t>
            </a:r>
          </a:p>
        </p:txBody>
      </p:sp>
      <p:sp>
        <p:nvSpPr>
          <p:cNvPr id="25605" name="Rectangle 3"/>
          <p:cNvSpPr>
            <a:spLocks noGrp="1" noChangeArrowheads="1"/>
          </p:cNvSpPr>
          <p:nvPr>
            <p:ph type="body" idx="1"/>
          </p:nvPr>
        </p:nvSpPr>
        <p:spPr/>
        <p:txBody>
          <a:bodyPr/>
          <a:lstStyle/>
          <a:p>
            <a:pPr eaLnBrk="1" hangingPunct="1">
              <a:lnSpc>
                <a:spcPct val="90000"/>
              </a:lnSpc>
              <a:buClr>
                <a:schemeClr val="tx1"/>
              </a:buClr>
            </a:pPr>
            <a:r>
              <a:rPr lang="en-US" sz="2800" smtClean="0"/>
              <a:t>DFD of  a system may be very large</a:t>
            </a:r>
          </a:p>
          <a:p>
            <a:pPr eaLnBrk="1" hangingPunct="1">
              <a:lnSpc>
                <a:spcPct val="90000"/>
              </a:lnSpc>
              <a:buClr>
                <a:schemeClr val="tx1"/>
              </a:buClr>
            </a:pPr>
            <a:r>
              <a:rPr lang="en-US" sz="2800" smtClean="0"/>
              <a:t>Can organize it hierarchically</a:t>
            </a:r>
          </a:p>
          <a:p>
            <a:pPr eaLnBrk="1" hangingPunct="1">
              <a:lnSpc>
                <a:spcPct val="90000"/>
              </a:lnSpc>
              <a:buClr>
                <a:schemeClr val="tx1"/>
              </a:buClr>
            </a:pPr>
            <a:r>
              <a:rPr lang="en-US" sz="2800" smtClean="0"/>
              <a:t>Start with a top level DFD with a few bubbles</a:t>
            </a:r>
          </a:p>
          <a:p>
            <a:pPr eaLnBrk="1" hangingPunct="1">
              <a:lnSpc>
                <a:spcPct val="90000"/>
              </a:lnSpc>
              <a:buClr>
                <a:schemeClr val="tx1"/>
              </a:buClr>
            </a:pPr>
            <a:r>
              <a:rPr lang="en-US" sz="2800" smtClean="0"/>
              <a:t>then draw DFD for each bubble</a:t>
            </a:r>
          </a:p>
          <a:p>
            <a:pPr eaLnBrk="1" hangingPunct="1">
              <a:lnSpc>
                <a:spcPct val="90000"/>
              </a:lnSpc>
              <a:buClr>
                <a:schemeClr val="tx1"/>
              </a:buClr>
            </a:pPr>
            <a:r>
              <a:rPr lang="en-US" sz="2800" smtClean="0"/>
              <a:t>Preserve I/O when “ exploding” a bubble so consistency preserved</a:t>
            </a:r>
          </a:p>
          <a:p>
            <a:pPr eaLnBrk="1" hangingPunct="1">
              <a:lnSpc>
                <a:spcPct val="90000"/>
              </a:lnSpc>
              <a:buClr>
                <a:schemeClr val="tx1"/>
              </a:buClr>
            </a:pPr>
            <a:r>
              <a:rPr lang="en-US" sz="2800" smtClean="0"/>
              <a:t>Makes drawing the leveled DFD a top-down refinement process, and allows modeling of large and complex systems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p:cNvSpPr>
            <a:spLocks noGrp="1"/>
          </p:cNvSpPr>
          <p:nvPr>
            <p:ph type="ftr" sz="quarter" idx="4294967295"/>
          </p:nvPr>
        </p:nvSpPr>
        <p:spPr>
          <a:xfrm>
            <a:off x="3657600" y="6243638"/>
            <a:ext cx="2895600" cy="457200"/>
          </a:xfrm>
          <a:prstGeom prst="rect">
            <a:avLst/>
          </a:prstGeom>
          <a:noFill/>
        </p:spPr>
        <p:txBody>
          <a:bodyPr/>
          <a:lstStyle/>
          <a:p>
            <a:r>
              <a:rPr lang="en-US" smtClean="0"/>
              <a:t>Requirements</a:t>
            </a:r>
          </a:p>
        </p:txBody>
      </p:sp>
      <p:sp>
        <p:nvSpPr>
          <p:cNvPr id="26627" name="Slide Number Placeholder 5"/>
          <p:cNvSpPr>
            <a:spLocks noGrp="1"/>
          </p:cNvSpPr>
          <p:nvPr>
            <p:ph type="sldNum" sz="quarter" idx="4294967295"/>
          </p:nvPr>
        </p:nvSpPr>
        <p:spPr>
          <a:xfrm>
            <a:off x="7042150" y="6243638"/>
            <a:ext cx="1905000" cy="457200"/>
          </a:xfrm>
          <a:prstGeom prst="rect">
            <a:avLst/>
          </a:prstGeom>
          <a:noFill/>
        </p:spPr>
        <p:txBody>
          <a:bodyPr/>
          <a:lstStyle/>
          <a:p>
            <a:fld id="{B0E75432-5443-433A-A414-84E2C20FC3AF}" type="slidenum">
              <a:rPr lang="en-US" smtClean="0"/>
              <a:pPr/>
              <a:t>54</a:t>
            </a:fld>
            <a:endParaRPr lang="en-US" smtClean="0"/>
          </a:p>
        </p:txBody>
      </p:sp>
      <p:sp>
        <p:nvSpPr>
          <p:cNvPr id="26628" name="Rectangle 2"/>
          <p:cNvSpPr>
            <a:spLocks noGrp="1" noChangeArrowheads="1"/>
          </p:cNvSpPr>
          <p:nvPr>
            <p:ph type="title"/>
          </p:nvPr>
        </p:nvSpPr>
        <p:spPr>
          <a:xfrm>
            <a:off x="609600" y="609600"/>
            <a:ext cx="7848600" cy="762000"/>
          </a:xfrm>
        </p:spPr>
        <p:txBody>
          <a:bodyPr/>
          <a:lstStyle/>
          <a:p>
            <a:pPr eaLnBrk="1" hangingPunct="1"/>
            <a:r>
              <a:rPr lang="en-US" sz="4000" smtClean="0"/>
              <a:t>Data Dictionary</a:t>
            </a:r>
          </a:p>
        </p:txBody>
      </p:sp>
      <p:sp>
        <p:nvSpPr>
          <p:cNvPr id="26629" name="Rectangle 3"/>
          <p:cNvSpPr>
            <a:spLocks noGrp="1" noChangeArrowheads="1"/>
          </p:cNvSpPr>
          <p:nvPr>
            <p:ph type="body" idx="1"/>
          </p:nvPr>
        </p:nvSpPr>
        <p:spPr>
          <a:xfrm>
            <a:off x="609600" y="1752600"/>
            <a:ext cx="7924800" cy="4953000"/>
          </a:xfrm>
        </p:spPr>
        <p:txBody>
          <a:bodyPr/>
          <a:lstStyle/>
          <a:p>
            <a:pPr eaLnBrk="1" hangingPunct="1"/>
            <a:r>
              <a:rPr lang="en-US" sz="2800" smtClean="0"/>
              <a:t>In a DFD arrows are labeled with data items </a:t>
            </a:r>
          </a:p>
          <a:p>
            <a:pPr eaLnBrk="1" hangingPunct="1"/>
            <a:r>
              <a:rPr lang="en-US" sz="2800" smtClean="0"/>
              <a:t>Data dictionary defines data flows in a DFD </a:t>
            </a:r>
          </a:p>
          <a:p>
            <a:pPr eaLnBrk="1" hangingPunct="1"/>
            <a:r>
              <a:rPr lang="en-US" sz="2800" smtClean="0"/>
              <a:t>Shows structure of data; structure becomes more visible when exploding</a:t>
            </a:r>
          </a:p>
          <a:p>
            <a:pPr eaLnBrk="1" hangingPunct="1">
              <a:buClr>
                <a:schemeClr val="tx1"/>
              </a:buClr>
            </a:pPr>
            <a:r>
              <a:rPr lang="en-US" sz="2800" smtClean="0"/>
              <a:t>Can use regular expressions to express the structure of data</a:t>
            </a:r>
          </a:p>
          <a:p>
            <a:pPr eaLnBrk="1" hangingPunct="1">
              <a:buClr>
                <a:schemeClr val="tx1"/>
              </a:buClr>
              <a:buFontTx/>
              <a:buChar char=" "/>
            </a:pPr>
            <a:endParaRPr lang="en-US" sz="2800" u="sng" smtClean="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4"/>
          <p:cNvSpPr>
            <a:spLocks noGrp="1"/>
          </p:cNvSpPr>
          <p:nvPr>
            <p:ph type="ftr" sz="quarter" idx="4294967295"/>
          </p:nvPr>
        </p:nvSpPr>
        <p:spPr>
          <a:xfrm>
            <a:off x="3657600" y="6243638"/>
            <a:ext cx="2895600" cy="457200"/>
          </a:xfrm>
          <a:prstGeom prst="rect">
            <a:avLst/>
          </a:prstGeom>
          <a:noFill/>
        </p:spPr>
        <p:txBody>
          <a:bodyPr/>
          <a:lstStyle/>
          <a:p>
            <a:r>
              <a:rPr lang="en-US" smtClean="0"/>
              <a:t>Requirements</a:t>
            </a:r>
          </a:p>
        </p:txBody>
      </p:sp>
      <p:sp>
        <p:nvSpPr>
          <p:cNvPr id="27651" name="Slide Number Placeholder 5"/>
          <p:cNvSpPr>
            <a:spLocks noGrp="1"/>
          </p:cNvSpPr>
          <p:nvPr>
            <p:ph type="sldNum" sz="quarter" idx="4294967295"/>
          </p:nvPr>
        </p:nvSpPr>
        <p:spPr>
          <a:xfrm>
            <a:off x="7042150" y="6243638"/>
            <a:ext cx="1905000" cy="457200"/>
          </a:xfrm>
          <a:prstGeom prst="rect">
            <a:avLst/>
          </a:prstGeom>
          <a:noFill/>
        </p:spPr>
        <p:txBody>
          <a:bodyPr/>
          <a:lstStyle/>
          <a:p>
            <a:fld id="{194AD820-3526-4434-8883-4480734982F6}" type="slidenum">
              <a:rPr lang="en-US" smtClean="0"/>
              <a:pPr/>
              <a:t>55</a:t>
            </a:fld>
            <a:endParaRPr lang="en-US" smtClean="0"/>
          </a:p>
        </p:txBody>
      </p:sp>
      <p:sp>
        <p:nvSpPr>
          <p:cNvPr id="27652" name="Rectangle 2"/>
          <p:cNvSpPr>
            <a:spLocks noGrp="1" noChangeArrowheads="1"/>
          </p:cNvSpPr>
          <p:nvPr>
            <p:ph type="title"/>
          </p:nvPr>
        </p:nvSpPr>
        <p:spPr/>
        <p:txBody>
          <a:bodyPr/>
          <a:lstStyle/>
          <a:p>
            <a:pPr eaLnBrk="1" hangingPunct="1"/>
            <a:r>
              <a:rPr lang="en-US" smtClean="0"/>
              <a:t>Data Dictionary Example</a:t>
            </a:r>
          </a:p>
        </p:txBody>
      </p:sp>
      <p:sp>
        <p:nvSpPr>
          <p:cNvPr id="27653" name="Rectangle 3"/>
          <p:cNvSpPr>
            <a:spLocks noGrp="1" noChangeArrowheads="1"/>
          </p:cNvSpPr>
          <p:nvPr>
            <p:ph type="body" idx="1"/>
          </p:nvPr>
        </p:nvSpPr>
        <p:spPr/>
        <p:txBody>
          <a:bodyPr/>
          <a:lstStyle/>
          <a:p>
            <a:pPr eaLnBrk="1" hangingPunct="1"/>
            <a:r>
              <a:rPr lang="en-US" smtClean="0"/>
              <a:t>For the timesheet DFD</a:t>
            </a:r>
          </a:p>
          <a:p>
            <a:pPr eaLnBrk="1" hangingPunct="1">
              <a:buFont typeface="Wingdings" pitchFamily="2" charset="2"/>
              <a:buNone/>
            </a:pPr>
            <a:endParaRPr lang="en-US" smtClean="0"/>
          </a:p>
          <a:p>
            <a:pPr eaLnBrk="1" hangingPunct="1">
              <a:buFont typeface="Wingdings" pitchFamily="2" charset="2"/>
              <a:buNone/>
            </a:pPr>
            <a:r>
              <a:rPr lang="en-US" sz="2800" smtClean="0"/>
              <a:t>Weekly_timesheet = employee_name + id + [regular_hrs + overtime_hrs]*</a:t>
            </a:r>
          </a:p>
          <a:p>
            <a:pPr eaLnBrk="1" hangingPunct="1">
              <a:buFont typeface="Wingdings" pitchFamily="2" charset="2"/>
              <a:buNone/>
            </a:pPr>
            <a:r>
              <a:rPr lang="en-US" sz="2800" smtClean="0"/>
              <a:t>Pay_rate = [hourly | daily | weekly] + dollar_amt</a:t>
            </a:r>
          </a:p>
          <a:p>
            <a:pPr eaLnBrk="1" hangingPunct="1">
              <a:buFont typeface="Wingdings" pitchFamily="2" charset="2"/>
              <a:buNone/>
            </a:pPr>
            <a:r>
              <a:rPr lang="en-US" sz="2800" smtClean="0"/>
              <a:t>Employee_name = last + first + middle</a:t>
            </a:r>
          </a:p>
          <a:p>
            <a:pPr eaLnBrk="1" hangingPunct="1">
              <a:buFont typeface="Wingdings" pitchFamily="2" charset="2"/>
              <a:buNone/>
            </a:pPr>
            <a:r>
              <a:rPr lang="en-US" sz="2800" smtClean="0"/>
              <a:t>Id = digit + digit + digit + digit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4294967295"/>
          </p:nvPr>
        </p:nvSpPr>
        <p:spPr>
          <a:xfrm>
            <a:off x="3657600" y="6243638"/>
            <a:ext cx="2895600" cy="457200"/>
          </a:xfrm>
          <a:prstGeom prst="rect">
            <a:avLst/>
          </a:prstGeom>
          <a:noFill/>
        </p:spPr>
        <p:txBody>
          <a:bodyPr/>
          <a:lstStyle/>
          <a:p>
            <a:r>
              <a:rPr lang="en-US" smtClean="0"/>
              <a:t>Requirements</a:t>
            </a:r>
          </a:p>
        </p:txBody>
      </p:sp>
      <p:sp>
        <p:nvSpPr>
          <p:cNvPr id="28675" name="Slide Number Placeholder 5"/>
          <p:cNvSpPr>
            <a:spLocks noGrp="1"/>
          </p:cNvSpPr>
          <p:nvPr>
            <p:ph type="sldNum" sz="quarter" idx="4294967295"/>
          </p:nvPr>
        </p:nvSpPr>
        <p:spPr>
          <a:xfrm>
            <a:off x="7042150" y="6243638"/>
            <a:ext cx="1905000" cy="457200"/>
          </a:xfrm>
          <a:prstGeom prst="rect">
            <a:avLst/>
          </a:prstGeom>
          <a:noFill/>
        </p:spPr>
        <p:txBody>
          <a:bodyPr/>
          <a:lstStyle/>
          <a:p>
            <a:fld id="{D9E40ED9-FB65-4BA9-88E2-58B781A15EB3}" type="slidenum">
              <a:rPr lang="en-US" smtClean="0"/>
              <a:pPr/>
              <a:t>56</a:t>
            </a:fld>
            <a:endParaRPr lang="en-US" smtClean="0"/>
          </a:p>
        </p:txBody>
      </p:sp>
      <p:sp>
        <p:nvSpPr>
          <p:cNvPr id="28676" name="Rectangle 2"/>
          <p:cNvSpPr>
            <a:spLocks noGrp="1" noChangeArrowheads="1"/>
          </p:cNvSpPr>
          <p:nvPr>
            <p:ph type="title"/>
          </p:nvPr>
        </p:nvSpPr>
        <p:spPr>
          <a:xfrm>
            <a:off x="685800" y="609600"/>
            <a:ext cx="7848600" cy="762000"/>
          </a:xfrm>
        </p:spPr>
        <p:txBody>
          <a:bodyPr/>
          <a:lstStyle/>
          <a:p>
            <a:pPr eaLnBrk="1" hangingPunct="1"/>
            <a:r>
              <a:rPr lang="en-US" sz="4000" smtClean="0"/>
              <a:t>DFD drawing – common errors</a:t>
            </a:r>
          </a:p>
        </p:txBody>
      </p:sp>
      <p:sp>
        <p:nvSpPr>
          <p:cNvPr id="28677" name="Rectangle 3"/>
          <p:cNvSpPr>
            <a:spLocks noGrp="1" noChangeArrowheads="1"/>
          </p:cNvSpPr>
          <p:nvPr>
            <p:ph type="body" idx="1"/>
          </p:nvPr>
        </p:nvSpPr>
        <p:spPr>
          <a:xfrm>
            <a:off x="609600" y="1828800"/>
            <a:ext cx="7924800" cy="4648200"/>
          </a:xfrm>
        </p:spPr>
        <p:txBody>
          <a:bodyPr/>
          <a:lstStyle/>
          <a:p>
            <a:pPr eaLnBrk="1" hangingPunct="1">
              <a:buClr>
                <a:schemeClr val="tx1"/>
              </a:buClr>
            </a:pPr>
            <a:r>
              <a:rPr lang="en-US" smtClean="0"/>
              <a:t>Unlabeled data flows</a:t>
            </a:r>
          </a:p>
          <a:p>
            <a:pPr eaLnBrk="1" hangingPunct="1">
              <a:buClr>
                <a:schemeClr val="tx1"/>
              </a:buClr>
            </a:pPr>
            <a:r>
              <a:rPr lang="en-US" smtClean="0"/>
              <a:t>Missing data flows</a:t>
            </a:r>
          </a:p>
          <a:p>
            <a:pPr eaLnBrk="1" hangingPunct="1"/>
            <a:r>
              <a:rPr lang="en-US" smtClean="0"/>
              <a:t>Consistency not maintained during refinement</a:t>
            </a:r>
          </a:p>
          <a:p>
            <a:pPr eaLnBrk="1" hangingPunct="1"/>
            <a:r>
              <a:rPr lang="en-US" smtClean="0"/>
              <a:t>Missing processes</a:t>
            </a:r>
          </a:p>
          <a:p>
            <a:pPr eaLnBrk="1" hangingPunct="1"/>
            <a:r>
              <a:rPr lang="en-US" smtClean="0"/>
              <a:t>Too detailed or too abstract</a:t>
            </a:r>
          </a:p>
          <a:p>
            <a:pPr eaLnBrk="1" hangingPunct="1"/>
            <a:r>
              <a:rPr lang="en-US" smtClean="0"/>
              <a:t>Contains some control information</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a:t>Data dictionaries</a:t>
            </a:r>
          </a:p>
        </p:txBody>
      </p:sp>
      <p:sp>
        <p:nvSpPr>
          <p:cNvPr id="43011" name="Rectangle 3"/>
          <p:cNvSpPr>
            <a:spLocks noGrp="1" noChangeArrowheads="1"/>
          </p:cNvSpPr>
          <p:nvPr>
            <p:ph type="body" idx="1"/>
          </p:nvPr>
        </p:nvSpPr>
        <p:spPr/>
        <p:txBody>
          <a:bodyPr/>
          <a:lstStyle/>
          <a:p>
            <a:r>
              <a:rPr lang="en-GB" sz="2400"/>
              <a:t>Data dictionaries are lists of all of the names used in the system models. Descriptions of the entities, relationships and attributes are also included.</a:t>
            </a:r>
          </a:p>
          <a:p>
            <a:r>
              <a:rPr lang="en-GB" sz="2400"/>
              <a:t>Advantages</a:t>
            </a:r>
          </a:p>
          <a:p>
            <a:pPr lvl="1"/>
            <a:r>
              <a:rPr lang="en-GB" sz="2000"/>
              <a:t>Support name management and avoid duplication;</a:t>
            </a:r>
          </a:p>
          <a:p>
            <a:pPr lvl="1"/>
            <a:r>
              <a:rPr lang="en-GB" sz="2000"/>
              <a:t>Store of organisational knowledge linking analysis, design and implementation;</a:t>
            </a:r>
          </a:p>
          <a:p>
            <a:r>
              <a:rPr lang="en-GB" sz="2400"/>
              <a:t>Many CASE workbenches support data dictionaries.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5"/>
          <p:cNvSpPr>
            <a:spLocks noChangeArrowheads="1"/>
          </p:cNvSpPr>
          <p:nvPr/>
        </p:nvSpPr>
        <p:spPr bwMode="auto">
          <a:xfrm>
            <a:off x="381000" y="1600200"/>
            <a:ext cx="8458200" cy="4648200"/>
          </a:xfrm>
          <a:prstGeom prst="rect">
            <a:avLst/>
          </a:prstGeom>
          <a:solidFill>
            <a:srgbClr val="CCFFFF"/>
          </a:solidFill>
          <a:ln w="12700">
            <a:noFill/>
            <a:miter lim="800000"/>
            <a:headEnd/>
            <a:tailEnd/>
          </a:ln>
          <a:effectLst/>
        </p:spPr>
        <p:txBody>
          <a:bodyPr wrap="none" anchor="ctr"/>
          <a:lstStyle/>
          <a:p>
            <a:endParaRPr lang="en-IN"/>
          </a:p>
        </p:txBody>
      </p:sp>
      <p:sp>
        <p:nvSpPr>
          <p:cNvPr id="44034" name="Rectangle 2"/>
          <p:cNvSpPr>
            <a:spLocks noGrp="1" noChangeArrowheads="1"/>
          </p:cNvSpPr>
          <p:nvPr>
            <p:ph type="title"/>
          </p:nvPr>
        </p:nvSpPr>
        <p:spPr/>
        <p:txBody>
          <a:bodyPr/>
          <a:lstStyle/>
          <a:p>
            <a:r>
              <a:rPr lang="en-GB"/>
              <a:t>Data dictionary entries</a:t>
            </a:r>
          </a:p>
        </p:txBody>
      </p:sp>
      <p:graphicFrame>
        <p:nvGraphicFramePr>
          <p:cNvPr id="44039" name="Object 7"/>
          <p:cNvGraphicFramePr>
            <a:graphicFrameLocks noChangeAspect="1"/>
          </p:cNvGraphicFramePr>
          <p:nvPr/>
        </p:nvGraphicFramePr>
        <p:xfrm>
          <a:off x="533400" y="1828800"/>
          <a:ext cx="8153400" cy="4062413"/>
        </p:xfrm>
        <a:graphic>
          <a:graphicData uri="http://schemas.openxmlformats.org/presentationml/2006/ole">
            <p:oleObj spid="_x0000_s2050" name="Document" r:id="rId3" imgW="5605272" imgH="2581656" progId="Word.Document.8">
              <p:embed/>
            </p:oleObj>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2826385" cy="391160"/>
          </a:xfrm>
          <a:prstGeom prst="rect">
            <a:avLst/>
          </a:prstGeom>
        </p:spPr>
        <p:txBody>
          <a:bodyPr vert="horz" wrap="square" lIns="0" tIns="12700" rIns="0" bIns="0" rtlCol="0">
            <a:spAutoFit/>
          </a:bodyPr>
          <a:lstStyle/>
          <a:p>
            <a:pPr marL="12700">
              <a:lnSpc>
                <a:spcPct val="100000"/>
              </a:lnSpc>
              <a:spcBef>
                <a:spcPts val="100"/>
              </a:spcBef>
            </a:pPr>
            <a:r>
              <a:rPr spc="-5" dirty="0"/>
              <a:t>UML diagram</a:t>
            </a:r>
            <a:r>
              <a:rPr spc="-85" dirty="0"/>
              <a:t> </a:t>
            </a:r>
            <a:r>
              <a:rPr spc="-10" dirty="0"/>
              <a:t>types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Chapter </a:t>
            </a:r>
            <a:r>
              <a:rPr dirty="0"/>
              <a:t>5 </a:t>
            </a:r>
            <a:r>
              <a:rPr spc="-10" dirty="0"/>
              <a:t>System</a:t>
            </a:r>
            <a:r>
              <a:rPr spc="-110" dirty="0"/>
              <a:t> </a:t>
            </a:r>
            <a:r>
              <a:rPr dirty="0"/>
              <a:t>modeling</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6</a:t>
            </a:fld>
            <a:endParaRPr dirty="0"/>
          </a:p>
        </p:txBody>
      </p:sp>
      <p:sp>
        <p:nvSpPr>
          <p:cNvPr id="3" name="object 3"/>
          <p:cNvSpPr txBox="1"/>
          <p:nvPr/>
        </p:nvSpPr>
        <p:spPr>
          <a:xfrm>
            <a:off x="535940" y="1625853"/>
            <a:ext cx="8057515" cy="4293870"/>
          </a:xfrm>
          <a:prstGeom prst="rect">
            <a:avLst/>
          </a:prstGeom>
        </p:spPr>
        <p:txBody>
          <a:bodyPr vert="horz" wrap="square" lIns="0" tIns="12700" rIns="0" bIns="0" rtlCol="0">
            <a:spAutoFit/>
          </a:bodyPr>
          <a:lstStyle/>
          <a:p>
            <a:pPr marL="355600" marR="102870" indent="-342900">
              <a:lnSpc>
                <a:spcPct val="100000"/>
              </a:lnSpc>
              <a:spcBef>
                <a:spcPts val="100"/>
              </a:spcBef>
              <a:buFont typeface="Wingdings"/>
              <a:buChar char=""/>
              <a:tabLst>
                <a:tab pos="355600" algn="l"/>
              </a:tabLst>
            </a:pPr>
            <a:r>
              <a:rPr sz="2400" spc="-5" dirty="0">
                <a:solidFill>
                  <a:srgbClr val="46424D"/>
                </a:solidFill>
                <a:latin typeface="Arial"/>
                <a:cs typeface="Arial"/>
              </a:rPr>
              <a:t>Activity diagrams, which show </a:t>
            </a:r>
            <a:r>
              <a:rPr sz="2400" dirty="0">
                <a:solidFill>
                  <a:srgbClr val="46424D"/>
                </a:solidFill>
                <a:latin typeface="Arial"/>
                <a:cs typeface="Arial"/>
              </a:rPr>
              <a:t>the </a:t>
            </a:r>
            <a:r>
              <a:rPr sz="2400" spc="-5" dirty="0">
                <a:solidFill>
                  <a:srgbClr val="46424D"/>
                </a:solidFill>
                <a:latin typeface="Arial"/>
                <a:cs typeface="Arial"/>
              </a:rPr>
              <a:t>activities involved in a  process </a:t>
            </a:r>
            <a:r>
              <a:rPr sz="2400" dirty="0">
                <a:solidFill>
                  <a:srgbClr val="46424D"/>
                </a:solidFill>
                <a:latin typeface="Arial"/>
                <a:cs typeface="Arial"/>
              </a:rPr>
              <a:t>or in </a:t>
            </a:r>
            <a:r>
              <a:rPr sz="2400" spc="-5" dirty="0">
                <a:solidFill>
                  <a:srgbClr val="46424D"/>
                </a:solidFill>
                <a:latin typeface="Arial"/>
                <a:cs typeface="Arial"/>
              </a:rPr>
              <a:t>data processing</a:t>
            </a:r>
            <a:r>
              <a:rPr sz="2400" spc="15" dirty="0">
                <a:solidFill>
                  <a:srgbClr val="46424D"/>
                </a:solidFill>
                <a:latin typeface="Arial"/>
                <a:cs typeface="Arial"/>
              </a:rPr>
              <a:t> </a:t>
            </a:r>
            <a:r>
              <a:rPr sz="2400" dirty="0">
                <a:solidFill>
                  <a:srgbClr val="46424D"/>
                </a:solidFill>
                <a:latin typeface="Arial"/>
                <a:cs typeface="Arial"/>
              </a:rPr>
              <a:t>.</a:t>
            </a:r>
            <a:endParaRPr sz="2400">
              <a:latin typeface="Arial"/>
              <a:cs typeface="Arial"/>
            </a:endParaRPr>
          </a:p>
          <a:p>
            <a:pPr marL="355600" marR="1188720" indent="-342900">
              <a:lnSpc>
                <a:spcPct val="100000"/>
              </a:lnSpc>
              <a:spcBef>
                <a:spcPts val="1200"/>
              </a:spcBef>
              <a:buFont typeface="Wingdings"/>
              <a:buChar char=""/>
              <a:tabLst>
                <a:tab pos="355600" algn="l"/>
              </a:tabLst>
            </a:pPr>
            <a:r>
              <a:rPr sz="2400" spc="-5" dirty="0">
                <a:solidFill>
                  <a:srgbClr val="46424D"/>
                </a:solidFill>
                <a:latin typeface="Arial"/>
                <a:cs typeface="Arial"/>
              </a:rPr>
              <a:t>Use case diagrams, which show </a:t>
            </a:r>
            <a:r>
              <a:rPr sz="2400" dirty="0">
                <a:solidFill>
                  <a:srgbClr val="46424D"/>
                </a:solidFill>
                <a:latin typeface="Arial"/>
                <a:cs typeface="Arial"/>
              </a:rPr>
              <a:t>the </a:t>
            </a:r>
            <a:r>
              <a:rPr sz="2400" spc="-5" dirty="0">
                <a:solidFill>
                  <a:srgbClr val="46424D"/>
                </a:solidFill>
                <a:latin typeface="Arial"/>
                <a:cs typeface="Arial"/>
              </a:rPr>
              <a:t>interactions  between a </a:t>
            </a:r>
            <a:r>
              <a:rPr sz="2400" dirty="0">
                <a:solidFill>
                  <a:srgbClr val="46424D"/>
                </a:solidFill>
                <a:latin typeface="Arial"/>
                <a:cs typeface="Arial"/>
              </a:rPr>
              <a:t>system </a:t>
            </a:r>
            <a:r>
              <a:rPr sz="2400" spc="-5" dirty="0">
                <a:solidFill>
                  <a:srgbClr val="46424D"/>
                </a:solidFill>
                <a:latin typeface="Arial"/>
                <a:cs typeface="Arial"/>
              </a:rPr>
              <a:t>and </a:t>
            </a:r>
            <a:r>
              <a:rPr sz="2400" dirty="0">
                <a:solidFill>
                  <a:srgbClr val="46424D"/>
                </a:solidFill>
                <a:latin typeface="Arial"/>
                <a:cs typeface="Arial"/>
              </a:rPr>
              <a:t>its</a:t>
            </a:r>
            <a:r>
              <a:rPr sz="2400" spc="10" dirty="0">
                <a:solidFill>
                  <a:srgbClr val="46424D"/>
                </a:solidFill>
                <a:latin typeface="Arial"/>
                <a:cs typeface="Arial"/>
              </a:rPr>
              <a:t> </a:t>
            </a:r>
            <a:r>
              <a:rPr sz="2400" spc="-5" dirty="0">
                <a:solidFill>
                  <a:srgbClr val="46424D"/>
                </a:solidFill>
                <a:latin typeface="Arial"/>
                <a:cs typeface="Arial"/>
              </a:rPr>
              <a:t>environment.</a:t>
            </a:r>
            <a:endParaRPr sz="2400">
              <a:latin typeface="Arial"/>
              <a:cs typeface="Arial"/>
            </a:endParaRPr>
          </a:p>
          <a:p>
            <a:pPr marL="355600" marR="5080" indent="-342900">
              <a:lnSpc>
                <a:spcPct val="100000"/>
              </a:lnSpc>
              <a:spcBef>
                <a:spcPts val="1200"/>
              </a:spcBef>
              <a:buFont typeface="Wingdings"/>
              <a:buChar char=""/>
              <a:tabLst>
                <a:tab pos="355600" algn="l"/>
              </a:tabLst>
            </a:pPr>
            <a:r>
              <a:rPr sz="2400" spc="-5" dirty="0">
                <a:solidFill>
                  <a:srgbClr val="46424D"/>
                </a:solidFill>
                <a:latin typeface="Arial"/>
                <a:cs typeface="Arial"/>
              </a:rPr>
              <a:t>Sequence diagrams, which show interactions between  </a:t>
            </a:r>
            <a:r>
              <a:rPr sz="2400" dirty="0">
                <a:solidFill>
                  <a:srgbClr val="46424D"/>
                </a:solidFill>
                <a:latin typeface="Arial"/>
                <a:cs typeface="Arial"/>
              </a:rPr>
              <a:t>actors </a:t>
            </a:r>
            <a:r>
              <a:rPr sz="2400" spc="-5" dirty="0">
                <a:solidFill>
                  <a:srgbClr val="46424D"/>
                </a:solidFill>
                <a:latin typeface="Arial"/>
                <a:cs typeface="Arial"/>
              </a:rPr>
              <a:t>and </a:t>
            </a:r>
            <a:r>
              <a:rPr sz="2400" dirty="0">
                <a:solidFill>
                  <a:srgbClr val="46424D"/>
                </a:solidFill>
                <a:latin typeface="Arial"/>
                <a:cs typeface="Arial"/>
              </a:rPr>
              <a:t>the system </a:t>
            </a:r>
            <a:r>
              <a:rPr sz="2400" spc="-5" dirty="0">
                <a:solidFill>
                  <a:srgbClr val="46424D"/>
                </a:solidFill>
                <a:latin typeface="Arial"/>
                <a:cs typeface="Arial"/>
              </a:rPr>
              <a:t>and between </a:t>
            </a:r>
            <a:r>
              <a:rPr sz="2400" dirty="0">
                <a:solidFill>
                  <a:srgbClr val="46424D"/>
                </a:solidFill>
                <a:latin typeface="Arial"/>
                <a:cs typeface="Arial"/>
              </a:rPr>
              <a:t>system</a:t>
            </a:r>
            <a:r>
              <a:rPr sz="2400" spc="-20" dirty="0">
                <a:solidFill>
                  <a:srgbClr val="46424D"/>
                </a:solidFill>
                <a:latin typeface="Arial"/>
                <a:cs typeface="Arial"/>
              </a:rPr>
              <a:t> </a:t>
            </a:r>
            <a:r>
              <a:rPr sz="2400" spc="-5" dirty="0">
                <a:solidFill>
                  <a:srgbClr val="46424D"/>
                </a:solidFill>
                <a:latin typeface="Arial"/>
                <a:cs typeface="Arial"/>
              </a:rPr>
              <a:t>components.</a:t>
            </a:r>
            <a:endParaRPr sz="2400">
              <a:latin typeface="Arial"/>
              <a:cs typeface="Arial"/>
            </a:endParaRPr>
          </a:p>
          <a:p>
            <a:pPr marL="355600" marR="508634" indent="-342900">
              <a:lnSpc>
                <a:spcPct val="100000"/>
              </a:lnSpc>
              <a:spcBef>
                <a:spcPts val="1205"/>
              </a:spcBef>
              <a:buFont typeface="Wingdings"/>
              <a:buChar char=""/>
              <a:tabLst>
                <a:tab pos="355600" algn="l"/>
              </a:tabLst>
            </a:pPr>
            <a:r>
              <a:rPr sz="2400" spc="-5" dirty="0">
                <a:solidFill>
                  <a:srgbClr val="46424D"/>
                </a:solidFill>
                <a:latin typeface="Arial"/>
                <a:cs typeface="Arial"/>
              </a:rPr>
              <a:t>Class diagrams, which show </a:t>
            </a:r>
            <a:r>
              <a:rPr sz="2400" dirty="0">
                <a:solidFill>
                  <a:srgbClr val="46424D"/>
                </a:solidFill>
                <a:latin typeface="Arial"/>
                <a:cs typeface="Arial"/>
              </a:rPr>
              <a:t>the </a:t>
            </a:r>
            <a:r>
              <a:rPr sz="2400" spc="-5" dirty="0">
                <a:solidFill>
                  <a:srgbClr val="46424D"/>
                </a:solidFill>
                <a:latin typeface="Arial"/>
                <a:cs typeface="Arial"/>
              </a:rPr>
              <a:t>object classes in </a:t>
            </a:r>
            <a:r>
              <a:rPr sz="2400" dirty="0">
                <a:solidFill>
                  <a:srgbClr val="46424D"/>
                </a:solidFill>
                <a:latin typeface="Arial"/>
                <a:cs typeface="Arial"/>
              </a:rPr>
              <a:t>the  system </a:t>
            </a:r>
            <a:r>
              <a:rPr sz="2400" spc="-5" dirty="0">
                <a:solidFill>
                  <a:srgbClr val="46424D"/>
                </a:solidFill>
                <a:latin typeface="Arial"/>
                <a:cs typeface="Arial"/>
              </a:rPr>
              <a:t>and </a:t>
            </a:r>
            <a:r>
              <a:rPr sz="2400" dirty="0">
                <a:solidFill>
                  <a:srgbClr val="46424D"/>
                </a:solidFill>
                <a:latin typeface="Arial"/>
                <a:cs typeface="Arial"/>
              </a:rPr>
              <a:t>the </a:t>
            </a:r>
            <a:r>
              <a:rPr sz="2400" spc="-5" dirty="0">
                <a:solidFill>
                  <a:srgbClr val="46424D"/>
                </a:solidFill>
                <a:latin typeface="Arial"/>
                <a:cs typeface="Arial"/>
              </a:rPr>
              <a:t>associations between these</a:t>
            </a:r>
            <a:r>
              <a:rPr sz="2400" spc="20" dirty="0">
                <a:solidFill>
                  <a:srgbClr val="46424D"/>
                </a:solidFill>
                <a:latin typeface="Arial"/>
                <a:cs typeface="Arial"/>
              </a:rPr>
              <a:t> </a:t>
            </a:r>
            <a:r>
              <a:rPr sz="2400" dirty="0">
                <a:solidFill>
                  <a:srgbClr val="46424D"/>
                </a:solidFill>
                <a:latin typeface="Arial"/>
                <a:cs typeface="Arial"/>
              </a:rPr>
              <a:t>classes.</a:t>
            </a:r>
            <a:endParaRPr sz="2400">
              <a:latin typeface="Arial"/>
              <a:cs typeface="Arial"/>
            </a:endParaRPr>
          </a:p>
          <a:p>
            <a:pPr marL="355600" indent="-342900">
              <a:lnSpc>
                <a:spcPct val="100000"/>
              </a:lnSpc>
              <a:spcBef>
                <a:spcPts val="1200"/>
              </a:spcBef>
              <a:buFont typeface="Wingdings"/>
              <a:buChar char=""/>
              <a:tabLst>
                <a:tab pos="355600" algn="l"/>
              </a:tabLst>
            </a:pPr>
            <a:r>
              <a:rPr sz="2400" dirty="0">
                <a:solidFill>
                  <a:srgbClr val="46424D"/>
                </a:solidFill>
                <a:latin typeface="Arial"/>
                <a:cs typeface="Arial"/>
              </a:rPr>
              <a:t>State </a:t>
            </a:r>
            <a:r>
              <a:rPr sz="2400" spc="-5" dirty="0">
                <a:solidFill>
                  <a:srgbClr val="46424D"/>
                </a:solidFill>
                <a:latin typeface="Arial"/>
                <a:cs typeface="Arial"/>
              </a:rPr>
              <a:t>diagrams, which show how </a:t>
            </a:r>
            <a:r>
              <a:rPr sz="2400" dirty="0">
                <a:solidFill>
                  <a:srgbClr val="46424D"/>
                </a:solidFill>
                <a:latin typeface="Arial"/>
                <a:cs typeface="Arial"/>
              </a:rPr>
              <a:t>the system reacts</a:t>
            </a:r>
            <a:r>
              <a:rPr sz="2400" spc="-15" dirty="0">
                <a:solidFill>
                  <a:srgbClr val="46424D"/>
                </a:solidFill>
                <a:latin typeface="Arial"/>
                <a:cs typeface="Arial"/>
              </a:rPr>
              <a:t> </a:t>
            </a:r>
            <a:r>
              <a:rPr sz="2400" dirty="0">
                <a:solidFill>
                  <a:srgbClr val="46424D"/>
                </a:solidFill>
                <a:latin typeface="Arial"/>
                <a:cs typeface="Arial"/>
              </a:rPr>
              <a:t>to</a:t>
            </a:r>
            <a:endParaRPr sz="2400">
              <a:latin typeface="Arial"/>
              <a:cs typeface="Arial"/>
            </a:endParaRPr>
          </a:p>
          <a:p>
            <a:pPr marL="355600">
              <a:lnSpc>
                <a:spcPct val="100000"/>
              </a:lnSpc>
            </a:pPr>
            <a:r>
              <a:rPr sz="2400" spc="-5" dirty="0">
                <a:solidFill>
                  <a:srgbClr val="46424D"/>
                </a:solidFill>
                <a:latin typeface="Arial"/>
                <a:cs typeface="Arial"/>
              </a:rPr>
              <a:t>internal and external</a:t>
            </a:r>
            <a:r>
              <a:rPr sz="2400" spc="35" dirty="0">
                <a:solidFill>
                  <a:srgbClr val="46424D"/>
                </a:solidFill>
                <a:latin typeface="Arial"/>
                <a:cs typeface="Arial"/>
              </a:rPr>
              <a:t> </a:t>
            </a:r>
            <a:r>
              <a:rPr sz="2400" spc="-5" dirty="0">
                <a:solidFill>
                  <a:srgbClr val="46424D"/>
                </a:solidFill>
                <a:latin typeface="Arial"/>
                <a:cs typeface="Arial"/>
              </a:rPr>
              <a:t>events.</a:t>
            </a:r>
            <a:endParaRPr sz="240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3545204" cy="391160"/>
          </a:xfrm>
          <a:prstGeom prst="rect">
            <a:avLst/>
          </a:prstGeom>
        </p:spPr>
        <p:txBody>
          <a:bodyPr vert="horz" wrap="square" lIns="0" tIns="12700" rIns="0" bIns="0" rtlCol="0">
            <a:spAutoFit/>
          </a:bodyPr>
          <a:lstStyle/>
          <a:p>
            <a:pPr marL="12700">
              <a:lnSpc>
                <a:spcPct val="100000"/>
              </a:lnSpc>
              <a:spcBef>
                <a:spcPts val="100"/>
              </a:spcBef>
            </a:pPr>
            <a:r>
              <a:rPr spc="-5" dirty="0"/>
              <a:t>Use </a:t>
            </a:r>
            <a:r>
              <a:rPr dirty="0"/>
              <a:t>of </a:t>
            </a:r>
            <a:r>
              <a:rPr spc="-5" dirty="0"/>
              <a:t>graphical</a:t>
            </a:r>
            <a:r>
              <a:rPr spc="-45" dirty="0"/>
              <a:t> </a:t>
            </a:r>
            <a:r>
              <a:rPr spc="-5" dirty="0"/>
              <a:t>models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Chapter </a:t>
            </a:r>
            <a:r>
              <a:rPr dirty="0"/>
              <a:t>5 </a:t>
            </a:r>
            <a:r>
              <a:rPr spc="-10" dirty="0"/>
              <a:t>System</a:t>
            </a:r>
            <a:r>
              <a:rPr spc="-110" dirty="0"/>
              <a:t> </a:t>
            </a:r>
            <a:r>
              <a:rPr dirty="0"/>
              <a:t>modeling</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7</a:t>
            </a:fld>
            <a:endParaRPr dirty="0"/>
          </a:p>
        </p:txBody>
      </p:sp>
      <p:sp>
        <p:nvSpPr>
          <p:cNvPr id="3" name="object 3"/>
          <p:cNvSpPr txBox="1"/>
          <p:nvPr/>
        </p:nvSpPr>
        <p:spPr>
          <a:xfrm>
            <a:off x="535940" y="1625853"/>
            <a:ext cx="8011159" cy="3951604"/>
          </a:xfrm>
          <a:prstGeom prst="rect">
            <a:avLst/>
          </a:prstGeom>
        </p:spPr>
        <p:txBody>
          <a:bodyPr vert="horz" wrap="square" lIns="0" tIns="12700" rIns="0" bIns="0" rtlCol="0">
            <a:spAutoFit/>
          </a:bodyPr>
          <a:lstStyle/>
          <a:p>
            <a:pPr marL="355600" marR="5080" indent="-342900">
              <a:lnSpc>
                <a:spcPct val="100000"/>
              </a:lnSpc>
              <a:spcBef>
                <a:spcPts val="100"/>
              </a:spcBef>
              <a:buFont typeface="Wingdings"/>
              <a:buChar char=""/>
              <a:tabLst>
                <a:tab pos="355600" algn="l"/>
              </a:tabLst>
            </a:pPr>
            <a:r>
              <a:rPr sz="2400" dirty="0">
                <a:solidFill>
                  <a:srgbClr val="46424D"/>
                </a:solidFill>
                <a:latin typeface="Arial"/>
                <a:cs typeface="Arial"/>
              </a:rPr>
              <a:t>As </a:t>
            </a:r>
            <a:r>
              <a:rPr sz="2400" spc="-5" dirty="0">
                <a:solidFill>
                  <a:srgbClr val="46424D"/>
                </a:solidFill>
                <a:latin typeface="Arial"/>
                <a:cs typeface="Arial"/>
              </a:rPr>
              <a:t>a means </a:t>
            </a:r>
            <a:r>
              <a:rPr sz="2400" dirty="0">
                <a:solidFill>
                  <a:srgbClr val="46424D"/>
                </a:solidFill>
                <a:latin typeface="Arial"/>
                <a:cs typeface="Arial"/>
              </a:rPr>
              <a:t>of </a:t>
            </a:r>
            <a:r>
              <a:rPr sz="2400" spc="-5" dirty="0">
                <a:solidFill>
                  <a:srgbClr val="46424D"/>
                </a:solidFill>
                <a:latin typeface="Arial"/>
                <a:cs typeface="Arial"/>
              </a:rPr>
              <a:t>facilitating discussion about an existing or  proposed</a:t>
            </a:r>
            <a:r>
              <a:rPr sz="2400" dirty="0">
                <a:solidFill>
                  <a:srgbClr val="46424D"/>
                </a:solidFill>
                <a:latin typeface="Arial"/>
                <a:cs typeface="Arial"/>
              </a:rPr>
              <a:t> system</a:t>
            </a:r>
            <a:endParaRPr sz="2400">
              <a:latin typeface="Arial"/>
              <a:cs typeface="Arial"/>
            </a:endParaRPr>
          </a:p>
          <a:p>
            <a:pPr marL="756285" marR="778510" lvl="1" indent="-287020">
              <a:lnSpc>
                <a:spcPct val="100000"/>
              </a:lnSpc>
              <a:spcBef>
                <a:spcPts val="905"/>
              </a:spcBef>
              <a:buFont typeface="Wingdings"/>
              <a:buChar char=""/>
              <a:tabLst>
                <a:tab pos="756285" algn="l"/>
                <a:tab pos="756920" algn="l"/>
              </a:tabLst>
            </a:pPr>
            <a:r>
              <a:rPr sz="2000" dirty="0">
                <a:solidFill>
                  <a:srgbClr val="46424D"/>
                </a:solidFill>
                <a:latin typeface="Arial"/>
                <a:cs typeface="Arial"/>
              </a:rPr>
              <a:t>Incomplete and incorrect models are OK as their role is</a:t>
            </a:r>
            <a:r>
              <a:rPr sz="2000" spc="-245" dirty="0">
                <a:solidFill>
                  <a:srgbClr val="46424D"/>
                </a:solidFill>
                <a:latin typeface="Arial"/>
                <a:cs typeface="Arial"/>
              </a:rPr>
              <a:t> </a:t>
            </a:r>
            <a:r>
              <a:rPr sz="2000" dirty="0">
                <a:solidFill>
                  <a:srgbClr val="46424D"/>
                </a:solidFill>
                <a:latin typeface="Arial"/>
                <a:cs typeface="Arial"/>
              </a:rPr>
              <a:t>to  support</a:t>
            </a:r>
            <a:r>
              <a:rPr sz="2000" spc="-65" dirty="0">
                <a:solidFill>
                  <a:srgbClr val="46424D"/>
                </a:solidFill>
                <a:latin typeface="Arial"/>
                <a:cs typeface="Arial"/>
              </a:rPr>
              <a:t> </a:t>
            </a:r>
            <a:r>
              <a:rPr sz="2000" dirty="0">
                <a:solidFill>
                  <a:srgbClr val="46424D"/>
                </a:solidFill>
                <a:latin typeface="Arial"/>
                <a:cs typeface="Arial"/>
              </a:rPr>
              <a:t>discussion.</a:t>
            </a:r>
            <a:endParaRPr sz="2000">
              <a:latin typeface="Arial"/>
              <a:cs typeface="Arial"/>
            </a:endParaRPr>
          </a:p>
          <a:p>
            <a:pPr marL="355600" indent="-342900">
              <a:lnSpc>
                <a:spcPct val="100000"/>
              </a:lnSpc>
              <a:spcBef>
                <a:spcPts val="894"/>
              </a:spcBef>
              <a:buFont typeface="Wingdings"/>
              <a:buChar char=""/>
              <a:tabLst>
                <a:tab pos="355600" algn="l"/>
              </a:tabLst>
            </a:pPr>
            <a:r>
              <a:rPr sz="2400" dirty="0">
                <a:solidFill>
                  <a:srgbClr val="46424D"/>
                </a:solidFill>
                <a:latin typeface="Arial"/>
                <a:cs typeface="Arial"/>
              </a:rPr>
              <a:t>As </a:t>
            </a:r>
            <a:r>
              <a:rPr sz="2400" spc="-5" dirty="0">
                <a:solidFill>
                  <a:srgbClr val="46424D"/>
                </a:solidFill>
                <a:latin typeface="Arial"/>
                <a:cs typeface="Arial"/>
              </a:rPr>
              <a:t>a way </a:t>
            </a:r>
            <a:r>
              <a:rPr sz="2400" dirty="0">
                <a:solidFill>
                  <a:srgbClr val="46424D"/>
                </a:solidFill>
                <a:latin typeface="Arial"/>
                <a:cs typeface="Arial"/>
              </a:rPr>
              <a:t>of </a:t>
            </a:r>
            <a:r>
              <a:rPr sz="2400" spc="-5" dirty="0">
                <a:solidFill>
                  <a:srgbClr val="46424D"/>
                </a:solidFill>
                <a:latin typeface="Arial"/>
                <a:cs typeface="Arial"/>
              </a:rPr>
              <a:t>documenting an existing</a:t>
            </a:r>
            <a:r>
              <a:rPr sz="2400" spc="30" dirty="0">
                <a:solidFill>
                  <a:srgbClr val="46424D"/>
                </a:solidFill>
                <a:latin typeface="Arial"/>
                <a:cs typeface="Arial"/>
              </a:rPr>
              <a:t> </a:t>
            </a:r>
            <a:r>
              <a:rPr sz="2400" dirty="0">
                <a:solidFill>
                  <a:srgbClr val="46424D"/>
                </a:solidFill>
                <a:latin typeface="Arial"/>
                <a:cs typeface="Arial"/>
              </a:rPr>
              <a:t>system</a:t>
            </a:r>
            <a:endParaRPr sz="2400">
              <a:latin typeface="Arial"/>
              <a:cs typeface="Arial"/>
            </a:endParaRPr>
          </a:p>
          <a:p>
            <a:pPr marL="756285" lvl="1" indent="-287020">
              <a:lnSpc>
                <a:spcPct val="100000"/>
              </a:lnSpc>
              <a:spcBef>
                <a:spcPts val="910"/>
              </a:spcBef>
              <a:buFont typeface="Wingdings"/>
              <a:buChar char=""/>
              <a:tabLst>
                <a:tab pos="756285" algn="l"/>
                <a:tab pos="756920" algn="l"/>
              </a:tabLst>
            </a:pPr>
            <a:r>
              <a:rPr sz="2000" dirty="0">
                <a:solidFill>
                  <a:srgbClr val="46424D"/>
                </a:solidFill>
                <a:latin typeface="Arial"/>
                <a:cs typeface="Arial"/>
              </a:rPr>
              <a:t>Models should be an accurate representation of the system</a:t>
            </a:r>
            <a:r>
              <a:rPr sz="2000" spc="-220" dirty="0">
                <a:solidFill>
                  <a:srgbClr val="46424D"/>
                </a:solidFill>
                <a:latin typeface="Arial"/>
                <a:cs typeface="Arial"/>
              </a:rPr>
              <a:t> </a:t>
            </a:r>
            <a:r>
              <a:rPr sz="2000" dirty="0">
                <a:solidFill>
                  <a:srgbClr val="46424D"/>
                </a:solidFill>
                <a:latin typeface="Arial"/>
                <a:cs typeface="Arial"/>
              </a:rPr>
              <a:t>but</a:t>
            </a:r>
            <a:endParaRPr sz="2000">
              <a:latin typeface="Arial"/>
              <a:cs typeface="Arial"/>
            </a:endParaRPr>
          </a:p>
          <a:p>
            <a:pPr marL="756285">
              <a:lnSpc>
                <a:spcPct val="100000"/>
              </a:lnSpc>
            </a:pPr>
            <a:r>
              <a:rPr sz="2000" dirty="0">
                <a:solidFill>
                  <a:srgbClr val="46424D"/>
                </a:solidFill>
                <a:latin typeface="Arial"/>
                <a:cs typeface="Arial"/>
              </a:rPr>
              <a:t>need not be</a:t>
            </a:r>
            <a:r>
              <a:rPr sz="2000" spc="-65" dirty="0">
                <a:solidFill>
                  <a:srgbClr val="46424D"/>
                </a:solidFill>
                <a:latin typeface="Arial"/>
                <a:cs typeface="Arial"/>
              </a:rPr>
              <a:t> </a:t>
            </a:r>
            <a:r>
              <a:rPr sz="2000" dirty="0">
                <a:solidFill>
                  <a:srgbClr val="46424D"/>
                </a:solidFill>
                <a:latin typeface="Arial"/>
                <a:cs typeface="Arial"/>
              </a:rPr>
              <a:t>complete.</a:t>
            </a:r>
            <a:endParaRPr sz="2000">
              <a:latin typeface="Arial"/>
              <a:cs typeface="Arial"/>
            </a:endParaRPr>
          </a:p>
          <a:p>
            <a:pPr marL="355600" marR="600075" indent="-342900">
              <a:lnSpc>
                <a:spcPct val="100000"/>
              </a:lnSpc>
              <a:spcBef>
                <a:spcPts val="894"/>
              </a:spcBef>
              <a:buFont typeface="Wingdings"/>
              <a:buChar char=""/>
              <a:tabLst>
                <a:tab pos="355600" algn="l"/>
              </a:tabLst>
            </a:pPr>
            <a:r>
              <a:rPr sz="2400" dirty="0">
                <a:solidFill>
                  <a:srgbClr val="46424D"/>
                </a:solidFill>
                <a:latin typeface="Arial"/>
                <a:cs typeface="Arial"/>
              </a:rPr>
              <a:t>As </a:t>
            </a:r>
            <a:r>
              <a:rPr sz="2400" spc="-5" dirty="0">
                <a:solidFill>
                  <a:srgbClr val="46424D"/>
                </a:solidFill>
                <a:latin typeface="Arial"/>
                <a:cs typeface="Arial"/>
              </a:rPr>
              <a:t>a detailed </a:t>
            </a:r>
            <a:r>
              <a:rPr sz="2400" dirty="0">
                <a:solidFill>
                  <a:srgbClr val="46424D"/>
                </a:solidFill>
                <a:latin typeface="Arial"/>
                <a:cs typeface="Arial"/>
              </a:rPr>
              <a:t>system </a:t>
            </a:r>
            <a:r>
              <a:rPr sz="2400" spc="-5" dirty="0">
                <a:solidFill>
                  <a:srgbClr val="46424D"/>
                </a:solidFill>
                <a:latin typeface="Arial"/>
                <a:cs typeface="Arial"/>
              </a:rPr>
              <a:t>description </a:t>
            </a:r>
            <a:r>
              <a:rPr sz="2400" dirty="0">
                <a:solidFill>
                  <a:srgbClr val="46424D"/>
                </a:solidFill>
                <a:latin typeface="Arial"/>
                <a:cs typeface="Arial"/>
              </a:rPr>
              <a:t>that </a:t>
            </a:r>
            <a:r>
              <a:rPr sz="2400" spc="-5" dirty="0">
                <a:solidFill>
                  <a:srgbClr val="46424D"/>
                </a:solidFill>
                <a:latin typeface="Arial"/>
                <a:cs typeface="Arial"/>
              </a:rPr>
              <a:t>can be used </a:t>
            </a:r>
            <a:r>
              <a:rPr sz="2400" dirty="0">
                <a:solidFill>
                  <a:srgbClr val="46424D"/>
                </a:solidFill>
                <a:latin typeface="Arial"/>
                <a:cs typeface="Arial"/>
              </a:rPr>
              <a:t>to  </a:t>
            </a:r>
            <a:r>
              <a:rPr sz="2400" spc="-5" dirty="0">
                <a:solidFill>
                  <a:srgbClr val="46424D"/>
                </a:solidFill>
                <a:latin typeface="Arial"/>
                <a:cs typeface="Arial"/>
              </a:rPr>
              <a:t>generate a </a:t>
            </a:r>
            <a:r>
              <a:rPr sz="2400" dirty="0">
                <a:solidFill>
                  <a:srgbClr val="46424D"/>
                </a:solidFill>
                <a:latin typeface="Arial"/>
                <a:cs typeface="Arial"/>
              </a:rPr>
              <a:t>system</a:t>
            </a:r>
            <a:r>
              <a:rPr sz="2400" spc="5" dirty="0">
                <a:solidFill>
                  <a:srgbClr val="46424D"/>
                </a:solidFill>
                <a:latin typeface="Arial"/>
                <a:cs typeface="Arial"/>
              </a:rPr>
              <a:t> </a:t>
            </a:r>
            <a:r>
              <a:rPr sz="2400" spc="-5" dirty="0">
                <a:solidFill>
                  <a:srgbClr val="46424D"/>
                </a:solidFill>
                <a:latin typeface="Arial"/>
                <a:cs typeface="Arial"/>
              </a:rPr>
              <a:t>implementation</a:t>
            </a:r>
            <a:endParaRPr sz="2400">
              <a:latin typeface="Arial"/>
              <a:cs typeface="Arial"/>
            </a:endParaRPr>
          </a:p>
          <a:p>
            <a:pPr marL="756285" lvl="1" indent="-287020">
              <a:lnSpc>
                <a:spcPct val="100000"/>
              </a:lnSpc>
              <a:spcBef>
                <a:spcPts val="905"/>
              </a:spcBef>
              <a:buFont typeface="Wingdings"/>
              <a:buChar char=""/>
              <a:tabLst>
                <a:tab pos="756285" algn="l"/>
                <a:tab pos="756920" algn="l"/>
              </a:tabLst>
            </a:pPr>
            <a:r>
              <a:rPr sz="2000" dirty="0">
                <a:solidFill>
                  <a:srgbClr val="46424D"/>
                </a:solidFill>
                <a:latin typeface="Arial"/>
                <a:cs typeface="Arial"/>
              </a:rPr>
              <a:t>Models have </a:t>
            </a:r>
            <a:r>
              <a:rPr sz="2000" spc="-5" dirty="0">
                <a:solidFill>
                  <a:srgbClr val="46424D"/>
                </a:solidFill>
                <a:latin typeface="Arial"/>
                <a:cs typeface="Arial"/>
              </a:rPr>
              <a:t>to </a:t>
            </a:r>
            <a:r>
              <a:rPr sz="2000" dirty="0">
                <a:solidFill>
                  <a:srgbClr val="46424D"/>
                </a:solidFill>
                <a:latin typeface="Arial"/>
                <a:cs typeface="Arial"/>
              </a:rPr>
              <a:t>be both correct and</a:t>
            </a:r>
            <a:r>
              <a:rPr sz="2000" spc="-165" dirty="0">
                <a:solidFill>
                  <a:srgbClr val="46424D"/>
                </a:solidFill>
                <a:latin typeface="Arial"/>
                <a:cs typeface="Arial"/>
              </a:rPr>
              <a:t> </a:t>
            </a:r>
            <a:r>
              <a:rPr sz="2000" dirty="0">
                <a:solidFill>
                  <a:srgbClr val="46424D"/>
                </a:solidFill>
                <a:latin typeface="Arial"/>
                <a:cs typeface="Arial"/>
              </a:rPr>
              <a:t>complete.</a:t>
            </a:r>
            <a:endParaRPr sz="20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2310765" cy="391160"/>
          </a:xfrm>
          <a:prstGeom prst="rect">
            <a:avLst/>
          </a:prstGeom>
        </p:spPr>
        <p:txBody>
          <a:bodyPr vert="horz" wrap="square" lIns="0" tIns="12700" rIns="0" bIns="0" rtlCol="0">
            <a:spAutoFit/>
          </a:bodyPr>
          <a:lstStyle/>
          <a:p>
            <a:pPr marL="12700">
              <a:lnSpc>
                <a:spcPct val="100000"/>
              </a:lnSpc>
              <a:spcBef>
                <a:spcPts val="100"/>
              </a:spcBef>
            </a:pPr>
            <a:r>
              <a:rPr spc="-5" dirty="0"/>
              <a:t>Context</a:t>
            </a:r>
            <a:r>
              <a:rPr spc="-45" dirty="0"/>
              <a:t> </a:t>
            </a:r>
            <a:r>
              <a:rPr spc="-5" dirty="0"/>
              <a:t>models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Chapter </a:t>
            </a:r>
            <a:r>
              <a:rPr dirty="0"/>
              <a:t>5 </a:t>
            </a:r>
            <a:r>
              <a:rPr spc="-10" dirty="0"/>
              <a:t>System</a:t>
            </a:r>
            <a:r>
              <a:rPr spc="-110" dirty="0"/>
              <a:t> </a:t>
            </a:r>
            <a:r>
              <a:rPr dirty="0"/>
              <a:t>modeling</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8</a:t>
            </a:fld>
            <a:endParaRPr dirty="0"/>
          </a:p>
        </p:txBody>
      </p:sp>
      <p:sp>
        <p:nvSpPr>
          <p:cNvPr id="3" name="object 3"/>
          <p:cNvSpPr txBox="1"/>
          <p:nvPr/>
        </p:nvSpPr>
        <p:spPr>
          <a:xfrm>
            <a:off x="535940" y="1625853"/>
            <a:ext cx="7482840" cy="2891155"/>
          </a:xfrm>
          <a:prstGeom prst="rect">
            <a:avLst/>
          </a:prstGeom>
        </p:spPr>
        <p:txBody>
          <a:bodyPr vert="horz" wrap="square" lIns="0" tIns="12700" rIns="0" bIns="0" rtlCol="0">
            <a:spAutoFit/>
          </a:bodyPr>
          <a:lstStyle/>
          <a:p>
            <a:pPr marL="355600" marR="5080" indent="-342900" algn="just">
              <a:lnSpc>
                <a:spcPct val="100000"/>
              </a:lnSpc>
              <a:spcBef>
                <a:spcPts val="100"/>
              </a:spcBef>
              <a:buFont typeface="Wingdings"/>
              <a:buChar char=""/>
              <a:tabLst>
                <a:tab pos="355600" algn="l"/>
              </a:tabLst>
            </a:pPr>
            <a:r>
              <a:rPr sz="2400" spc="-5" dirty="0">
                <a:solidFill>
                  <a:srgbClr val="46424D"/>
                </a:solidFill>
                <a:latin typeface="Arial"/>
                <a:cs typeface="Arial"/>
              </a:rPr>
              <a:t>Context models are used </a:t>
            </a:r>
            <a:r>
              <a:rPr sz="2400" dirty="0">
                <a:solidFill>
                  <a:srgbClr val="46424D"/>
                </a:solidFill>
                <a:latin typeface="Arial"/>
                <a:cs typeface="Arial"/>
              </a:rPr>
              <a:t>to </a:t>
            </a:r>
            <a:r>
              <a:rPr sz="2400" spc="-5" dirty="0">
                <a:solidFill>
                  <a:srgbClr val="46424D"/>
                </a:solidFill>
                <a:latin typeface="Arial"/>
                <a:cs typeface="Arial"/>
              </a:rPr>
              <a:t>illustrate </a:t>
            </a:r>
            <a:r>
              <a:rPr sz="2400" dirty="0">
                <a:solidFill>
                  <a:srgbClr val="46424D"/>
                </a:solidFill>
                <a:latin typeface="Arial"/>
                <a:cs typeface="Arial"/>
              </a:rPr>
              <a:t>the </a:t>
            </a:r>
            <a:r>
              <a:rPr sz="2400" spc="-5" dirty="0">
                <a:solidFill>
                  <a:srgbClr val="46424D"/>
                </a:solidFill>
                <a:latin typeface="Arial"/>
                <a:cs typeface="Arial"/>
              </a:rPr>
              <a:t>operational  context of </a:t>
            </a:r>
            <a:r>
              <a:rPr sz="2400" dirty="0">
                <a:solidFill>
                  <a:srgbClr val="46424D"/>
                </a:solidFill>
                <a:latin typeface="Arial"/>
                <a:cs typeface="Arial"/>
              </a:rPr>
              <a:t>a system - they </a:t>
            </a:r>
            <a:r>
              <a:rPr sz="2400" spc="-5" dirty="0">
                <a:solidFill>
                  <a:srgbClr val="46424D"/>
                </a:solidFill>
                <a:latin typeface="Arial"/>
                <a:cs typeface="Arial"/>
              </a:rPr>
              <a:t>show what lies outside </a:t>
            </a:r>
            <a:r>
              <a:rPr sz="2400" dirty="0">
                <a:solidFill>
                  <a:srgbClr val="46424D"/>
                </a:solidFill>
                <a:latin typeface="Arial"/>
                <a:cs typeface="Arial"/>
              </a:rPr>
              <a:t>the  system</a:t>
            </a:r>
            <a:r>
              <a:rPr sz="2400" spc="-20" dirty="0">
                <a:solidFill>
                  <a:srgbClr val="46424D"/>
                </a:solidFill>
                <a:latin typeface="Arial"/>
                <a:cs typeface="Arial"/>
              </a:rPr>
              <a:t> </a:t>
            </a:r>
            <a:r>
              <a:rPr sz="2400" spc="-5" dirty="0">
                <a:solidFill>
                  <a:srgbClr val="46424D"/>
                </a:solidFill>
                <a:latin typeface="Arial"/>
                <a:cs typeface="Arial"/>
              </a:rPr>
              <a:t>boundaries.</a:t>
            </a:r>
            <a:endParaRPr sz="2400">
              <a:latin typeface="Arial"/>
              <a:cs typeface="Arial"/>
            </a:endParaRPr>
          </a:p>
          <a:p>
            <a:pPr marL="355600" marR="397510" indent="-342900" algn="just">
              <a:lnSpc>
                <a:spcPct val="100000"/>
              </a:lnSpc>
              <a:spcBef>
                <a:spcPts val="1200"/>
              </a:spcBef>
              <a:buFont typeface="Wingdings"/>
              <a:buChar char=""/>
              <a:tabLst>
                <a:tab pos="355600" algn="l"/>
              </a:tabLst>
            </a:pPr>
            <a:r>
              <a:rPr sz="2400" spc="-5" dirty="0">
                <a:solidFill>
                  <a:srgbClr val="46424D"/>
                </a:solidFill>
                <a:latin typeface="Arial"/>
                <a:cs typeface="Arial"/>
              </a:rPr>
              <a:t>Social and organisational concerns </a:t>
            </a:r>
            <a:r>
              <a:rPr sz="2400" dirty="0">
                <a:solidFill>
                  <a:srgbClr val="46424D"/>
                </a:solidFill>
                <a:latin typeface="Arial"/>
                <a:cs typeface="Arial"/>
              </a:rPr>
              <a:t>may </a:t>
            </a:r>
            <a:r>
              <a:rPr sz="2400" spc="-10" dirty="0">
                <a:solidFill>
                  <a:srgbClr val="46424D"/>
                </a:solidFill>
                <a:latin typeface="Arial"/>
                <a:cs typeface="Arial"/>
              </a:rPr>
              <a:t>affect </a:t>
            </a:r>
            <a:r>
              <a:rPr sz="2400" dirty="0">
                <a:solidFill>
                  <a:srgbClr val="46424D"/>
                </a:solidFill>
                <a:latin typeface="Arial"/>
                <a:cs typeface="Arial"/>
              </a:rPr>
              <a:t>the  </a:t>
            </a:r>
            <a:r>
              <a:rPr sz="2400" spc="-5" dirty="0">
                <a:solidFill>
                  <a:srgbClr val="46424D"/>
                </a:solidFill>
                <a:latin typeface="Arial"/>
                <a:cs typeface="Arial"/>
              </a:rPr>
              <a:t>decision on where </a:t>
            </a:r>
            <a:r>
              <a:rPr sz="2400" dirty="0">
                <a:solidFill>
                  <a:srgbClr val="46424D"/>
                </a:solidFill>
                <a:latin typeface="Arial"/>
                <a:cs typeface="Arial"/>
              </a:rPr>
              <a:t>to </a:t>
            </a:r>
            <a:r>
              <a:rPr sz="2400" spc="-5" dirty="0">
                <a:solidFill>
                  <a:srgbClr val="46424D"/>
                </a:solidFill>
                <a:latin typeface="Arial"/>
                <a:cs typeface="Arial"/>
              </a:rPr>
              <a:t>position </a:t>
            </a:r>
            <a:r>
              <a:rPr sz="2400" dirty="0">
                <a:solidFill>
                  <a:srgbClr val="46424D"/>
                </a:solidFill>
                <a:latin typeface="Arial"/>
                <a:cs typeface="Arial"/>
              </a:rPr>
              <a:t>system</a:t>
            </a:r>
            <a:r>
              <a:rPr sz="2400" spc="50" dirty="0">
                <a:solidFill>
                  <a:srgbClr val="46424D"/>
                </a:solidFill>
                <a:latin typeface="Arial"/>
                <a:cs typeface="Arial"/>
              </a:rPr>
              <a:t> </a:t>
            </a:r>
            <a:r>
              <a:rPr sz="2400" spc="-5" dirty="0">
                <a:solidFill>
                  <a:srgbClr val="46424D"/>
                </a:solidFill>
                <a:latin typeface="Arial"/>
                <a:cs typeface="Arial"/>
              </a:rPr>
              <a:t>boundaries.</a:t>
            </a:r>
            <a:endParaRPr sz="2400">
              <a:latin typeface="Arial"/>
              <a:cs typeface="Arial"/>
            </a:endParaRPr>
          </a:p>
          <a:p>
            <a:pPr marL="355600" indent="-342900" algn="just">
              <a:lnSpc>
                <a:spcPct val="100000"/>
              </a:lnSpc>
              <a:spcBef>
                <a:spcPts val="1205"/>
              </a:spcBef>
              <a:buFont typeface="Wingdings"/>
              <a:buChar char=""/>
              <a:tabLst>
                <a:tab pos="355600" algn="l"/>
              </a:tabLst>
            </a:pPr>
            <a:r>
              <a:rPr sz="2400" dirty="0">
                <a:solidFill>
                  <a:srgbClr val="46424D"/>
                </a:solidFill>
                <a:latin typeface="Arial"/>
                <a:cs typeface="Arial"/>
              </a:rPr>
              <a:t>Architectural </a:t>
            </a:r>
            <a:r>
              <a:rPr sz="2400" spc="-5" dirty="0">
                <a:solidFill>
                  <a:srgbClr val="46424D"/>
                </a:solidFill>
                <a:latin typeface="Arial"/>
                <a:cs typeface="Arial"/>
              </a:rPr>
              <a:t>models show </a:t>
            </a:r>
            <a:r>
              <a:rPr sz="2400" dirty="0">
                <a:solidFill>
                  <a:srgbClr val="46424D"/>
                </a:solidFill>
                <a:latin typeface="Arial"/>
                <a:cs typeface="Arial"/>
              </a:rPr>
              <a:t>the system </a:t>
            </a:r>
            <a:r>
              <a:rPr sz="2400" spc="-5" dirty="0">
                <a:solidFill>
                  <a:srgbClr val="46424D"/>
                </a:solidFill>
                <a:latin typeface="Arial"/>
                <a:cs typeface="Arial"/>
              </a:rPr>
              <a:t>and</a:t>
            </a:r>
            <a:r>
              <a:rPr sz="2400" spc="-25" dirty="0">
                <a:solidFill>
                  <a:srgbClr val="46424D"/>
                </a:solidFill>
                <a:latin typeface="Arial"/>
                <a:cs typeface="Arial"/>
              </a:rPr>
              <a:t> </a:t>
            </a:r>
            <a:r>
              <a:rPr sz="2400" dirty="0">
                <a:solidFill>
                  <a:srgbClr val="46424D"/>
                </a:solidFill>
                <a:latin typeface="Arial"/>
                <a:cs typeface="Arial"/>
              </a:rPr>
              <a:t>its</a:t>
            </a:r>
            <a:endParaRPr sz="2400">
              <a:latin typeface="Arial"/>
              <a:cs typeface="Arial"/>
            </a:endParaRPr>
          </a:p>
          <a:p>
            <a:pPr marL="355600" algn="just">
              <a:lnSpc>
                <a:spcPct val="100000"/>
              </a:lnSpc>
            </a:pPr>
            <a:r>
              <a:rPr sz="2400" spc="-5" dirty="0">
                <a:solidFill>
                  <a:srgbClr val="46424D"/>
                </a:solidFill>
                <a:latin typeface="Arial"/>
                <a:cs typeface="Arial"/>
              </a:rPr>
              <a:t>relationship with other</a:t>
            </a:r>
            <a:r>
              <a:rPr sz="2400" spc="40" dirty="0">
                <a:solidFill>
                  <a:srgbClr val="46424D"/>
                </a:solidFill>
                <a:latin typeface="Arial"/>
                <a:cs typeface="Arial"/>
              </a:rPr>
              <a:t> </a:t>
            </a:r>
            <a:r>
              <a:rPr sz="2400" dirty="0">
                <a:solidFill>
                  <a:srgbClr val="46424D"/>
                </a:solidFill>
                <a:latin typeface="Arial"/>
                <a:cs typeface="Arial"/>
              </a:rPr>
              <a:t>systems.</a:t>
            </a:r>
            <a:endParaRPr sz="24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2835910" cy="391160"/>
          </a:xfrm>
          <a:prstGeom prst="rect">
            <a:avLst/>
          </a:prstGeom>
        </p:spPr>
        <p:txBody>
          <a:bodyPr vert="horz" wrap="square" lIns="0" tIns="12700" rIns="0" bIns="0" rtlCol="0">
            <a:spAutoFit/>
          </a:bodyPr>
          <a:lstStyle/>
          <a:p>
            <a:pPr marL="12700">
              <a:lnSpc>
                <a:spcPct val="100000"/>
              </a:lnSpc>
              <a:spcBef>
                <a:spcPts val="100"/>
              </a:spcBef>
            </a:pPr>
            <a:r>
              <a:rPr spc="-10" dirty="0"/>
              <a:t>System </a:t>
            </a:r>
            <a:r>
              <a:rPr spc="-5" dirty="0"/>
              <a:t>boundaries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Chapter </a:t>
            </a:r>
            <a:r>
              <a:rPr dirty="0"/>
              <a:t>5 </a:t>
            </a:r>
            <a:r>
              <a:rPr spc="-10" dirty="0"/>
              <a:t>System</a:t>
            </a:r>
            <a:r>
              <a:rPr spc="-110" dirty="0"/>
              <a:t> </a:t>
            </a:r>
            <a:r>
              <a:rPr dirty="0"/>
              <a:t>modeling</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9</a:t>
            </a:fld>
            <a:endParaRPr dirty="0"/>
          </a:p>
        </p:txBody>
      </p:sp>
      <p:sp>
        <p:nvSpPr>
          <p:cNvPr id="3" name="object 3"/>
          <p:cNvSpPr txBox="1"/>
          <p:nvPr/>
        </p:nvSpPr>
        <p:spPr>
          <a:xfrm>
            <a:off x="535940" y="1625853"/>
            <a:ext cx="8054975" cy="3874770"/>
          </a:xfrm>
          <a:prstGeom prst="rect">
            <a:avLst/>
          </a:prstGeom>
        </p:spPr>
        <p:txBody>
          <a:bodyPr vert="horz" wrap="square" lIns="0" tIns="12700" rIns="0" bIns="0" rtlCol="0">
            <a:spAutoFit/>
          </a:bodyPr>
          <a:lstStyle/>
          <a:p>
            <a:pPr marL="355600" marR="641985" indent="-342900">
              <a:lnSpc>
                <a:spcPct val="100000"/>
              </a:lnSpc>
              <a:spcBef>
                <a:spcPts val="100"/>
              </a:spcBef>
              <a:buFont typeface="Wingdings"/>
              <a:buChar char=""/>
              <a:tabLst>
                <a:tab pos="355600" algn="l"/>
              </a:tabLst>
            </a:pPr>
            <a:r>
              <a:rPr sz="2400" dirty="0">
                <a:solidFill>
                  <a:srgbClr val="46424D"/>
                </a:solidFill>
                <a:latin typeface="Arial"/>
                <a:cs typeface="Arial"/>
              </a:rPr>
              <a:t>System </a:t>
            </a:r>
            <a:r>
              <a:rPr sz="2400" spc="-5" dirty="0">
                <a:solidFill>
                  <a:srgbClr val="46424D"/>
                </a:solidFill>
                <a:latin typeface="Arial"/>
                <a:cs typeface="Arial"/>
              </a:rPr>
              <a:t>boundaries are established </a:t>
            </a:r>
            <a:r>
              <a:rPr sz="2400" dirty="0">
                <a:solidFill>
                  <a:srgbClr val="46424D"/>
                </a:solidFill>
                <a:latin typeface="Arial"/>
                <a:cs typeface="Arial"/>
              </a:rPr>
              <a:t>to </a:t>
            </a:r>
            <a:r>
              <a:rPr sz="2400" spc="-5" dirty="0">
                <a:solidFill>
                  <a:srgbClr val="46424D"/>
                </a:solidFill>
                <a:latin typeface="Arial"/>
                <a:cs typeface="Arial"/>
              </a:rPr>
              <a:t>define what is  inside and what </a:t>
            </a:r>
            <a:r>
              <a:rPr sz="2400" dirty="0">
                <a:solidFill>
                  <a:srgbClr val="46424D"/>
                </a:solidFill>
                <a:latin typeface="Arial"/>
                <a:cs typeface="Arial"/>
              </a:rPr>
              <a:t>is </a:t>
            </a:r>
            <a:r>
              <a:rPr sz="2400" spc="-5" dirty="0">
                <a:solidFill>
                  <a:srgbClr val="46424D"/>
                </a:solidFill>
                <a:latin typeface="Arial"/>
                <a:cs typeface="Arial"/>
              </a:rPr>
              <a:t>outside </a:t>
            </a:r>
            <a:r>
              <a:rPr sz="2400" dirty="0">
                <a:solidFill>
                  <a:srgbClr val="46424D"/>
                </a:solidFill>
                <a:latin typeface="Arial"/>
                <a:cs typeface="Arial"/>
              </a:rPr>
              <a:t>the</a:t>
            </a:r>
            <a:r>
              <a:rPr sz="2400" spc="25" dirty="0">
                <a:solidFill>
                  <a:srgbClr val="46424D"/>
                </a:solidFill>
                <a:latin typeface="Arial"/>
                <a:cs typeface="Arial"/>
              </a:rPr>
              <a:t> </a:t>
            </a:r>
            <a:r>
              <a:rPr sz="2400" dirty="0">
                <a:solidFill>
                  <a:srgbClr val="46424D"/>
                </a:solidFill>
                <a:latin typeface="Arial"/>
                <a:cs typeface="Arial"/>
              </a:rPr>
              <a:t>system.</a:t>
            </a:r>
            <a:endParaRPr sz="2400">
              <a:latin typeface="Arial"/>
              <a:cs typeface="Arial"/>
            </a:endParaRPr>
          </a:p>
          <a:p>
            <a:pPr marL="756285" marR="5080" lvl="1" indent="-287020">
              <a:lnSpc>
                <a:spcPct val="100000"/>
              </a:lnSpc>
              <a:spcBef>
                <a:spcPts val="905"/>
              </a:spcBef>
              <a:buFont typeface="Wingdings"/>
              <a:buChar char=""/>
              <a:tabLst>
                <a:tab pos="756285" algn="l"/>
                <a:tab pos="756920" algn="l"/>
              </a:tabLst>
            </a:pPr>
            <a:r>
              <a:rPr sz="2000" dirty="0">
                <a:solidFill>
                  <a:srgbClr val="46424D"/>
                </a:solidFill>
                <a:latin typeface="Arial"/>
                <a:cs typeface="Arial"/>
              </a:rPr>
              <a:t>They show other systems that are used or depend on the</a:t>
            </a:r>
            <a:r>
              <a:rPr sz="2000" spc="-235" dirty="0">
                <a:solidFill>
                  <a:srgbClr val="46424D"/>
                </a:solidFill>
                <a:latin typeface="Arial"/>
                <a:cs typeface="Arial"/>
              </a:rPr>
              <a:t> </a:t>
            </a:r>
            <a:r>
              <a:rPr sz="2000" dirty="0">
                <a:solidFill>
                  <a:srgbClr val="46424D"/>
                </a:solidFill>
                <a:latin typeface="Arial"/>
                <a:cs typeface="Arial"/>
              </a:rPr>
              <a:t>system  being</a:t>
            </a:r>
            <a:r>
              <a:rPr sz="2000" spc="-30" dirty="0">
                <a:solidFill>
                  <a:srgbClr val="46424D"/>
                </a:solidFill>
                <a:latin typeface="Arial"/>
                <a:cs typeface="Arial"/>
              </a:rPr>
              <a:t> </a:t>
            </a:r>
            <a:r>
              <a:rPr sz="2000" dirty="0">
                <a:solidFill>
                  <a:srgbClr val="46424D"/>
                </a:solidFill>
                <a:latin typeface="Arial"/>
                <a:cs typeface="Arial"/>
              </a:rPr>
              <a:t>developed.</a:t>
            </a:r>
            <a:endParaRPr sz="2000">
              <a:latin typeface="Arial"/>
              <a:cs typeface="Arial"/>
            </a:endParaRPr>
          </a:p>
          <a:p>
            <a:pPr marL="355600" marR="661670" indent="-342900">
              <a:lnSpc>
                <a:spcPct val="100000"/>
              </a:lnSpc>
              <a:spcBef>
                <a:spcPts val="894"/>
              </a:spcBef>
              <a:buFont typeface="Wingdings"/>
              <a:buChar char=""/>
              <a:tabLst>
                <a:tab pos="355600" algn="l"/>
              </a:tabLst>
            </a:pPr>
            <a:r>
              <a:rPr sz="2400" dirty="0">
                <a:solidFill>
                  <a:srgbClr val="46424D"/>
                </a:solidFill>
                <a:latin typeface="Arial"/>
                <a:cs typeface="Arial"/>
              </a:rPr>
              <a:t>The </a:t>
            </a:r>
            <a:r>
              <a:rPr sz="2400" spc="-5" dirty="0">
                <a:solidFill>
                  <a:srgbClr val="46424D"/>
                </a:solidFill>
                <a:latin typeface="Arial"/>
                <a:cs typeface="Arial"/>
              </a:rPr>
              <a:t>position </a:t>
            </a:r>
            <a:r>
              <a:rPr sz="2400" dirty="0">
                <a:solidFill>
                  <a:srgbClr val="46424D"/>
                </a:solidFill>
                <a:latin typeface="Arial"/>
                <a:cs typeface="Arial"/>
              </a:rPr>
              <a:t>of the system </a:t>
            </a:r>
            <a:r>
              <a:rPr sz="2400" spc="-5" dirty="0">
                <a:solidFill>
                  <a:srgbClr val="46424D"/>
                </a:solidFill>
                <a:latin typeface="Arial"/>
                <a:cs typeface="Arial"/>
              </a:rPr>
              <a:t>boundary has a profound  </a:t>
            </a:r>
            <a:r>
              <a:rPr sz="2400" spc="-10" dirty="0">
                <a:solidFill>
                  <a:srgbClr val="46424D"/>
                </a:solidFill>
                <a:latin typeface="Arial"/>
                <a:cs typeface="Arial"/>
              </a:rPr>
              <a:t>effect </a:t>
            </a:r>
            <a:r>
              <a:rPr sz="2400" dirty="0">
                <a:solidFill>
                  <a:srgbClr val="46424D"/>
                </a:solidFill>
                <a:latin typeface="Arial"/>
                <a:cs typeface="Arial"/>
              </a:rPr>
              <a:t>on the system</a:t>
            </a:r>
            <a:r>
              <a:rPr sz="2400" spc="-65" dirty="0">
                <a:solidFill>
                  <a:srgbClr val="46424D"/>
                </a:solidFill>
                <a:latin typeface="Arial"/>
                <a:cs typeface="Arial"/>
              </a:rPr>
              <a:t> </a:t>
            </a:r>
            <a:r>
              <a:rPr sz="2400" spc="-5" dirty="0">
                <a:solidFill>
                  <a:srgbClr val="46424D"/>
                </a:solidFill>
                <a:latin typeface="Arial"/>
                <a:cs typeface="Arial"/>
              </a:rPr>
              <a:t>requirements.</a:t>
            </a:r>
            <a:endParaRPr sz="2400">
              <a:latin typeface="Arial"/>
              <a:cs typeface="Arial"/>
            </a:endParaRPr>
          </a:p>
          <a:p>
            <a:pPr marL="355600" indent="-342900">
              <a:lnSpc>
                <a:spcPct val="100000"/>
              </a:lnSpc>
              <a:spcBef>
                <a:spcPts val="1205"/>
              </a:spcBef>
              <a:buFont typeface="Wingdings"/>
              <a:buChar char=""/>
              <a:tabLst>
                <a:tab pos="355600" algn="l"/>
              </a:tabLst>
            </a:pPr>
            <a:r>
              <a:rPr sz="2400" spc="-5" dirty="0">
                <a:solidFill>
                  <a:srgbClr val="46424D"/>
                </a:solidFill>
                <a:latin typeface="Arial"/>
                <a:cs typeface="Arial"/>
              </a:rPr>
              <a:t>Defining a </a:t>
            </a:r>
            <a:r>
              <a:rPr sz="2400" dirty="0">
                <a:solidFill>
                  <a:srgbClr val="46424D"/>
                </a:solidFill>
                <a:latin typeface="Arial"/>
                <a:cs typeface="Arial"/>
              </a:rPr>
              <a:t>system </a:t>
            </a:r>
            <a:r>
              <a:rPr sz="2400" spc="-5" dirty="0">
                <a:solidFill>
                  <a:srgbClr val="46424D"/>
                </a:solidFill>
                <a:latin typeface="Arial"/>
                <a:cs typeface="Arial"/>
              </a:rPr>
              <a:t>boundary is a political</a:t>
            </a:r>
            <a:r>
              <a:rPr sz="2400" spc="80" dirty="0">
                <a:solidFill>
                  <a:srgbClr val="46424D"/>
                </a:solidFill>
                <a:latin typeface="Arial"/>
                <a:cs typeface="Arial"/>
              </a:rPr>
              <a:t> </a:t>
            </a:r>
            <a:r>
              <a:rPr sz="2400" spc="-5" dirty="0">
                <a:solidFill>
                  <a:srgbClr val="46424D"/>
                </a:solidFill>
                <a:latin typeface="Arial"/>
                <a:cs typeface="Arial"/>
              </a:rPr>
              <a:t>judgment</a:t>
            </a:r>
            <a:endParaRPr sz="2400">
              <a:latin typeface="Arial"/>
              <a:cs typeface="Arial"/>
            </a:endParaRPr>
          </a:p>
          <a:p>
            <a:pPr marL="756285" marR="10160" lvl="1" indent="-287020">
              <a:lnSpc>
                <a:spcPct val="100000"/>
              </a:lnSpc>
              <a:spcBef>
                <a:spcPts val="905"/>
              </a:spcBef>
              <a:buFont typeface="Wingdings"/>
              <a:buChar char=""/>
              <a:tabLst>
                <a:tab pos="756285" algn="l"/>
                <a:tab pos="756920" algn="l"/>
              </a:tabLst>
            </a:pPr>
            <a:r>
              <a:rPr sz="2000" dirty="0">
                <a:solidFill>
                  <a:srgbClr val="46424D"/>
                </a:solidFill>
                <a:latin typeface="Arial"/>
                <a:cs typeface="Arial"/>
              </a:rPr>
              <a:t>There may be pressures to develop system boundaries that  increase / decrease the influence or workload of </a:t>
            </a:r>
            <a:r>
              <a:rPr sz="2000" spc="-5" dirty="0">
                <a:solidFill>
                  <a:srgbClr val="46424D"/>
                </a:solidFill>
                <a:latin typeface="Arial"/>
                <a:cs typeface="Arial"/>
              </a:rPr>
              <a:t>different </a:t>
            </a:r>
            <a:r>
              <a:rPr sz="2000" dirty="0">
                <a:solidFill>
                  <a:srgbClr val="46424D"/>
                </a:solidFill>
                <a:latin typeface="Arial"/>
                <a:cs typeface="Arial"/>
              </a:rPr>
              <a:t>parts</a:t>
            </a:r>
            <a:r>
              <a:rPr sz="2000" spc="-260" dirty="0">
                <a:solidFill>
                  <a:srgbClr val="46424D"/>
                </a:solidFill>
                <a:latin typeface="Arial"/>
                <a:cs typeface="Arial"/>
              </a:rPr>
              <a:t> </a:t>
            </a:r>
            <a:r>
              <a:rPr sz="2000" dirty="0">
                <a:solidFill>
                  <a:srgbClr val="46424D"/>
                </a:solidFill>
                <a:latin typeface="Arial"/>
                <a:cs typeface="Arial"/>
              </a:rPr>
              <a:t>of  an</a:t>
            </a:r>
            <a:r>
              <a:rPr sz="2000" spc="-30" dirty="0">
                <a:solidFill>
                  <a:srgbClr val="46424D"/>
                </a:solidFill>
                <a:latin typeface="Arial"/>
                <a:cs typeface="Arial"/>
              </a:rPr>
              <a:t> </a:t>
            </a:r>
            <a:r>
              <a:rPr sz="2000" dirty="0">
                <a:solidFill>
                  <a:srgbClr val="46424D"/>
                </a:solidFill>
                <a:latin typeface="Arial"/>
                <a:cs typeface="Arial"/>
              </a:rPr>
              <a:t>organization.</a:t>
            </a:r>
            <a:endParaRPr sz="20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369</TotalTime>
  <Words>3002</Words>
  <Application>Microsoft Office PowerPoint</Application>
  <PresentationFormat>On-screen Show (4:3)</PresentationFormat>
  <Paragraphs>361</Paragraphs>
  <Slides>58</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60" baseType="lpstr">
      <vt:lpstr>Office Theme</vt:lpstr>
      <vt:lpstr>Microsoft Word Document</vt:lpstr>
      <vt:lpstr>Chapter 5 – System Modeling</vt:lpstr>
      <vt:lpstr>Slide 2</vt:lpstr>
      <vt:lpstr>Slide 3</vt:lpstr>
      <vt:lpstr>Existing and planned system models</vt:lpstr>
      <vt:lpstr>Slide 5</vt:lpstr>
      <vt:lpstr>UML diagram types</vt:lpstr>
      <vt:lpstr>Use of graphical models</vt:lpstr>
      <vt:lpstr>Context models</vt:lpstr>
      <vt:lpstr>System boundaries</vt:lpstr>
      <vt:lpstr>The context of the MHC-PMS</vt:lpstr>
      <vt:lpstr>Process perspective</vt:lpstr>
      <vt:lpstr>Process model of involuntary detention</vt:lpstr>
      <vt:lpstr>Interaction models</vt:lpstr>
      <vt:lpstr>Slide 14</vt:lpstr>
      <vt:lpstr>Transfer-data use case</vt:lpstr>
      <vt:lpstr>Tabular description of the ‘Transfer data’ use- case</vt:lpstr>
      <vt:lpstr>Use cases in the MHC-PMS involving the role ‘Medical Receptionist’</vt:lpstr>
      <vt:lpstr>Sequence diagrams</vt:lpstr>
      <vt:lpstr>Sequence diagram for View patient information</vt:lpstr>
      <vt:lpstr>Sequence diagram for Transfer Data</vt:lpstr>
      <vt:lpstr>Key points</vt:lpstr>
      <vt:lpstr>Chapter 5 – System Modeling</vt:lpstr>
      <vt:lpstr>Behavioral models</vt:lpstr>
      <vt:lpstr>DFD</vt:lpstr>
      <vt:lpstr>Slide 25</vt:lpstr>
      <vt:lpstr>Event-driven modeling</vt:lpstr>
      <vt:lpstr>Slide 27</vt:lpstr>
      <vt:lpstr>State diagram of a microwave oven</vt:lpstr>
      <vt:lpstr>States and stimuli for the microwave oven (a)</vt:lpstr>
      <vt:lpstr>States and stimuli for the microwave oven (b)</vt:lpstr>
      <vt:lpstr>Microwave oven operation</vt:lpstr>
      <vt:lpstr>Key points</vt:lpstr>
      <vt:lpstr>Data dictionary entries</vt:lpstr>
      <vt:lpstr>8.4. Object models</vt:lpstr>
      <vt:lpstr>Object models</vt:lpstr>
      <vt:lpstr>Inheritance models</vt:lpstr>
      <vt:lpstr>Object models and the UML</vt:lpstr>
      <vt:lpstr>Library class hierarchy</vt:lpstr>
      <vt:lpstr>User class hierarchy</vt:lpstr>
      <vt:lpstr>Multiple inheritance</vt:lpstr>
      <vt:lpstr>Multiple inheritance</vt:lpstr>
      <vt:lpstr>Object aggregation</vt:lpstr>
      <vt:lpstr>Object aggregation</vt:lpstr>
      <vt:lpstr>Object behaviour modelling</vt:lpstr>
      <vt:lpstr>Function modeling and Information flow</vt:lpstr>
      <vt:lpstr>Data Flow Diagram</vt:lpstr>
      <vt:lpstr>Slide 47</vt:lpstr>
      <vt:lpstr>Data flow diagrams</vt:lpstr>
      <vt:lpstr>DFD Example</vt:lpstr>
      <vt:lpstr>DFD Conventions</vt:lpstr>
      <vt:lpstr>Data flow diagrams…</vt:lpstr>
      <vt:lpstr>Drawing a DFD for a system</vt:lpstr>
      <vt:lpstr>Leveled DFDs</vt:lpstr>
      <vt:lpstr>Data Dictionary</vt:lpstr>
      <vt:lpstr>Data Dictionary Example</vt:lpstr>
      <vt:lpstr>DFD drawing – common errors</vt:lpstr>
      <vt:lpstr>Data dictionaries</vt:lpstr>
      <vt:lpstr>Data dictionary entries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 System Modeling</dc:title>
  <cp:lastModifiedBy>admin</cp:lastModifiedBy>
  <cp:revision>27</cp:revision>
  <dcterms:created xsi:type="dcterms:W3CDTF">2019-11-14T04:48:56Z</dcterms:created>
  <dcterms:modified xsi:type="dcterms:W3CDTF">2019-11-14T11:00:45Z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2010-09-07T00:00:00Z</vt:filetime>
  </property>
  <property fmtid="{D5CDD505-2E9C-101B-9397-08002B2CF9AE}" pid="3" name="Creator">
    <vt:lpwstr>Microsoft® Office PowerPoint® 2007</vt:lpwstr>
  </property>
  <property fmtid="{D5CDD505-2E9C-101B-9397-08002B2CF9AE}" pid="4" name="LastSaved">
    <vt:filetime>2019-11-14T00:00:00Z</vt:filetime>
  </property>
</Properties>
</file>