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12" r:id="rId21"/>
    <p:sldId id="276" r:id="rId22"/>
    <p:sldId id="277" r:id="rId23"/>
    <p:sldId id="278" r:id="rId24"/>
    <p:sldId id="313" r:id="rId25"/>
    <p:sldId id="315" r:id="rId26"/>
    <p:sldId id="279" r:id="rId27"/>
    <p:sldId id="280" r:id="rId28"/>
    <p:sldId id="281" r:id="rId29"/>
    <p:sldId id="282" r:id="rId30"/>
    <p:sldId id="314" r:id="rId31"/>
    <p:sldId id="283" r:id="rId32"/>
    <p:sldId id="284" r:id="rId33"/>
    <p:sldId id="285" r:id="rId34"/>
    <p:sldId id="286" r:id="rId35"/>
    <p:sldId id="287" r:id="rId36"/>
    <p:sldId id="288" r:id="rId37"/>
    <p:sldId id="289" r:id="rId38"/>
    <p:sldId id="293" r:id="rId39"/>
    <p:sldId id="294" r:id="rId40"/>
    <p:sldId id="295" r:id="rId41"/>
    <p:sldId id="296" r:id="rId42"/>
    <p:sldId id="302" r:id="rId43"/>
    <p:sldId id="317" r:id="rId44"/>
    <p:sldId id="304" r:id="rId45"/>
    <p:sldId id="319" r:id="rId46"/>
    <p:sldId id="305" r:id="rId47"/>
    <p:sldId id="306" r:id="rId48"/>
    <p:sldId id="307" r:id="rId49"/>
    <p:sldId id="308" r:id="rId50"/>
    <p:sldId id="32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59707A-5C24-4686-87B2-86658D420429}"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337E0-5259-4ACE-BD97-3E2D865D6955}" type="slidenum">
              <a:rPr lang="en-US" smtClean="0"/>
              <a:pPr/>
              <a:t>‹#›</a:t>
            </a:fld>
            <a:endParaRPr lang="en-US"/>
          </a:p>
        </p:txBody>
      </p:sp>
    </p:spTree>
    <p:extLst>
      <p:ext uri="{BB962C8B-B14F-4D97-AF65-F5344CB8AC3E}">
        <p14:creationId xmlns="" xmlns:p14="http://schemas.microsoft.com/office/powerpoint/2010/main" val="1302166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PlaceHolder 1"/>
          <p:cNvSpPr>
            <a:spLocks noGrp="1"/>
          </p:cNvSpPr>
          <p:nvPr>
            <p:ph type="body"/>
          </p:nvPr>
        </p:nvSpPr>
        <p:spPr>
          <a:xfrm>
            <a:off x="685800" y="4343400"/>
            <a:ext cx="5486040" cy="4114440"/>
          </a:xfrm>
          <a:prstGeom prst="rect">
            <a:avLst/>
          </a:prstGeom>
        </p:spPr>
        <p:txBody>
          <a:bodyPr/>
          <a:lstStyle/>
          <a:p>
            <a:endParaRPr lang="en-IN" sz="2000" b="0" strike="noStrike" spc="-1" dirty="0">
              <a:solidFill>
                <a:srgbClr val="000000"/>
              </a:solidFill>
              <a:uFill>
                <a:solidFill>
                  <a:srgbClr val="FFFFFF"/>
                </a:solidFill>
              </a:uFill>
              <a:latin typeface="Arial"/>
            </a:endParaRPr>
          </a:p>
        </p:txBody>
      </p:sp>
      <p:sp>
        <p:nvSpPr>
          <p:cNvPr id="577" name="TextShape 2"/>
          <p:cNvSpPr txBox="1"/>
          <p:nvPr/>
        </p:nvSpPr>
        <p:spPr>
          <a:xfrm>
            <a:off x="3884760" y="8685360"/>
            <a:ext cx="2971440" cy="456840"/>
          </a:xfrm>
          <a:prstGeom prst="rect">
            <a:avLst/>
          </a:prstGeom>
          <a:noFill/>
          <a:ln>
            <a:noFill/>
          </a:ln>
        </p:spPr>
        <p:txBody>
          <a:bodyPr anchor="b"/>
          <a:lstStyle/>
          <a:p>
            <a:pPr algn="r">
              <a:lnSpc>
                <a:spcPct val="100000"/>
              </a:lnSpc>
            </a:pPr>
            <a:fld id="{462D4E42-D5E7-4B29-A562-3633CB6DB5BB}" type="slidenum">
              <a:rPr lang="en-IN" sz="1200" b="0" strike="noStrike" spc="-1">
                <a:solidFill>
                  <a:srgbClr val="000000"/>
                </a:solidFill>
                <a:uFill>
                  <a:solidFill>
                    <a:srgbClr val="FFFFFF"/>
                  </a:solidFill>
                </a:uFill>
                <a:latin typeface="+mn-lt"/>
                <a:ea typeface="+mn-ea"/>
              </a:rPr>
              <a:pPr algn="r">
                <a:lnSpc>
                  <a:spcPct val="100000"/>
                </a:lnSpc>
              </a:pPr>
              <a:t>2</a:t>
            </a:fld>
            <a:endParaRPr lang="en-IN" sz="1400" b="0" strike="noStrike" spc="-1" dirty="0">
              <a:solidFill>
                <a:srgbClr val="000000"/>
              </a:solidFill>
              <a:uFill>
                <a:solidFill>
                  <a:srgbClr val="FFFFFF"/>
                </a:solidFill>
              </a:uFill>
              <a:latin typeface="Times New Roman"/>
            </a:endParaRPr>
          </a:p>
        </p:txBody>
      </p:sp>
    </p:spTree>
    <p:extLst>
      <p:ext uri="{BB962C8B-B14F-4D97-AF65-F5344CB8AC3E}">
        <p14:creationId xmlns="" xmlns:p14="http://schemas.microsoft.com/office/powerpoint/2010/main" val="3048526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14C32AD-2EA6-4A7D-86EC-9A2F88161CFC}" type="datetimeFigureOut">
              <a:rPr lang="en-US" smtClean="0"/>
              <a:pPr/>
              <a:t>11/9/2021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9233C96-6D51-438B-BB0B-7B41330469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4C32AD-2EA6-4A7D-86EC-9A2F88161CFC}"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33C96-6D51-438B-BB0B-7B41330469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4C32AD-2EA6-4A7D-86EC-9A2F88161CFC}"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33C96-6D51-438B-BB0B-7B41330469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4C32AD-2EA6-4A7D-86EC-9A2F88161CFC}"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33C96-6D51-438B-BB0B-7B41330469E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14C32AD-2EA6-4A7D-86EC-9A2F88161CFC}"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33C96-6D51-438B-BB0B-7B41330469E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4C32AD-2EA6-4A7D-86EC-9A2F88161CFC}"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233C96-6D51-438B-BB0B-7B41330469E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14C32AD-2EA6-4A7D-86EC-9A2F88161CFC}" type="datetimeFigureOut">
              <a:rPr lang="en-US" smtClean="0"/>
              <a:pPr/>
              <a:t>11/9/2021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9233C96-6D51-438B-BB0B-7B41330469E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14C32AD-2EA6-4A7D-86EC-9A2F88161CFC}" type="datetimeFigureOut">
              <a:rPr lang="en-US" smtClean="0"/>
              <a:pPr/>
              <a:t>11/9/2021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9233C96-6D51-438B-BB0B-7B41330469E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4C32AD-2EA6-4A7D-86EC-9A2F88161CFC}" type="datetimeFigureOut">
              <a:rPr lang="en-US" smtClean="0"/>
              <a:pPr/>
              <a:t>11/9/2021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9233C96-6D51-438B-BB0B-7B41330469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14C32AD-2EA6-4A7D-86EC-9A2F88161CFC}"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233C96-6D51-438B-BB0B-7B41330469E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14C32AD-2EA6-4A7D-86EC-9A2F88161CFC}" type="datetimeFigureOut">
              <a:rPr lang="en-US" smtClean="0"/>
              <a:pPr/>
              <a:t>11/9/2021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9233C96-6D51-438B-BB0B-7B41330469E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14C32AD-2EA6-4A7D-86EC-9A2F88161CFC}" type="datetimeFigureOut">
              <a:rPr lang="en-US" smtClean="0"/>
              <a:pPr/>
              <a:t>11/9/2021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9233C96-6D51-438B-BB0B-7B41330469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ftwaretestingfundamentals.com/software-testing-methods/"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295280" y="3200400"/>
            <a:ext cx="6400440" cy="1599840"/>
          </a:xfrm>
          <a:prstGeom prst="rect">
            <a:avLst/>
          </a:prstGeom>
          <a:noFill/>
          <a:ln>
            <a:noFill/>
          </a:ln>
        </p:spPr>
        <p:txBody>
          <a:bodyPr lIns="90000" tIns="45000" rIns="90000" bIns="45000"/>
          <a:lstStyle/>
          <a:p>
            <a:pPr algn="ctr">
              <a:lnSpc>
                <a:spcPct val="100000"/>
              </a:lnSpc>
            </a:pPr>
            <a:endParaRPr lang="en-IN" sz="3200" b="0" strike="noStrike" spc="-1" dirty="0">
              <a:solidFill>
                <a:srgbClr val="000000"/>
              </a:solidFill>
              <a:uFill>
                <a:solidFill>
                  <a:srgbClr val="FFFFFF"/>
                </a:solidFill>
              </a:uFill>
              <a:latin typeface="Arial"/>
            </a:endParaRPr>
          </a:p>
        </p:txBody>
      </p:sp>
      <p:sp>
        <p:nvSpPr>
          <p:cNvPr id="265" name="TextShape 2"/>
          <p:cNvSpPr txBox="1"/>
          <p:nvPr/>
        </p:nvSpPr>
        <p:spPr>
          <a:xfrm>
            <a:off x="457200" y="1752600"/>
            <a:ext cx="8229240" cy="914400"/>
          </a:xfrm>
          <a:prstGeom prst="rect">
            <a:avLst/>
          </a:prstGeom>
          <a:noFill/>
          <a:ln>
            <a:noFill/>
          </a:ln>
        </p:spPr>
        <p:txBody>
          <a:bodyPr lIns="90000" tIns="45000" rIns="90000" bIns="91440" anchor="ctr"/>
          <a:lstStyle/>
          <a:p>
            <a:pPr algn="ctr">
              <a:lnSpc>
                <a:spcPct val="100000"/>
              </a:lnSpc>
            </a:pPr>
            <a:endParaRPr lang="en-US" sz="4000" b="0" strike="noStrike" spc="-1" dirty="0" smtClean="0">
              <a:uFill>
                <a:solidFill>
                  <a:srgbClr val="FFFFFF"/>
                </a:solidFill>
              </a:uFill>
              <a:latin typeface="Times New Roman" pitchFamily="18" charset="0"/>
              <a:cs typeface="Times New Roman" pitchFamily="18" charset="0"/>
            </a:endParaRPr>
          </a:p>
          <a:p>
            <a:pPr algn="ctr">
              <a:lnSpc>
                <a:spcPct val="100000"/>
              </a:lnSpc>
            </a:pPr>
            <a:endParaRPr lang="en-US" sz="4000" spc="-1" dirty="0" smtClean="0">
              <a:uFill>
                <a:solidFill>
                  <a:srgbClr val="FFFFFF"/>
                </a:solidFill>
              </a:uFill>
              <a:latin typeface="Times New Roman" pitchFamily="18" charset="0"/>
              <a:cs typeface="Times New Roman" pitchFamily="18" charset="0"/>
            </a:endParaRPr>
          </a:p>
          <a:p>
            <a:pPr algn="ctr">
              <a:lnSpc>
                <a:spcPct val="100000"/>
              </a:lnSpc>
            </a:pPr>
            <a:endParaRPr lang="en-US" sz="4000" b="0" strike="noStrike" spc="-1" dirty="0" smtClean="0">
              <a:uFill>
                <a:solidFill>
                  <a:srgbClr val="FFFFFF"/>
                </a:solidFill>
              </a:uFill>
              <a:latin typeface="Times New Roman" pitchFamily="18" charset="0"/>
              <a:cs typeface="Times New Roman" pitchFamily="18" charset="0"/>
            </a:endParaRPr>
          </a:p>
          <a:p>
            <a:pPr algn="ctr">
              <a:lnSpc>
                <a:spcPct val="100000"/>
              </a:lnSpc>
            </a:pPr>
            <a:endParaRPr lang="en-US" sz="4000" spc="-1" dirty="0" smtClean="0">
              <a:uFill>
                <a:solidFill>
                  <a:srgbClr val="FFFFFF"/>
                </a:solidFill>
              </a:uFill>
              <a:latin typeface="Times New Roman" pitchFamily="18" charset="0"/>
              <a:cs typeface="Times New Roman" pitchFamily="18" charset="0"/>
            </a:endParaRPr>
          </a:p>
          <a:p>
            <a:pPr algn="ctr">
              <a:lnSpc>
                <a:spcPct val="100000"/>
              </a:lnSpc>
            </a:pPr>
            <a:endParaRPr lang="en-US" sz="4000" b="0" strike="noStrike" spc="-1" dirty="0" smtClean="0">
              <a:uFill>
                <a:solidFill>
                  <a:srgbClr val="FFFFFF"/>
                </a:solidFill>
              </a:uFill>
              <a:latin typeface="Times New Roman" pitchFamily="18" charset="0"/>
              <a:cs typeface="Times New Roman" pitchFamily="18" charset="0"/>
            </a:endParaRPr>
          </a:p>
          <a:p>
            <a:pPr algn="ctr">
              <a:lnSpc>
                <a:spcPct val="100000"/>
              </a:lnSpc>
            </a:pPr>
            <a:r>
              <a:rPr lang="en-US" sz="4000" b="0" strike="noStrike" spc="-1" dirty="0" smtClean="0">
                <a:uFill>
                  <a:solidFill>
                    <a:srgbClr val="FFFFFF"/>
                  </a:solidFill>
                </a:uFill>
                <a:latin typeface="Times New Roman" pitchFamily="18" charset="0"/>
                <a:cs typeface="Times New Roman" pitchFamily="18" charset="0"/>
              </a:rPr>
              <a:t>Software Testing</a:t>
            </a:r>
          </a:p>
          <a:p>
            <a:pPr algn="ctr">
              <a:lnSpc>
                <a:spcPct val="100000"/>
              </a:lnSpc>
            </a:pPr>
            <a:endParaRPr lang="en-US" sz="4000" b="1" spc="-1" dirty="0">
              <a:solidFill>
                <a:schemeClr val="tx1"/>
              </a:solidFill>
              <a:uFill>
                <a:solidFill>
                  <a:srgbClr val="FFFFFF"/>
                </a:solidFill>
              </a:uFill>
              <a:latin typeface="Times New Roman" pitchFamily="18" charset="0"/>
              <a:cs typeface="Times New Roman" pitchFamily="18" charset="0"/>
            </a:endParaRPr>
          </a:p>
        </p:txBody>
      </p:sp>
      <p:pic>
        <p:nvPicPr>
          <p:cNvPr id="4" name="Picture 3" descr="googleformheader.jpg"/>
          <p:cNvPicPr>
            <a:picLocks noChangeAspect="1"/>
          </p:cNvPicPr>
          <p:nvPr/>
        </p:nvPicPr>
        <p:blipFill>
          <a:blip r:embed="rId2"/>
          <a:stretch>
            <a:fillRect/>
          </a:stretch>
        </p:blipFill>
        <p:spPr>
          <a:xfrm>
            <a:off x="304800" y="228600"/>
            <a:ext cx="8610600" cy="1295400"/>
          </a:xfrm>
          <a:prstGeom prst="rect">
            <a:avLst/>
          </a:prstGeom>
        </p:spPr>
      </p:pic>
      <p:sp>
        <p:nvSpPr>
          <p:cNvPr id="5" name="TextBox 12"/>
          <p:cNvSpPr txBox="1"/>
          <p:nvPr/>
        </p:nvSpPr>
        <p:spPr>
          <a:xfrm>
            <a:off x="4800600" y="4786322"/>
            <a:ext cx="4343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smtClean="0"/>
              <a:t>By: </a:t>
            </a:r>
            <a:r>
              <a:rPr lang="en-US" sz="2400" dirty="0" err="1" smtClean="0"/>
              <a:t>Anand</a:t>
            </a:r>
            <a:r>
              <a:rPr lang="en-US" sz="2400" dirty="0" smtClean="0"/>
              <a:t> C </a:t>
            </a:r>
            <a:r>
              <a:rPr lang="en-US" sz="2400" dirty="0" err="1" smtClean="0"/>
              <a:t>Unakal</a:t>
            </a:r>
            <a:endParaRPr lang="en-US" sz="24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381000" y="274680"/>
            <a:ext cx="8305440" cy="1142640"/>
          </a:xfrm>
          <a:prstGeom prst="rect">
            <a:avLst/>
          </a:prstGeom>
          <a:noFill/>
          <a:ln>
            <a:noFill/>
          </a:ln>
        </p:spPr>
        <p:txBody>
          <a:bodyPr lIns="90000" tIns="45000" rIns="90000" bIns="91440" anchor="b"/>
          <a:lstStyle/>
          <a:p>
            <a:pPr>
              <a:lnSpc>
                <a:spcPct val="100000"/>
              </a:lnSpc>
            </a:pPr>
            <a:endParaRPr lang="en-US" sz="3200" b="1" strike="noStrike" spc="-1" dirty="0" smtClean="0">
              <a:uFill>
                <a:solidFill>
                  <a:srgbClr val="FFFFFF"/>
                </a:solidFill>
              </a:uFill>
              <a:latin typeface="Times New Roman" pitchFamily="18" charset="0"/>
              <a:cs typeface="Times New Roman" pitchFamily="18" charset="0"/>
            </a:endParaRPr>
          </a:p>
          <a:p>
            <a:pPr>
              <a:lnSpc>
                <a:spcPct val="100000"/>
              </a:lnSpc>
            </a:pPr>
            <a:r>
              <a:rPr lang="en-US" sz="3200" b="1" strike="noStrike" spc="-1" dirty="0" smtClean="0">
                <a:uFill>
                  <a:solidFill>
                    <a:srgbClr val="FFFFFF"/>
                  </a:solidFill>
                </a:uFill>
                <a:latin typeface="Times New Roman" pitchFamily="18" charset="0"/>
                <a:cs typeface="Times New Roman" pitchFamily="18" charset="0"/>
              </a:rPr>
              <a:t>   3. Design</a:t>
            </a:r>
            <a:endParaRPr lang="en-US" sz="3200" b="1" strike="noStrike" spc="-1" dirty="0">
              <a:uFill>
                <a:solidFill>
                  <a:srgbClr val="FFFFFF"/>
                </a:solidFill>
              </a:uFill>
              <a:latin typeface="Times New Roman" pitchFamily="18" charset="0"/>
              <a:cs typeface="Times New Roman" pitchFamily="18" charset="0"/>
            </a:endParaRPr>
          </a:p>
        </p:txBody>
      </p:sp>
      <p:sp>
        <p:nvSpPr>
          <p:cNvPr id="287" name="TextShape 2"/>
          <p:cNvSpPr txBox="1"/>
          <p:nvPr/>
        </p:nvSpPr>
        <p:spPr>
          <a:xfrm>
            <a:off x="381000" y="1295400"/>
            <a:ext cx="7772040" cy="259080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The purpose of the design phase is to figure out how to satisfy the requirements mentioned in the SRS.</a:t>
            </a: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Based on the documented requirements, the product architects create the optimal product design, minimizing the risks and taking into account budget and time constraints.</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4" name="Rectangle 3"/>
          <p:cNvSpPr/>
          <p:nvPr/>
        </p:nvSpPr>
        <p:spPr>
          <a:xfrm>
            <a:off x="533400" y="3810000"/>
            <a:ext cx="5638800" cy="523220"/>
          </a:xfrm>
          <a:prstGeom prst="rect">
            <a:avLst/>
          </a:prstGeom>
        </p:spPr>
        <p:txBody>
          <a:bodyPr wrap="square">
            <a:spAutoFit/>
          </a:bodyPr>
          <a:lstStyle/>
          <a:p>
            <a:pPr>
              <a:lnSpc>
                <a:spcPct val="100000"/>
              </a:lnSpc>
            </a:pPr>
            <a:r>
              <a:rPr lang="en-US" sz="2800" b="1" strike="noStrike" spc="-1" dirty="0" smtClean="0">
                <a:uFill>
                  <a:solidFill>
                    <a:srgbClr val="FFFFFF"/>
                  </a:solidFill>
                </a:uFill>
                <a:latin typeface="Times New Roman" pitchFamily="18" charset="0"/>
                <a:cs typeface="Times New Roman" pitchFamily="18" charset="0"/>
              </a:rPr>
              <a:t>4</a:t>
            </a:r>
            <a:r>
              <a:rPr lang="en-US" b="1" strike="noStrike" spc="-1" dirty="0" smtClean="0">
                <a:uFill>
                  <a:solidFill>
                    <a:srgbClr val="FFFFFF"/>
                  </a:solidFill>
                </a:uFill>
                <a:latin typeface="Times New Roman" pitchFamily="18" charset="0"/>
                <a:cs typeface="Times New Roman" pitchFamily="18" charset="0"/>
              </a:rPr>
              <a:t>. </a:t>
            </a:r>
            <a:r>
              <a:rPr lang="en-US" sz="2800" b="1" strike="noStrike" spc="-1" dirty="0" smtClean="0">
                <a:uFill>
                  <a:solidFill>
                    <a:srgbClr val="FFFFFF"/>
                  </a:solidFill>
                </a:uFill>
                <a:latin typeface="Times New Roman" pitchFamily="18" charset="0"/>
                <a:cs typeface="Times New Roman" pitchFamily="18" charset="0"/>
              </a:rPr>
              <a:t>Development or coding</a:t>
            </a:r>
            <a:endParaRPr lang="en-US" sz="2800" b="1" strike="noStrike" spc="-1" dirty="0">
              <a:uFill>
                <a:solidFill>
                  <a:srgbClr val="FFFFFF"/>
                </a:solidFill>
              </a:uFill>
              <a:latin typeface="Times New Roman" pitchFamily="18" charset="0"/>
              <a:cs typeface="Times New Roman" pitchFamily="18" charset="0"/>
            </a:endParaRPr>
          </a:p>
        </p:txBody>
      </p:sp>
      <p:sp>
        <p:nvSpPr>
          <p:cNvPr id="5" name="Rectangle 4"/>
          <p:cNvSpPr/>
          <p:nvPr/>
        </p:nvSpPr>
        <p:spPr>
          <a:xfrm>
            <a:off x="533400" y="4343400"/>
            <a:ext cx="8229600" cy="1569660"/>
          </a:xfrm>
          <a:prstGeom prst="rect">
            <a:avLst/>
          </a:prstGeom>
        </p:spPr>
        <p:txBody>
          <a:bodyPr wrap="square">
            <a:spAutoFit/>
          </a:bodyPr>
          <a:lstStyle/>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At this stage, the product is created based on the previously agreed design.</a:t>
            </a: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This development or coding phase comprises coding the programs in the chosen programming language.</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6" name="Picture 5" descr="WhatsApp Image 2020-07-07 at 14.53.53.jpeg"/>
          <p:cNvPicPr>
            <a:picLocks noChangeAspect="1"/>
          </p:cNvPicPr>
          <p:nvPr/>
        </p:nvPicPr>
        <p:blipFill>
          <a:blip r:embed="rId2"/>
          <a:stretch>
            <a:fillRect/>
          </a:stretch>
        </p:blipFill>
        <p:spPr>
          <a:xfrm>
            <a:off x="75438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381000" y="609600"/>
            <a:ext cx="8305440" cy="838200"/>
          </a:xfrm>
          <a:prstGeom prst="rect">
            <a:avLst/>
          </a:prstGeom>
          <a:noFill/>
          <a:ln>
            <a:noFill/>
          </a:ln>
        </p:spPr>
        <p:txBody>
          <a:bodyPr lIns="90000" tIns="45000" rIns="90000" bIns="91440" anchor="b"/>
          <a:lstStyle/>
          <a:p>
            <a:pPr>
              <a:lnSpc>
                <a:spcPct val="100000"/>
              </a:lnSpc>
            </a:pPr>
            <a:endParaRPr lang="en-US" sz="2800" b="1" strike="noStrike" spc="-1" dirty="0" smtClean="0">
              <a:uFill>
                <a:solidFill>
                  <a:srgbClr val="FFFFFF"/>
                </a:solidFill>
              </a:uFill>
              <a:latin typeface="Times New Roman" pitchFamily="18" charset="0"/>
              <a:cs typeface="Times New Roman" pitchFamily="18" charset="0"/>
            </a:endParaRPr>
          </a:p>
          <a:p>
            <a:pPr>
              <a:lnSpc>
                <a:spcPct val="100000"/>
              </a:lnSpc>
            </a:pPr>
            <a:r>
              <a:rPr lang="en-US" sz="2800" b="1" strike="noStrike" spc="-1" dirty="0" smtClean="0">
                <a:uFill>
                  <a:solidFill>
                    <a:srgbClr val="FFFFFF"/>
                  </a:solidFill>
                </a:uFill>
                <a:latin typeface="Times New Roman" pitchFamily="18" charset="0"/>
                <a:cs typeface="Times New Roman" pitchFamily="18" charset="0"/>
              </a:rPr>
              <a:t>5. Testing</a:t>
            </a:r>
            <a:endParaRPr lang="en-US" sz="2800" b="1" strike="noStrike" spc="-1" dirty="0">
              <a:uFill>
                <a:solidFill>
                  <a:srgbClr val="FFFFFF"/>
                </a:solidFill>
              </a:uFill>
              <a:latin typeface="Times New Roman" pitchFamily="18" charset="0"/>
              <a:cs typeface="Times New Roman" pitchFamily="18" charset="0"/>
            </a:endParaRPr>
          </a:p>
        </p:txBody>
      </p:sp>
      <p:sp>
        <p:nvSpPr>
          <p:cNvPr id="291" name="TextShape 2"/>
          <p:cNvSpPr txBox="1"/>
          <p:nvPr/>
        </p:nvSpPr>
        <p:spPr>
          <a:xfrm>
            <a:off x="609600" y="1066800"/>
            <a:ext cx="77720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The </a:t>
            </a:r>
            <a:r>
              <a:rPr lang="en-US" sz="2400" b="0" strike="noStrike" spc="-1" dirty="0">
                <a:solidFill>
                  <a:srgbClr val="000000"/>
                </a:solidFill>
                <a:uFill>
                  <a:solidFill>
                    <a:srgbClr val="FFFFFF"/>
                  </a:solidFill>
                </a:uFill>
                <a:latin typeface="Times New Roman" pitchFamily="18" charset="0"/>
                <a:cs typeface="Times New Roman" pitchFamily="18" charset="0"/>
              </a:rPr>
              <a:t>created product is tested, and any issues are reported, documented, fixed and tested again. This process follows until the product quality requirements are met</a:t>
            </a:r>
            <a:r>
              <a:rPr lang="en-US" sz="2800" b="0" strike="noStrike" spc="-1" dirty="0">
                <a:solidFill>
                  <a:srgbClr val="000000"/>
                </a:solidFill>
                <a:uFill>
                  <a:solidFill>
                    <a:srgbClr val="FFFFFF"/>
                  </a:solidFill>
                </a:uFill>
                <a:latin typeface="Perpetua"/>
              </a:rPr>
              <a:t>.</a:t>
            </a:r>
            <a:endParaRPr lang="en-US" sz="2600" b="0" strike="noStrike" spc="-1" dirty="0">
              <a:solidFill>
                <a:srgbClr val="000000"/>
              </a:solidFill>
              <a:uFill>
                <a:solidFill>
                  <a:srgbClr val="FFFFFF"/>
                </a:solidFill>
              </a:uFill>
              <a:latin typeface="Perpetua"/>
            </a:endParaRPr>
          </a:p>
        </p:txBody>
      </p:sp>
      <p:sp>
        <p:nvSpPr>
          <p:cNvPr id="4" name="Rectangle 3"/>
          <p:cNvSpPr/>
          <p:nvPr/>
        </p:nvSpPr>
        <p:spPr>
          <a:xfrm>
            <a:off x="304800" y="2743200"/>
            <a:ext cx="5797584" cy="523220"/>
          </a:xfrm>
          <a:prstGeom prst="rect">
            <a:avLst/>
          </a:prstGeom>
        </p:spPr>
        <p:txBody>
          <a:bodyPr wrap="square">
            <a:spAutoFit/>
          </a:bodyPr>
          <a:lstStyle/>
          <a:p>
            <a:pPr>
              <a:lnSpc>
                <a:spcPct val="100000"/>
              </a:lnSpc>
            </a:pPr>
            <a:r>
              <a:rPr lang="en-US" sz="2800" b="1" strike="noStrike" spc="-1" dirty="0" smtClean="0">
                <a:uFill>
                  <a:solidFill>
                    <a:srgbClr val="FFFFFF"/>
                  </a:solidFill>
                </a:uFill>
                <a:latin typeface="Times New Roman" pitchFamily="18" charset="0"/>
                <a:cs typeface="Times New Roman" pitchFamily="18" charset="0"/>
              </a:rPr>
              <a:t>6. Deployment and maintenance</a:t>
            </a:r>
            <a:endParaRPr lang="en-US" sz="2800" b="1" strike="noStrike" spc="-1" dirty="0">
              <a:uFill>
                <a:solidFill>
                  <a:srgbClr val="FFFFFF"/>
                </a:solidFill>
              </a:uFill>
              <a:latin typeface="Times New Roman" pitchFamily="18" charset="0"/>
              <a:cs typeface="Times New Roman" pitchFamily="18" charset="0"/>
            </a:endParaRPr>
          </a:p>
        </p:txBody>
      </p:sp>
      <p:sp>
        <p:nvSpPr>
          <p:cNvPr id="5" name="Rectangle 4"/>
          <p:cNvSpPr/>
          <p:nvPr/>
        </p:nvSpPr>
        <p:spPr>
          <a:xfrm>
            <a:off x="609600" y="3441680"/>
            <a:ext cx="8001000" cy="2954655"/>
          </a:xfrm>
          <a:prstGeom prst="rect">
            <a:avLst/>
          </a:prstGeom>
        </p:spPr>
        <p:txBody>
          <a:bodyPr wrap="square">
            <a:spAutoFit/>
          </a:bodyPr>
          <a:lstStyle/>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 Once the product is tested, it is given to the customers who deploy it in their environments. As the users start using the product in their environments, they may observe any differences in the actual and expected results.</a:t>
            </a: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The product now enters the maintenance phase, wherein the product is changed to satisfy the changes that arise from the customers expectations..</a:t>
            </a:r>
          </a:p>
          <a:p>
            <a:pPr marL="274320" indent="-273960">
              <a:lnSpc>
                <a:spcPct val="100000"/>
              </a:lnSpc>
              <a:buClr>
                <a:srgbClr val="D34817"/>
              </a:buClr>
              <a:buSzPct val="85000"/>
            </a:pPr>
            <a:endParaRPr lang="en-US" b="0" strike="noStrike" spc="-1" dirty="0">
              <a:solidFill>
                <a:srgbClr val="000000"/>
              </a:solidFill>
              <a:uFill>
                <a:solidFill>
                  <a:srgbClr val="FFFFFF"/>
                </a:solidFill>
              </a:uFill>
              <a:latin typeface="Perpetua"/>
            </a:endParaRPr>
          </a:p>
        </p:txBody>
      </p:sp>
      <p:pic>
        <p:nvPicPr>
          <p:cNvPr id="6" name="Picture 5" descr="WhatsApp Image 2020-07-07 at 14.53.53.jpeg"/>
          <p:cNvPicPr>
            <a:picLocks noChangeAspect="1"/>
          </p:cNvPicPr>
          <p:nvPr/>
        </p:nvPicPr>
        <p:blipFill>
          <a:blip r:embed="rId2"/>
          <a:stretch>
            <a:fillRect/>
          </a:stretch>
        </p:blipFill>
        <p:spPr>
          <a:xfrm>
            <a:off x="75438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914400" y="838200"/>
            <a:ext cx="7772040" cy="1066800"/>
          </a:xfrm>
          <a:prstGeom prst="rect">
            <a:avLst/>
          </a:prstGeom>
          <a:noFill/>
          <a:ln>
            <a:noFill/>
          </a:ln>
        </p:spPr>
        <p:txBody>
          <a:bodyPr lIns="90000" tIns="45000" rIns="90000" bIns="91440" anchor="b"/>
          <a:lstStyle/>
          <a:p>
            <a:pPr algn="ctr">
              <a:lnSpc>
                <a:spcPct val="100000"/>
              </a:lnSpc>
            </a:pPr>
            <a:endParaRPr lang="en-US" sz="3600" b="1" strike="noStrike" spc="-1" dirty="0" smtClean="0">
              <a:uFill>
                <a:solidFill>
                  <a:srgbClr val="FFFFFF"/>
                </a:solidFill>
              </a:uFill>
              <a:latin typeface="Times New Roman" pitchFamily="18" charset="0"/>
              <a:cs typeface="Times New Roman" pitchFamily="18" charset="0"/>
            </a:endParaRPr>
          </a:p>
          <a:p>
            <a:pPr algn="ctr">
              <a:lnSpc>
                <a:spcPct val="100000"/>
              </a:lnSpc>
            </a:pPr>
            <a:endParaRPr lang="en-US" sz="3600" b="1" strike="noStrike" spc="-1" dirty="0" smtClean="0">
              <a:uFill>
                <a:solidFill>
                  <a:srgbClr val="FFFFFF"/>
                </a:solidFill>
              </a:uFill>
              <a:latin typeface="Times New Roman" pitchFamily="18" charset="0"/>
              <a:cs typeface="Times New Roman" pitchFamily="18" charset="0"/>
            </a:endParaRPr>
          </a:p>
          <a:p>
            <a:pPr algn="ctr">
              <a:lnSpc>
                <a:spcPct val="100000"/>
              </a:lnSpc>
            </a:pPr>
            <a:endParaRPr lang="en-US" sz="3600" b="1" spc="-1" dirty="0" smtClean="0">
              <a:uFill>
                <a:solidFill>
                  <a:srgbClr val="FFFFFF"/>
                </a:solidFill>
              </a:uFill>
              <a:latin typeface="Times New Roman" pitchFamily="18" charset="0"/>
              <a:cs typeface="Times New Roman" pitchFamily="18" charset="0"/>
            </a:endParaRPr>
          </a:p>
          <a:p>
            <a:pPr algn="ctr">
              <a:lnSpc>
                <a:spcPct val="100000"/>
              </a:lnSpc>
            </a:pPr>
            <a:r>
              <a:rPr lang="en-US" sz="3600" b="1" strike="noStrike" spc="-1" dirty="0" smtClean="0">
                <a:uFill>
                  <a:solidFill>
                    <a:srgbClr val="FFFFFF"/>
                  </a:solidFill>
                </a:uFill>
                <a:latin typeface="Times New Roman" pitchFamily="18" charset="0"/>
                <a:cs typeface="Times New Roman" pitchFamily="18" charset="0"/>
              </a:rPr>
              <a:t>Quality ,Quality Assurance</a:t>
            </a:r>
            <a:endParaRPr lang="en-US" sz="3600" b="1" strike="noStrike" spc="-1" dirty="0">
              <a:uFill>
                <a:solidFill>
                  <a:srgbClr val="FFFFFF"/>
                </a:solidFill>
              </a:uFill>
              <a:latin typeface="Times New Roman" pitchFamily="18" charset="0"/>
              <a:cs typeface="Times New Roman" pitchFamily="18" charset="0"/>
            </a:endParaRPr>
          </a:p>
        </p:txBody>
      </p:sp>
      <p:sp>
        <p:nvSpPr>
          <p:cNvPr id="295" name="TextShape 2"/>
          <p:cNvSpPr txBox="1"/>
          <p:nvPr/>
        </p:nvSpPr>
        <p:spPr>
          <a:xfrm>
            <a:off x="457200" y="1447800"/>
            <a:ext cx="77720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600" b="1"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1"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1" strike="noStrike" spc="-1" dirty="0" smtClean="0">
                <a:solidFill>
                  <a:srgbClr val="000000"/>
                </a:solidFill>
                <a:uFill>
                  <a:solidFill>
                    <a:srgbClr val="FFFFFF"/>
                  </a:solidFill>
                </a:uFill>
                <a:latin typeface="Times New Roman" pitchFamily="18" charset="0"/>
                <a:cs typeface="Times New Roman" pitchFamily="18" charset="0"/>
              </a:rPr>
              <a:t>Quality </a:t>
            </a:r>
            <a:r>
              <a:rPr lang="en-US" sz="2600" b="0" strike="noStrike" spc="-1" dirty="0">
                <a:solidFill>
                  <a:srgbClr val="000000"/>
                </a:solidFill>
                <a:uFill>
                  <a:solidFill>
                    <a:srgbClr val="FFFFFF"/>
                  </a:solidFill>
                </a:uFill>
                <a:latin typeface="Times New Roman" pitchFamily="18" charset="0"/>
                <a:cs typeface="Times New Roman" pitchFamily="18" charset="0"/>
              </a:rPr>
              <a:t>is meeting the requirements expected of the </a:t>
            </a:r>
            <a:r>
              <a:rPr lang="en-US" sz="2600" b="0" strike="noStrike" spc="-1" dirty="0" smtClean="0">
                <a:solidFill>
                  <a:srgbClr val="000000"/>
                </a:solidFill>
                <a:uFill>
                  <a:solidFill>
                    <a:srgbClr val="FFFFFF"/>
                  </a:solidFill>
                </a:uFill>
                <a:latin typeface="Times New Roman" pitchFamily="18" charset="0"/>
                <a:cs typeface="Times New Roman" pitchFamily="18" charset="0"/>
              </a:rPr>
              <a:t>software, consistently </a:t>
            </a:r>
            <a:r>
              <a:rPr lang="en-US" sz="2600" b="0" strike="noStrike" spc="-1" dirty="0">
                <a:solidFill>
                  <a:srgbClr val="000000"/>
                </a:solidFill>
                <a:uFill>
                  <a:solidFill>
                    <a:srgbClr val="FFFFFF"/>
                  </a:solidFill>
                </a:uFill>
                <a:latin typeface="Times New Roman" pitchFamily="18" charset="0"/>
                <a:cs typeface="Times New Roman" pitchFamily="18" charset="0"/>
              </a:rPr>
              <a:t>and predictably</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1" strike="noStrike" spc="-1" dirty="0">
                <a:solidFill>
                  <a:srgbClr val="000000"/>
                </a:solidFill>
                <a:uFill>
                  <a:solidFill>
                    <a:srgbClr val="FFFFFF"/>
                  </a:solidFill>
                </a:uFill>
                <a:latin typeface="Times New Roman" pitchFamily="18" charset="0"/>
                <a:cs typeface="Times New Roman" pitchFamily="18" charset="0"/>
              </a:rPr>
              <a:t>Quality assurance </a:t>
            </a:r>
            <a:r>
              <a:rPr lang="en-US" sz="2600" b="0" strike="noStrike" spc="-1" dirty="0">
                <a:solidFill>
                  <a:srgbClr val="000000"/>
                </a:solidFill>
                <a:uFill>
                  <a:solidFill>
                    <a:srgbClr val="FFFFFF"/>
                  </a:solidFill>
                </a:uFill>
                <a:latin typeface="Times New Roman" pitchFamily="18" charset="0"/>
                <a:cs typeface="Times New Roman" pitchFamily="18" charset="0"/>
              </a:rPr>
              <a:t>attempts defect prevention by concentrating on the process of producing the product rather than working on defect detection/correction after the product is built.</a:t>
            </a:r>
          </a:p>
          <a:p>
            <a:pPr>
              <a:lnSpc>
                <a:spcPct val="100000"/>
              </a:lnSpc>
            </a:pPr>
            <a:endParaRPr lang="en-US" sz="2600" b="0" strike="noStrike" spc="-1" dirty="0">
              <a:solidFill>
                <a:srgbClr val="000000"/>
              </a:solidFill>
              <a:uFill>
                <a:solidFill>
                  <a:srgbClr val="FFFFFF"/>
                </a:solidFill>
              </a:uFill>
              <a:latin typeface="Perpetua"/>
            </a:endParaRPr>
          </a:p>
          <a:p>
            <a:pPr>
              <a:lnSpc>
                <a:spcPct val="100000"/>
              </a:lnSpc>
            </a:pPr>
            <a:endParaRPr lang="en-US" sz="2600" b="0" strike="noStrike" spc="-1" dirty="0">
              <a:solidFill>
                <a:srgbClr val="000000"/>
              </a:solidFill>
              <a:uFill>
                <a:solidFill>
                  <a:srgbClr val="FFFFFF"/>
                </a:solidFill>
              </a:uFill>
              <a:latin typeface="Perpetua"/>
            </a:endParaRPr>
          </a:p>
        </p:txBody>
      </p:sp>
      <p:pic>
        <p:nvPicPr>
          <p:cNvPr id="4" name="Picture 3" descr="WhatsApp Image 2020-07-07 at 14.53.53.jpeg"/>
          <p:cNvPicPr>
            <a:picLocks noChangeAspect="1"/>
          </p:cNvPicPr>
          <p:nvPr/>
        </p:nvPicPr>
        <p:blipFill>
          <a:blip r:embed="rId2"/>
          <a:stretch>
            <a:fillRect/>
          </a:stretch>
        </p:blipFill>
        <p:spPr>
          <a:xfrm>
            <a:off x="75438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133600"/>
            <a:ext cx="8305800" cy="2308324"/>
          </a:xfrm>
          <a:prstGeom prst="rect">
            <a:avLst/>
          </a:prstGeom>
        </p:spPr>
        <p:txBody>
          <a:bodyPr wrap="square">
            <a:spAutoFit/>
          </a:bodyPr>
          <a:lstStyle/>
          <a:p>
            <a:pPr marL="274320" indent="-273960" algn="just">
              <a:lnSpc>
                <a:spcPct val="100000"/>
              </a:lnSpc>
              <a:buClr>
                <a:srgbClr val="D34817"/>
              </a:buClr>
              <a:buSzPct val="85000"/>
            </a:pPr>
            <a:endParaRPr lang="en-US" sz="2400" b="1"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400" b="1"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1" strike="noStrike" spc="-1" dirty="0" smtClean="0">
                <a:solidFill>
                  <a:srgbClr val="000000"/>
                </a:solidFill>
                <a:uFill>
                  <a:solidFill>
                    <a:srgbClr val="FFFFFF"/>
                  </a:solidFill>
                </a:uFill>
                <a:latin typeface="Times New Roman" pitchFamily="18" charset="0"/>
                <a:cs typeface="Times New Roman" pitchFamily="18" charset="0"/>
              </a:rPr>
              <a:t>Quality control </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attempts to build a product, test it for expected behavior after it is built and if the expected behavior is not the same as the actual behavior of the product, fixes the product as it necessary and rebuilds the product.</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3" name="Rectangle 2"/>
          <p:cNvSpPr/>
          <p:nvPr/>
        </p:nvSpPr>
        <p:spPr>
          <a:xfrm>
            <a:off x="609600" y="609600"/>
            <a:ext cx="5334000" cy="1569660"/>
          </a:xfrm>
          <a:prstGeom prst="rect">
            <a:avLst/>
          </a:prstGeom>
        </p:spPr>
        <p:txBody>
          <a:bodyPr wrap="square">
            <a:spAutoFit/>
          </a:bodyPr>
          <a:lstStyle/>
          <a:p>
            <a:endParaRPr lang="en-US" sz="3200" strike="noStrike" spc="-1" dirty="0" smtClean="0">
              <a:uFill>
                <a:solidFill>
                  <a:srgbClr val="FFFFFF"/>
                </a:solidFill>
              </a:uFill>
              <a:latin typeface="Times New Roman" pitchFamily="18" charset="0"/>
              <a:cs typeface="Times New Roman" pitchFamily="18" charset="0"/>
            </a:endParaRPr>
          </a:p>
          <a:p>
            <a:endParaRPr lang="en-US" sz="3200" spc="-1" dirty="0" smtClean="0">
              <a:uFill>
                <a:solidFill>
                  <a:srgbClr val="FFFFFF"/>
                </a:solidFill>
              </a:uFill>
              <a:latin typeface="Times New Roman" pitchFamily="18" charset="0"/>
              <a:cs typeface="Times New Roman" pitchFamily="18" charset="0"/>
            </a:endParaRPr>
          </a:p>
          <a:p>
            <a:r>
              <a:rPr lang="en-US" sz="3200" strike="noStrike" spc="-1" dirty="0" smtClean="0">
                <a:uFill>
                  <a:solidFill>
                    <a:srgbClr val="FFFFFF"/>
                  </a:solidFill>
                </a:uFill>
                <a:latin typeface="Times New Roman" pitchFamily="18" charset="0"/>
                <a:cs typeface="Times New Roman" pitchFamily="18" charset="0"/>
              </a:rPr>
              <a:t>Quality Control</a:t>
            </a:r>
            <a:endParaRPr lang="en-US" sz="3200" dirty="0"/>
          </a:p>
        </p:txBody>
      </p:sp>
      <p:pic>
        <p:nvPicPr>
          <p:cNvPr id="4" name="Picture 3" descr="WhatsApp Image 2020-07-07 at 14.53.53.jpeg"/>
          <p:cNvPicPr>
            <a:picLocks noChangeAspect="1"/>
          </p:cNvPicPr>
          <p:nvPr/>
        </p:nvPicPr>
        <p:blipFill>
          <a:blip r:embed="rId2"/>
          <a:stretch>
            <a:fillRect/>
          </a:stretch>
        </p:blipFill>
        <p:spPr>
          <a:xfrm>
            <a:off x="7543800" y="0"/>
            <a:ext cx="1400175" cy="1352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491040" y="1828800"/>
            <a:ext cx="8652960" cy="416880"/>
          </a:xfrm>
          <a:prstGeom prst="rect">
            <a:avLst/>
          </a:prstGeom>
          <a:noFill/>
          <a:ln>
            <a:noFill/>
          </a:ln>
        </p:spPr>
        <p:txBody>
          <a:bodyPr lIns="90000" tIns="45000" rIns="90000" bIns="91440" anchor="b"/>
          <a:lstStyle/>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gn="ctr"/>
            <a:endParaRPr lang="en-US" sz="3200" b="1" strike="noStrike" spc="-1" dirty="0" smtClean="0">
              <a:uFill>
                <a:solidFill>
                  <a:srgbClr val="FFFFFF"/>
                </a:solidFill>
              </a:uFill>
              <a:latin typeface="Times New Roman" pitchFamily="18" charset="0"/>
              <a:cs typeface="Times New Roman" pitchFamily="18" charset="0"/>
            </a:endParaRPr>
          </a:p>
          <a:p>
            <a:pPr algn="ctr"/>
            <a:endParaRPr lang="en-US" sz="3200" b="1" spc="-1" dirty="0" smtClean="0">
              <a:uFill>
                <a:solidFill>
                  <a:srgbClr val="FFFFFF"/>
                </a:solidFill>
              </a:uFill>
              <a:latin typeface="Times New Roman" pitchFamily="18" charset="0"/>
              <a:cs typeface="Times New Roman" pitchFamily="18" charset="0"/>
            </a:endParaRPr>
          </a:p>
          <a:p>
            <a:pPr>
              <a:lnSpc>
                <a:spcPct val="100000"/>
              </a:lnSpc>
            </a:pPr>
            <a:endParaRPr lang="en-US" sz="3200" b="0" strike="noStrike" spc="-1" dirty="0">
              <a:solidFill>
                <a:srgbClr val="000000"/>
              </a:solidFill>
              <a:uFill>
                <a:solidFill>
                  <a:srgbClr val="FFFFFF"/>
                </a:solidFill>
              </a:uFill>
              <a:latin typeface="Perpetua"/>
            </a:endParaRPr>
          </a:p>
        </p:txBody>
      </p:sp>
      <p:graphicFrame>
        <p:nvGraphicFramePr>
          <p:cNvPr id="4" name="Table 2"/>
          <p:cNvGraphicFramePr/>
          <p:nvPr/>
        </p:nvGraphicFramePr>
        <p:xfrm>
          <a:off x="304800" y="2362200"/>
          <a:ext cx="8547840" cy="3256560"/>
        </p:xfrm>
        <a:graphic>
          <a:graphicData uri="http://schemas.openxmlformats.org/drawingml/2006/table">
            <a:tbl>
              <a:tblPr/>
              <a:tblGrid>
                <a:gridCol w="4273920"/>
                <a:gridCol w="4273920"/>
              </a:tblGrid>
              <a:tr h="365760">
                <a:tc>
                  <a:txBody>
                    <a:bodyPr/>
                    <a:lstStyle/>
                    <a:p>
                      <a:pPr algn="ctr">
                        <a:lnSpc>
                          <a:spcPct val="100000"/>
                        </a:lnSpc>
                      </a:pPr>
                      <a:r>
                        <a:rPr lang="en-IN" sz="1800" b="1" strike="noStrike" spc="-1" dirty="0">
                          <a:solidFill>
                            <a:srgbClr val="FFFFFF"/>
                          </a:solidFill>
                          <a:uFill>
                            <a:solidFill>
                              <a:srgbClr val="FFFFFF"/>
                            </a:solidFill>
                          </a:uFill>
                          <a:latin typeface="Times New Roman" pitchFamily="18" charset="0"/>
                          <a:cs typeface="Times New Roman" pitchFamily="18" charset="0"/>
                        </a:rPr>
                        <a:t>Quality Assurance</a:t>
                      </a:r>
                      <a:endParaRPr lang="en-IN" sz="1800" b="1" strike="noStrike" spc="-1" dirty="0">
                        <a:solidFill>
                          <a:srgbClr val="000000"/>
                        </a:solidFill>
                        <a:uFill>
                          <a:solidFill>
                            <a:srgbClr val="FFFFFF"/>
                          </a:solidFill>
                        </a:uFill>
                        <a:latin typeface="Times New Roman" pitchFamily="18" charset="0"/>
                        <a:cs typeface="Times New Roman"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gn="ctr">
                        <a:lnSpc>
                          <a:spcPct val="100000"/>
                        </a:lnSpc>
                      </a:pPr>
                      <a:r>
                        <a:rPr lang="en-IN" sz="1800" b="1" strike="noStrike" spc="-1" dirty="0">
                          <a:solidFill>
                            <a:srgbClr val="FFFFFF"/>
                          </a:solidFill>
                          <a:uFill>
                            <a:solidFill>
                              <a:srgbClr val="FFFFFF"/>
                            </a:solidFill>
                          </a:uFill>
                          <a:latin typeface="Times New Roman" pitchFamily="18" charset="0"/>
                          <a:cs typeface="Times New Roman" pitchFamily="18" charset="0"/>
                        </a:rPr>
                        <a:t>Quality Control</a:t>
                      </a:r>
                      <a:endParaRPr lang="en-IN" sz="1800" b="1" strike="noStrike" spc="-1" dirty="0">
                        <a:solidFill>
                          <a:srgbClr val="000000"/>
                        </a:solidFill>
                        <a:uFill>
                          <a:solidFill>
                            <a:srgbClr val="FFFFFF"/>
                          </a:solidFill>
                        </a:uFill>
                        <a:latin typeface="Times New Roman" pitchFamily="18" charset="0"/>
                        <a:cs typeface="Times New Roman"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622440">
                <a:tc>
                  <a:txBody>
                    <a:bodyPr/>
                    <a:lstStyle/>
                    <a:p>
                      <a:pPr>
                        <a:lnSpc>
                          <a:spcPct val="100000"/>
                        </a:lnSpc>
                      </a:pPr>
                      <a:r>
                        <a:rPr lang="en-IN" sz="1800" b="0" strike="noStrike" spc="-1" dirty="0">
                          <a:solidFill>
                            <a:srgbClr val="000000"/>
                          </a:solidFill>
                          <a:uFill>
                            <a:solidFill>
                              <a:srgbClr val="FFFFFF"/>
                            </a:solidFill>
                          </a:uFill>
                          <a:latin typeface="Times New Roman" pitchFamily="18" charset="0"/>
                          <a:cs typeface="Times New Roman" pitchFamily="18" charset="0"/>
                        </a:rPr>
                        <a:t>Concentrates on the process of producing the product.</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IN" sz="1800" b="0" strike="noStrike" spc="-1" dirty="0">
                          <a:solidFill>
                            <a:srgbClr val="000000"/>
                          </a:solidFill>
                          <a:uFill>
                            <a:solidFill>
                              <a:srgbClr val="FFFFFF"/>
                            </a:solidFill>
                          </a:uFill>
                          <a:latin typeface="Times New Roman" pitchFamily="18" charset="0"/>
                          <a:cs typeface="Times New Roman" pitchFamily="18" charset="0"/>
                        </a:rPr>
                        <a:t>Concentrates on specific products.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r>
              <a:tr h="622440">
                <a:tc>
                  <a:txBody>
                    <a:bodyPr/>
                    <a:lstStyle/>
                    <a:p>
                      <a:pPr>
                        <a:lnSpc>
                          <a:spcPct val="100000"/>
                        </a:lnSpc>
                      </a:pPr>
                      <a:r>
                        <a:rPr lang="en-IN" sz="1800" b="0" strike="noStrike" spc="-1" dirty="0">
                          <a:solidFill>
                            <a:srgbClr val="000000"/>
                          </a:solidFill>
                          <a:uFill>
                            <a:solidFill>
                              <a:srgbClr val="FFFFFF"/>
                            </a:solidFill>
                          </a:uFill>
                          <a:latin typeface="Times New Roman" pitchFamily="18" charset="0"/>
                          <a:cs typeface="Times New Roman" pitchFamily="18" charset="0"/>
                        </a:rPr>
                        <a:t>Defect prevention oriented.</a:t>
                      </a: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dirty="0">
                          <a:solidFill>
                            <a:srgbClr val="000000"/>
                          </a:solidFill>
                          <a:uFill>
                            <a:solidFill>
                              <a:srgbClr val="FFFFFF"/>
                            </a:solidFill>
                          </a:uFill>
                          <a:latin typeface="Times New Roman" pitchFamily="18" charset="0"/>
                          <a:cs typeface="Times New Roman" pitchFamily="18" charset="0"/>
                        </a:rPr>
                        <a:t>Defect detection and correction oriented.</a:t>
                      </a: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22440">
                <a:tc>
                  <a:txBody>
                    <a:bodyPr/>
                    <a:lstStyle/>
                    <a:p>
                      <a:pPr>
                        <a:lnSpc>
                          <a:spcPct val="100000"/>
                        </a:lnSpc>
                      </a:pPr>
                      <a:r>
                        <a:rPr lang="en-IN" sz="1800" b="0" strike="noStrike" spc="-1" dirty="0">
                          <a:solidFill>
                            <a:srgbClr val="000000"/>
                          </a:solidFill>
                          <a:uFill>
                            <a:solidFill>
                              <a:srgbClr val="FFFFFF"/>
                            </a:solidFill>
                          </a:uFill>
                          <a:latin typeface="Times New Roman" pitchFamily="18" charset="0"/>
                          <a:cs typeface="Times New Roman" pitchFamily="18" charset="0"/>
                        </a:rPr>
                        <a:t>Usually done throughout the life cycle.</a:t>
                      </a: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dirty="0">
                          <a:solidFill>
                            <a:srgbClr val="000000"/>
                          </a:solidFill>
                          <a:uFill>
                            <a:solidFill>
                              <a:srgbClr val="FFFFFF"/>
                            </a:solidFill>
                          </a:uFill>
                          <a:latin typeface="Times New Roman" pitchFamily="18" charset="0"/>
                          <a:cs typeface="Times New Roman" pitchFamily="18" charset="0"/>
                        </a:rPr>
                        <a:t>Usually done </a:t>
                      </a:r>
                      <a:r>
                        <a:rPr lang="en-IN" sz="1800" b="0" strike="noStrike" spc="-1" dirty="0" smtClean="0">
                          <a:solidFill>
                            <a:srgbClr val="000000"/>
                          </a:solidFill>
                          <a:uFill>
                            <a:solidFill>
                              <a:srgbClr val="FFFFFF"/>
                            </a:solidFill>
                          </a:uFill>
                          <a:latin typeface="Times New Roman" pitchFamily="18" charset="0"/>
                          <a:cs typeface="Times New Roman" pitchFamily="18" charset="0"/>
                        </a:rPr>
                        <a:t>after </a:t>
                      </a:r>
                      <a:r>
                        <a:rPr lang="en-IN" sz="1800" b="0" strike="noStrike" spc="-1" dirty="0">
                          <a:solidFill>
                            <a:srgbClr val="000000"/>
                          </a:solidFill>
                          <a:uFill>
                            <a:solidFill>
                              <a:srgbClr val="FFFFFF"/>
                            </a:solidFill>
                          </a:uFill>
                          <a:latin typeface="Times New Roman" pitchFamily="18" charset="0"/>
                          <a:cs typeface="Times New Roman" pitchFamily="18" charset="0"/>
                        </a:rPr>
                        <a:t>the product is built.</a:t>
                      </a: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57120">
                <a:tc>
                  <a:txBody>
                    <a:bodyPr/>
                    <a:lstStyle/>
                    <a:p>
                      <a:pPr>
                        <a:lnSpc>
                          <a:spcPct val="100000"/>
                        </a:lnSpc>
                      </a:pPr>
                      <a:r>
                        <a:rPr lang="en-IN" sz="1800" b="0" strike="noStrike" spc="-1" dirty="0">
                          <a:solidFill>
                            <a:srgbClr val="000000"/>
                          </a:solidFill>
                          <a:uFill>
                            <a:solidFill>
                              <a:srgbClr val="FFFFFF"/>
                            </a:solidFill>
                          </a:uFill>
                          <a:latin typeface="Times New Roman" pitchFamily="18" charset="0"/>
                          <a:cs typeface="Times New Roman" pitchFamily="18" charset="0"/>
                        </a:rPr>
                        <a:t>This is usually a staff function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dirty="0">
                          <a:solidFill>
                            <a:srgbClr val="000000"/>
                          </a:solidFill>
                          <a:uFill>
                            <a:solidFill>
                              <a:srgbClr val="FFFFFF"/>
                            </a:solidFill>
                          </a:uFill>
                          <a:latin typeface="Times New Roman" pitchFamily="18" charset="0"/>
                          <a:cs typeface="Times New Roman" pitchFamily="18" charset="0"/>
                        </a:rPr>
                        <a:t>This is usually a line function.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22440">
                <a:tc>
                  <a:txBody>
                    <a:bodyPr/>
                    <a:lstStyle/>
                    <a:p>
                      <a:pPr>
                        <a:lnSpc>
                          <a:spcPct val="100000"/>
                        </a:lnSpc>
                      </a:pPr>
                      <a:r>
                        <a:rPr lang="en-IN" sz="1800" b="1" strike="noStrike" spc="-1" dirty="0">
                          <a:solidFill>
                            <a:srgbClr val="000000"/>
                          </a:solidFill>
                          <a:uFill>
                            <a:solidFill>
                              <a:srgbClr val="FFFFFF"/>
                            </a:solidFill>
                          </a:uFill>
                          <a:latin typeface="Times New Roman" pitchFamily="18" charset="0"/>
                          <a:cs typeface="Times New Roman" pitchFamily="18" charset="0"/>
                        </a:rPr>
                        <a:t>Examples: </a:t>
                      </a:r>
                      <a:r>
                        <a:rPr lang="en-IN" sz="1800" b="0" strike="noStrike" spc="-1" dirty="0">
                          <a:solidFill>
                            <a:srgbClr val="000000"/>
                          </a:solidFill>
                          <a:uFill>
                            <a:solidFill>
                              <a:srgbClr val="FFFFFF"/>
                            </a:solidFill>
                          </a:uFill>
                          <a:latin typeface="Times New Roman" pitchFamily="18" charset="0"/>
                          <a:cs typeface="Times New Roman" pitchFamily="18" charset="0"/>
                        </a:rPr>
                        <a:t>Reviews and audits</a:t>
                      </a: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1" strike="noStrike" spc="-1" dirty="0">
                          <a:solidFill>
                            <a:srgbClr val="000000"/>
                          </a:solidFill>
                          <a:uFill>
                            <a:solidFill>
                              <a:srgbClr val="FFFFFF"/>
                            </a:solidFill>
                          </a:uFill>
                          <a:latin typeface="Times New Roman" pitchFamily="18" charset="0"/>
                          <a:cs typeface="Times New Roman" pitchFamily="18" charset="0"/>
                        </a:rPr>
                        <a:t>Examples</a:t>
                      </a:r>
                      <a:r>
                        <a:rPr lang="en-IN" sz="1800" b="0" strike="noStrike" spc="-1" dirty="0">
                          <a:solidFill>
                            <a:srgbClr val="000000"/>
                          </a:solidFill>
                          <a:uFill>
                            <a:solidFill>
                              <a:srgbClr val="FFFFFF"/>
                            </a:solidFill>
                          </a:uFill>
                          <a:latin typeface="Times New Roman" pitchFamily="18" charset="0"/>
                          <a:cs typeface="Times New Roman" pitchFamily="18" charset="0"/>
                        </a:rPr>
                        <a:t>: Software testing at various levels</a:t>
                      </a: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pic>
        <p:nvPicPr>
          <p:cNvPr id="5" name="Picture 4"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
        <p:nvSpPr>
          <p:cNvPr id="6" name="Rectangle 5"/>
          <p:cNvSpPr/>
          <p:nvPr/>
        </p:nvSpPr>
        <p:spPr>
          <a:xfrm>
            <a:off x="1371600" y="1295400"/>
            <a:ext cx="6553200" cy="892552"/>
          </a:xfrm>
          <a:prstGeom prst="rect">
            <a:avLst/>
          </a:prstGeom>
        </p:spPr>
        <p:txBody>
          <a:bodyPr wrap="square">
            <a:spAutoFit/>
          </a:bodyPr>
          <a:lstStyle/>
          <a:p>
            <a:pPr algn="ctr"/>
            <a:r>
              <a:rPr lang="en-US" sz="2600" b="1" spc="-1" dirty="0" smtClean="0">
                <a:uFill>
                  <a:solidFill>
                    <a:srgbClr val="FFFFFF"/>
                  </a:solidFill>
                </a:uFill>
                <a:latin typeface="Times New Roman" pitchFamily="18" charset="0"/>
                <a:cs typeface="Times New Roman" pitchFamily="18" charset="0"/>
              </a:rPr>
              <a:t>Difference between quality assurance and Quality control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914400" y="1447800"/>
            <a:ext cx="7772040" cy="685800"/>
          </a:xfrm>
          <a:prstGeom prst="rect">
            <a:avLst/>
          </a:prstGeom>
          <a:noFill/>
          <a:ln>
            <a:noFill/>
          </a:ln>
        </p:spPr>
        <p:txBody>
          <a:bodyPr lIns="90000" tIns="45000" rIns="90000" bIns="91440" anchor="b"/>
          <a:lstStyle/>
          <a:p>
            <a:pPr>
              <a:lnSpc>
                <a:spcPct val="100000"/>
              </a:lnSpc>
            </a:pPr>
            <a:endParaRPr lang="en-US" sz="36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3600" b="1" spc="-1" dirty="0" smtClean="0">
              <a:uFill>
                <a:solidFill>
                  <a:srgbClr val="FFFFFF"/>
                </a:solidFill>
              </a:uFill>
              <a:latin typeface="Times New Roman" pitchFamily="18" charset="0"/>
              <a:cs typeface="Times New Roman" pitchFamily="18" charset="0"/>
            </a:endParaRPr>
          </a:p>
          <a:p>
            <a:pPr>
              <a:lnSpc>
                <a:spcPct val="100000"/>
              </a:lnSpc>
            </a:pPr>
            <a:endParaRPr lang="en-US" sz="36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36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3600" b="1" spc="-1" dirty="0" smtClean="0">
              <a:uFill>
                <a:solidFill>
                  <a:srgbClr val="FFFFFF"/>
                </a:solidFill>
              </a:uFill>
              <a:latin typeface="Times New Roman" pitchFamily="18" charset="0"/>
              <a:cs typeface="Times New Roman" pitchFamily="18" charset="0"/>
            </a:endParaRPr>
          </a:p>
          <a:p>
            <a:pPr>
              <a:lnSpc>
                <a:spcPct val="100000"/>
              </a:lnSpc>
            </a:pPr>
            <a:r>
              <a:rPr lang="en-US" sz="3600" b="1" strike="noStrike" spc="-1" dirty="0" smtClean="0">
                <a:uFill>
                  <a:solidFill>
                    <a:srgbClr val="FFFFFF"/>
                  </a:solidFill>
                </a:uFill>
                <a:latin typeface="Times New Roman" pitchFamily="18" charset="0"/>
                <a:cs typeface="Times New Roman" pitchFamily="18" charset="0"/>
              </a:rPr>
              <a:t>Testing, Verification </a:t>
            </a:r>
            <a:r>
              <a:rPr lang="en-US" sz="3600" b="1" strike="noStrike" spc="-1" dirty="0">
                <a:uFill>
                  <a:solidFill>
                    <a:srgbClr val="FFFFFF"/>
                  </a:solidFill>
                </a:uFill>
                <a:latin typeface="Times New Roman" pitchFamily="18" charset="0"/>
                <a:cs typeface="Times New Roman" pitchFamily="18" charset="0"/>
              </a:rPr>
              <a:t>and Validation</a:t>
            </a:r>
          </a:p>
        </p:txBody>
      </p:sp>
      <p:sp>
        <p:nvSpPr>
          <p:cNvPr id="299" name="TextShape 2"/>
          <p:cNvSpPr txBox="1"/>
          <p:nvPr/>
        </p:nvSpPr>
        <p:spPr>
          <a:xfrm>
            <a:off x="914400" y="1447920"/>
            <a:ext cx="77720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600" b="1"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1"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1" strike="noStrike" spc="-1" dirty="0" smtClean="0">
                <a:solidFill>
                  <a:srgbClr val="000000"/>
                </a:solidFill>
                <a:uFill>
                  <a:solidFill>
                    <a:srgbClr val="FFFFFF"/>
                  </a:solidFill>
                </a:uFill>
                <a:latin typeface="Times New Roman" pitchFamily="18" charset="0"/>
                <a:cs typeface="Times New Roman" pitchFamily="18" charset="0"/>
              </a:rPr>
              <a:t>Software </a:t>
            </a:r>
            <a:r>
              <a:rPr lang="en-US" sz="2600" b="1" strike="noStrike" spc="-1" dirty="0">
                <a:solidFill>
                  <a:srgbClr val="000000"/>
                </a:solidFill>
                <a:uFill>
                  <a:solidFill>
                    <a:srgbClr val="FFFFFF"/>
                  </a:solidFill>
                </a:uFill>
                <a:latin typeface="Times New Roman" pitchFamily="18" charset="0"/>
                <a:cs typeface="Times New Roman" pitchFamily="18" charset="0"/>
              </a:rPr>
              <a:t>testing </a:t>
            </a:r>
            <a:r>
              <a:rPr lang="en-US" sz="2600" b="0" strike="noStrike" spc="-1" dirty="0">
                <a:solidFill>
                  <a:srgbClr val="000000"/>
                </a:solidFill>
                <a:uFill>
                  <a:solidFill>
                    <a:srgbClr val="FFFFFF"/>
                  </a:solidFill>
                </a:uFill>
                <a:latin typeface="Times New Roman" pitchFamily="18" charset="0"/>
                <a:cs typeface="Times New Roman" pitchFamily="18" charset="0"/>
              </a:rPr>
              <a:t>is an activity to check whether the actual results match the expected results and to ensure that the software system is Defect free.</a:t>
            </a:r>
          </a:p>
          <a:p>
            <a:pPr marL="274320" indent="-273960" algn="just">
              <a:lnSpc>
                <a:spcPct val="100000"/>
              </a:lnSpc>
              <a:buClr>
                <a:srgbClr val="D34817"/>
              </a:buClr>
              <a:buSzPct val="85000"/>
              <a:buFont typeface="Wingdings 2" charset="2"/>
              <a:buChar char=""/>
            </a:pPr>
            <a:r>
              <a:rPr lang="en-US" sz="2600" b="1" strike="noStrike" spc="-1" dirty="0">
                <a:solidFill>
                  <a:srgbClr val="000000"/>
                </a:solidFill>
                <a:uFill>
                  <a:solidFill>
                    <a:srgbClr val="FFFFFF"/>
                  </a:solidFill>
                </a:uFill>
                <a:latin typeface="Times New Roman" pitchFamily="18" charset="0"/>
                <a:cs typeface="Times New Roman" pitchFamily="18" charset="0"/>
              </a:rPr>
              <a:t>Verification</a:t>
            </a:r>
            <a:r>
              <a:rPr lang="en-US" sz="2600" b="0" strike="noStrike" spc="-1" dirty="0">
                <a:solidFill>
                  <a:srgbClr val="000000"/>
                </a:solidFill>
                <a:uFill>
                  <a:solidFill>
                    <a:srgbClr val="FFFFFF"/>
                  </a:solidFill>
                </a:uFill>
                <a:latin typeface="Times New Roman" pitchFamily="18" charset="0"/>
                <a:cs typeface="Times New Roman" pitchFamily="18" charset="0"/>
              </a:rPr>
              <a:t> is the process of evaluating a system of component to determine whether the products of the given phase </a:t>
            </a:r>
            <a:r>
              <a:rPr lang="en-US" sz="2600" b="0" strike="noStrike" spc="-1" dirty="0" smtClean="0">
                <a:solidFill>
                  <a:srgbClr val="000000"/>
                </a:solidFill>
                <a:uFill>
                  <a:solidFill>
                    <a:srgbClr val="FFFFFF"/>
                  </a:solidFill>
                </a:uFill>
                <a:latin typeface="Times New Roman" pitchFamily="18" charset="0"/>
                <a:cs typeface="Times New Roman" pitchFamily="18" charset="0"/>
              </a:rPr>
              <a:t>satisfy </a:t>
            </a:r>
            <a:r>
              <a:rPr lang="en-US" sz="2600" b="0" strike="noStrike" spc="-1" dirty="0">
                <a:solidFill>
                  <a:srgbClr val="000000"/>
                </a:solidFill>
                <a:uFill>
                  <a:solidFill>
                    <a:srgbClr val="FFFFFF"/>
                  </a:solidFill>
                </a:uFill>
                <a:latin typeface="Times New Roman" pitchFamily="18" charset="0"/>
                <a:cs typeface="Times New Roman" pitchFamily="18" charset="0"/>
              </a:rPr>
              <a:t>the conditions imposed at the start of that phase. </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It includes reviews and meetings, </a:t>
            </a:r>
            <a:r>
              <a:rPr lang="en-US" sz="2600" b="0" strike="noStrike" spc="-1" dirty="0" smtClean="0">
                <a:solidFill>
                  <a:srgbClr val="000000"/>
                </a:solidFill>
                <a:uFill>
                  <a:solidFill>
                    <a:srgbClr val="FFFFFF"/>
                  </a:solidFill>
                </a:uFill>
                <a:latin typeface="Times New Roman" pitchFamily="18" charset="0"/>
                <a:cs typeface="Times New Roman" pitchFamily="18" charset="0"/>
              </a:rPr>
              <a:t>inspection</a:t>
            </a:r>
            <a:r>
              <a:rPr lang="en-US" sz="2600" b="0" strike="noStrike" spc="-1" dirty="0">
                <a:solidFill>
                  <a:srgbClr val="000000"/>
                </a:solidFill>
                <a:uFill>
                  <a:solidFill>
                    <a:srgbClr val="FFFFFF"/>
                  </a:solidFill>
                </a:uFill>
                <a:latin typeface="Times New Roman" pitchFamily="18" charset="0"/>
                <a:cs typeface="Times New Roman" pitchFamily="18" charset="0"/>
              </a:rPr>
              <a:t>, etc. to evaluate documents, plans, code, requirements and specifications.</a:t>
            </a:r>
          </a:p>
        </p:txBody>
      </p:sp>
      <p:pic>
        <p:nvPicPr>
          <p:cNvPr id="5" name="Picture 4"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914400" y="914400"/>
            <a:ext cx="7772040" cy="502920"/>
          </a:xfrm>
          <a:prstGeom prst="rect">
            <a:avLst/>
          </a:prstGeom>
          <a:noFill/>
          <a:ln>
            <a:noFill/>
          </a:ln>
        </p:spPr>
        <p:txBody>
          <a:bodyPr lIns="90000" tIns="45000" rIns="90000" bIns="91440" anchor="b"/>
          <a:lstStyle/>
          <a:p>
            <a:pPr>
              <a:lnSpc>
                <a:spcPct val="100000"/>
              </a:lnSpc>
            </a:pPr>
            <a:r>
              <a:rPr lang="en-US" sz="4000" spc="-1" dirty="0" smtClean="0">
                <a:uFill>
                  <a:solidFill>
                    <a:srgbClr val="FFFFFF"/>
                  </a:solidFill>
                </a:uFill>
                <a:latin typeface="Franklin Gothic Book"/>
              </a:rPr>
              <a:t>
</a:t>
            </a:r>
            <a:endParaRPr lang="en-US" spc="-1" dirty="0">
              <a:uFill>
                <a:solidFill>
                  <a:srgbClr val="FFFFFF"/>
                </a:solidFill>
              </a:uFill>
              <a:latin typeface="Perpetua"/>
            </a:endParaRPr>
          </a:p>
        </p:txBody>
      </p:sp>
      <p:sp>
        <p:nvSpPr>
          <p:cNvPr id="301" name="TextShape 2"/>
          <p:cNvSpPr txBox="1"/>
          <p:nvPr/>
        </p:nvSpPr>
        <p:spPr>
          <a:xfrm>
            <a:off x="609600" y="914400"/>
            <a:ext cx="7772040" cy="487680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400" b="1"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400" b="1"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1" strike="noStrike" spc="-1" dirty="0" smtClean="0">
                <a:solidFill>
                  <a:srgbClr val="000000"/>
                </a:solidFill>
                <a:uFill>
                  <a:solidFill>
                    <a:srgbClr val="FFFFFF"/>
                  </a:solidFill>
                </a:uFill>
                <a:latin typeface="Times New Roman" pitchFamily="18" charset="0"/>
                <a:cs typeface="Times New Roman" pitchFamily="18" charset="0"/>
              </a:rPr>
              <a:t>Validation </a:t>
            </a:r>
            <a:r>
              <a:rPr lang="en-US" sz="2400" b="0" strike="noStrike" spc="-1" dirty="0">
                <a:solidFill>
                  <a:srgbClr val="000000"/>
                </a:solidFill>
                <a:uFill>
                  <a:solidFill>
                    <a:srgbClr val="FFFFFF"/>
                  </a:solidFill>
                </a:uFill>
                <a:latin typeface="Times New Roman" pitchFamily="18" charset="0"/>
                <a:cs typeface="Times New Roman" pitchFamily="18" charset="0"/>
              </a:rPr>
              <a:t>is the process of evaluating a system or component during or at the end of the development process to determine whether it satisfies specified requirements</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1" strike="noStrike" spc="-1" dirty="0">
                <a:solidFill>
                  <a:srgbClr val="000000"/>
                </a:solidFill>
                <a:uFill>
                  <a:solidFill>
                    <a:srgbClr val="FFFFFF"/>
                  </a:solidFill>
                </a:uFill>
                <a:latin typeface="Times New Roman" pitchFamily="18" charset="0"/>
                <a:cs typeface="Times New Roman" pitchFamily="18" charset="0"/>
              </a:rPr>
              <a:t>Verification </a:t>
            </a:r>
            <a:r>
              <a:rPr lang="en-US" sz="2400" b="0" strike="noStrike" spc="-1" dirty="0">
                <a:solidFill>
                  <a:srgbClr val="000000"/>
                </a:solidFill>
                <a:uFill>
                  <a:solidFill>
                    <a:srgbClr val="FFFFFF"/>
                  </a:solidFill>
                </a:uFill>
                <a:latin typeface="Times New Roman" pitchFamily="18" charset="0"/>
                <a:cs typeface="Times New Roman" pitchFamily="18" charset="0"/>
              </a:rPr>
              <a:t>-Focuses on question </a:t>
            </a:r>
            <a:r>
              <a:rPr lang="en-US" sz="2400" b="1" strike="noStrike" spc="-1" dirty="0">
                <a:solidFill>
                  <a:srgbClr val="000000"/>
                </a:solidFill>
                <a:uFill>
                  <a:solidFill>
                    <a:srgbClr val="FFFFFF"/>
                  </a:solidFill>
                </a:uFill>
                <a:latin typeface="Times New Roman" pitchFamily="18" charset="0"/>
                <a:cs typeface="Times New Roman" pitchFamily="18" charset="0"/>
              </a:rPr>
              <a:t>“Are we building the product right</a:t>
            </a:r>
            <a:r>
              <a:rPr lang="en-US" sz="2400" b="1"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Validation -Focuses on question </a:t>
            </a:r>
            <a:r>
              <a:rPr lang="en-US" sz="2400" b="1" strike="noStrike" spc="-1" dirty="0">
                <a:solidFill>
                  <a:srgbClr val="000000"/>
                </a:solidFill>
                <a:uFill>
                  <a:solidFill>
                    <a:srgbClr val="FFFFFF"/>
                  </a:solidFill>
                </a:uFill>
                <a:latin typeface="Times New Roman" pitchFamily="18" charset="0"/>
                <a:cs typeface="Times New Roman" pitchFamily="18" charset="0"/>
              </a:rPr>
              <a:t>“Are we building the right product</a:t>
            </a:r>
            <a:r>
              <a:rPr lang="en-US" sz="2400" b="1"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1" strike="noStrike" spc="-1" dirty="0">
                <a:solidFill>
                  <a:srgbClr val="000000"/>
                </a:solidFill>
                <a:uFill>
                  <a:solidFill>
                    <a:srgbClr val="FFFFFF"/>
                  </a:solidFill>
                </a:uFill>
                <a:latin typeface="Times New Roman" pitchFamily="18" charset="0"/>
                <a:cs typeface="Times New Roman" pitchFamily="18" charset="0"/>
              </a:rPr>
              <a:t>Quality Assurance  = </a:t>
            </a:r>
            <a:r>
              <a:rPr lang="en-US" sz="2400" b="1" strike="noStrike" spc="-1" dirty="0" smtClean="0">
                <a:solidFill>
                  <a:srgbClr val="000000"/>
                </a:solidFill>
                <a:uFill>
                  <a:solidFill>
                    <a:srgbClr val="FFFFFF"/>
                  </a:solidFill>
                </a:uFill>
                <a:latin typeface="Times New Roman" pitchFamily="18" charset="0"/>
                <a:cs typeface="Times New Roman" pitchFamily="18" charset="0"/>
              </a:rPr>
              <a:t>Verification</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1" strike="noStrike" spc="-1" dirty="0">
                <a:solidFill>
                  <a:srgbClr val="000000"/>
                </a:solidFill>
                <a:uFill>
                  <a:solidFill>
                    <a:srgbClr val="FFFFFF"/>
                  </a:solidFill>
                </a:uFill>
                <a:latin typeface="Times New Roman" pitchFamily="18" charset="0"/>
                <a:cs typeface="Times New Roman" pitchFamily="18" charset="0"/>
              </a:rPr>
              <a:t>Quality Control  </a:t>
            </a:r>
            <a:r>
              <a:rPr lang="en-US" sz="2400" b="1" strike="noStrike" spc="-1" dirty="0" smtClean="0">
                <a:solidFill>
                  <a:srgbClr val="000000"/>
                </a:solidFill>
                <a:uFill>
                  <a:solidFill>
                    <a:srgbClr val="FFFFFF"/>
                  </a:solidFill>
                </a:uFill>
                <a:latin typeface="Times New Roman" pitchFamily="18" charset="0"/>
                <a:cs typeface="Times New Roman" pitchFamily="18" charset="0"/>
              </a:rPr>
              <a:t>     </a:t>
            </a:r>
            <a:r>
              <a:rPr lang="en-US" sz="2400" b="1" strike="noStrike" spc="-1" dirty="0">
                <a:solidFill>
                  <a:srgbClr val="000000"/>
                </a:solidFill>
                <a:uFill>
                  <a:solidFill>
                    <a:srgbClr val="FFFFFF"/>
                  </a:solidFill>
                </a:uFill>
                <a:latin typeface="Times New Roman" pitchFamily="18" charset="0"/>
                <a:cs typeface="Times New Roman" pitchFamily="18" charset="0"/>
              </a:rPr>
              <a:t>=  Validation</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algn="just"/>
            <a:r>
              <a:rPr lang="en-US" sz="2400" b="1" strike="noStrike" spc="-1" dirty="0">
                <a:solidFill>
                  <a:srgbClr val="000000"/>
                </a:solidFill>
                <a:uFill>
                  <a:solidFill>
                    <a:srgbClr val="FFFFFF"/>
                  </a:solidFill>
                </a:uFill>
                <a:latin typeface="Times New Roman" pitchFamily="18" charset="0"/>
                <a:cs typeface="Times New Roman" pitchFamily="18" charset="0"/>
              </a:rPr>
              <a:t>     </a:t>
            </a:r>
            <a:r>
              <a:rPr lang="en-US" sz="2400" b="1" strike="noStrike" spc="-1" dirty="0" smtClean="0">
                <a:solidFill>
                  <a:srgbClr val="000000"/>
                </a:solidFill>
                <a:uFill>
                  <a:solidFill>
                    <a:srgbClr val="FFFFFF"/>
                  </a:solidFill>
                </a:uFill>
                <a:latin typeface="Times New Roman" pitchFamily="18" charset="0"/>
                <a:cs typeface="Times New Roman" pitchFamily="18" charset="0"/>
              </a:rPr>
              <a:t>                                </a:t>
            </a:r>
            <a:r>
              <a:rPr lang="en-US" sz="2400" b="1" strike="noStrike" spc="-1" dirty="0">
                <a:solidFill>
                  <a:srgbClr val="000000"/>
                </a:solidFill>
                <a:uFill>
                  <a:solidFill>
                    <a:srgbClr val="FFFFFF"/>
                  </a:solidFill>
                </a:uFill>
                <a:latin typeface="Times New Roman" pitchFamily="18" charset="0"/>
                <a:cs typeface="Times New Roman" pitchFamily="18" charset="0"/>
              </a:rPr>
              <a:t>= Testing</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
        <p:nvSpPr>
          <p:cNvPr id="5" name="TextBox 4"/>
          <p:cNvSpPr txBox="1"/>
          <p:nvPr/>
        </p:nvSpPr>
        <p:spPr>
          <a:xfrm>
            <a:off x="914400" y="914400"/>
            <a:ext cx="5486400" cy="492443"/>
          </a:xfrm>
          <a:prstGeom prst="rect">
            <a:avLst/>
          </a:prstGeom>
          <a:noFill/>
        </p:spPr>
        <p:txBody>
          <a:bodyPr wrap="square" rtlCol="0">
            <a:spAutoFit/>
          </a:bodyPr>
          <a:lstStyle/>
          <a:p>
            <a:r>
              <a:rPr lang="en-US" sz="2600" b="1" spc="-1" dirty="0" smtClean="0">
                <a:uFill>
                  <a:solidFill>
                    <a:srgbClr val="FFFFFF"/>
                  </a:solidFill>
                </a:uFill>
                <a:latin typeface="Times New Roman" pitchFamily="18" charset="0"/>
                <a:cs typeface="Times New Roman" pitchFamily="18" charset="0"/>
              </a:rPr>
              <a:t>Validation</a:t>
            </a:r>
            <a:endParaRPr lang="en-IN" sz="26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914400" y="1143000"/>
            <a:ext cx="7772040" cy="685800"/>
          </a:xfrm>
          <a:prstGeom prst="rect">
            <a:avLst/>
          </a:prstGeom>
          <a:noFill/>
          <a:ln>
            <a:noFill/>
          </a:ln>
        </p:spPr>
        <p:txBody>
          <a:bodyPr lIns="90000" tIns="45000" rIns="90000" bIns="91440" anchor="b"/>
          <a:lstStyle/>
          <a:p>
            <a:pPr>
              <a:lnSpc>
                <a:spcPct val="100000"/>
              </a:lnSpc>
            </a:pPr>
            <a:endParaRPr lang="en-US" sz="36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36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3600" b="1" spc="-1" dirty="0" smtClean="0">
              <a:uFill>
                <a:solidFill>
                  <a:srgbClr val="FFFFFF"/>
                </a:solidFill>
              </a:uFill>
              <a:latin typeface="Times New Roman" pitchFamily="18" charset="0"/>
              <a:cs typeface="Times New Roman" pitchFamily="18" charset="0"/>
            </a:endParaRPr>
          </a:p>
          <a:p>
            <a:pPr>
              <a:lnSpc>
                <a:spcPct val="100000"/>
              </a:lnSpc>
            </a:pPr>
            <a:r>
              <a:rPr lang="en-US" sz="3600" b="1" strike="noStrike" spc="-1" dirty="0" smtClean="0">
                <a:uFill>
                  <a:solidFill>
                    <a:srgbClr val="FFFFFF"/>
                  </a:solidFill>
                </a:uFill>
                <a:latin typeface="Times New Roman" pitchFamily="18" charset="0"/>
                <a:cs typeface="Times New Roman" pitchFamily="18" charset="0"/>
              </a:rPr>
              <a:t>Life </a:t>
            </a:r>
            <a:r>
              <a:rPr lang="en-US" sz="3600" b="1" strike="noStrike" spc="-1" dirty="0">
                <a:uFill>
                  <a:solidFill>
                    <a:srgbClr val="FFFFFF"/>
                  </a:solidFill>
                </a:uFill>
                <a:latin typeface="Times New Roman" pitchFamily="18" charset="0"/>
                <a:cs typeface="Times New Roman" pitchFamily="18" charset="0"/>
              </a:rPr>
              <a:t>cycle models</a:t>
            </a:r>
          </a:p>
        </p:txBody>
      </p:sp>
      <p:sp>
        <p:nvSpPr>
          <p:cNvPr id="303" name="TextShape 2"/>
          <p:cNvSpPr txBox="1"/>
          <p:nvPr/>
        </p:nvSpPr>
        <p:spPr>
          <a:xfrm>
            <a:off x="914400" y="1447920"/>
            <a:ext cx="7772040" cy="4571640"/>
          </a:xfrm>
          <a:prstGeom prst="rect">
            <a:avLst/>
          </a:prstGeom>
          <a:noFill/>
          <a:ln>
            <a:noFill/>
          </a:ln>
        </p:spPr>
        <p:txBody>
          <a:bodyPr lIns="90000" tIns="45000" rIns="90000" bIns="45000"/>
          <a:lstStyle/>
          <a:p>
            <a:pPr marL="274320" indent="-273960">
              <a:lnSpc>
                <a:spcPct val="100000"/>
              </a:lnSpc>
              <a:buClr>
                <a:srgbClr val="D34817"/>
              </a:buClr>
              <a:buSzPct val="85000"/>
            </a:pPr>
            <a:endParaRPr lang="en-US" sz="2600" b="0" strike="noStrike" spc="-1" dirty="0">
              <a:solidFill>
                <a:srgbClr val="000000"/>
              </a:solidFill>
              <a:uFill>
                <a:solidFill>
                  <a:srgbClr val="FFFFFF"/>
                </a:solidFill>
              </a:uFill>
              <a:latin typeface="Perpetua"/>
            </a:endParaRPr>
          </a:p>
        </p:txBody>
      </p:sp>
      <p:sp>
        <p:nvSpPr>
          <p:cNvPr id="4" name="Rectangle 3"/>
          <p:cNvSpPr/>
          <p:nvPr/>
        </p:nvSpPr>
        <p:spPr>
          <a:xfrm>
            <a:off x="762000" y="1752600"/>
            <a:ext cx="7391400" cy="2677656"/>
          </a:xfrm>
          <a:prstGeom prst="rect">
            <a:avLst/>
          </a:prstGeom>
        </p:spPr>
        <p:txBody>
          <a:bodyPr wrap="square">
            <a:spAutoFit/>
          </a:bodyPr>
          <a:lstStyle/>
          <a:p>
            <a:pPr algn="just">
              <a:lnSpc>
                <a:spcPct val="100000"/>
              </a:lnSpc>
            </a:pPr>
            <a:endParaRPr lang="en-US" sz="2400" spc="-1" dirty="0" smtClean="0">
              <a:solidFill>
                <a:srgbClr val="000000"/>
              </a:solidFill>
              <a:uFill>
                <a:solidFill>
                  <a:srgbClr val="FFFFFF"/>
                </a:solidFill>
              </a:uFill>
              <a:latin typeface="Times New Roman" pitchFamily="18" charset="0"/>
              <a:cs typeface="Times New Roman" pitchFamily="18" charset="0"/>
            </a:endParaRPr>
          </a:p>
          <a:p>
            <a:pPr algn="just">
              <a:lnSpc>
                <a:spcPct val="100000"/>
              </a:lnSpc>
            </a:pPr>
            <a:r>
              <a:rPr lang="en-US" sz="2400" spc="-1" dirty="0" smtClean="0">
                <a:solidFill>
                  <a:srgbClr val="000000"/>
                </a:solidFill>
                <a:uFill>
                  <a:solidFill>
                    <a:srgbClr val="FFFFFF"/>
                  </a:solidFill>
                </a:uFill>
                <a:latin typeface="Times New Roman" pitchFamily="18" charset="0"/>
                <a:cs typeface="Times New Roman" pitchFamily="18" charset="0"/>
              </a:rPr>
              <a:t>Different types of life cycle models are:</a:t>
            </a:r>
          </a:p>
          <a:p>
            <a:pPr marL="274320" indent="-273960" algn="just">
              <a:lnSpc>
                <a:spcPct val="100000"/>
              </a:lnSpc>
              <a:buClr>
                <a:srgbClr val="D34817"/>
              </a:buClr>
              <a:buSzPct val="85000"/>
              <a:buFont typeface="Wingdings" charset="2"/>
              <a:buChar char=""/>
            </a:pPr>
            <a:r>
              <a:rPr lang="en-US" sz="2400" spc="-1" dirty="0" smtClean="0">
                <a:solidFill>
                  <a:srgbClr val="000000"/>
                </a:solidFill>
                <a:uFill>
                  <a:solidFill>
                    <a:srgbClr val="FFFFFF"/>
                  </a:solidFill>
                </a:uFill>
                <a:latin typeface="Times New Roman" pitchFamily="18" charset="0"/>
                <a:cs typeface="Times New Roman" pitchFamily="18" charset="0"/>
              </a:rPr>
              <a:t>Waterfall model.</a:t>
            </a:r>
          </a:p>
          <a:p>
            <a:pPr marL="274320" indent="-273960" algn="just">
              <a:lnSpc>
                <a:spcPct val="100000"/>
              </a:lnSpc>
              <a:buClr>
                <a:srgbClr val="D34817"/>
              </a:buClr>
              <a:buSzPct val="85000"/>
              <a:buFont typeface="Wingdings" charset="2"/>
              <a:buChar char=""/>
            </a:pPr>
            <a:r>
              <a:rPr lang="en-US" sz="2400" spc="-1" dirty="0" smtClean="0">
                <a:solidFill>
                  <a:srgbClr val="000000"/>
                </a:solidFill>
                <a:uFill>
                  <a:solidFill>
                    <a:srgbClr val="FFFFFF"/>
                  </a:solidFill>
                </a:uFill>
                <a:latin typeface="Times New Roman" pitchFamily="18" charset="0"/>
                <a:cs typeface="Times New Roman" pitchFamily="18" charset="0"/>
              </a:rPr>
              <a:t>Prototyping and rapid application development model.</a:t>
            </a:r>
          </a:p>
          <a:p>
            <a:pPr marL="274320" indent="-273960" algn="just">
              <a:lnSpc>
                <a:spcPct val="100000"/>
              </a:lnSpc>
              <a:buClr>
                <a:srgbClr val="D34817"/>
              </a:buClr>
              <a:buSzPct val="85000"/>
              <a:buFont typeface="Wingdings" charset="2"/>
              <a:buChar char=""/>
            </a:pPr>
            <a:r>
              <a:rPr lang="en-US" sz="2400" spc="-1" dirty="0" smtClean="0">
                <a:solidFill>
                  <a:srgbClr val="000000"/>
                </a:solidFill>
                <a:uFill>
                  <a:solidFill>
                    <a:srgbClr val="FFFFFF"/>
                  </a:solidFill>
                </a:uFill>
                <a:latin typeface="Times New Roman" pitchFamily="18" charset="0"/>
                <a:cs typeface="Times New Roman" pitchFamily="18" charset="0"/>
              </a:rPr>
              <a:t>Spiral or Iterative model.</a:t>
            </a:r>
          </a:p>
          <a:p>
            <a:pPr marL="274320" indent="-273960" algn="just">
              <a:lnSpc>
                <a:spcPct val="100000"/>
              </a:lnSpc>
              <a:buClr>
                <a:srgbClr val="D34817"/>
              </a:buClr>
              <a:buSzPct val="85000"/>
              <a:buFont typeface="Wingdings" charset="2"/>
              <a:buChar char=""/>
            </a:pPr>
            <a:r>
              <a:rPr lang="en-US" sz="2400" spc="-1" dirty="0" smtClean="0">
                <a:solidFill>
                  <a:srgbClr val="000000"/>
                </a:solidFill>
                <a:uFill>
                  <a:solidFill>
                    <a:srgbClr val="FFFFFF"/>
                  </a:solidFill>
                </a:uFill>
                <a:latin typeface="Times New Roman" pitchFamily="18" charset="0"/>
                <a:cs typeface="Times New Roman" pitchFamily="18" charset="0"/>
              </a:rPr>
              <a:t>V model.</a:t>
            </a:r>
          </a:p>
          <a:p>
            <a:pPr marL="274320" indent="-273960" algn="just">
              <a:lnSpc>
                <a:spcPct val="100000"/>
              </a:lnSpc>
              <a:buClr>
                <a:srgbClr val="D34817"/>
              </a:buClr>
              <a:buSzPct val="85000"/>
              <a:buFont typeface="Wingdings" charset="2"/>
              <a:buChar char=""/>
            </a:pPr>
            <a:r>
              <a:rPr lang="en-US" sz="2400" spc="-1" dirty="0" smtClean="0">
                <a:solidFill>
                  <a:srgbClr val="000000"/>
                </a:solidFill>
                <a:uFill>
                  <a:solidFill>
                    <a:srgbClr val="FFFFFF"/>
                  </a:solidFill>
                </a:uFill>
                <a:latin typeface="Times New Roman" pitchFamily="18" charset="0"/>
                <a:cs typeface="Times New Roman" pitchFamily="18" charset="0"/>
              </a:rPr>
              <a:t>Modified V model.</a:t>
            </a:r>
            <a:endParaRPr lang="en-US" sz="2400" spc="-1" dirty="0">
              <a:solidFill>
                <a:srgbClr val="000000"/>
              </a:solidFill>
              <a:uFill>
                <a:solidFill>
                  <a:srgbClr val="FFFFFF"/>
                </a:solidFill>
              </a:uFill>
              <a:latin typeface="Times New Roman" pitchFamily="18" charset="0"/>
              <a:cs typeface="Times New Roman" pitchFamily="18" charset="0"/>
            </a:endParaRPr>
          </a:p>
        </p:txBody>
      </p:sp>
      <p:pic>
        <p:nvPicPr>
          <p:cNvPr id="6" name="Picture 5"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914400" y="274680"/>
            <a:ext cx="7772040" cy="1142640"/>
          </a:xfrm>
          <a:prstGeom prst="rect">
            <a:avLst/>
          </a:prstGeom>
          <a:noFill/>
          <a:ln>
            <a:noFill/>
          </a:ln>
        </p:spPr>
        <p:txBody>
          <a:bodyPr lIns="90000" tIns="45000" rIns="90000" bIns="91440" anchor="b"/>
          <a:lstStyle/>
          <a:p>
            <a:pPr>
              <a:lnSpc>
                <a:spcPct val="100000"/>
              </a:lnSpc>
            </a:pPr>
            <a:r>
              <a:rPr lang="en-US" sz="2400" b="1" strike="noStrike" spc="-1" dirty="0">
                <a:uFill>
                  <a:solidFill>
                    <a:srgbClr val="FFFFFF"/>
                  </a:solidFill>
                </a:uFill>
                <a:latin typeface="Times New Roman" pitchFamily="18" charset="0"/>
                <a:cs typeface="Times New Roman" pitchFamily="18" charset="0"/>
              </a:rPr>
              <a:t>Waterfall </a:t>
            </a:r>
            <a:r>
              <a:rPr lang="en-US" sz="2400" b="1" strike="noStrike" spc="-1" dirty="0" smtClean="0">
                <a:uFill>
                  <a:solidFill>
                    <a:srgbClr val="FFFFFF"/>
                  </a:solidFill>
                </a:uFill>
                <a:latin typeface="Times New Roman" pitchFamily="18" charset="0"/>
                <a:cs typeface="Times New Roman" pitchFamily="18" charset="0"/>
              </a:rPr>
              <a:t>Model</a:t>
            </a:r>
            <a:endParaRPr lang="en-US" sz="2400" b="1" strike="noStrike" spc="-1" dirty="0">
              <a:uFill>
                <a:solidFill>
                  <a:srgbClr val="FFFFFF"/>
                </a:solidFill>
              </a:uFill>
              <a:latin typeface="Times New Roman" pitchFamily="18" charset="0"/>
              <a:cs typeface="Times New Roman" pitchFamily="18" charset="0"/>
            </a:endParaRPr>
          </a:p>
        </p:txBody>
      </p:sp>
      <p:pic>
        <p:nvPicPr>
          <p:cNvPr id="16" name="Picture 15" descr="WhatsApp Image 2020-07-07 at 14.53.53.jpeg"/>
          <p:cNvPicPr>
            <a:picLocks noChangeAspect="1"/>
          </p:cNvPicPr>
          <p:nvPr/>
        </p:nvPicPr>
        <p:blipFill>
          <a:blip r:embed="rId2"/>
          <a:stretch>
            <a:fillRect/>
          </a:stretch>
        </p:blipFill>
        <p:spPr>
          <a:xfrm>
            <a:off x="7467600" y="0"/>
            <a:ext cx="1400175" cy="1352550"/>
          </a:xfrm>
          <a:prstGeom prst="rect">
            <a:avLst/>
          </a:prstGeom>
        </p:spPr>
      </p:pic>
      <p:pic>
        <p:nvPicPr>
          <p:cNvPr id="32770" name="Picture 2" descr="Waterfall Model"/>
          <p:cNvPicPr>
            <a:picLocks noChangeAspect="1" noChangeArrowheads="1"/>
          </p:cNvPicPr>
          <p:nvPr/>
        </p:nvPicPr>
        <p:blipFill>
          <a:blip r:embed="rId3"/>
          <a:srcRect/>
          <a:stretch>
            <a:fillRect/>
          </a:stretch>
        </p:blipFill>
        <p:spPr bwMode="auto">
          <a:xfrm>
            <a:off x="685800" y="1524000"/>
            <a:ext cx="7620000" cy="4552951"/>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304800" y="381000"/>
            <a:ext cx="7772040" cy="655320"/>
          </a:xfrm>
          <a:prstGeom prst="rect">
            <a:avLst/>
          </a:prstGeom>
          <a:noFill/>
          <a:ln>
            <a:noFill/>
          </a:ln>
        </p:spPr>
        <p:txBody>
          <a:bodyPr lIns="90000" tIns="45000" rIns="90000" bIns="91440" anchor="b"/>
          <a:lstStyle/>
          <a:p>
            <a:pPr>
              <a:lnSpc>
                <a:spcPct val="100000"/>
              </a:lnSpc>
            </a:pPr>
            <a:r>
              <a:rPr lang="en-US" sz="2400" b="1" strike="noStrike" spc="-1" dirty="0">
                <a:uFill>
                  <a:solidFill>
                    <a:srgbClr val="FFFFFF"/>
                  </a:solidFill>
                </a:uFill>
                <a:latin typeface="Times New Roman" pitchFamily="18" charset="0"/>
                <a:cs typeface="Times New Roman" pitchFamily="18" charset="0"/>
              </a:rPr>
              <a:t>Waterfall </a:t>
            </a:r>
            <a:r>
              <a:rPr lang="en-US" sz="2400" b="1" strike="noStrike" spc="-1" dirty="0" smtClean="0">
                <a:uFill>
                  <a:solidFill>
                    <a:srgbClr val="FFFFFF"/>
                  </a:solidFill>
                </a:uFill>
                <a:latin typeface="Times New Roman" pitchFamily="18" charset="0"/>
                <a:cs typeface="Times New Roman" pitchFamily="18" charset="0"/>
              </a:rPr>
              <a:t>Model</a:t>
            </a:r>
            <a:endParaRPr lang="en-US" sz="2400" b="1" strike="noStrike" spc="-1" dirty="0">
              <a:uFill>
                <a:solidFill>
                  <a:srgbClr val="FFFFFF"/>
                </a:solidFill>
              </a:uFill>
              <a:latin typeface="Times New Roman" pitchFamily="18" charset="0"/>
              <a:cs typeface="Times New Roman" pitchFamily="18" charset="0"/>
            </a:endParaRPr>
          </a:p>
        </p:txBody>
      </p:sp>
      <p:sp>
        <p:nvSpPr>
          <p:cNvPr id="319" name="TextShape 2"/>
          <p:cNvSpPr txBox="1"/>
          <p:nvPr/>
        </p:nvSpPr>
        <p:spPr>
          <a:xfrm>
            <a:off x="0" y="1447920"/>
            <a:ext cx="86864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The waterfall Model is a linear sequential flow.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In which progress is seen as flowing steadily downwards (like a waterfall) through the phases of software implementation.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This means that any phase in the development process begins only if the previous phase is complete</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buFont typeface="Wingdings 2" charset="2"/>
              <a:buChar char=""/>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609600" y="304800"/>
            <a:ext cx="7772040" cy="715920"/>
          </a:xfrm>
          <a:prstGeom prst="rect">
            <a:avLst/>
          </a:prstGeom>
          <a:noFill/>
          <a:ln>
            <a:noFill/>
          </a:ln>
        </p:spPr>
        <p:txBody>
          <a:bodyPr lIns="90000" tIns="45000" rIns="90000" bIns="91440" anchor="b"/>
          <a:lstStyle/>
          <a:p>
            <a:pPr algn="ctr">
              <a:lnSpc>
                <a:spcPct val="100000"/>
              </a:lnSpc>
            </a:pPr>
            <a:r>
              <a:rPr lang="en-US" sz="3600" b="1" strike="noStrike" spc="-1" dirty="0" smtClean="0">
                <a:solidFill>
                  <a:srgbClr val="000000"/>
                </a:solidFill>
                <a:uFill>
                  <a:solidFill>
                    <a:srgbClr val="FFFFFF"/>
                  </a:solidFill>
                </a:uFill>
                <a:latin typeface="Times New Roman" pitchFamily="18" charset="0"/>
                <a:cs typeface="Times New Roman" pitchFamily="18" charset="0"/>
              </a:rPr>
              <a:t>Introduction</a:t>
            </a:r>
            <a:endParaRPr lang="en-US" sz="3600" b="1" strike="noStrike" spc="-1" dirty="0">
              <a:solidFill>
                <a:srgbClr val="000000"/>
              </a:solidFill>
              <a:uFill>
                <a:solidFill>
                  <a:srgbClr val="FFFFFF"/>
                </a:solidFill>
              </a:uFill>
              <a:latin typeface="Times New Roman" pitchFamily="18" charset="0"/>
              <a:cs typeface="Times New Roman" pitchFamily="18" charset="0"/>
            </a:endParaRPr>
          </a:p>
        </p:txBody>
      </p:sp>
      <p:sp>
        <p:nvSpPr>
          <p:cNvPr id="269" name="TextShape 2"/>
          <p:cNvSpPr txBox="1"/>
          <p:nvPr/>
        </p:nvSpPr>
        <p:spPr>
          <a:xfrm>
            <a:off x="457200" y="1295400"/>
            <a:ext cx="8229600" cy="541020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pitchFamily="2" charset="2"/>
              <a:buChar char="Ø"/>
            </a:pPr>
            <a:r>
              <a:rPr lang="en-US" sz="2600" b="1" u="sng" strike="noStrike" spc="-1" dirty="0">
                <a:solidFill>
                  <a:srgbClr val="000000"/>
                </a:solidFill>
                <a:uFill>
                  <a:solidFill>
                    <a:srgbClr val="FFFFFF"/>
                  </a:solidFill>
                </a:uFill>
                <a:latin typeface="Times New Roman" pitchFamily="18" charset="0"/>
                <a:cs typeface="Times New Roman" pitchFamily="18" charset="0"/>
              </a:rPr>
              <a:t>Software: </a:t>
            </a:r>
            <a:r>
              <a:rPr lang="en-US" sz="2600" b="0" strike="noStrike" spc="-1" dirty="0">
                <a:solidFill>
                  <a:srgbClr val="000000"/>
                </a:solidFill>
                <a:uFill>
                  <a:solidFill>
                    <a:srgbClr val="FFFFFF"/>
                  </a:solidFill>
                </a:uFill>
                <a:latin typeface="Times New Roman" pitchFamily="18" charset="0"/>
                <a:cs typeface="Times New Roman" pitchFamily="18" charset="0"/>
              </a:rPr>
              <a:t>Set of instructions or data a computer processor reads in order to perform a task or operation</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There are 2 types of software's: </a:t>
            </a:r>
            <a:r>
              <a:rPr lang="en-US" sz="2600" b="1" strike="noStrike" spc="-1" dirty="0">
                <a:solidFill>
                  <a:srgbClr val="000000"/>
                </a:solidFill>
                <a:uFill>
                  <a:solidFill>
                    <a:srgbClr val="FFFFFF"/>
                  </a:solidFill>
                </a:uFill>
                <a:latin typeface="Times New Roman" pitchFamily="18" charset="0"/>
                <a:cs typeface="Times New Roman" pitchFamily="18" charset="0"/>
              </a:rPr>
              <a:t>Application and System</a:t>
            </a:r>
            <a:r>
              <a:rPr lang="en-US" sz="2600" b="1"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pitchFamily="2" charset="2"/>
              <a:buChar char="Ø"/>
            </a:pPr>
            <a:r>
              <a:rPr lang="en-US" sz="2600" b="1" u="sng" strike="noStrike" spc="-1" dirty="0">
                <a:solidFill>
                  <a:srgbClr val="000000"/>
                </a:solidFill>
                <a:uFill>
                  <a:solidFill>
                    <a:srgbClr val="FFFFFF"/>
                  </a:solidFill>
                </a:uFill>
                <a:latin typeface="Times New Roman" pitchFamily="18" charset="0"/>
                <a:cs typeface="Times New Roman" pitchFamily="18" charset="0"/>
              </a:rPr>
              <a:t>System software: </a:t>
            </a:r>
            <a:r>
              <a:rPr lang="en-US" sz="2600" b="0" strike="noStrike" spc="-1" dirty="0">
                <a:solidFill>
                  <a:srgbClr val="000000"/>
                </a:solidFill>
                <a:uFill>
                  <a:solidFill>
                    <a:srgbClr val="FFFFFF"/>
                  </a:solidFill>
                </a:uFill>
                <a:latin typeface="Times New Roman" pitchFamily="18" charset="0"/>
                <a:cs typeface="Times New Roman" pitchFamily="18" charset="0"/>
              </a:rPr>
              <a:t>Are programs  that are dedicated to managing the computer itself. </a:t>
            </a:r>
            <a:r>
              <a:rPr lang="en-US" sz="2600" b="1" strike="noStrike" spc="-1" dirty="0">
                <a:solidFill>
                  <a:srgbClr val="000000"/>
                </a:solidFill>
                <a:uFill>
                  <a:solidFill>
                    <a:srgbClr val="FFFFFF"/>
                  </a:solidFill>
                </a:uFill>
                <a:latin typeface="Times New Roman" pitchFamily="18" charset="0"/>
                <a:cs typeface="Times New Roman" pitchFamily="18" charset="0"/>
              </a:rPr>
              <a:t>Example: </a:t>
            </a:r>
            <a:r>
              <a:rPr lang="en-US" sz="2600" b="0" strike="noStrike" spc="-1" dirty="0">
                <a:solidFill>
                  <a:srgbClr val="000000"/>
                </a:solidFill>
                <a:uFill>
                  <a:solidFill>
                    <a:srgbClr val="FFFFFF"/>
                  </a:solidFill>
                </a:uFill>
                <a:latin typeface="Times New Roman" pitchFamily="18" charset="0"/>
                <a:cs typeface="Times New Roman" pitchFamily="18" charset="0"/>
              </a:rPr>
              <a:t>Operating system</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 </a:t>
            </a:r>
            <a:r>
              <a:rPr lang="en-US" sz="2600" b="1" u="sng" strike="noStrike" spc="-1" dirty="0">
                <a:solidFill>
                  <a:srgbClr val="000000"/>
                </a:solidFill>
                <a:uFill>
                  <a:solidFill>
                    <a:srgbClr val="FFFFFF"/>
                  </a:solidFill>
                </a:uFill>
                <a:latin typeface="Times New Roman" pitchFamily="18" charset="0"/>
                <a:cs typeface="Times New Roman" pitchFamily="18" charset="0"/>
              </a:rPr>
              <a:t>Application software: </a:t>
            </a:r>
            <a:r>
              <a:rPr lang="en-US" sz="2600" b="0" strike="noStrike" spc="-1" dirty="0">
                <a:solidFill>
                  <a:srgbClr val="000000"/>
                </a:solidFill>
                <a:uFill>
                  <a:solidFill>
                    <a:srgbClr val="FFFFFF"/>
                  </a:solidFill>
                </a:uFill>
                <a:latin typeface="Times New Roman" pitchFamily="18" charset="0"/>
                <a:cs typeface="Times New Roman" pitchFamily="18" charset="0"/>
              </a:rPr>
              <a:t>Is a computer program designed to perform a group of coordinated functions, tasks, or activities for the benefit of the user</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p:txBody>
      </p:sp>
      <p:pic>
        <p:nvPicPr>
          <p:cNvPr id="4" name="Picture 3" descr="WhatsApp Image 2020-07-07 at 14.53.53.jpeg"/>
          <p:cNvPicPr>
            <a:picLocks noChangeAspect="1"/>
          </p:cNvPicPr>
          <p:nvPr/>
        </p:nvPicPr>
        <p:blipFill>
          <a:blip r:embed="rId3"/>
          <a:stretch>
            <a:fillRect/>
          </a:stretch>
        </p:blipFill>
        <p:spPr>
          <a:xfrm>
            <a:off x="75438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1"/>
          <p:cNvSpPr txBox="1"/>
          <p:nvPr/>
        </p:nvSpPr>
        <p:spPr>
          <a:xfrm>
            <a:off x="304800" y="381000"/>
            <a:ext cx="7772040" cy="655320"/>
          </a:xfrm>
          <a:prstGeom prst="rect">
            <a:avLst/>
          </a:prstGeom>
          <a:noFill/>
          <a:ln>
            <a:noFill/>
          </a:ln>
        </p:spPr>
        <p:txBody>
          <a:bodyPr lIns="90000" tIns="45000" rIns="90000" bIns="91440" anchor="b"/>
          <a:lstStyle/>
          <a:p>
            <a:pPr>
              <a:lnSpc>
                <a:spcPct val="100000"/>
              </a:lnSpc>
            </a:pPr>
            <a:r>
              <a:rPr lang="en-US" sz="2400" b="1" strike="noStrike" spc="-1" dirty="0">
                <a:uFill>
                  <a:solidFill>
                    <a:srgbClr val="FFFFFF"/>
                  </a:solidFill>
                </a:uFill>
                <a:latin typeface="Times New Roman" pitchFamily="18" charset="0"/>
                <a:cs typeface="Times New Roman" pitchFamily="18" charset="0"/>
              </a:rPr>
              <a:t>Waterfall model</a:t>
            </a:r>
          </a:p>
        </p:txBody>
      </p:sp>
      <p:sp>
        <p:nvSpPr>
          <p:cNvPr id="319" name="TextShape 2"/>
          <p:cNvSpPr txBox="1"/>
          <p:nvPr/>
        </p:nvSpPr>
        <p:spPr>
          <a:xfrm>
            <a:off x="0" y="1447920"/>
            <a:ext cx="86864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 </a:t>
            </a:r>
            <a:r>
              <a:rPr lang="en-US" sz="2600" b="0" strike="noStrike" spc="-1" dirty="0" smtClean="0">
                <a:solidFill>
                  <a:srgbClr val="000000"/>
                </a:solidFill>
                <a:uFill>
                  <a:solidFill>
                    <a:srgbClr val="FFFFFF"/>
                  </a:solidFill>
                </a:uFill>
                <a:latin typeface="Times New Roman" pitchFamily="18" charset="0"/>
                <a:cs typeface="Times New Roman" pitchFamily="18" charset="0"/>
              </a:rPr>
              <a:t>The waterfall approach does not define the process to go back to the previous phase to handle changes in requirement. </a:t>
            </a:r>
          </a:p>
          <a:p>
            <a:pPr marL="274320" indent="-273960" algn="just">
              <a:lnSpc>
                <a:spcPct val="100000"/>
              </a:lnSpc>
              <a:buClr>
                <a:srgbClr val="D34817"/>
              </a:buClr>
              <a:buSzPct val="85000"/>
              <a:buFont typeface="Wingdings 2" charset="2"/>
              <a:buChar char=""/>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0" strike="noStrike" spc="-1" dirty="0" smtClean="0">
                <a:solidFill>
                  <a:srgbClr val="000000"/>
                </a:solidFill>
                <a:uFill>
                  <a:solidFill>
                    <a:srgbClr val="FFFFFF"/>
                  </a:solidFill>
                </a:uFill>
                <a:latin typeface="Times New Roman" pitchFamily="18" charset="0"/>
                <a:cs typeface="Times New Roman" pitchFamily="18" charset="0"/>
              </a:rPr>
              <a:t>The waterfall approach is the earliest approach and most widely known that was used for software development.</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457200" y="704160"/>
            <a:ext cx="8229240" cy="1142640"/>
          </a:xfrm>
          <a:prstGeom prst="rect">
            <a:avLst/>
          </a:prstGeom>
          <a:noFill/>
          <a:ln>
            <a:noFill/>
          </a:ln>
        </p:spPr>
        <p:txBody>
          <a:bodyPr lIns="0" tIns="45000" rIns="0" bIns="0" anchor="b"/>
          <a:lstStyle/>
          <a:p>
            <a:r>
              <a:rPr lang="en-US" sz="3200" b="1" strike="noStrike" spc="-1" dirty="0">
                <a:uFill>
                  <a:solidFill>
                    <a:srgbClr val="FFFFFF"/>
                  </a:solidFill>
                </a:uFill>
                <a:latin typeface="Times New Roman" pitchFamily="18" charset="0"/>
                <a:cs typeface="Times New Roman" pitchFamily="18" charset="0"/>
              </a:rPr>
              <a:t>Waterfall </a:t>
            </a:r>
            <a:r>
              <a:rPr lang="en-US" sz="3200" b="1" strike="noStrike" spc="-1" dirty="0" smtClean="0">
                <a:uFill>
                  <a:solidFill>
                    <a:srgbClr val="FFFFFF"/>
                  </a:solidFill>
                </a:uFill>
                <a:latin typeface="Times New Roman" pitchFamily="18" charset="0"/>
                <a:cs typeface="Times New Roman" pitchFamily="18" charset="0"/>
              </a:rPr>
              <a:t>A</a:t>
            </a:r>
            <a:r>
              <a:rPr lang="en-US" sz="3200" b="1" spc="-1" dirty="0" smtClean="0">
                <a:uFill>
                  <a:solidFill>
                    <a:srgbClr val="FFFFFF"/>
                  </a:solidFill>
                </a:uFill>
                <a:latin typeface="Times New Roman" pitchFamily="18" charset="0"/>
                <a:cs typeface="Times New Roman" pitchFamily="18" charset="0"/>
              </a:rPr>
              <a:t>dvantages</a:t>
            </a:r>
          </a:p>
          <a:p>
            <a:pPr>
              <a:lnSpc>
                <a:spcPct val="100000"/>
              </a:lnSpc>
            </a:pPr>
            <a:endParaRPr lang="en-US" sz="3200" b="1" strike="noStrike" spc="-1" dirty="0">
              <a:uFill>
                <a:solidFill>
                  <a:srgbClr val="FFFFFF"/>
                </a:solidFill>
              </a:uFill>
              <a:latin typeface="Times New Roman" pitchFamily="18" charset="0"/>
              <a:cs typeface="Times New Roman" pitchFamily="18" charset="0"/>
            </a:endParaRPr>
          </a:p>
        </p:txBody>
      </p:sp>
      <p:sp>
        <p:nvSpPr>
          <p:cNvPr id="321" name="TextShape 2"/>
          <p:cNvSpPr txBox="1"/>
          <p:nvPr/>
        </p:nvSpPr>
        <p:spPr>
          <a:xfrm>
            <a:off x="457200" y="1935360"/>
            <a:ext cx="8229240" cy="4388760"/>
          </a:xfrm>
          <a:prstGeom prst="rect">
            <a:avLst/>
          </a:prstGeom>
          <a:noFill/>
          <a:ln>
            <a:noFill/>
          </a:ln>
        </p:spPr>
        <p:txBody>
          <a:bodyPr lIns="90000" tIns="45000" rIns="90000" bIns="45000"/>
          <a:lstStyle/>
          <a:p>
            <a:pPr marL="274320" indent="-273960">
              <a:lnSpc>
                <a:spcPct val="100000"/>
              </a:lnSpc>
              <a:buSzPct val="95000"/>
              <a:buFont typeface="Wingdings" pitchFamily="2" charset="2"/>
              <a:buChar char="Ø"/>
            </a:pPr>
            <a:r>
              <a:rPr lang="en-US" sz="2800" b="0" strike="noStrike" spc="-1" dirty="0">
                <a:uFill>
                  <a:solidFill>
                    <a:srgbClr val="FFFFFF"/>
                  </a:solidFill>
                </a:uFill>
                <a:latin typeface="Times New Roman" pitchFamily="18" charset="0"/>
                <a:cs typeface="Times New Roman" pitchFamily="18" charset="0"/>
              </a:rPr>
              <a:t>Easy to understand, easy to </a:t>
            </a:r>
            <a:r>
              <a:rPr lang="en-US" sz="2800" b="0" strike="noStrike" spc="-1" dirty="0" smtClean="0">
                <a:uFill>
                  <a:solidFill>
                    <a:srgbClr val="FFFFFF"/>
                  </a:solidFill>
                </a:uFill>
                <a:latin typeface="Times New Roman" pitchFamily="18" charset="0"/>
                <a:cs typeface="Times New Roman" pitchFamily="18" charset="0"/>
              </a:rPr>
              <a:t>use</a:t>
            </a:r>
          </a:p>
          <a:p>
            <a:pPr marL="274320" indent="-273960">
              <a:lnSpc>
                <a:spcPct val="100000"/>
              </a:lnSpc>
              <a:buSzPct val="95000"/>
              <a:buFont typeface="Wingdings" pitchFamily="2" charset="2"/>
              <a:buChar char="Ø"/>
            </a:pPr>
            <a:endParaRPr lang="en-US" sz="2600" b="0" strike="noStrike" spc="-1" dirty="0">
              <a:uFill>
                <a:solidFill>
                  <a:srgbClr val="FFFFFF"/>
                </a:solidFill>
              </a:uFill>
              <a:latin typeface="Times New Roman" pitchFamily="18" charset="0"/>
              <a:cs typeface="Times New Roman" pitchFamily="18" charset="0"/>
            </a:endParaRPr>
          </a:p>
          <a:p>
            <a:pPr marL="274320" indent="-273960">
              <a:lnSpc>
                <a:spcPct val="100000"/>
              </a:lnSpc>
              <a:buSzPct val="95000"/>
              <a:buFont typeface="Wingdings" pitchFamily="2" charset="2"/>
              <a:buChar char="Ø"/>
            </a:pPr>
            <a:r>
              <a:rPr lang="en-US" sz="2800" b="0" strike="noStrike" spc="-1" dirty="0">
                <a:uFill>
                  <a:solidFill>
                    <a:srgbClr val="FFFFFF"/>
                  </a:solidFill>
                </a:uFill>
                <a:latin typeface="Times New Roman" pitchFamily="18" charset="0"/>
                <a:cs typeface="Times New Roman" pitchFamily="18" charset="0"/>
              </a:rPr>
              <a:t>Provides structure to inexperienced </a:t>
            </a:r>
            <a:r>
              <a:rPr lang="en-US" sz="2800" b="0" strike="noStrike" spc="-1" dirty="0" smtClean="0">
                <a:uFill>
                  <a:solidFill>
                    <a:srgbClr val="FFFFFF"/>
                  </a:solidFill>
                </a:uFill>
                <a:latin typeface="Times New Roman" pitchFamily="18" charset="0"/>
                <a:cs typeface="Times New Roman" pitchFamily="18" charset="0"/>
              </a:rPr>
              <a:t>staff</a:t>
            </a:r>
          </a:p>
          <a:p>
            <a:pPr marL="274320" indent="-273960">
              <a:lnSpc>
                <a:spcPct val="100000"/>
              </a:lnSpc>
              <a:buSzPct val="95000"/>
              <a:buFont typeface="Wingdings" pitchFamily="2" charset="2"/>
              <a:buChar char="Ø"/>
            </a:pPr>
            <a:endParaRPr lang="en-US" sz="2600" b="0" strike="noStrike" spc="-1" dirty="0">
              <a:uFill>
                <a:solidFill>
                  <a:srgbClr val="FFFFFF"/>
                </a:solidFill>
              </a:uFill>
              <a:latin typeface="Times New Roman" pitchFamily="18" charset="0"/>
              <a:cs typeface="Times New Roman" pitchFamily="18" charset="0"/>
            </a:endParaRPr>
          </a:p>
          <a:p>
            <a:pPr marL="274320" indent="-273960">
              <a:lnSpc>
                <a:spcPct val="100000"/>
              </a:lnSpc>
              <a:buSzPct val="95000"/>
              <a:buFont typeface="Wingdings" pitchFamily="2" charset="2"/>
              <a:buChar char="Ø"/>
            </a:pPr>
            <a:r>
              <a:rPr lang="en-US" sz="2800" b="0" strike="noStrike" spc="-1" dirty="0">
                <a:uFill>
                  <a:solidFill>
                    <a:srgbClr val="FFFFFF"/>
                  </a:solidFill>
                </a:uFill>
                <a:latin typeface="Times New Roman" pitchFamily="18" charset="0"/>
                <a:cs typeface="Times New Roman" pitchFamily="18" charset="0"/>
              </a:rPr>
              <a:t>Milestones are well </a:t>
            </a:r>
            <a:r>
              <a:rPr lang="en-US" sz="2800" b="0" strike="noStrike" spc="-1" dirty="0" smtClean="0">
                <a:uFill>
                  <a:solidFill>
                    <a:srgbClr val="FFFFFF"/>
                  </a:solidFill>
                </a:uFill>
                <a:latin typeface="Times New Roman" pitchFamily="18" charset="0"/>
                <a:cs typeface="Times New Roman" pitchFamily="18" charset="0"/>
              </a:rPr>
              <a:t>understood</a:t>
            </a:r>
          </a:p>
          <a:p>
            <a:pPr marL="274320" indent="-273960">
              <a:lnSpc>
                <a:spcPct val="100000"/>
              </a:lnSpc>
              <a:buSzPct val="95000"/>
              <a:buFont typeface="Wingdings" pitchFamily="2" charset="2"/>
              <a:buChar char="Ø"/>
            </a:pPr>
            <a:endParaRPr lang="en-US" sz="2600" b="0" strike="noStrike" spc="-1" dirty="0">
              <a:uFill>
                <a:solidFill>
                  <a:srgbClr val="FFFFFF"/>
                </a:solidFill>
              </a:uFill>
              <a:latin typeface="Times New Roman" pitchFamily="18" charset="0"/>
              <a:cs typeface="Times New Roman" pitchFamily="18" charset="0"/>
            </a:endParaRPr>
          </a:p>
          <a:p>
            <a:pPr marL="274320" indent="-273960">
              <a:lnSpc>
                <a:spcPct val="100000"/>
              </a:lnSpc>
              <a:buSzPct val="95000"/>
              <a:buFont typeface="Wingdings" pitchFamily="2" charset="2"/>
              <a:buChar char="Ø"/>
            </a:pPr>
            <a:r>
              <a:rPr lang="en-US" sz="2800" b="0" strike="noStrike" spc="-1" dirty="0">
                <a:uFill>
                  <a:solidFill>
                    <a:srgbClr val="FFFFFF"/>
                  </a:solidFill>
                </a:uFill>
                <a:latin typeface="Times New Roman" pitchFamily="18" charset="0"/>
                <a:cs typeface="Times New Roman" pitchFamily="18" charset="0"/>
              </a:rPr>
              <a:t>Sets requirements </a:t>
            </a:r>
            <a:r>
              <a:rPr lang="en-US" sz="2800" b="0" strike="noStrike" spc="-1" dirty="0" smtClean="0">
                <a:uFill>
                  <a:solidFill>
                    <a:srgbClr val="FFFFFF"/>
                  </a:solidFill>
                </a:uFill>
                <a:latin typeface="Times New Roman" pitchFamily="18" charset="0"/>
                <a:cs typeface="Times New Roman" pitchFamily="18" charset="0"/>
              </a:rPr>
              <a:t>stability</a:t>
            </a:r>
          </a:p>
          <a:p>
            <a:pPr marL="274320" indent="-273960">
              <a:lnSpc>
                <a:spcPct val="100000"/>
              </a:lnSpc>
              <a:buSzPct val="95000"/>
              <a:buFont typeface="Wingdings" pitchFamily="2" charset="2"/>
              <a:buChar char="Ø"/>
            </a:pPr>
            <a:endParaRPr lang="en-US" sz="2600" b="0" strike="noStrike" spc="-1" dirty="0">
              <a:uFill>
                <a:solidFill>
                  <a:srgbClr val="FFFFFF"/>
                </a:solidFill>
              </a:uFill>
              <a:latin typeface="Times New Roman" pitchFamily="18" charset="0"/>
              <a:cs typeface="Times New Roman" pitchFamily="18" charset="0"/>
            </a:endParaRPr>
          </a:p>
          <a:p>
            <a:pPr marL="274320" indent="-273960">
              <a:lnSpc>
                <a:spcPct val="100000"/>
              </a:lnSpc>
              <a:buSzPct val="95000"/>
              <a:buFont typeface="Wingdings" pitchFamily="2" charset="2"/>
              <a:buChar char="Ø"/>
            </a:pPr>
            <a:r>
              <a:rPr lang="en-IN" sz="2800" dirty="0" smtClean="0">
                <a:latin typeface="Times New Roman" pitchFamily="18" charset="0"/>
                <a:cs typeface="Times New Roman" pitchFamily="18" charset="0"/>
              </a:rPr>
              <a:t>Suited for smaller projects where requirements are well defined</a:t>
            </a:r>
            <a:endParaRPr lang="en-US" sz="2800" b="0" strike="noStrike" spc="-1" dirty="0">
              <a:uFill>
                <a:solidFill>
                  <a:srgbClr val="FFFFFF"/>
                </a:solidFill>
              </a:uFill>
              <a:latin typeface="Times New Roman" pitchFamily="18" charset="0"/>
              <a:cs typeface="Times New Roman" pitchFamily="18" charset="0"/>
            </a:endParaRPr>
          </a:p>
          <a:p>
            <a:pPr>
              <a:lnSpc>
                <a:spcPct val="100000"/>
              </a:lnSpc>
            </a:pPr>
            <a:endParaRPr lang="en-US" sz="2600" b="0" strike="noStrike" spc="-1" dirty="0">
              <a:solidFill>
                <a:srgbClr val="000000"/>
              </a:solidFill>
              <a:uFill>
                <a:solidFill>
                  <a:srgbClr val="FFFFFF"/>
                </a:solidFill>
              </a:uFill>
              <a:latin typeface="Constantia"/>
            </a:endParaRPr>
          </a:p>
          <a:p>
            <a:pPr>
              <a:lnSpc>
                <a:spcPct val="100000"/>
              </a:lnSpc>
            </a:pPr>
            <a:endParaRPr lang="en-US" sz="2600" b="0" strike="noStrike" spc="-1" dirty="0">
              <a:solidFill>
                <a:srgbClr val="000000"/>
              </a:solidFill>
              <a:uFill>
                <a:solidFill>
                  <a:srgbClr val="FFFFFF"/>
                </a:solidFill>
              </a:uFill>
              <a:latin typeface="Constantia"/>
            </a:endParaRPr>
          </a:p>
          <a:p>
            <a:pPr>
              <a:lnSpc>
                <a:spcPct val="100000"/>
              </a:lnSpc>
            </a:pPr>
            <a:endParaRPr lang="en-US" sz="2600" b="0" strike="noStrike" spc="-1" dirty="0">
              <a:solidFill>
                <a:srgbClr val="000000"/>
              </a:solidFill>
              <a:uFill>
                <a:solidFill>
                  <a:srgbClr val="FFFFFF"/>
                </a:solidFill>
              </a:uFill>
              <a:latin typeface="Constantia"/>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152400" y="685800"/>
            <a:ext cx="8229240" cy="627600"/>
          </a:xfrm>
          <a:prstGeom prst="rect">
            <a:avLst/>
          </a:prstGeom>
          <a:noFill/>
          <a:ln>
            <a:noFill/>
          </a:ln>
        </p:spPr>
        <p:txBody>
          <a:bodyPr lIns="0" tIns="45000" rIns="0" bIns="0" anchor="b"/>
          <a:lstStyle/>
          <a:p>
            <a:pPr>
              <a:lnSpc>
                <a:spcPct val="100000"/>
              </a:lnSpc>
            </a:pPr>
            <a:r>
              <a:rPr lang="en-US" sz="3200" b="1" strike="noStrike" spc="-1" dirty="0" smtClean="0">
                <a:uFill>
                  <a:solidFill>
                    <a:srgbClr val="FFFFFF"/>
                  </a:solidFill>
                </a:uFill>
                <a:latin typeface="Times New Roman" pitchFamily="18" charset="0"/>
                <a:cs typeface="Times New Roman" pitchFamily="18" charset="0"/>
              </a:rPr>
              <a:t>Waterfall Disadvantages</a:t>
            </a:r>
            <a:endParaRPr lang="en-US" sz="3200" b="1" strike="noStrike" spc="-1" dirty="0">
              <a:uFill>
                <a:solidFill>
                  <a:srgbClr val="FFFFFF"/>
                </a:solidFill>
              </a:uFill>
              <a:latin typeface="Times New Roman" pitchFamily="18" charset="0"/>
              <a:cs typeface="Times New Roman" pitchFamily="18" charset="0"/>
            </a:endParaRPr>
          </a:p>
        </p:txBody>
      </p:sp>
      <p:sp>
        <p:nvSpPr>
          <p:cNvPr id="323" name="TextShape 2"/>
          <p:cNvSpPr txBox="1"/>
          <p:nvPr/>
        </p:nvSpPr>
        <p:spPr>
          <a:xfrm>
            <a:off x="381000" y="1524000"/>
            <a:ext cx="8229240" cy="4495320"/>
          </a:xfrm>
          <a:prstGeom prst="rect">
            <a:avLst/>
          </a:prstGeom>
          <a:noFill/>
          <a:ln>
            <a:noFill/>
          </a:ln>
        </p:spPr>
        <p:txBody>
          <a:bodyPr lIns="90000" tIns="45000" rIns="90000" bIns="45000"/>
          <a:lstStyle/>
          <a:p>
            <a:pPr marL="274320" indent="-273960">
              <a:lnSpc>
                <a:spcPct val="90000"/>
              </a:lnSpc>
              <a:buSzPct val="95000"/>
              <a:buFont typeface="Wingdings" pitchFamily="2" charset="2"/>
              <a:buChar char="Ø"/>
            </a:pPr>
            <a:r>
              <a:rPr lang="en-US" sz="2800" b="0" strike="noStrike" spc="-1" dirty="0">
                <a:uFill>
                  <a:solidFill>
                    <a:srgbClr val="FFFFFF"/>
                  </a:solidFill>
                </a:uFill>
                <a:latin typeface="Times New Roman" pitchFamily="18" charset="0"/>
                <a:cs typeface="Times New Roman" pitchFamily="18" charset="0"/>
              </a:rPr>
              <a:t>All requirements must be known </a:t>
            </a:r>
            <a:r>
              <a:rPr lang="en-US" sz="2800" b="0" strike="noStrike" spc="-1" dirty="0" smtClean="0">
                <a:uFill>
                  <a:solidFill>
                    <a:srgbClr val="FFFFFF"/>
                  </a:solidFill>
                </a:uFill>
                <a:latin typeface="Times New Roman" pitchFamily="18" charset="0"/>
                <a:cs typeface="Times New Roman" pitchFamily="18" charset="0"/>
              </a:rPr>
              <a:t>upfront</a:t>
            </a:r>
          </a:p>
          <a:p>
            <a:pPr marL="274320" indent="-273960">
              <a:lnSpc>
                <a:spcPct val="90000"/>
              </a:lnSpc>
              <a:buSzPct val="95000"/>
            </a:pPr>
            <a:endParaRPr lang="en-US" sz="2600" b="0" strike="noStrike" spc="-1" dirty="0">
              <a:uFill>
                <a:solidFill>
                  <a:srgbClr val="FFFFFF"/>
                </a:solidFill>
              </a:uFill>
              <a:latin typeface="Times New Roman" pitchFamily="18" charset="0"/>
              <a:cs typeface="Times New Roman" pitchFamily="18" charset="0"/>
            </a:endParaRPr>
          </a:p>
          <a:p>
            <a:pPr marL="274320" indent="-273960">
              <a:lnSpc>
                <a:spcPct val="90000"/>
              </a:lnSpc>
              <a:buSzPct val="95000"/>
              <a:buFont typeface="Wingdings" pitchFamily="2" charset="2"/>
              <a:buChar char="Ø"/>
            </a:pPr>
            <a:r>
              <a:rPr lang="en-US" sz="2800" b="0" strike="noStrike" spc="-1" dirty="0">
                <a:uFill>
                  <a:solidFill>
                    <a:srgbClr val="FFFFFF"/>
                  </a:solidFill>
                </a:uFill>
                <a:latin typeface="Times New Roman" pitchFamily="18" charset="0"/>
                <a:cs typeface="Times New Roman" pitchFamily="18" charset="0"/>
              </a:rPr>
              <a:t>Deliverables created for each phase are considered frozen – inhibits </a:t>
            </a:r>
            <a:r>
              <a:rPr lang="en-US" sz="2800" b="0" strike="noStrike" spc="-1" dirty="0" smtClean="0">
                <a:uFill>
                  <a:solidFill>
                    <a:srgbClr val="FFFFFF"/>
                  </a:solidFill>
                </a:uFill>
                <a:latin typeface="Times New Roman" pitchFamily="18" charset="0"/>
                <a:cs typeface="Times New Roman" pitchFamily="18" charset="0"/>
              </a:rPr>
              <a:t>flexibility</a:t>
            </a:r>
          </a:p>
          <a:p>
            <a:pPr marL="274320" indent="-273960">
              <a:lnSpc>
                <a:spcPct val="90000"/>
              </a:lnSpc>
              <a:buSzPct val="95000"/>
              <a:buFont typeface="Wingdings" pitchFamily="2" charset="2"/>
              <a:buChar char="Ø"/>
            </a:pPr>
            <a:endParaRPr lang="en-US" sz="2600" b="0" strike="noStrike" spc="-1" dirty="0">
              <a:uFill>
                <a:solidFill>
                  <a:srgbClr val="FFFFFF"/>
                </a:solidFill>
              </a:uFill>
              <a:latin typeface="Times New Roman" pitchFamily="18" charset="0"/>
              <a:cs typeface="Times New Roman" pitchFamily="18" charset="0"/>
            </a:endParaRPr>
          </a:p>
          <a:p>
            <a:pPr marL="274320" indent="-273960">
              <a:lnSpc>
                <a:spcPct val="90000"/>
              </a:lnSpc>
              <a:buSzPct val="95000"/>
              <a:buFont typeface="Wingdings" pitchFamily="2" charset="2"/>
              <a:buChar char="Ø"/>
            </a:pPr>
            <a:r>
              <a:rPr lang="en-US" sz="2800" b="0" strike="noStrike" spc="-1" dirty="0">
                <a:uFill>
                  <a:solidFill>
                    <a:srgbClr val="FFFFFF"/>
                  </a:solidFill>
                </a:uFill>
                <a:latin typeface="Times New Roman" pitchFamily="18" charset="0"/>
                <a:cs typeface="Times New Roman" pitchFamily="18" charset="0"/>
              </a:rPr>
              <a:t>Does not reflect problem-solving nature of software development – iterations of </a:t>
            </a:r>
            <a:r>
              <a:rPr lang="en-US" sz="2800" b="0" strike="noStrike" spc="-1" dirty="0" smtClean="0">
                <a:uFill>
                  <a:solidFill>
                    <a:srgbClr val="FFFFFF"/>
                  </a:solidFill>
                </a:uFill>
                <a:latin typeface="Times New Roman" pitchFamily="18" charset="0"/>
                <a:cs typeface="Times New Roman" pitchFamily="18" charset="0"/>
              </a:rPr>
              <a:t>phases</a:t>
            </a:r>
          </a:p>
          <a:p>
            <a:pPr marL="274320" indent="-273960">
              <a:lnSpc>
                <a:spcPct val="90000"/>
              </a:lnSpc>
              <a:buSzPct val="95000"/>
              <a:buFont typeface="Wingdings" pitchFamily="2" charset="2"/>
              <a:buChar char="Ø"/>
            </a:pPr>
            <a:endParaRPr lang="en-US" sz="2600" b="0" strike="noStrike" spc="-1" dirty="0">
              <a:uFill>
                <a:solidFill>
                  <a:srgbClr val="FFFFFF"/>
                </a:solidFill>
              </a:uFill>
              <a:latin typeface="Times New Roman" pitchFamily="18" charset="0"/>
              <a:cs typeface="Times New Roman" pitchFamily="18" charset="0"/>
            </a:endParaRPr>
          </a:p>
          <a:p>
            <a:pPr marL="274320" indent="-273960">
              <a:lnSpc>
                <a:spcPct val="90000"/>
              </a:lnSpc>
              <a:buSzPct val="95000"/>
              <a:buFont typeface="Wingdings" pitchFamily="2" charset="2"/>
              <a:buChar char="Ø"/>
            </a:pPr>
            <a:r>
              <a:rPr lang="en-IN" sz="2800" dirty="0" smtClean="0">
                <a:latin typeface="Times New Roman" pitchFamily="18" charset="0"/>
                <a:cs typeface="Times New Roman" pitchFamily="18" charset="0"/>
              </a:rPr>
              <a:t>Error can be fixed only during the phase</a:t>
            </a:r>
          </a:p>
          <a:p>
            <a:pPr marL="274320" indent="-273960">
              <a:lnSpc>
                <a:spcPct val="90000"/>
              </a:lnSpc>
              <a:buSzPct val="95000"/>
            </a:pPr>
            <a:endParaRPr lang="en-US" sz="2600" b="0" strike="noStrike" spc="-1" dirty="0">
              <a:uFill>
                <a:solidFill>
                  <a:srgbClr val="FFFFFF"/>
                </a:solidFill>
              </a:uFill>
              <a:latin typeface="Times New Roman" pitchFamily="18" charset="0"/>
              <a:cs typeface="Times New Roman" pitchFamily="18" charset="0"/>
            </a:endParaRPr>
          </a:p>
          <a:p>
            <a:pPr marL="274320" indent="-273960">
              <a:lnSpc>
                <a:spcPct val="90000"/>
              </a:lnSpc>
              <a:buSzPct val="95000"/>
              <a:buFont typeface="Wingdings" pitchFamily="2" charset="2"/>
              <a:buChar char="Ø"/>
            </a:pPr>
            <a:r>
              <a:rPr lang="en-US" sz="2800" b="0" strike="noStrike" spc="-1" dirty="0">
                <a:uFill>
                  <a:solidFill>
                    <a:srgbClr val="FFFFFF"/>
                  </a:solidFill>
                </a:uFill>
                <a:latin typeface="Times New Roman" pitchFamily="18" charset="0"/>
                <a:cs typeface="Times New Roman" pitchFamily="18" charset="0"/>
              </a:rPr>
              <a:t>Little opportunity for customer to preview the </a:t>
            </a:r>
            <a:r>
              <a:rPr lang="en-US" sz="2800" b="0" strike="noStrike" spc="-1" dirty="0" smtClean="0">
                <a:uFill>
                  <a:solidFill>
                    <a:srgbClr val="FFFFFF"/>
                  </a:solidFill>
                </a:uFill>
                <a:latin typeface="Times New Roman" pitchFamily="18" charset="0"/>
                <a:cs typeface="Times New Roman" pitchFamily="18" charset="0"/>
              </a:rPr>
              <a:t>system </a:t>
            </a:r>
            <a:r>
              <a:rPr lang="en-US" sz="2800" b="0" strike="noStrike" spc="-1" dirty="0">
                <a:uFill>
                  <a:solidFill>
                    <a:srgbClr val="FFFFFF"/>
                  </a:solidFill>
                </a:uFill>
                <a:latin typeface="Times New Roman" pitchFamily="18" charset="0"/>
                <a:cs typeface="Times New Roman" pitchFamily="18" charset="0"/>
              </a:rPr>
              <a:t>(until it may be too late)</a:t>
            </a:r>
            <a:endParaRPr lang="en-US" sz="2600" b="0" strike="noStrike" spc="-1" dirty="0">
              <a:uFill>
                <a:solidFill>
                  <a:srgbClr val="FFFFFF"/>
                </a:solidFill>
              </a:uFill>
              <a:latin typeface="Times New Roman" pitchFamily="18" charset="0"/>
              <a:cs typeface="Times New Roman" pitchFamily="18" charset="0"/>
            </a:endParaRPr>
          </a:p>
          <a:p>
            <a:pPr>
              <a:lnSpc>
                <a:spcPct val="90000"/>
              </a:lnSpc>
            </a:pPr>
            <a:endParaRPr lang="en-US" sz="2600" b="0" strike="noStrike" spc="-1" dirty="0">
              <a:solidFill>
                <a:srgbClr val="000000"/>
              </a:solidFill>
              <a:uFill>
                <a:solidFill>
                  <a:srgbClr val="FFFFFF"/>
                </a:solidFill>
              </a:uFill>
              <a:latin typeface="Constantia"/>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915400" cy="2062103"/>
          </a:xfrm>
          <a:prstGeom prst="rect">
            <a:avLst/>
          </a:prstGeom>
        </p:spPr>
        <p:txBody>
          <a:bodyPr wrap="square">
            <a:spAutoFit/>
          </a:bodyPr>
          <a:lstStyle/>
          <a:p>
            <a:pPr algn="ctr">
              <a:lnSpc>
                <a:spcPct val="100000"/>
              </a:lnSpc>
            </a:pPr>
            <a:endParaRPr lang="en-US" sz="3200" b="1" spc="-1" dirty="0" smtClean="0">
              <a:uFill>
                <a:solidFill>
                  <a:srgbClr val="FFFFFF"/>
                </a:solidFill>
              </a:uFill>
              <a:latin typeface="Times New Roman" pitchFamily="18" charset="0"/>
              <a:cs typeface="Times New Roman" pitchFamily="18" charset="0"/>
            </a:endParaRPr>
          </a:p>
          <a:p>
            <a:pPr algn="ctr">
              <a:lnSpc>
                <a:spcPct val="100000"/>
              </a:lnSpc>
            </a:pPr>
            <a:endParaRPr lang="en-US" sz="3200" b="1" spc="-1" dirty="0" smtClean="0">
              <a:uFill>
                <a:solidFill>
                  <a:srgbClr val="FFFFFF"/>
                </a:solidFill>
              </a:uFill>
              <a:latin typeface="Times New Roman" pitchFamily="18" charset="0"/>
              <a:cs typeface="Times New Roman" pitchFamily="18" charset="0"/>
            </a:endParaRPr>
          </a:p>
          <a:p>
            <a:pPr algn="ctr">
              <a:lnSpc>
                <a:spcPct val="100000"/>
              </a:lnSpc>
            </a:pPr>
            <a:r>
              <a:rPr lang="en-US" sz="3200" b="1" spc="-1" dirty="0" smtClean="0">
                <a:uFill>
                  <a:solidFill>
                    <a:srgbClr val="FFFFFF"/>
                  </a:solidFill>
                </a:uFill>
                <a:latin typeface="Times New Roman" pitchFamily="18" charset="0"/>
                <a:cs typeface="Times New Roman" pitchFamily="18" charset="0"/>
              </a:rPr>
              <a:t>Prototyping and rapid application development model</a:t>
            </a:r>
            <a:endParaRPr lang="en-US" sz="3200" b="1" spc="-1" dirty="0">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pic>
        <p:nvPicPr>
          <p:cNvPr id="27650" name="Picture 2" descr="What is RAD (Rapid Software Development) Model? Advantages &amp; Disadvantages"/>
          <p:cNvPicPr>
            <a:picLocks noChangeAspect="1" noChangeArrowheads="1"/>
          </p:cNvPicPr>
          <p:nvPr/>
        </p:nvPicPr>
        <p:blipFill>
          <a:blip r:embed="rId3"/>
          <a:srcRect/>
          <a:stretch>
            <a:fillRect/>
          </a:stretch>
        </p:blipFill>
        <p:spPr bwMode="auto">
          <a:xfrm>
            <a:off x="500034" y="2133600"/>
            <a:ext cx="8034366" cy="443867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95400"/>
            <a:ext cx="8077200" cy="3293209"/>
          </a:xfrm>
          <a:prstGeom prst="rect">
            <a:avLst/>
          </a:prstGeom>
          <a:noFill/>
        </p:spPr>
        <p:txBody>
          <a:bodyPr wrap="square" rtlCol="0">
            <a:spAutoFit/>
          </a:bodyPr>
          <a:lstStyle/>
          <a:p>
            <a:endParaRPr lang="en-IN" sz="2600" dirty="0" smtClean="0">
              <a:latin typeface="Times New Roman" pitchFamily="18" charset="0"/>
              <a:cs typeface="Times New Roman" pitchFamily="18" charset="0"/>
            </a:endParaRPr>
          </a:p>
          <a:p>
            <a:pPr>
              <a:buFont typeface="Arial" pitchFamily="34" charset="0"/>
              <a:buChar char="•"/>
            </a:pPr>
            <a:r>
              <a:rPr lang="en-IN" sz="2600" dirty="0" smtClean="0">
                <a:latin typeface="Times New Roman" pitchFamily="18" charset="0"/>
                <a:cs typeface="Times New Roman" pitchFamily="18" charset="0"/>
              </a:rPr>
              <a:t>  Rapid application development (RAD) describes a method of software development which heavily emphasizes rapid prototyping and iterative delivery.</a:t>
            </a:r>
          </a:p>
          <a:p>
            <a:pPr>
              <a:buFont typeface="Arial" pitchFamily="34" charset="0"/>
              <a:buChar char="•"/>
            </a:pPr>
            <a:endParaRPr lang="en-IN" sz="2600" dirty="0" smtClean="0">
              <a:latin typeface="Times New Roman" pitchFamily="18" charset="0"/>
              <a:cs typeface="Times New Roman" pitchFamily="18" charset="0"/>
            </a:endParaRPr>
          </a:p>
          <a:p>
            <a:pPr>
              <a:buFont typeface="Arial" pitchFamily="34" charset="0"/>
              <a:buChar char="•"/>
            </a:pPr>
            <a:r>
              <a:rPr lang="en-IN" sz="2600" dirty="0" smtClean="0">
                <a:latin typeface="Times New Roman" pitchFamily="18" charset="0"/>
                <a:cs typeface="Times New Roman" pitchFamily="18" charset="0"/>
              </a:rPr>
              <a:t>  The RAD model is, therefore, a sharp alternative to the typical waterfall development model, which often focuses largely on planning and sequential design practices</a:t>
            </a:r>
            <a:endParaRPr lang="en-IN" sz="2600" dirty="0">
              <a:latin typeface="Times New Roman" pitchFamily="18" charset="0"/>
              <a:cs typeface="Times New Roman" pitchFamily="18" charset="0"/>
            </a:endParaRPr>
          </a:p>
        </p:txBody>
      </p:sp>
      <p:pic>
        <p:nvPicPr>
          <p:cNvPr id="3" name="Picture 2"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8077200" cy="923330"/>
          </a:xfrm>
          <a:prstGeom prst="rect">
            <a:avLst/>
          </a:prstGeom>
          <a:noFill/>
        </p:spPr>
        <p:txBody>
          <a:bodyPr wrap="square" rtlCol="0">
            <a:spAutoFit/>
          </a:bodyPr>
          <a:lstStyle/>
          <a:p>
            <a:endParaRPr lang="en-IN" sz="2600" dirty="0" smtClean="0">
              <a:latin typeface="Times New Roman" pitchFamily="18" charset="0"/>
              <a:cs typeface="Times New Roman" pitchFamily="18" charset="0"/>
            </a:endParaRPr>
          </a:p>
          <a:p>
            <a:r>
              <a:rPr lang="en-IN" sz="2800" b="1" dirty="0" smtClean="0"/>
              <a:t>When to use RAD Methodology?</a:t>
            </a:r>
          </a:p>
        </p:txBody>
      </p:sp>
      <p:pic>
        <p:nvPicPr>
          <p:cNvPr id="3" name="Picture 2"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
        <p:nvSpPr>
          <p:cNvPr id="4" name="TextBox 3"/>
          <p:cNvSpPr txBox="1"/>
          <p:nvPr/>
        </p:nvSpPr>
        <p:spPr>
          <a:xfrm>
            <a:off x="609600" y="2209800"/>
            <a:ext cx="8153400" cy="3970318"/>
          </a:xfrm>
          <a:prstGeom prst="rect">
            <a:avLst/>
          </a:prstGeom>
          <a:noFill/>
        </p:spPr>
        <p:txBody>
          <a:bodyPr wrap="square" rtlCol="0">
            <a:spAutoFit/>
          </a:bodyPr>
          <a:lstStyle/>
          <a:p>
            <a:pPr>
              <a:buFont typeface="Arial" pitchFamily="34" charset="0"/>
              <a:buChar char="•"/>
            </a:pPr>
            <a:r>
              <a:rPr lang="en-IN" sz="2800" dirty="0" smtClean="0">
                <a:latin typeface="Times New Roman" pitchFamily="18" charset="0"/>
                <a:cs typeface="Times New Roman" pitchFamily="18" charset="0"/>
              </a:rPr>
              <a:t>When a system needs to be produced in a short span of time (2-3 months)</a:t>
            </a:r>
          </a:p>
          <a:p>
            <a:pPr>
              <a:buFont typeface="Arial" pitchFamily="34" charset="0"/>
              <a:buChar char="•"/>
            </a:pPr>
            <a:r>
              <a:rPr lang="en-IN" sz="2800" dirty="0" smtClean="0">
                <a:latin typeface="Times New Roman" pitchFamily="18" charset="0"/>
                <a:cs typeface="Times New Roman" pitchFamily="18" charset="0"/>
              </a:rPr>
              <a:t> When the requirements are known</a:t>
            </a:r>
          </a:p>
          <a:p>
            <a:pPr>
              <a:buFont typeface="Arial" pitchFamily="34" charset="0"/>
              <a:buChar char="•"/>
            </a:pPr>
            <a:r>
              <a:rPr lang="en-IN" sz="2800" dirty="0" smtClean="0">
                <a:latin typeface="Times New Roman" pitchFamily="18" charset="0"/>
                <a:cs typeface="Times New Roman" pitchFamily="18" charset="0"/>
              </a:rPr>
              <a:t> When the user will be involved all through the life cycle</a:t>
            </a:r>
          </a:p>
          <a:p>
            <a:pPr>
              <a:buFont typeface="Arial" pitchFamily="34" charset="0"/>
              <a:buChar char="•"/>
            </a:pPr>
            <a:r>
              <a:rPr lang="en-IN" sz="2800" dirty="0" smtClean="0">
                <a:latin typeface="Times New Roman" pitchFamily="18" charset="0"/>
                <a:cs typeface="Times New Roman" pitchFamily="18" charset="0"/>
              </a:rPr>
              <a:t> When budget is high enough to afford designers for modelling along with the cost of automated tools for code generation</a:t>
            </a: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idx="1"/>
          </p:nvPr>
        </p:nvSpPr>
        <p:spPr>
          <a:xfrm>
            <a:off x="457200" y="1828800"/>
            <a:ext cx="8229600" cy="4178491"/>
          </a:xfrm>
        </p:spPr>
        <p:txBody>
          <a:bodyPr>
            <a:normAutofit/>
          </a:bodyPr>
          <a:lstStyle/>
          <a:p>
            <a:pPr algn="just">
              <a:lnSpc>
                <a:spcPct val="80000"/>
              </a:lnSpc>
            </a:pPr>
            <a:r>
              <a:rPr lang="en-IN" sz="2800" dirty="0" smtClean="0">
                <a:latin typeface="Times New Roman" pitchFamily="18" charset="0"/>
                <a:cs typeface="Times New Roman" pitchFamily="18" charset="0"/>
              </a:rPr>
              <a:t>Flexible and adaptable to changes</a:t>
            </a:r>
          </a:p>
          <a:p>
            <a:pPr algn="just">
              <a:lnSpc>
                <a:spcPct val="80000"/>
              </a:lnSpc>
            </a:pPr>
            <a:endParaRPr lang="en-IN" sz="2800" dirty="0" smtClean="0">
              <a:latin typeface="Times New Roman" pitchFamily="18" charset="0"/>
              <a:cs typeface="Times New Roman" pitchFamily="18" charset="0"/>
            </a:endParaRPr>
          </a:p>
          <a:p>
            <a:pPr algn="just">
              <a:lnSpc>
                <a:spcPct val="80000"/>
              </a:lnSpc>
            </a:pPr>
            <a:r>
              <a:rPr lang="en-IN" sz="2800" dirty="0" smtClean="0">
                <a:latin typeface="Times New Roman" pitchFamily="18" charset="0"/>
                <a:cs typeface="Times New Roman" pitchFamily="18" charset="0"/>
              </a:rPr>
              <a:t>Due to prototyping in nature, there is a possibility of lesser defects</a:t>
            </a:r>
          </a:p>
          <a:p>
            <a:pPr algn="just">
              <a:lnSpc>
                <a:spcPct val="80000"/>
              </a:lnSpc>
            </a:pPr>
            <a:endParaRPr lang="en-IN" sz="2800" dirty="0" smtClean="0">
              <a:latin typeface="Times New Roman" pitchFamily="18" charset="0"/>
              <a:cs typeface="Times New Roman" pitchFamily="18" charset="0"/>
            </a:endParaRPr>
          </a:p>
          <a:p>
            <a:pPr algn="just">
              <a:lnSpc>
                <a:spcPct val="80000"/>
              </a:lnSpc>
            </a:pPr>
            <a:r>
              <a:rPr lang="en-IN" sz="2800" dirty="0" smtClean="0">
                <a:latin typeface="Times New Roman" pitchFamily="18" charset="0"/>
                <a:cs typeface="Times New Roman" pitchFamily="18" charset="0"/>
              </a:rPr>
              <a:t>With less people, productivity can be increased in short time</a:t>
            </a:r>
            <a:endParaRPr lang="en-US" sz="2800" b="1" dirty="0" smtClean="0">
              <a:latin typeface="Times New Roman" pitchFamily="18" charset="0"/>
              <a:cs typeface="Times New Roman" pitchFamily="18" charset="0"/>
            </a:endParaRPr>
          </a:p>
          <a:p>
            <a:pPr>
              <a:lnSpc>
                <a:spcPct val="80000"/>
              </a:lnSpc>
            </a:pPr>
            <a:endParaRPr lang="en-US" sz="2800" dirty="0">
              <a:latin typeface="Times New Roman" pitchFamily="18" charset="0"/>
              <a:cs typeface="Times New Roman" pitchFamily="18" charset="0"/>
            </a:endParaRPr>
          </a:p>
        </p:txBody>
      </p:sp>
      <p:sp>
        <p:nvSpPr>
          <p:cNvPr id="433154" name="Rectangle 2"/>
          <p:cNvSpPr>
            <a:spLocks noGrp="1" noChangeArrowheads="1"/>
          </p:cNvSpPr>
          <p:nvPr>
            <p:ph type="title"/>
          </p:nvPr>
        </p:nvSpPr>
        <p:spPr>
          <a:xfrm>
            <a:off x="457200" y="762000"/>
            <a:ext cx="8229600" cy="655638"/>
          </a:xfrm>
        </p:spPr>
        <p:txBody>
          <a:bodyPr>
            <a:normAutofit/>
          </a:bodyPr>
          <a:lstStyle/>
          <a:p>
            <a:r>
              <a:rPr lang="en-US" sz="3600" dirty="0">
                <a:solidFill>
                  <a:schemeClr val="tx1"/>
                </a:solidFill>
                <a:latin typeface="Times New Roman" pitchFamily="18" charset="0"/>
                <a:cs typeface="Times New Roman" pitchFamily="18" charset="0"/>
              </a:rPr>
              <a:t>RAD </a:t>
            </a:r>
            <a:r>
              <a:rPr lang="en-US" sz="3600" dirty="0" smtClean="0">
                <a:solidFill>
                  <a:schemeClr val="tx1"/>
                </a:solidFill>
                <a:latin typeface="Times New Roman" pitchFamily="18" charset="0"/>
                <a:cs typeface="Times New Roman" pitchFamily="18" charset="0"/>
              </a:rPr>
              <a:t>Advantages</a:t>
            </a:r>
            <a:endParaRPr lang="en-US" sz="3600" dirty="0">
              <a:solidFill>
                <a:schemeClr val="tx1"/>
              </a:solid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9" name="Rectangle 3"/>
          <p:cNvSpPr>
            <a:spLocks noGrp="1" noChangeArrowheads="1"/>
          </p:cNvSpPr>
          <p:nvPr>
            <p:ph idx="1"/>
          </p:nvPr>
        </p:nvSpPr>
        <p:spPr>
          <a:xfrm>
            <a:off x="457200" y="1905000"/>
            <a:ext cx="8229600" cy="3840163"/>
          </a:xfrm>
        </p:spPr>
        <p:txBody>
          <a:bodyPr>
            <a:normAutofit/>
          </a:bodyPr>
          <a:lstStyle/>
          <a:p>
            <a:pPr algn="just">
              <a:lnSpc>
                <a:spcPct val="90000"/>
              </a:lnSpc>
            </a:pPr>
            <a:r>
              <a:rPr lang="en-IN" sz="2800" dirty="0" smtClean="0">
                <a:latin typeface="Times New Roman" pitchFamily="18" charset="0"/>
                <a:cs typeface="Times New Roman" pitchFamily="18" charset="0"/>
              </a:rPr>
              <a:t>It can't be used for smaller projects</a:t>
            </a:r>
          </a:p>
          <a:p>
            <a:pPr algn="just">
              <a:lnSpc>
                <a:spcPct val="90000"/>
              </a:lnSpc>
            </a:pPr>
            <a:endParaRPr lang="en-IN" sz="2800" dirty="0" smtClean="0">
              <a:latin typeface="Times New Roman" pitchFamily="18" charset="0"/>
              <a:cs typeface="Times New Roman" pitchFamily="18" charset="0"/>
            </a:endParaRPr>
          </a:p>
          <a:p>
            <a:pPr algn="just">
              <a:lnSpc>
                <a:spcPct val="90000"/>
              </a:lnSpc>
            </a:pPr>
            <a:r>
              <a:rPr lang="en-IN" sz="2800" dirty="0" smtClean="0">
                <a:latin typeface="Times New Roman" pitchFamily="18" charset="0"/>
                <a:cs typeface="Times New Roman" pitchFamily="18" charset="0"/>
              </a:rPr>
              <a:t>Not all application is compatible with RAD</a:t>
            </a:r>
          </a:p>
          <a:p>
            <a:pPr algn="just">
              <a:lnSpc>
                <a:spcPct val="90000"/>
              </a:lnSpc>
            </a:pPr>
            <a:endParaRPr lang="en-IN" sz="2800" dirty="0" smtClean="0">
              <a:latin typeface="Times New Roman" pitchFamily="18" charset="0"/>
              <a:cs typeface="Times New Roman" pitchFamily="18" charset="0"/>
            </a:endParaRPr>
          </a:p>
          <a:p>
            <a:pPr algn="just">
              <a:lnSpc>
                <a:spcPct val="90000"/>
              </a:lnSpc>
            </a:pPr>
            <a:r>
              <a:rPr lang="en-IN" sz="2800" dirty="0" smtClean="0">
                <a:latin typeface="Times New Roman" pitchFamily="18" charset="0"/>
                <a:cs typeface="Times New Roman" pitchFamily="18" charset="0"/>
              </a:rPr>
              <a:t>If developers are not committed to delivering software on time, RAD projects can fail</a:t>
            </a:r>
          </a:p>
          <a:p>
            <a:pPr algn="just">
              <a:lnSpc>
                <a:spcPct val="90000"/>
              </a:lnSpc>
            </a:pPr>
            <a:endParaRPr lang="en-IN" sz="2800" dirty="0" smtClean="0">
              <a:latin typeface="Times New Roman" pitchFamily="18" charset="0"/>
              <a:cs typeface="Times New Roman" pitchFamily="18" charset="0"/>
            </a:endParaRPr>
          </a:p>
          <a:p>
            <a:pPr algn="just">
              <a:lnSpc>
                <a:spcPct val="90000"/>
              </a:lnSpc>
            </a:pPr>
            <a:r>
              <a:rPr lang="en-IN" sz="2800" dirty="0" smtClean="0">
                <a:latin typeface="Times New Roman" pitchFamily="18" charset="0"/>
                <a:cs typeface="Times New Roman" pitchFamily="18" charset="0"/>
              </a:rPr>
              <a:t>Requires highly skilled designers or developers</a:t>
            </a:r>
            <a:endParaRPr lang="en-US" sz="2800" dirty="0" smtClean="0">
              <a:latin typeface="Times New Roman" pitchFamily="18" charset="0"/>
              <a:cs typeface="Times New Roman" pitchFamily="18" charset="0"/>
            </a:endParaRPr>
          </a:p>
        </p:txBody>
      </p:sp>
      <p:sp>
        <p:nvSpPr>
          <p:cNvPr id="434178" name="Rectangle 2"/>
          <p:cNvSpPr>
            <a:spLocks noGrp="1" noChangeArrowheads="1"/>
          </p:cNvSpPr>
          <p:nvPr>
            <p:ph type="title"/>
          </p:nvPr>
        </p:nvSpPr>
        <p:spPr>
          <a:xfrm>
            <a:off x="457200" y="838200"/>
            <a:ext cx="8229600" cy="685800"/>
          </a:xfrm>
        </p:spPr>
        <p:txBody>
          <a:bodyPr>
            <a:normAutofit/>
          </a:bodyPr>
          <a:lstStyle/>
          <a:p>
            <a:r>
              <a:rPr lang="en-US" sz="3600" b="0" dirty="0">
                <a:solidFill>
                  <a:schemeClr val="tx1"/>
                </a:solidFill>
                <a:latin typeface="Times New Roman" pitchFamily="18" charset="0"/>
                <a:cs typeface="Times New Roman" pitchFamily="18" charset="0"/>
              </a:rPr>
              <a:t>RAD </a:t>
            </a:r>
            <a:r>
              <a:rPr lang="en-US" sz="3200" dirty="0" smtClean="0">
                <a:solidFill>
                  <a:schemeClr val="tx1"/>
                </a:solidFill>
                <a:latin typeface="Times New Roman" pitchFamily="18" charset="0"/>
                <a:cs typeface="Times New Roman" pitchFamily="18" charset="0"/>
              </a:rPr>
              <a:t>Disadvantages</a:t>
            </a:r>
            <a:endParaRPr lang="en-US" sz="3200" b="0" dirty="0">
              <a:solidFill>
                <a:schemeClr val="tx1"/>
              </a:solid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p:cNvPicPr>
          <p:nvPr>
            <p:ph idx="1"/>
          </p:nvPr>
        </p:nvPicPr>
        <p:blipFill>
          <a:blip r:embed="rId2" cstate="print"/>
          <a:stretch/>
        </p:blipFill>
        <p:spPr>
          <a:xfrm>
            <a:off x="1600200" y="1295400"/>
            <a:ext cx="5943600" cy="4648200"/>
          </a:xfrm>
          <a:prstGeom prst="rect">
            <a:avLst/>
          </a:prstGeom>
          <a:ln>
            <a:noFill/>
          </a:ln>
        </p:spPr>
      </p:pic>
      <p:sp>
        <p:nvSpPr>
          <p:cNvPr id="3" name="Title 2"/>
          <p:cNvSpPr>
            <a:spLocks noGrp="1"/>
          </p:cNvSpPr>
          <p:nvPr>
            <p:ph type="title"/>
          </p:nvPr>
        </p:nvSpPr>
        <p:spPr/>
        <p:txBody>
          <a:bodyPr>
            <a:normAutofit fontScale="90000"/>
          </a:bodyPr>
          <a:lstStyle/>
          <a:p>
            <a:pPr algn="ctr"/>
            <a:r>
              <a:rPr lang="en-US" sz="4000" b="0" spc="-1" dirty="0" smtClean="0">
                <a:solidFill>
                  <a:schemeClr val="tx1"/>
                </a:solidFill>
                <a:uFill>
                  <a:solidFill>
                    <a:srgbClr val="FFFFFF"/>
                  </a:solidFill>
                </a:uFill>
                <a:latin typeface="Times New Roman" pitchFamily="18" charset="0"/>
                <a:cs typeface="Times New Roman" pitchFamily="18" charset="0"/>
              </a:rPr>
              <a:t>Spiral or Iterative model</a:t>
            </a:r>
            <a:r>
              <a:rPr lang="en-US" sz="4400" b="0" spc="-1" dirty="0" smtClean="0">
                <a:solidFill>
                  <a:schemeClr val="tx1"/>
                </a:solidFill>
                <a:uFill>
                  <a:solidFill>
                    <a:srgbClr val="FFFFFF"/>
                  </a:solidFill>
                </a:uFill>
                <a:latin typeface="Times New Roman" pitchFamily="18" charset="0"/>
                <a:cs typeface="Times New Roman" pitchFamily="18" charset="0"/>
              </a:rPr>
              <a:t>.</a:t>
            </a:r>
            <a:r>
              <a:rPr lang="en-US" sz="2000" b="0" spc="-1" dirty="0" smtClean="0">
                <a:solidFill>
                  <a:schemeClr val="tx1"/>
                </a:solidFill>
                <a:uFill>
                  <a:solidFill>
                    <a:srgbClr val="FFFFFF"/>
                  </a:solidFill>
                </a:uFill>
                <a:latin typeface="Times New Roman" pitchFamily="18" charset="0"/>
                <a:cs typeface="Times New Roman" pitchFamily="18" charset="0"/>
              </a:rPr>
              <a:t/>
            </a:r>
            <a:br>
              <a:rPr lang="en-US" sz="2000" b="0" spc="-1" dirty="0" smtClean="0">
                <a:solidFill>
                  <a:schemeClr val="tx1"/>
                </a:solidFill>
                <a:uFill>
                  <a:solidFill>
                    <a:srgbClr val="FFFFFF"/>
                  </a:solidFill>
                </a:u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3"/>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914400" y="274680"/>
            <a:ext cx="7772040" cy="1142640"/>
          </a:xfrm>
          <a:prstGeom prst="rect">
            <a:avLst/>
          </a:prstGeom>
          <a:noFill/>
          <a:ln>
            <a:noFill/>
          </a:ln>
        </p:spPr>
        <p:txBody>
          <a:bodyPr lIns="90000" tIns="45000" rIns="90000" bIns="91440" anchor="b"/>
          <a:lstStyle/>
          <a:p>
            <a:pPr>
              <a:lnSpc>
                <a:spcPct val="100000"/>
              </a:lnSpc>
            </a:pPr>
            <a:r>
              <a:rPr lang="en-US" sz="4000" b="0" strike="noStrike" spc="-1" dirty="0">
                <a:solidFill>
                  <a:srgbClr val="696464"/>
                </a:solidFill>
                <a:uFill>
                  <a:solidFill>
                    <a:srgbClr val="FFFFFF"/>
                  </a:solidFill>
                </a:uFill>
                <a:latin typeface="Franklin Gothic Book"/>
              </a:rPr>
              <a:t>
</a:t>
            </a:r>
            <a:r>
              <a:rPr lang="en-US" sz="3600" b="1" strike="noStrike" spc="-1" dirty="0" smtClean="0">
                <a:uFill>
                  <a:solidFill>
                    <a:srgbClr val="FFFFFF"/>
                  </a:solidFill>
                </a:uFill>
                <a:latin typeface="Times New Roman" pitchFamily="18" charset="0"/>
                <a:cs typeface="Times New Roman" pitchFamily="18" charset="0"/>
              </a:rPr>
              <a:t>Spiral </a:t>
            </a:r>
            <a:r>
              <a:rPr lang="en-US" sz="3600" b="1" strike="noStrike" spc="-1" dirty="0">
                <a:uFill>
                  <a:solidFill>
                    <a:srgbClr val="FFFFFF"/>
                  </a:solidFill>
                </a:uFill>
                <a:latin typeface="Times New Roman" pitchFamily="18" charset="0"/>
                <a:cs typeface="Times New Roman" pitchFamily="18" charset="0"/>
              </a:rPr>
              <a:t>or Iterative model</a:t>
            </a:r>
          </a:p>
        </p:txBody>
      </p:sp>
      <p:sp>
        <p:nvSpPr>
          <p:cNvPr id="333" name="TextShape 2"/>
          <p:cNvSpPr txBox="1"/>
          <p:nvPr/>
        </p:nvSpPr>
        <p:spPr>
          <a:xfrm>
            <a:off x="914400" y="1447920"/>
            <a:ext cx="7772040" cy="4571640"/>
          </a:xfrm>
          <a:prstGeom prst="rect">
            <a:avLst/>
          </a:prstGeom>
          <a:noFill/>
          <a:ln>
            <a:noFill/>
          </a:ln>
        </p:spPr>
        <p:txBody>
          <a:bodyPr lIns="90000" tIns="45000" rIns="90000" bIns="45000"/>
          <a:lstStyle/>
          <a:p>
            <a:pPr marL="514710" indent="-514350" algn="just">
              <a:lnSpc>
                <a:spcPct val="100000"/>
              </a:lnSpc>
              <a:buClr>
                <a:schemeClr val="bg2">
                  <a:lumMod val="50000"/>
                </a:schemeClr>
              </a:buClr>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The spiral model emphasis placed on risk analysis</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a:p>
            <a:pPr marL="514710" indent="-514350" algn="just">
              <a:lnSpc>
                <a:spcPct val="100000"/>
              </a:lnSpc>
              <a:buClr>
                <a:schemeClr val="bg2">
                  <a:lumMod val="50000"/>
                </a:schemeClr>
              </a:buClr>
              <a:buSzPct val="85000"/>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514710" indent="-514350" algn="just">
              <a:lnSpc>
                <a:spcPct val="100000"/>
              </a:lnSpc>
              <a:buClr>
                <a:schemeClr val="bg2">
                  <a:lumMod val="50000"/>
                </a:schemeClr>
              </a:buClr>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 The spiral model has four phases: Planning, Risk Analysis, Engineering and Evaluation.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514710" indent="-514350" algn="just">
              <a:lnSpc>
                <a:spcPct val="100000"/>
              </a:lnSpc>
              <a:buClr>
                <a:schemeClr val="bg2">
                  <a:lumMod val="50000"/>
                </a:schemeClr>
              </a:buClr>
              <a:buSzPct val="85000"/>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514710" indent="-514350" algn="just">
              <a:lnSpc>
                <a:spcPct val="100000"/>
              </a:lnSpc>
              <a:buClr>
                <a:schemeClr val="bg2">
                  <a:lumMod val="50000"/>
                </a:schemeClr>
              </a:buClr>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A software project repeatedly passes through these phases in iterations (called Spirals in this model).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514710" indent="-514350" algn="just">
              <a:lnSpc>
                <a:spcPct val="100000"/>
              </a:lnSpc>
              <a:buClr>
                <a:schemeClr val="bg2">
                  <a:lumMod val="50000"/>
                </a:schemeClr>
              </a:buClr>
              <a:buSzPct val="85000"/>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514710" indent="-514350" algn="just">
              <a:lnSpc>
                <a:spcPct val="100000"/>
              </a:lnSpc>
              <a:buClr>
                <a:schemeClr val="bg2">
                  <a:lumMod val="50000"/>
                </a:schemeClr>
              </a:buClr>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The baseline spiral, starting in the planning phase, requirements are gathered and risk is assessed. </a:t>
            </a:r>
          </a:p>
          <a:p>
            <a:pPr>
              <a:lnSpc>
                <a:spcPct val="100000"/>
              </a:lnSpc>
            </a:pPr>
            <a:endParaRPr lang="en-US" sz="2600" b="0" strike="noStrike" spc="-1" dirty="0">
              <a:solidFill>
                <a:srgbClr val="000000"/>
              </a:solidFill>
              <a:uFill>
                <a:solidFill>
                  <a:srgbClr val="FFFFFF"/>
                </a:solidFill>
              </a:uFill>
              <a:latin typeface="Perpetua"/>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685800" y="304800"/>
            <a:ext cx="7772040" cy="1142640"/>
          </a:xfrm>
          <a:prstGeom prst="rect">
            <a:avLst/>
          </a:prstGeom>
          <a:noFill/>
          <a:ln>
            <a:noFill/>
          </a:ln>
        </p:spPr>
        <p:txBody>
          <a:bodyPr lIns="90000" tIns="45000" rIns="90000" bIns="91440" anchor="b"/>
          <a:lstStyle/>
          <a:p>
            <a:pPr>
              <a:lnSpc>
                <a:spcPct val="100000"/>
              </a:lnSpc>
            </a:pPr>
            <a:r>
              <a:rPr lang="en-US" sz="4000" b="0" strike="noStrike" spc="-1" dirty="0" smtClean="0">
                <a:solidFill>
                  <a:srgbClr val="696464"/>
                </a:solidFill>
                <a:uFill>
                  <a:solidFill>
                    <a:srgbClr val="FFFFFF"/>
                  </a:solidFill>
                </a:uFill>
                <a:latin typeface="Times New Roman" pitchFamily="18" charset="0"/>
                <a:cs typeface="Times New Roman" pitchFamily="18" charset="0"/>
              </a:rPr>
              <a:t> </a:t>
            </a:r>
            <a:r>
              <a:rPr lang="en-US" sz="3600" b="1" spc="-1" dirty="0">
                <a:uFill>
                  <a:solidFill>
                    <a:srgbClr val="FFFFFF"/>
                  </a:solidFill>
                </a:uFill>
                <a:latin typeface="Times New Roman" pitchFamily="18" charset="0"/>
                <a:cs typeface="Times New Roman" pitchFamily="18" charset="0"/>
              </a:rPr>
              <a:t>S</a:t>
            </a:r>
            <a:r>
              <a:rPr lang="en-US" sz="3600" b="1" strike="noStrike" spc="-1" dirty="0" smtClean="0">
                <a:uFill>
                  <a:solidFill>
                    <a:srgbClr val="FFFFFF"/>
                  </a:solidFill>
                </a:uFill>
                <a:latin typeface="Times New Roman" pitchFamily="18" charset="0"/>
                <a:cs typeface="Times New Roman" pitchFamily="18" charset="0"/>
              </a:rPr>
              <a:t>oftware Testing</a:t>
            </a:r>
            <a:endParaRPr lang="en-US" sz="3600" b="1" strike="noStrike" spc="-1" dirty="0">
              <a:uFill>
                <a:solidFill>
                  <a:srgbClr val="FFFFFF"/>
                </a:solidFill>
              </a:uFill>
              <a:latin typeface="Times New Roman" pitchFamily="18" charset="0"/>
              <a:cs typeface="Times New Roman" pitchFamily="18" charset="0"/>
            </a:endParaRPr>
          </a:p>
        </p:txBody>
      </p:sp>
      <p:sp>
        <p:nvSpPr>
          <p:cNvPr id="271" name="TextShape 2"/>
          <p:cNvSpPr txBox="1"/>
          <p:nvPr/>
        </p:nvSpPr>
        <p:spPr>
          <a:xfrm>
            <a:off x="609600" y="1524000"/>
            <a:ext cx="77720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pitchFamily="2" charset="2"/>
              <a:buChar char="Ø"/>
            </a:pPr>
            <a:endParaRPr lang="en-US" sz="2400"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pPr>
            <a:r>
              <a:rPr lang="en-US" sz="2400" b="1" spc="-1" dirty="0" smtClean="0">
                <a:solidFill>
                  <a:srgbClr val="000000"/>
                </a:solidFill>
                <a:uFill>
                  <a:solidFill>
                    <a:srgbClr val="FFFFFF"/>
                  </a:solidFill>
                </a:uFill>
                <a:latin typeface="Times New Roman" pitchFamily="18" charset="0"/>
                <a:cs typeface="Times New Roman" pitchFamily="18" charset="0"/>
              </a:rPr>
              <a:t>	Examples: </a:t>
            </a:r>
            <a:r>
              <a:rPr lang="en-US" sz="2400" spc="-1" dirty="0" smtClean="0">
                <a:solidFill>
                  <a:srgbClr val="000000"/>
                </a:solidFill>
                <a:uFill>
                  <a:solidFill>
                    <a:srgbClr val="FFFFFF"/>
                  </a:solidFill>
                </a:uFill>
                <a:latin typeface="Times New Roman" pitchFamily="18" charset="0"/>
                <a:cs typeface="Times New Roman" pitchFamily="18" charset="0"/>
              </a:rPr>
              <a:t>Word processor, spreadsheet, web browser or media player.</a:t>
            </a:r>
          </a:p>
          <a:p>
            <a:pPr marL="274320" indent="-273960" algn="just">
              <a:lnSpc>
                <a:spcPct val="100000"/>
              </a:lnSpc>
              <a:buSzPct val="85000"/>
              <a:buFont typeface="Wingdings" pitchFamily="2" charset="2"/>
              <a:buChar char="Ø"/>
            </a:pPr>
            <a:endParaRPr lang="en-US" sz="2400" b="1"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1" strike="noStrike" spc="-1" dirty="0" smtClean="0">
                <a:solidFill>
                  <a:srgbClr val="000000"/>
                </a:solidFill>
                <a:uFill>
                  <a:solidFill>
                    <a:srgbClr val="FFFFFF"/>
                  </a:solidFill>
                </a:uFill>
                <a:latin typeface="Times New Roman" pitchFamily="18" charset="0"/>
                <a:cs typeface="Times New Roman" pitchFamily="18" charset="0"/>
              </a:rPr>
              <a:t>Software </a:t>
            </a:r>
            <a:r>
              <a:rPr lang="en-US" sz="2600" b="1" strike="noStrike" spc="-1" dirty="0">
                <a:solidFill>
                  <a:srgbClr val="000000"/>
                </a:solidFill>
                <a:uFill>
                  <a:solidFill>
                    <a:srgbClr val="FFFFFF"/>
                  </a:solidFill>
                </a:uFill>
                <a:latin typeface="Times New Roman" pitchFamily="18" charset="0"/>
                <a:cs typeface="Times New Roman" pitchFamily="18" charset="0"/>
              </a:rPr>
              <a:t>testing </a:t>
            </a:r>
            <a:r>
              <a:rPr lang="en-US" sz="2600" b="0" strike="noStrike" spc="-1" dirty="0">
                <a:solidFill>
                  <a:srgbClr val="000000"/>
                </a:solidFill>
                <a:uFill>
                  <a:solidFill>
                    <a:srgbClr val="FFFFFF"/>
                  </a:solidFill>
                </a:uFill>
                <a:latin typeface="Times New Roman" pitchFamily="18" charset="0"/>
                <a:cs typeface="Times New Roman" pitchFamily="18" charset="0"/>
              </a:rPr>
              <a:t>is an activity to check whether the actual results match the expected results and to ensure that the software system is defect free.</a:t>
            </a:r>
          </a:p>
          <a:p>
            <a:pPr>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543800" y="22860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3" name="Rectangle 3"/>
          <p:cNvSpPr>
            <a:spLocks noGrp="1" noChangeArrowheads="1"/>
          </p:cNvSpPr>
          <p:nvPr>
            <p:ph idx="1"/>
          </p:nvPr>
        </p:nvSpPr>
        <p:spPr>
          <a:xfrm>
            <a:off x="457200" y="1600200"/>
            <a:ext cx="8229600" cy="4191000"/>
          </a:xfrm>
        </p:spPr>
        <p:txBody>
          <a:bodyPr>
            <a:normAutofit/>
          </a:bodyPr>
          <a:lstStyle/>
          <a:p>
            <a:pPr algn="just"/>
            <a:r>
              <a:rPr lang="en-US" sz="2400" dirty="0">
                <a:latin typeface="Times New Roman" pitchFamily="18" charset="0"/>
                <a:cs typeface="Times New Roman" pitchFamily="18" charset="0"/>
              </a:rPr>
              <a:t>Provides early indication of </a:t>
            </a:r>
            <a:r>
              <a:rPr lang="en-US" sz="2400" dirty="0" smtClean="0">
                <a:latin typeface="Times New Roman" pitchFamily="18" charset="0"/>
                <a:cs typeface="Times New Roman" pitchFamily="18" charset="0"/>
              </a:rPr>
              <a:t>risks</a:t>
            </a:r>
            <a:r>
              <a:rPr lang="en-US" sz="2400" dirty="0">
                <a:latin typeface="Times New Roman" pitchFamily="18" charset="0"/>
                <a:cs typeface="Times New Roman" pitchFamily="18" charset="0"/>
              </a:rPr>
              <a:t>, without much </a:t>
            </a:r>
            <a:r>
              <a:rPr lang="en-US" sz="2400" dirty="0" smtClean="0">
                <a:latin typeface="Times New Roman" pitchFamily="18" charset="0"/>
                <a:cs typeface="Times New Roman" pitchFamily="18" charset="0"/>
              </a:rPr>
              <a:t>cost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Users see the system early because of rapid prototyping </a:t>
            </a:r>
            <a:r>
              <a:rPr lang="en-US" sz="2400" dirty="0" smtClean="0">
                <a:latin typeface="Times New Roman" pitchFamily="18" charset="0"/>
                <a:cs typeface="Times New Roman" pitchFamily="18" charset="0"/>
              </a:rPr>
              <a:t>tools</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Users </a:t>
            </a:r>
            <a:r>
              <a:rPr lang="en-US" sz="2400" dirty="0">
                <a:latin typeface="Times New Roman" pitchFamily="18" charset="0"/>
                <a:cs typeface="Times New Roman" pitchFamily="18" charset="0"/>
              </a:rPr>
              <a:t>can be closely tied to all lifecycle </a:t>
            </a:r>
            <a:r>
              <a:rPr lang="en-US" sz="2400" dirty="0" smtClean="0">
                <a:latin typeface="Times New Roman" pitchFamily="18" charset="0"/>
                <a:cs typeface="Times New Roman" pitchFamily="18" charset="0"/>
              </a:rPr>
              <a:t>steps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Early and frequent feedback from </a:t>
            </a:r>
            <a:r>
              <a:rPr lang="en-US" sz="2400" dirty="0" smtClean="0">
                <a:latin typeface="Times New Roman" pitchFamily="18" charset="0"/>
                <a:cs typeface="Times New Roman" pitchFamily="18" charset="0"/>
              </a:rPr>
              <a:t>users</a:t>
            </a:r>
            <a:endParaRPr lang="en-US" sz="2400" dirty="0">
              <a:latin typeface="Times New Roman" pitchFamily="18" charset="0"/>
              <a:cs typeface="Times New Roman" pitchFamily="18" charset="0"/>
            </a:endParaRPr>
          </a:p>
        </p:txBody>
      </p:sp>
      <p:sp>
        <p:nvSpPr>
          <p:cNvPr id="476162" name="Rectangle 2"/>
          <p:cNvSpPr>
            <a:spLocks noGrp="1" noChangeArrowheads="1"/>
          </p:cNvSpPr>
          <p:nvPr>
            <p:ph type="title"/>
          </p:nvPr>
        </p:nvSpPr>
        <p:spPr>
          <a:xfrm>
            <a:off x="457200" y="274638"/>
            <a:ext cx="8229600" cy="792162"/>
          </a:xfrm>
        </p:spPr>
        <p:txBody>
          <a:bodyPr>
            <a:normAutofit/>
          </a:bodyPr>
          <a:lstStyle/>
          <a:p>
            <a:r>
              <a:rPr lang="en-US" sz="3600" dirty="0">
                <a:solidFill>
                  <a:schemeClr val="tx1"/>
                </a:solidFill>
                <a:latin typeface="Times New Roman" pitchFamily="18" charset="0"/>
                <a:cs typeface="Times New Roman" pitchFamily="18" charset="0"/>
              </a:rPr>
              <a:t>Spiral Model </a:t>
            </a:r>
            <a:r>
              <a:rPr lang="en-US" sz="3600" dirty="0" smtClean="0">
                <a:solidFill>
                  <a:schemeClr val="tx1"/>
                </a:solidFill>
                <a:latin typeface="Times New Roman" pitchFamily="18" charset="0"/>
                <a:cs typeface="Times New Roman" pitchFamily="18" charset="0"/>
              </a:rPr>
              <a:t>Advantages</a:t>
            </a:r>
            <a:endParaRPr lang="en-US" sz="3600" dirty="0">
              <a:solidFill>
                <a:schemeClr val="tx1"/>
              </a:solidFill>
              <a:latin typeface="Times New Roman" pitchFamily="18" charset="0"/>
              <a:cs typeface="Times New Roman" pitchFamily="18" charset="0"/>
            </a:endParaRPr>
          </a:p>
        </p:txBody>
      </p:sp>
      <p:pic>
        <p:nvPicPr>
          <p:cNvPr id="6" name="Picture 5"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600" y="762000"/>
            <a:ext cx="7696200" cy="533400"/>
          </a:xfrm>
          <a:prstGeom prst="rect">
            <a:avLst/>
          </a:prstGeom>
        </p:spPr>
        <p:txBody>
          <a:bodyPr vert="horz" rtlCol="0" anchor="ctr">
            <a:normAutofit fontScale="92500" lnSpcReduction="20000"/>
            <a:scene3d>
              <a:camera prst="orthographicFront"/>
              <a:lightRig rig="soft" dir="t"/>
            </a:scene3d>
            <a:sp3d prstMaterial="softEdge">
              <a:bevelT w="25400" h="25400"/>
            </a:sp3d>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Spiral Model Disadvantages</a:t>
            </a:r>
            <a:endParaRPr kumimoji="0" lang="en-US" sz="3600" b="1" i="0" u="none" strike="noStrike" kern="1200" cap="none" spc="0" normalizeH="0" baseline="0" noProof="0" dirty="0">
              <a:ln>
                <a:noFill/>
              </a:ln>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sp>
        <p:nvSpPr>
          <p:cNvPr id="5" name="Rectangle 4"/>
          <p:cNvSpPr/>
          <p:nvPr/>
        </p:nvSpPr>
        <p:spPr>
          <a:xfrm>
            <a:off x="304800" y="1905000"/>
            <a:ext cx="8382000" cy="3748719"/>
          </a:xfrm>
          <a:prstGeom prst="rect">
            <a:avLst/>
          </a:prstGeom>
        </p:spPr>
        <p:txBody>
          <a:bodyPr wrap="square">
            <a:spAutoFit/>
          </a:bodyPr>
          <a:lstStyle/>
          <a:p>
            <a:pPr algn="just">
              <a:lnSpc>
                <a:spcPct val="90000"/>
              </a:lnSpc>
              <a:buClr>
                <a:schemeClr val="bg2">
                  <a:lumMod val="50000"/>
                </a:schemeClr>
              </a:buClr>
              <a:buFont typeface="Wingdings" pitchFamily="2" charset="2"/>
              <a:buChar char="Ø"/>
            </a:pPr>
            <a:r>
              <a:rPr lang="en-US" sz="2400" dirty="0" smtClean="0">
                <a:latin typeface="Times New Roman" pitchFamily="18" charset="0"/>
                <a:cs typeface="Times New Roman" pitchFamily="18" charset="0"/>
              </a:rPr>
              <a:t>Time spent for evaluating risks too large for small or low-risk projects</a:t>
            </a:r>
          </a:p>
          <a:p>
            <a:pPr algn="just">
              <a:lnSpc>
                <a:spcPct val="90000"/>
              </a:lnSpc>
              <a:buClr>
                <a:schemeClr val="bg2">
                  <a:lumMod val="50000"/>
                </a:schemeClr>
              </a:buClr>
              <a:buFont typeface="Wingdings" pitchFamily="2" charset="2"/>
              <a:buChar char="Ø"/>
            </a:pPr>
            <a:endParaRPr lang="en-US" sz="2400" dirty="0" smtClean="0">
              <a:latin typeface="Times New Roman" pitchFamily="18" charset="0"/>
              <a:cs typeface="Times New Roman" pitchFamily="18" charset="0"/>
            </a:endParaRPr>
          </a:p>
          <a:p>
            <a:pPr algn="just">
              <a:lnSpc>
                <a:spcPct val="90000"/>
              </a:lnSpc>
              <a:buClr>
                <a:schemeClr val="bg2">
                  <a:lumMod val="50000"/>
                </a:schemeClr>
              </a:buClr>
              <a:buFont typeface="Wingdings" pitchFamily="2" charset="2"/>
              <a:buChar char="Ø"/>
            </a:pPr>
            <a:r>
              <a:rPr lang="en-US" sz="2400" dirty="0" smtClean="0">
                <a:latin typeface="Times New Roman" pitchFamily="18" charset="0"/>
                <a:cs typeface="Times New Roman" pitchFamily="18" charset="0"/>
              </a:rPr>
              <a:t>The model is complex </a:t>
            </a:r>
          </a:p>
          <a:p>
            <a:pPr algn="just">
              <a:lnSpc>
                <a:spcPct val="90000"/>
              </a:lnSpc>
              <a:buClr>
                <a:schemeClr val="bg2">
                  <a:lumMod val="50000"/>
                </a:schemeClr>
              </a:buClr>
              <a:buFont typeface="Wingdings" pitchFamily="2" charset="2"/>
              <a:buChar char="Ø"/>
            </a:pPr>
            <a:endParaRPr lang="en-US" sz="2400" dirty="0" smtClean="0">
              <a:latin typeface="Times New Roman" pitchFamily="18" charset="0"/>
              <a:cs typeface="Times New Roman" pitchFamily="18" charset="0"/>
            </a:endParaRPr>
          </a:p>
          <a:p>
            <a:pPr algn="just">
              <a:lnSpc>
                <a:spcPct val="90000"/>
              </a:lnSpc>
              <a:buClr>
                <a:schemeClr val="bg2">
                  <a:lumMod val="50000"/>
                </a:schemeClr>
              </a:buClr>
              <a:buFont typeface="Wingdings" pitchFamily="2" charset="2"/>
              <a:buChar char="Ø"/>
            </a:pPr>
            <a:r>
              <a:rPr lang="en-US" sz="2400" dirty="0" smtClean="0">
                <a:latin typeface="Times New Roman" pitchFamily="18" charset="0"/>
                <a:cs typeface="Times New Roman" pitchFamily="18" charset="0"/>
              </a:rPr>
              <a:t>Risk assessment expertise is required</a:t>
            </a:r>
          </a:p>
          <a:p>
            <a:pPr algn="just">
              <a:lnSpc>
                <a:spcPct val="90000"/>
              </a:lnSpc>
              <a:buClr>
                <a:schemeClr val="bg2">
                  <a:lumMod val="50000"/>
                </a:schemeClr>
              </a:buClr>
              <a:buFont typeface="Wingdings" pitchFamily="2" charset="2"/>
              <a:buChar char="Ø"/>
            </a:pPr>
            <a:endParaRPr lang="en-US" sz="2400" dirty="0" smtClean="0">
              <a:latin typeface="Times New Roman" pitchFamily="18" charset="0"/>
              <a:cs typeface="Times New Roman" pitchFamily="18" charset="0"/>
            </a:endParaRPr>
          </a:p>
          <a:p>
            <a:pPr algn="just">
              <a:lnSpc>
                <a:spcPct val="90000"/>
              </a:lnSpc>
              <a:buClr>
                <a:schemeClr val="bg2">
                  <a:lumMod val="50000"/>
                </a:schemeClr>
              </a:buClr>
              <a:buFont typeface="Wingdings" pitchFamily="2" charset="2"/>
              <a:buChar char="Ø"/>
            </a:pPr>
            <a:r>
              <a:rPr lang="en-US" sz="2400" dirty="0" smtClean="0">
                <a:latin typeface="Times New Roman" pitchFamily="18" charset="0"/>
                <a:cs typeface="Times New Roman" pitchFamily="18" charset="0"/>
              </a:rPr>
              <a:t>Spiral may continue indefinitely</a:t>
            </a:r>
          </a:p>
          <a:p>
            <a:pPr algn="just">
              <a:lnSpc>
                <a:spcPct val="90000"/>
              </a:lnSpc>
              <a:buClr>
                <a:schemeClr val="bg2">
                  <a:lumMod val="50000"/>
                </a:schemeClr>
              </a:buClr>
              <a:buFont typeface="Wingdings" pitchFamily="2" charset="2"/>
              <a:buChar char="Ø"/>
            </a:pPr>
            <a:endParaRPr lang="en-US" sz="2400" dirty="0" smtClean="0">
              <a:latin typeface="Times New Roman" pitchFamily="18" charset="0"/>
              <a:cs typeface="Times New Roman" pitchFamily="18" charset="0"/>
            </a:endParaRPr>
          </a:p>
          <a:p>
            <a:pPr algn="just">
              <a:lnSpc>
                <a:spcPct val="90000"/>
              </a:lnSpc>
              <a:buClr>
                <a:schemeClr val="bg2">
                  <a:lumMod val="50000"/>
                </a:schemeClr>
              </a:buClr>
              <a:buFont typeface="Wingdings" pitchFamily="2" charset="2"/>
              <a:buChar char="Ø"/>
            </a:pPr>
            <a:r>
              <a:rPr lang="en-US" sz="2400" dirty="0" smtClean="0">
                <a:latin typeface="Times New Roman" pitchFamily="18" charset="0"/>
                <a:cs typeface="Times New Roman" pitchFamily="18" charset="0"/>
              </a:rPr>
              <a:t>Developers must be reassigned during non-development phase activities</a:t>
            </a:r>
            <a:endParaRPr lang="en-US" sz="2400" dirty="0">
              <a:latin typeface="Times New Roman" pitchFamily="18" charset="0"/>
              <a:cs typeface="Times New Roman" pitchFamily="18" charset="0"/>
            </a:endParaRPr>
          </a:p>
        </p:txBody>
      </p:sp>
      <p:pic>
        <p:nvPicPr>
          <p:cNvPr id="6" name="Picture 5"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914400" y="274680"/>
            <a:ext cx="7772040" cy="796866"/>
          </a:xfrm>
          <a:prstGeom prst="rect">
            <a:avLst/>
          </a:prstGeom>
          <a:noFill/>
          <a:ln>
            <a:noFill/>
          </a:ln>
        </p:spPr>
        <p:txBody>
          <a:bodyPr lIns="90000" tIns="45000" rIns="90000" bIns="91440" anchor="b"/>
          <a:lstStyle/>
          <a:p>
            <a:pPr>
              <a:lnSpc>
                <a:spcPct val="100000"/>
              </a:lnSpc>
            </a:pPr>
            <a:r>
              <a:rPr lang="en-US" sz="3600" b="1" strike="noStrike" spc="-1" dirty="0">
                <a:uFill>
                  <a:solidFill>
                    <a:srgbClr val="FFFFFF"/>
                  </a:solidFill>
                </a:uFill>
                <a:latin typeface="Times New Roman" pitchFamily="18" charset="0"/>
                <a:cs typeface="Times New Roman" pitchFamily="18" charset="0"/>
              </a:rPr>
              <a:t>V model</a:t>
            </a:r>
          </a:p>
        </p:txBody>
      </p:sp>
      <p:pic>
        <p:nvPicPr>
          <p:cNvPr id="335" name="Content Placeholder 3"/>
          <p:cNvPicPr/>
          <p:nvPr/>
        </p:nvPicPr>
        <p:blipFill>
          <a:blip r:embed="rId2" cstate="print"/>
          <a:stretch/>
        </p:blipFill>
        <p:spPr>
          <a:xfrm>
            <a:off x="457200" y="1428736"/>
            <a:ext cx="8115328" cy="5143536"/>
          </a:xfrm>
          <a:prstGeom prst="rect">
            <a:avLst/>
          </a:prstGeom>
          <a:ln>
            <a:noFill/>
          </a:ln>
        </p:spPr>
      </p:pic>
      <p:pic>
        <p:nvPicPr>
          <p:cNvPr id="4" name="Picture 3" descr="WhatsApp Image 2020-07-07 at 14.53.53.jpeg"/>
          <p:cNvPicPr>
            <a:picLocks noChangeAspect="1"/>
          </p:cNvPicPr>
          <p:nvPr/>
        </p:nvPicPr>
        <p:blipFill>
          <a:blip r:embed="rId3"/>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914400" y="274680"/>
            <a:ext cx="7772040" cy="1142640"/>
          </a:xfrm>
          <a:prstGeom prst="rect">
            <a:avLst/>
          </a:prstGeom>
          <a:noFill/>
          <a:ln>
            <a:noFill/>
          </a:ln>
        </p:spPr>
        <p:txBody>
          <a:bodyPr lIns="90000" tIns="45000" rIns="90000" bIns="91440" anchor="b"/>
          <a:lstStyle/>
          <a:p>
            <a:pPr>
              <a:lnSpc>
                <a:spcPct val="100000"/>
              </a:lnSpc>
            </a:pPr>
            <a:r>
              <a:rPr lang="en-US" sz="3600" b="1" strike="noStrike" spc="-1" dirty="0">
                <a:uFill>
                  <a:solidFill>
                    <a:srgbClr val="FFFFFF"/>
                  </a:solidFill>
                </a:uFill>
                <a:latin typeface="Times New Roman" pitchFamily="18" charset="0"/>
                <a:cs typeface="Times New Roman" pitchFamily="18" charset="0"/>
              </a:rPr>
              <a:t>V Model</a:t>
            </a:r>
          </a:p>
        </p:txBody>
      </p:sp>
      <p:sp>
        <p:nvSpPr>
          <p:cNvPr id="337" name="TextShape 2"/>
          <p:cNvSpPr txBox="1"/>
          <p:nvPr/>
        </p:nvSpPr>
        <p:spPr>
          <a:xfrm>
            <a:off x="914400" y="1447920"/>
            <a:ext cx="77720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The V-model is an SDLC model where execution of processes happens in a sequential manner in a V-shape. It is also known as Verification and Validation model.</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In V-Model every single phase in the development cycle, there is a directly associated testing phase. </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This is a highly-disciplined model and the next phase starts only after completion of the previous phase.</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Verification phases on one side of the ‘V’ and Validation phases on the other side. The Coding Phase joins the two sides of the V-Model.</a:t>
            </a: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idx="1"/>
          </p:nvPr>
        </p:nvSpPr>
        <p:spPr/>
        <p:txBody>
          <a:bodyPr>
            <a:normAutofit/>
          </a:bodyPr>
          <a:lstStyle/>
          <a:p>
            <a:r>
              <a:rPr lang="en-US" sz="2400" dirty="0">
                <a:latin typeface="Times New Roman" pitchFamily="18" charset="0"/>
                <a:cs typeface="Times New Roman" pitchFamily="18" charset="0"/>
              </a:rPr>
              <a:t>Emphasize planning for </a:t>
            </a:r>
            <a:r>
              <a:rPr lang="en-US" sz="2400" b="1" dirty="0">
                <a:latin typeface="Times New Roman" pitchFamily="18" charset="0"/>
                <a:cs typeface="Times New Roman" pitchFamily="18" charset="0"/>
              </a:rPr>
              <a:t>verification and validation </a:t>
            </a:r>
            <a:r>
              <a:rPr lang="en-US" sz="2400" dirty="0">
                <a:latin typeface="Times New Roman" pitchFamily="18" charset="0"/>
                <a:cs typeface="Times New Roman" pitchFamily="18" charset="0"/>
              </a:rPr>
              <a:t>of the product in early stages of product </a:t>
            </a:r>
            <a:r>
              <a:rPr lang="en-US" sz="2400" dirty="0" smtClean="0">
                <a:latin typeface="Times New Roman" pitchFamily="18" charset="0"/>
                <a:cs typeface="Times New Roman" pitchFamily="18" charset="0"/>
              </a:rPr>
              <a:t>development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Each deliverable must be </a:t>
            </a:r>
            <a:r>
              <a:rPr lang="en-US" sz="2400" dirty="0" smtClean="0">
                <a:latin typeface="Times New Roman" pitchFamily="18" charset="0"/>
                <a:cs typeface="Times New Roman" pitchFamily="18" charset="0"/>
              </a:rPr>
              <a:t>testable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Project management can track progress by </a:t>
            </a:r>
            <a:r>
              <a:rPr lang="en-US" sz="2400" dirty="0" smtClean="0">
                <a:latin typeface="Times New Roman" pitchFamily="18" charset="0"/>
                <a:cs typeface="Times New Roman" pitchFamily="18" charset="0"/>
              </a:rPr>
              <a:t>milestones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Easy to use</a:t>
            </a:r>
          </a:p>
        </p:txBody>
      </p:sp>
      <p:sp>
        <p:nvSpPr>
          <p:cNvPr id="456706" name="Rectangle 2"/>
          <p:cNvSpPr>
            <a:spLocks noGrp="1" noChangeArrowheads="1"/>
          </p:cNvSpPr>
          <p:nvPr>
            <p:ph type="title"/>
          </p:nvPr>
        </p:nvSpPr>
        <p:spPr/>
        <p:txBody>
          <a:bodyPr>
            <a:normAutofit/>
          </a:bodyPr>
          <a:lstStyle/>
          <a:p>
            <a:r>
              <a:rPr lang="en-US" sz="3600" dirty="0">
                <a:solidFill>
                  <a:schemeClr val="tx1"/>
                </a:solidFill>
                <a:latin typeface="Times New Roman" pitchFamily="18" charset="0"/>
                <a:cs typeface="Times New Roman" pitchFamily="18" charset="0"/>
              </a:rPr>
              <a:t>V-Shaped </a:t>
            </a:r>
            <a:r>
              <a:rPr lang="en-US" sz="3600" dirty="0" smtClean="0">
                <a:solidFill>
                  <a:schemeClr val="tx1"/>
                </a:solidFill>
                <a:latin typeface="Times New Roman" pitchFamily="18" charset="0"/>
                <a:cs typeface="Times New Roman" pitchFamily="18" charset="0"/>
              </a:rPr>
              <a:t>Advantages</a:t>
            </a:r>
            <a:endParaRPr lang="en-US" sz="3600" dirty="0">
              <a:solidFill>
                <a:schemeClr val="tx1"/>
              </a:solid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idx="1"/>
          </p:nvPr>
        </p:nvSpPr>
        <p:spPr/>
        <p:txBody>
          <a:bodyPr>
            <a:normAutofit/>
          </a:bodyPr>
          <a:lstStyle/>
          <a:p>
            <a:r>
              <a:rPr lang="en-IN" sz="2400" dirty="0" smtClean="0">
                <a:latin typeface="Times New Roman" pitchFamily="18" charset="0"/>
                <a:cs typeface="Times New Roman" pitchFamily="18" charset="0"/>
              </a:rPr>
              <a:t>Not a good model for complex and object-oriented projects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Does not handle iterations or </a:t>
            </a:r>
            <a:r>
              <a:rPr lang="en-US" sz="2400" dirty="0" smtClean="0">
                <a:latin typeface="Times New Roman" pitchFamily="18" charset="0"/>
                <a:cs typeface="Times New Roman" pitchFamily="18" charset="0"/>
              </a:rPr>
              <a:t>phases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Does not easily handle dynamic changes in </a:t>
            </a:r>
            <a:r>
              <a:rPr lang="en-US" sz="2400" dirty="0" smtClean="0">
                <a:latin typeface="Times New Roman" pitchFamily="18" charset="0"/>
                <a:cs typeface="Times New Roman" pitchFamily="18" charset="0"/>
              </a:rPr>
              <a:t>requirements.</a:t>
            </a:r>
          </a:p>
          <a:p>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Once an application is in the testing stage, it is difficult to go back and change a functionality</a:t>
            </a:r>
            <a:endParaRPr lang="en-US" sz="2400" dirty="0">
              <a:latin typeface="Times New Roman" pitchFamily="18" charset="0"/>
              <a:cs typeface="Times New Roman" pitchFamily="18" charset="0"/>
            </a:endParaRPr>
          </a:p>
        </p:txBody>
      </p:sp>
      <p:sp>
        <p:nvSpPr>
          <p:cNvPr id="457730" name="Rectangle 2"/>
          <p:cNvSpPr>
            <a:spLocks noGrp="1" noChangeArrowheads="1"/>
          </p:cNvSpPr>
          <p:nvPr>
            <p:ph type="title"/>
          </p:nvPr>
        </p:nvSpPr>
        <p:spPr/>
        <p:txBody>
          <a:bodyPr>
            <a:normAutofit/>
          </a:bodyPr>
          <a:lstStyle/>
          <a:p>
            <a:r>
              <a:rPr lang="en-US" sz="3600" dirty="0">
                <a:solidFill>
                  <a:schemeClr val="tx1"/>
                </a:solidFill>
                <a:latin typeface="Times New Roman" pitchFamily="18" charset="0"/>
                <a:cs typeface="Times New Roman" pitchFamily="18" charset="0"/>
              </a:rPr>
              <a:t>V-Shaped </a:t>
            </a:r>
            <a:r>
              <a:rPr lang="en-US" sz="3600" dirty="0" smtClean="0">
                <a:solidFill>
                  <a:schemeClr val="tx1"/>
                </a:solidFill>
                <a:latin typeface="Times New Roman" pitchFamily="18" charset="0"/>
                <a:cs typeface="Times New Roman" pitchFamily="18" charset="0"/>
              </a:rPr>
              <a:t>Disadvantages</a:t>
            </a:r>
            <a:endParaRPr lang="en-US" sz="3600" dirty="0">
              <a:solidFill>
                <a:schemeClr val="tx1"/>
              </a:solid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914400" y="274680"/>
            <a:ext cx="7772040" cy="1142640"/>
          </a:xfrm>
          <a:prstGeom prst="rect">
            <a:avLst/>
          </a:prstGeom>
          <a:noFill/>
          <a:ln>
            <a:noFill/>
          </a:ln>
        </p:spPr>
        <p:txBody>
          <a:bodyPr lIns="90000" tIns="45000" rIns="90000" bIns="91440" anchor="b"/>
          <a:lstStyle/>
          <a:p>
            <a:pPr>
              <a:lnSpc>
                <a:spcPct val="100000"/>
              </a:lnSpc>
            </a:pPr>
            <a:r>
              <a:rPr lang="en-US" sz="3600" b="1" strike="noStrike" spc="-1" dirty="0">
                <a:uFill>
                  <a:solidFill>
                    <a:srgbClr val="FFFFFF"/>
                  </a:solidFill>
                </a:uFill>
                <a:latin typeface="Times New Roman" pitchFamily="18" charset="0"/>
                <a:cs typeface="Times New Roman" pitchFamily="18" charset="0"/>
              </a:rPr>
              <a:t>Modified V model</a:t>
            </a:r>
          </a:p>
        </p:txBody>
      </p:sp>
      <p:pic>
        <p:nvPicPr>
          <p:cNvPr id="339" name="Content Placeholder 3"/>
          <p:cNvPicPr/>
          <p:nvPr/>
        </p:nvPicPr>
        <p:blipFill>
          <a:blip r:embed="rId2" cstate="print"/>
          <a:stretch/>
        </p:blipFill>
        <p:spPr>
          <a:xfrm>
            <a:off x="500034" y="1785926"/>
            <a:ext cx="8072494" cy="4457720"/>
          </a:xfrm>
          <a:prstGeom prst="rect">
            <a:avLst/>
          </a:prstGeom>
          <a:ln>
            <a:noFill/>
          </a:ln>
        </p:spPr>
      </p:pic>
      <p:pic>
        <p:nvPicPr>
          <p:cNvPr id="4" name="Picture 3" descr="WhatsApp Image 2020-07-07 at 14.53.53.jpeg"/>
          <p:cNvPicPr>
            <a:picLocks noChangeAspect="1"/>
          </p:cNvPicPr>
          <p:nvPr/>
        </p:nvPicPr>
        <p:blipFill>
          <a:blip r:embed="rId3"/>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Shape 1"/>
          <p:cNvSpPr txBox="1"/>
          <p:nvPr/>
        </p:nvSpPr>
        <p:spPr>
          <a:xfrm>
            <a:off x="914400" y="274680"/>
            <a:ext cx="7772040" cy="1142640"/>
          </a:xfrm>
          <a:prstGeom prst="rect">
            <a:avLst/>
          </a:prstGeom>
          <a:noFill/>
          <a:ln>
            <a:noFill/>
          </a:ln>
        </p:spPr>
        <p:txBody>
          <a:bodyPr lIns="90000" tIns="45000" rIns="90000" bIns="91440" anchor="b"/>
          <a:lstStyle/>
          <a:p>
            <a:pPr>
              <a:lnSpc>
                <a:spcPct val="100000"/>
              </a:lnSpc>
            </a:pPr>
            <a:r>
              <a:rPr lang="en-US" sz="3600" b="1" strike="noStrike" spc="-1" dirty="0">
                <a:uFill>
                  <a:solidFill>
                    <a:srgbClr val="FFFFFF"/>
                  </a:solidFill>
                </a:uFill>
                <a:latin typeface="Times New Roman" pitchFamily="18" charset="0"/>
                <a:cs typeface="Times New Roman" pitchFamily="18" charset="0"/>
              </a:rPr>
              <a:t>Modified v model</a:t>
            </a:r>
          </a:p>
        </p:txBody>
      </p:sp>
      <p:sp>
        <p:nvSpPr>
          <p:cNvPr id="343" name="TextShape 2"/>
          <p:cNvSpPr txBox="1"/>
          <p:nvPr/>
        </p:nvSpPr>
        <p:spPr>
          <a:xfrm>
            <a:off x="914400" y="1447920"/>
            <a:ext cx="7772040" cy="449568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As the v model focuses on types of testing similarly modified v model focuses on phases of testing.</a:t>
            </a:r>
          </a:p>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A phase of testing is a one to one mapping to the type of testing.Eg </a:t>
            </a:r>
            <a:r>
              <a:rPr lang="en-US" sz="2400" spc="-1" dirty="0" smtClean="0">
                <a:solidFill>
                  <a:srgbClr val="000000"/>
                </a:solidFill>
                <a:uFill>
                  <a:solidFill>
                    <a:srgbClr val="FFFFFF"/>
                  </a:solidFill>
                </a:uFill>
                <a:latin typeface="Times New Roman" pitchFamily="18" charset="0"/>
                <a:cs typeface="Times New Roman" pitchFamily="18" charset="0"/>
              </a:rPr>
              <a:t>:</a:t>
            </a:r>
            <a:r>
              <a:rPr lang="en-US" sz="2400" b="0" strike="noStrike" spc="-1" dirty="0" smtClean="0">
                <a:solidFill>
                  <a:srgbClr val="000000"/>
                </a:solidFill>
                <a:uFill>
                  <a:solidFill>
                    <a:srgbClr val="FFFFFF"/>
                  </a:solidFill>
                </a:uFill>
                <a:latin typeface="Times New Roman" pitchFamily="18" charset="0"/>
                <a:cs typeface="Times New Roman" pitchFamily="18" charset="0"/>
              </a:rPr>
              <a:t>unit </a:t>
            </a:r>
            <a:r>
              <a:rPr lang="en-US" sz="2400" b="0" strike="noStrike" spc="-1" dirty="0">
                <a:solidFill>
                  <a:srgbClr val="000000"/>
                </a:solidFill>
                <a:uFill>
                  <a:solidFill>
                    <a:srgbClr val="FFFFFF"/>
                  </a:solidFill>
                </a:uFill>
                <a:latin typeface="Times New Roman" pitchFamily="18" charset="0"/>
                <a:cs typeface="Times New Roman" pitchFamily="18" charset="0"/>
              </a:rPr>
              <a:t>testing phase</a:t>
            </a:r>
            <a:r>
              <a:rPr lang="en-US" sz="2400" b="0" strike="noStrike" spc="-1" dirty="0" smtClean="0">
                <a:solidFill>
                  <a:srgbClr val="000000"/>
                </a:solidFill>
                <a:uFill>
                  <a:solidFill>
                    <a:srgbClr val="FFFFFF"/>
                  </a:solidFill>
                </a:uFill>
                <a:latin typeface="Times New Roman" pitchFamily="18" charset="0"/>
                <a:cs typeface="Times New Roman" pitchFamily="18" charset="0"/>
              </a:rPr>
              <a:t>, component </a:t>
            </a:r>
            <a:r>
              <a:rPr lang="en-US" sz="2400" b="0" strike="noStrike" spc="-1" dirty="0">
                <a:solidFill>
                  <a:srgbClr val="000000"/>
                </a:solidFill>
                <a:uFill>
                  <a:solidFill>
                    <a:srgbClr val="FFFFFF"/>
                  </a:solidFill>
                </a:uFill>
                <a:latin typeface="Times New Roman" pitchFamily="18" charset="0"/>
                <a:cs typeface="Times New Roman" pitchFamily="18" charset="0"/>
              </a:rPr>
              <a:t>testing phase.</a:t>
            </a:r>
          </a:p>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Once the unit has completed its unit testing phase it becomes the part of component and moves on to component testing phase.</a:t>
            </a:r>
          </a:p>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Here the different phases are done in parallel.</a:t>
            </a:r>
          </a:p>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Here entry and exit criteria for each of the phase ensure that right quality of product delivered for starting the test and right amount of testing is completed for the release.</a:t>
            </a: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914400" y="274680"/>
            <a:ext cx="7772040" cy="1142640"/>
          </a:xfrm>
          <a:prstGeom prst="rect">
            <a:avLst/>
          </a:prstGeom>
          <a:noFill/>
          <a:ln>
            <a:noFill/>
          </a:ln>
        </p:spPr>
        <p:txBody>
          <a:bodyPr lIns="90000" tIns="45000" rIns="90000" bIns="91440" anchor="b"/>
          <a:lstStyle/>
          <a:p>
            <a:pPr>
              <a:lnSpc>
                <a:spcPct val="100000"/>
              </a:lnSpc>
            </a:pPr>
            <a:r>
              <a:rPr lang="en-US" sz="3600" b="1" strike="noStrike" spc="-1" dirty="0">
                <a:uFill>
                  <a:solidFill>
                    <a:srgbClr val="FFFFFF"/>
                  </a:solidFill>
                </a:uFill>
                <a:latin typeface="Times New Roman" pitchFamily="18" charset="0"/>
                <a:cs typeface="Times New Roman" pitchFamily="18" charset="0"/>
              </a:rPr>
              <a:t>White Box testing</a:t>
            </a:r>
            <a:endParaRPr lang="en-US" sz="3600" b="0" strike="noStrike" spc="-1" dirty="0">
              <a:uFill>
                <a:solidFill>
                  <a:srgbClr val="FFFFFF"/>
                </a:solidFill>
              </a:uFill>
              <a:latin typeface="Times New Roman" pitchFamily="18" charset="0"/>
              <a:cs typeface="Times New Roman" pitchFamily="18" charset="0"/>
            </a:endParaRPr>
          </a:p>
        </p:txBody>
      </p:sp>
      <p:sp>
        <p:nvSpPr>
          <p:cNvPr id="345" name="TextShape 2"/>
          <p:cNvSpPr txBox="1"/>
          <p:nvPr/>
        </p:nvSpPr>
        <p:spPr>
          <a:xfrm>
            <a:off x="914400" y="1447920"/>
            <a:ext cx="77720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800" b="1" dirty="0" smtClean="0">
              <a:latin typeface="Times New Roman" panose="02020603050405020304" pitchFamily="18" charset="0"/>
              <a:cs typeface="Times New Roman" panose="02020603050405020304" pitchFamily="18" charset="0"/>
            </a:endParaRPr>
          </a:p>
          <a:p>
            <a:pPr marL="274320" indent="-273960" algn="just">
              <a:lnSpc>
                <a:spcPct val="100000"/>
              </a:lnSpc>
              <a:buClr>
                <a:srgbClr val="D34817"/>
              </a:buClr>
              <a:buSzPct val="85000"/>
              <a:buFont typeface="Wingdings 2" charset="2"/>
              <a:buChar char=""/>
            </a:pPr>
            <a:r>
              <a:rPr lang="en-US" sz="2800" b="1" dirty="0" smtClean="0">
                <a:latin typeface="Times New Roman" panose="02020603050405020304" pitchFamily="18" charset="0"/>
                <a:cs typeface="Times New Roman" panose="02020603050405020304" pitchFamily="18" charset="0"/>
              </a:rPr>
              <a:t>White Box Testing</a:t>
            </a:r>
            <a:r>
              <a:rPr lang="en-US" sz="2800" b="1"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is </a:t>
            </a:r>
            <a:r>
              <a:rPr lang="en-US" sz="2800" dirty="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hlinkClick r:id="rId2"/>
              </a:rPr>
              <a:t>software testing method</a:t>
            </a:r>
            <a:r>
              <a:rPr lang="en-US" sz="2800" dirty="0">
                <a:latin typeface="Times New Roman" panose="02020603050405020304" pitchFamily="18" charset="0"/>
                <a:cs typeface="Times New Roman" panose="02020603050405020304" pitchFamily="18" charset="0"/>
              </a:rPr>
              <a:t> in which the internal structure/design/implementation of the item being tested is known to the </a:t>
            </a:r>
            <a:r>
              <a:rPr lang="en-US" sz="2800" dirty="0" smtClean="0">
                <a:latin typeface="Times New Roman" panose="02020603050405020304" pitchFamily="18" charset="0"/>
                <a:cs typeface="Times New Roman" panose="02020603050405020304" pitchFamily="18" charset="0"/>
              </a:rPr>
              <a:t>tester</a:t>
            </a:r>
          </a:p>
          <a:p>
            <a:pPr marL="360" algn="just">
              <a:lnSpc>
                <a:spcPct val="100000"/>
              </a:lnSpc>
              <a:buClr>
                <a:srgbClr val="D34817"/>
              </a:buClr>
              <a:buSzPct val="85000"/>
            </a:pPr>
            <a:endParaRPr lang="en-US" sz="2800" dirty="0" smtClean="0">
              <a:latin typeface="Times New Roman" panose="02020603050405020304" pitchFamily="18" charset="0"/>
              <a:cs typeface="Times New Roman" panose="02020603050405020304" pitchFamily="18" charset="0"/>
            </a:endParaRPr>
          </a:p>
          <a:p>
            <a:pPr marL="274320" indent="-273960" algn="just">
              <a:lnSpc>
                <a:spcPct val="100000"/>
              </a:lnSpc>
              <a:buClr>
                <a:srgbClr val="D34817"/>
              </a:buClr>
              <a:buSzPct val="85000"/>
              <a:buFont typeface="Wingdings 2" charset="2"/>
              <a:buChar char=""/>
            </a:pPr>
            <a:r>
              <a:rPr lang="en-US" sz="2800" b="1" dirty="0">
                <a:latin typeface="Times New Roman" panose="02020603050405020304" pitchFamily="18" charset="0"/>
                <a:cs typeface="Times New Roman" panose="02020603050405020304" pitchFamily="18" charset="0"/>
              </a:rPr>
              <a:t>White Box Testing </a:t>
            </a:r>
            <a:r>
              <a:rPr lang="en-US" sz="2800" dirty="0" smtClean="0">
                <a:latin typeface="Times New Roman" panose="02020603050405020304" pitchFamily="18" charset="0"/>
                <a:cs typeface="Times New Roman" panose="02020603050405020304" pitchFamily="18" charset="0"/>
              </a:rPr>
              <a:t>also </a:t>
            </a:r>
            <a:r>
              <a:rPr lang="en-US" sz="2800" dirty="0">
                <a:latin typeface="Times New Roman" panose="02020603050405020304" pitchFamily="18" charset="0"/>
                <a:cs typeface="Times New Roman" panose="02020603050405020304" pitchFamily="18" charset="0"/>
              </a:rPr>
              <a:t>known as Clear Box Testing, Open Box Testing, Glass Box Testing, Transparent Box Testing, Code-Based Testing or Structural </a:t>
            </a:r>
            <a:r>
              <a:rPr lang="en-US" sz="2800" dirty="0" smtClean="0">
                <a:latin typeface="Times New Roman" panose="02020603050405020304" pitchFamily="18" charset="0"/>
                <a:cs typeface="Times New Roman" panose="02020603050405020304" pitchFamily="18" charset="0"/>
              </a:rPr>
              <a:t>Testing</a:t>
            </a:r>
            <a:endParaRPr lang="en-US" sz="28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3"/>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0" y="285728"/>
            <a:ext cx="7772040" cy="609600"/>
          </a:xfrm>
          <a:prstGeom prst="rect">
            <a:avLst/>
          </a:prstGeom>
          <a:noFill/>
          <a:ln>
            <a:noFill/>
          </a:ln>
        </p:spPr>
        <p:txBody>
          <a:bodyPr lIns="90000" tIns="45000" rIns="90000" bIns="91440" anchor="b"/>
          <a:lstStyle/>
          <a:p>
            <a:pPr>
              <a:lnSpc>
                <a:spcPct val="100000"/>
              </a:lnSpc>
            </a:pPr>
            <a:r>
              <a:rPr lang="en-US" sz="4000" b="1" strike="noStrike" spc="-1" dirty="0">
                <a:uFill>
                  <a:solidFill>
                    <a:srgbClr val="FFFFFF"/>
                  </a:solidFill>
                </a:uFill>
                <a:latin typeface="Times New Roman" pitchFamily="18" charset="0"/>
                <a:cs typeface="Times New Roman" pitchFamily="18" charset="0"/>
              </a:rPr>
              <a:t>Classification of white box testing</a:t>
            </a:r>
            <a:endParaRPr lang="en-US" sz="1800" b="1" strike="noStrike" spc="-1" dirty="0">
              <a:uFill>
                <a:solidFill>
                  <a:srgbClr val="FFFFFF"/>
                </a:solidFill>
              </a:uFill>
              <a:latin typeface="Times New Roman" pitchFamily="18" charset="0"/>
              <a:cs typeface="Times New Roman" pitchFamily="18" charset="0"/>
            </a:endParaRPr>
          </a:p>
        </p:txBody>
      </p:sp>
      <p:pic>
        <p:nvPicPr>
          <p:cNvPr id="347" name="Content Placeholder 3"/>
          <p:cNvPicPr/>
          <p:nvPr/>
        </p:nvPicPr>
        <p:blipFill>
          <a:blip r:embed="rId2" cstate="print"/>
          <a:stretch/>
        </p:blipFill>
        <p:spPr>
          <a:xfrm>
            <a:off x="357158" y="1500174"/>
            <a:ext cx="8286808" cy="5000660"/>
          </a:xfrm>
          <a:prstGeom prst="rect">
            <a:avLst/>
          </a:prstGeom>
          <a:ln>
            <a:noFill/>
          </a:ln>
        </p:spPr>
      </p:pic>
      <p:pic>
        <p:nvPicPr>
          <p:cNvPr id="4" name="Picture 3" descr="WhatsApp Image 2020-07-07 at 14.53.53.jpeg"/>
          <p:cNvPicPr>
            <a:picLocks noChangeAspect="1"/>
          </p:cNvPicPr>
          <p:nvPr/>
        </p:nvPicPr>
        <p:blipFill>
          <a:blip r:embed="rId3"/>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914400" y="274680"/>
            <a:ext cx="7772040" cy="1142640"/>
          </a:xfrm>
          <a:prstGeom prst="rect">
            <a:avLst/>
          </a:prstGeom>
          <a:noFill/>
          <a:ln>
            <a:noFill/>
          </a:ln>
        </p:spPr>
        <p:txBody>
          <a:bodyPr lIns="90000" tIns="45000" rIns="90000" bIns="91440" anchor="b"/>
          <a:lstStyle/>
          <a:p>
            <a:pPr algn="ctr">
              <a:lnSpc>
                <a:spcPct val="100000"/>
              </a:lnSpc>
            </a:pPr>
            <a:r>
              <a:rPr lang="en-US" sz="3600" b="1" strike="noStrike" spc="-1" dirty="0" smtClean="0">
                <a:uFill>
                  <a:solidFill>
                    <a:srgbClr val="FFFFFF"/>
                  </a:solidFill>
                </a:uFill>
                <a:latin typeface="Times New Roman" pitchFamily="18" charset="0"/>
                <a:cs typeface="Times New Roman" pitchFamily="18" charset="0"/>
              </a:rPr>
              <a:t>Principles </a:t>
            </a:r>
            <a:r>
              <a:rPr lang="en-US" sz="3600" b="1" strike="noStrike" spc="-1" dirty="0">
                <a:uFill>
                  <a:solidFill>
                    <a:srgbClr val="FFFFFF"/>
                  </a:solidFill>
                </a:uFill>
                <a:latin typeface="Times New Roman" pitchFamily="18" charset="0"/>
                <a:cs typeface="Times New Roman" pitchFamily="18" charset="0"/>
              </a:rPr>
              <a:t>of Testing</a:t>
            </a:r>
          </a:p>
        </p:txBody>
      </p:sp>
      <p:sp>
        <p:nvSpPr>
          <p:cNvPr id="273" name="TextShape 2"/>
          <p:cNvSpPr txBox="1"/>
          <p:nvPr/>
        </p:nvSpPr>
        <p:spPr>
          <a:xfrm>
            <a:off x="914400" y="1447920"/>
            <a:ext cx="7772040" cy="4571640"/>
          </a:xfrm>
          <a:prstGeom prst="rect">
            <a:avLst/>
          </a:prstGeom>
          <a:noFill/>
          <a:ln>
            <a:noFill/>
          </a:ln>
        </p:spPr>
        <p:txBody>
          <a:bodyPr lIns="90000" tIns="45000" rIns="90000" bIns="45000"/>
          <a:lstStyle/>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Goal of testing is to find defects before customers find them.</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Exhaustive testing is not possible. Testing can show presence of defects but not absence.</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Testing is involved through out the software development life cycle.</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Understand the reason behind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Test the tests first. It means check the main functionality first for  which you have written the test cases.</a:t>
            </a:r>
          </a:p>
          <a:p>
            <a:pPr>
              <a:lnSpc>
                <a:spcPct val="100000"/>
              </a:lnSpc>
            </a:pPr>
            <a:endParaRPr lang="en-US" sz="2600" b="0" strike="noStrike" spc="-1" dirty="0">
              <a:solidFill>
                <a:srgbClr val="000000"/>
              </a:solidFill>
              <a:uFill>
                <a:solidFill>
                  <a:srgbClr val="FFFFFF"/>
                </a:solidFill>
              </a:uFill>
              <a:latin typeface="Perpetua"/>
            </a:endParaRPr>
          </a:p>
        </p:txBody>
      </p:sp>
      <p:pic>
        <p:nvPicPr>
          <p:cNvPr id="4" name="Picture 3" descr="WhatsApp Image 2020-07-07 at 14.53.53.jpeg"/>
          <p:cNvPicPr>
            <a:picLocks noChangeAspect="1"/>
          </p:cNvPicPr>
          <p:nvPr/>
        </p:nvPicPr>
        <p:blipFill>
          <a:blip r:embed="rId2"/>
          <a:stretch>
            <a:fillRect/>
          </a:stretch>
        </p:blipFill>
        <p:spPr>
          <a:xfrm>
            <a:off x="7391400" y="22860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762000" y="990600"/>
            <a:ext cx="7772040" cy="456840"/>
          </a:xfrm>
          <a:prstGeom prst="rect">
            <a:avLst/>
          </a:prstGeom>
          <a:noFill/>
          <a:ln>
            <a:noFill/>
          </a:ln>
        </p:spPr>
        <p:txBody>
          <a:bodyPr lIns="90000" tIns="45000" rIns="90000" bIns="91440" anchor="b"/>
          <a:lstStyle/>
          <a:p>
            <a:pPr>
              <a:lnSpc>
                <a:spcPct val="100000"/>
              </a:lnSpc>
            </a:pPr>
            <a:endParaRPr lang="en-US" sz="36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3600" b="1" spc="-1" dirty="0" smtClean="0">
              <a:uFill>
                <a:solidFill>
                  <a:srgbClr val="FFFFFF"/>
                </a:solidFill>
              </a:uFill>
              <a:latin typeface="Times New Roman" pitchFamily="18" charset="0"/>
              <a:cs typeface="Times New Roman" pitchFamily="18" charset="0"/>
            </a:endParaRPr>
          </a:p>
          <a:p>
            <a:pPr>
              <a:lnSpc>
                <a:spcPct val="100000"/>
              </a:lnSpc>
            </a:pPr>
            <a:endParaRPr lang="en-US" sz="36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3600" b="1" spc="-1" dirty="0" smtClean="0">
              <a:uFill>
                <a:solidFill>
                  <a:srgbClr val="FFFFFF"/>
                </a:solidFill>
              </a:uFill>
              <a:latin typeface="Times New Roman" pitchFamily="18" charset="0"/>
              <a:cs typeface="Times New Roman" pitchFamily="18" charset="0"/>
            </a:endParaRPr>
          </a:p>
        </p:txBody>
      </p:sp>
      <p:sp>
        <p:nvSpPr>
          <p:cNvPr id="349" name="TextShape 2"/>
          <p:cNvSpPr txBox="1"/>
          <p:nvPr/>
        </p:nvSpPr>
        <p:spPr>
          <a:xfrm>
            <a:off x="357158" y="428604"/>
            <a:ext cx="8572560" cy="6429396"/>
          </a:xfrm>
          <a:prstGeom prst="rect">
            <a:avLst/>
          </a:prstGeom>
          <a:noFill/>
          <a:ln>
            <a:noFill/>
          </a:ln>
        </p:spPr>
        <p:txBody>
          <a:bodyPr lIns="90000" tIns="45000" rIns="90000" bIns="45000"/>
          <a:lstStyle/>
          <a:p>
            <a:pPr marL="274320" indent="-273960" algn="just">
              <a:lnSpc>
                <a:spcPct val="100000"/>
              </a:lnSpc>
              <a:buClr>
                <a:srgbClr val="D34817"/>
              </a:buClr>
              <a:buSzPct val="85000"/>
            </a:pPr>
            <a:r>
              <a:rPr lang="en-US" sz="2400" b="1" strike="noStrike" spc="-1" dirty="0" smtClean="0">
                <a:solidFill>
                  <a:srgbClr val="000000"/>
                </a:solidFill>
                <a:uFill>
                  <a:solidFill>
                    <a:srgbClr val="FFFFFF"/>
                  </a:solidFill>
                </a:uFill>
                <a:latin typeface="Times New Roman" pitchFamily="18" charset="0"/>
                <a:cs typeface="Times New Roman" pitchFamily="18" charset="0"/>
              </a:rPr>
              <a:t>White </a:t>
            </a:r>
            <a:r>
              <a:rPr lang="en-US" sz="2400" b="1" strike="noStrike" spc="-1" dirty="0">
                <a:solidFill>
                  <a:srgbClr val="000000"/>
                </a:solidFill>
                <a:uFill>
                  <a:solidFill>
                    <a:srgbClr val="FFFFFF"/>
                  </a:solidFill>
                </a:uFill>
                <a:latin typeface="Times New Roman" pitchFamily="18" charset="0"/>
                <a:cs typeface="Times New Roman" pitchFamily="18" charset="0"/>
              </a:rPr>
              <a:t>box testing is classified into </a:t>
            </a:r>
            <a:endParaRPr lang="en-US" sz="2400" b="1"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pPr>
            <a:r>
              <a:rPr lang="en-US" sz="2400" spc="-1" dirty="0" smtClean="0">
                <a:uFill>
                  <a:solidFill>
                    <a:srgbClr val="FFFFFF"/>
                  </a:solidFill>
                </a:uFill>
                <a:latin typeface="Times New Roman" pitchFamily="18" charset="0"/>
                <a:cs typeface="Times New Roman" pitchFamily="18" charset="0"/>
              </a:rPr>
              <a:t>1.</a:t>
            </a:r>
            <a:r>
              <a:rPr lang="en-US" sz="2400" b="0" strike="noStrike" spc="-1" dirty="0" smtClean="0">
                <a:uFill>
                  <a:solidFill>
                    <a:srgbClr val="FFFFFF"/>
                  </a:solidFill>
                </a:uFill>
                <a:latin typeface="Times New Roman" pitchFamily="18" charset="0"/>
                <a:cs typeface="Times New Roman" pitchFamily="18" charset="0"/>
              </a:rPr>
              <a:t>Static Testing</a:t>
            </a:r>
          </a:p>
          <a:p>
            <a:pPr marL="274320" indent="-273960" algn="just">
              <a:lnSpc>
                <a:spcPct val="100000"/>
              </a:lnSpc>
              <a:buClr>
                <a:srgbClr val="D34817"/>
              </a:buClr>
              <a:buSzPct val="85000"/>
            </a:pPr>
            <a:r>
              <a:rPr lang="en-US" sz="2400" spc="-1" dirty="0" smtClean="0">
                <a:uFill>
                  <a:solidFill>
                    <a:srgbClr val="FFFFFF"/>
                  </a:solidFill>
                </a:uFill>
                <a:latin typeface="Times New Roman" pitchFamily="18" charset="0"/>
                <a:cs typeface="Times New Roman" pitchFamily="18" charset="0"/>
              </a:rPr>
              <a:t>2.S</a:t>
            </a:r>
            <a:r>
              <a:rPr lang="en-US" sz="2400" b="0" strike="noStrike" spc="-1" dirty="0" smtClean="0">
                <a:uFill>
                  <a:solidFill>
                    <a:srgbClr val="FFFFFF"/>
                  </a:solidFill>
                </a:uFill>
                <a:latin typeface="Times New Roman" pitchFamily="18" charset="0"/>
                <a:cs typeface="Times New Roman" pitchFamily="18" charset="0"/>
              </a:rPr>
              <a:t>tructural Testing</a:t>
            </a:r>
          </a:p>
          <a:p>
            <a:pPr marL="274320" indent="-273960" algn="just">
              <a:lnSpc>
                <a:spcPct val="100000"/>
              </a:lnSpc>
              <a:buClr>
                <a:srgbClr val="D34817"/>
              </a:buClr>
              <a:buSzPct val="85000"/>
            </a:pPr>
            <a:endParaRPr lang="en-US" sz="2400" b="0" strike="noStrike" spc="-1" dirty="0" smtClean="0">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pPr>
            <a:r>
              <a:rPr lang="en-US" sz="2400" b="1" spc="-1" dirty="0" smtClean="0">
                <a:solidFill>
                  <a:srgbClr val="000000"/>
                </a:solidFill>
                <a:uFill>
                  <a:solidFill>
                    <a:srgbClr val="FFFFFF"/>
                  </a:solidFill>
                </a:uFill>
                <a:latin typeface="Times New Roman" pitchFamily="18" charset="0"/>
                <a:cs typeface="Times New Roman" pitchFamily="18" charset="0"/>
              </a:rPr>
              <a:t>1.Static Testing</a:t>
            </a:r>
            <a:endParaRPr lang="en-US" sz="2600" b="1"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Static testing is a type of testing which requires only </a:t>
            </a:r>
            <a:r>
              <a:rPr lang="en-US" sz="2400" b="0" strike="noStrike" spc="-1" dirty="0" smtClean="0">
                <a:solidFill>
                  <a:srgbClr val="000000"/>
                </a:solidFill>
                <a:uFill>
                  <a:solidFill>
                    <a:srgbClr val="FFFFFF"/>
                  </a:solidFill>
                </a:uFill>
                <a:latin typeface="Times New Roman" pitchFamily="18" charset="0"/>
                <a:cs typeface="Times New Roman" pitchFamily="18" charset="0"/>
              </a:rPr>
              <a:t>the source code of the product, not the binaries or executables. </a:t>
            </a:r>
          </a:p>
          <a:p>
            <a:pPr marL="274320" indent="-273960" algn="just">
              <a:lnSpc>
                <a:spcPct val="100000"/>
              </a:lnSpc>
              <a:buClr>
                <a:srgbClr val="D34817"/>
              </a:buClr>
              <a:buSzPct val="85000"/>
              <a:buFont typeface="Wingdings 2" charset="2"/>
              <a:buChar char=""/>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nSpc>
                <a:spcPct val="100000"/>
              </a:lnSpc>
              <a:buClr>
                <a:srgbClr val="D34817"/>
              </a:buClr>
              <a:buSzPct val="85000"/>
            </a:pPr>
            <a:r>
              <a:rPr lang="en-US" sz="2600" spc="-1" dirty="0" smtClean="0">
                <a:solidFill>
                  <a:srgbClr val="000000"/>
                </a:solidFill>
                <a:uFill>
                  <a:solidFill>
                    <a:srgbClr val="FFFFFF"/>
                  </a:solidFill>
                </a:uFill>
                <a:latin typeface="Times New Roman" pitchFamily="18" charset="0"/>
                <a:cs typeface="Times New Roman" pitchFamily="18" charset="0"/>
              </a:rPr>
              <a:t>There are multiple methods to achieve </a:t>
            </a:r>
            <a:r>
              <a:rPr lang="en-US" sz="2600" b="1" spc="-1" dirty="0" smtClean="0">
                <a:solidFill>
                  <a:srgbClr val="000000"/>
                </a:solidFill>
                <a:uFill>
                  <a:solidFill>
                    <a:srgbClr val="FFFFFF"/>
                  </a:solidFill>
                </a:uFill>
                <a:latin typeface="Times New Roman" pitchFamily="18" charset="0"/>
                <a:cs typeface="Times New Roman" pitchFamily="18" charset="0"/>
              </a:rPr>
              <a:t>static testing</a:t>
            </a:r>
          </a:p>
          <a:p>
            <a:pPr marL="274320" indent="-273960">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Static </a:t>
            </a:r>
            <a:r>
              <a:rPr lang="en-US" sz="2600" spc="-1" dirty="0" smtClean="0">
                <a:solidFill>
                  <a:srgbClr val="000000"/>
                </a:solidFill>
                <a:uFill>
                  <a:solidFill>
                    <a:srgbClr val="FFFFFF"/>
                  </a:solidFill>
                </a:uFill>
                <a:latin typeface="Times New Roman" pitchFamily="18" charset="0"/>
                <a:cs typeface="Times New Roman" pitchFamily="18" charset="0"/>
              </a:rPr>
              <a:t>Testing  by humans.</a:t>
            </a:r>
          </a:p>
          <a:p>
            <a:pPr marL="274320" indent="-273960">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Desk checking of the code</a:t>
            </a:r>
          </a:p>
          <a:p>
            <a:pPr marL="274320" indent="-273960">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Code walkthrough</a:t>
            </a:r>
          </a:p>
          <a:p>
            <a:pPr marL="274320" indent="-273960">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Code inspection</a:t>
            </a:r>
          </a:p>
          <a:p>
            <a:pPr marL="274320" indent="-273960" algn="just">
              <a:lnSpc>
                <a:spcPct val="100000"/>
              </a:lnSpc>
              <a:buClr>
                <a:srgbClr val="D34817"/>
              </a:buClr>
              <a:buSzPct val="85000"/>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
        <p:nvSpPr>
          <p:cNvPr id="5" name="TextBox 4"/>
          <p:cNvSpPr txBox="1"/>
          <p:nvPr/>
        </p:nvSpPr>
        <p:spPr>
          <a:xfrm>
            <a:off x="533400" y="609601"/>
            <a:ext cx="7391400" cy="892552"/>
          </a:xfrm>
          <a:prstGeom prst="rect">
            <a:avLst/>
          </a:prstGeom>
          <a:noFill/>
        </p:spPr>
        <p:txBody>
          <a:bodyPr wrap="square" rtlCol="0">
            <a:spAutoFit/>
          </a:bodyPr>
          <a:lstStyle/>
          <a:p>
            <a:endParaRPr lang="en-US" sz="2600" spc="-1" dirty="0" smtClean="0">
              <a:solidFill>
                <a:srgbClr val="000000"/>
              </a:solidFill>
              <a:uFill>
                <a:solidFill>
                  <a:srgbClr val="FFFFFF"/>
                </a:solidFill>
              </a:uFill>
              <a:latin typeface="Times New Roman" pitchFamily="18" charset="0"/>
              <a:cs typeface="Times New Roman" pitchFamily="18" charset="0"/>
            </a:endParaRPr>
          </a:p>
          <a:p>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914400" y="274680"/>
            <a:ext cx="7772040" cy="1142640"/>
          </a:xfrm>
          <a:prstGeom prst="rect">
            <a:avLst/>
          </a:prstGeom>
          <a:noFill/>
          <a:ln>
            <a:noFill/>
          </a:ln>
        </p:spPr>
        <p:txBody>
          <a:bodyPr lIns="90000" tIns="45000" rIns="90000" bIns="91440" anchor="b"/>
          <a:lstStyle/>
          <a:p>
            <a:endParaRPr lang="en-US" sz="1800" b="0" strike="noStrike" spc="-1" dirty="0">
              <a:solidFill>
                <a:srgbClr val="000000"/>
              </a:solidFill>
              <a:uFill>
                <a:solidFill>
                  <a:srgbClr val="FFFFFF"/>
                </a:solidFill>
              </a:uFill>
              <a:latin typeface="Perpetua"/>
            </a:endParaRPr>
          </a:p>
        </p:txBody>
      </p:sp>
      <p:sp>
        <p:nvSpPr>
          <p:cNvPr id="351" name="TextShape 2"/>
          <p:cNvSpPr txBox="1"/>
          <p:nvPr/>
        </p:nvSpPr>
        <p:spPr>
          <a:xfrm>
            <a:off x="457200" y="762000"/>
            <a:ext cx="7772040" cy="3886200"/>
          </a:xfrm>
          <a:prstGeom prst="rect">
            <a:avLst/>
          </a:prstGeom>
          <a:noFill/>
          <a:ln>
            <a:noFill/>
          </a:ln>
        </p:spPr>
        <p:txBody>
          <a:bodyPr lIns="90000" tIns="45000" rIns="90000" bIns="45000"/>
          <a:lstStyle/>
          <a:p>
            <a:pPr marL="274320" indent="-273960">
              <a:lnSpc>
                <a:spcPct val="100000"/>
              </a:lnSpc>
              <a:buClr>
                <a:srgbClr val="D34817"/>
              </a:buClr>
              <a:buSzPct val="85000"/>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4" name="Rectangle 3"/>
          <p:cNvSpPr/>
          <p:nvPr/>
        </p:nvSpPr>
        <p:spPr>
          <a:xfrm>
            <a:off x="533400" y="533400"/>
            <a:ext cx="5562600" cy="523220"/>
          </a:xfrm>
          <a:prstGeom prst="rect">
            <a:avLst/>
          </a:prstGeom>
        </p:spPr>
        <p:txBody>
          <a:bodyPr wrap="square">
            <a:spAutoFit/>
          </a:bodyPr>
          <a:lstStyle/>
          <a:p>
            <a:pPr marL="274320" indent="-273960" algn="just">
              <a:lnSpc>
                <a:spcPct val="100000"/>
              </a:lnSpc>
              <a:buClr>
                <a:srgbClr val="D34817"/>
              </a:buClr>
              <a:buSzPct val="85000"/>
            </a:pPr>
            <a:r>
              <a:rPr lang="en-US" sz="2800" b="1" spc="-1" dirty="0" smtClean="0">
                <a:uFill>
                  <a:solidFill>
                    <a:srgbClr val="FFFFFF"/>
                  </a:solidFill>
                </a:uFill>
                <a:latin typeface="Times New Roman" pitchFamily="18" charset="0"/>
                <a:cs typeface="Times New Roman" pitchFamily="18" charset="0"/>
              </a:rPr>
              <a:t>2.S</a:t>
            </a:r>
            <a:r>
              <a:rPr lang="en-US" sz="2800" b="1" strike="noStrike" spc="-1" dirty="0" smtClean="0">
                <a:uFill>
                  <a:solidFill>
                    <a:srgbClr val="FFFFFF"/>
                  </a:solidFill>
                </a:uFill>
                <a:latin typeface="Times New Roman" pitchFamily="18" charset="0"/>
                <a:cs typeface="Times New Roman" pitchFamily="18" charset="0"/>
              </a:rPr>
              <a:t>tructural Testing</a:t>
            </a:r>
          </a:p>
        </p:txBody>
      </p:sp>
      <p:sp>
        <p:nvSpPr>
          <p:cNvPr id="5" name="Rectangle 4"/>
          <p:cNvSpPr/>
          <p:nvPr/>
        </p:nvSpPr>
        <p:spPr>
          <a:xfrm>
            <a:off x="304800" y="1066800"/>
            <a:ext cx="8077200" cy="5632311"/>
          </a:xfrm>
          <a:prstGeom prst="rect">
            <a:avLst/>
          </a:prstGeom>
        </p:spPr>
        <p:txBody>
          <a:bodyPr wrap="square">
            <a:spAutoFit/>
          </a:bodyPr>
          <a:lstStyle/>
          <a:p>
            <a:pPr marL="274320" indent="-273960" algn="just">
              <a:lnSpc>
                <a:spcPct val="100000"/>
              </a:lnSpc>
              <a:buClr>
                <a:srgbClr val="D34817"/>
              </a:buClr>
              <a:buSzPct val="85000"/>
              <a:buFont typeface="Wingdings 2" charset="2"/>
              <a:buChar char=""/>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Structural testing takes into account the code, code structure, internal design, and how they are coded.</a:t>
            </a:r>
          </a:p>
          <a:p>
            <a:pPr marL="274320" indent="-273960" algn="just">
              <a:lnSpc>
                <a:spcPct val="100000"/>
              </a:lnSpc>
              <a:buClr>
                <a:srgbClr val="D34817"/>
              </a:buClr>
              <a:buSzPct val="85000"/>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buClr>
                <a:srgbClr val="D34817"/>
              </a:buClr>
              <a:buSzPct val="85000"/>
            </a:pPr>
            <a:r>
              <a:rPr lang="en-US" sz="2400" b="0" strike="noStrike" spc="-1" dirty="0" smtClean="0">
                <a:solidFill>
                  <a:srgbClr val="000000"/>
                </a:solidFill>
                <a:uFill>
                  <a:solidFill>
                    <a:srgbClr val="FFFFFF"/>
                  </a:solidFill>
                </a:uFill>
                <a:latin typeface="Times New Roman" pitchFamily="18" charset="0"/>
                <a:cs typeface="Times New Roman" pitchFamily="18" charset="0"/>
              </a:rPr>
              <a:t>There are multiple methods to achieve </a:t>
            </a:r>
            <a:r>
              <a:rPr lang="en-US" sz="2400" b="1" strike="noStrike" spc="-1" dirty="0" smtClean="0">
                <a:solidFill>
                  <a:srgbClr val="000000"/>
                </a:solidFill>
                <a:uFill>
                  <a:solidFill>
                    <a:srgbClr val="FFFFFF"/>
                  </a:solidFill>
                </a:uFill>
                <a:latin typeface="Times New Roman" pitchFamily="18" charset="0"/>
                <a:cs typeface="Times New Roman" pitchFamily="18" charset="0"/>
              </a:rPr>
              <a:t>static testing</a:t>
            </a:r>
          </a:p>
          <a:p>
            <a:pPr marL="274320" indent="-273960" algn="just">
              <a:buClr>
                <a:schemeClr val="tx1"/>
              </a:buClr>
              <a:buSzPct val="85000"/>
              <a:buFont typeface="Wingdings" pitchFamily="2" charset="2"/>
              <a:buChar char="Ø"/>
            </a:pPr>
            <a:r>
              <a:rPr lang="en-US" sz="2400" spc="-1" dirty="0" smtClean="0">
                <a:solidFill>
                  <a:srgbClr val="000000"/>
                </a:solidFill>
                <a:uFill>
                  <a:solidFill>
                    <a:srgbClr val="FFFFFF"/>
                  </a:solidFill>
                </a:uFill>
                <a:latin typeface="Times New Roman" pitchFamily="18" charset="0"/>
                <a:cs typeface="Times New Roman" pitchFamily="18" charset="0"/>
              </a:rPr>
              <a:t>Unit/Code Functional Testing</a:t>
            </a:r>
          </a:p>
          <a:p>
            <a:pPr marL="274320" indent="-273960" algn="just">
              <a:buClr>
                <a:schemeClr val="tx1"/>
              </a:buClr>
              <a:buSzPct val="85000"/>
              <a:buFont typeface="Wingdings" pitchFamily="2" charset="2"/>
              <a:buChar char="Ø"/>
            </a:pPr>
            <a:r>
              <a:rPr lang="en-US" sz="2400" strike="noStrike" spc="-1" dirty="0" smtClean="0">
                <a:solidFill>
                  <a:srgbClr val="000000"/>
                </a:solidFill>
                <a:uFill>
                  <a:solidFill>
                    <a:srgbClr val="FFFFFF"/>
                  </a:solidFill>
                </a:uFill>
                <a:latin typeface="Times New Roman" pitchFamily="18" charset="0"/>
                <a:cs typeface="Times New Roman" pitchFamily="18" charset="0"/>
              </a:rPr>
              <a:t>Code Coverage Testing</a:t>
            </a:r>
          </a:p>
          <a:p>
            <a:pPr marL="274320" indent="-273960" algn="just">
              <a:buClr>
                <a:schemeClr val="tx1"/>
              </a:buClr>
              <a:buSzPct val="85000"/>
              <a:buFont typeface="Wingdings" pitchFamily="2" charset="2"/>
              <a:buChar char="Ø"/>
            </a:pPr>
            <a:r>
              <a:rPr lang="en-US" sz="2400" spc="-1" dirty="0" smtClean="0">
                <a:solidFill>
                  <a:srgbClr val="000000"/>
                </a:solidFill>
                <a:uFill>
                  <a:solidFill>
                    <a:srgbClr val="FFFFFF"/>
                  </a:solidFill>
                </a:uFill>
                <a:latin typeface="Times New Roman" pitchFamily="18" charset="0"/>
                <a:cs typeface="Times New Roman" pitchFamily="18" charset="0"/>
              </a:rPr>
              <a:t>Code Complexity Testing</a:t>
            </a:r>
            <a:endParaRPr lang="en-US" sz="240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400"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400"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400"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7" name="Picture 6"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543800" cy="461665"/>
          </a:xfrm>
          <a:prstGeom prst="rect">
            <a:avLst/>
          </a:prstGeom>
        </p:spPr>
        <p:txBody>
          <a:bodyPr wrap="square">
            <a:spAutoFit/>
          </a:bodyPr>
          <a:lstStyle/>
          <a:p>
            <a:pPr algn="just">
              <a:lnSpc>
                <a:spcPct val="100000"/>
              </a:lnSpc>
            </a:pPr>
            <a:r>
              <a:rPr lang="en-US" sz="2400" b="1" strike="noStrike" spc="-1" dirty="0" smtClean="0">
                <a:uFill>
                  <a:solidFill>
                    <a:srgbClr val="FFFFFF"/>
                  </a:solidFill>
                </a:uFill>
                <a:latin typeface="Times New Roman" pitchFamily="18" charset="0"/>
                <a:cs typeface="Times New Roman" pitchFamily="18" charset="0"/>
              </a:rPr>
              <a:t>CHALLENGES IN WHITE BOX TESTING</a:t>
            </a:r>
            <a:endParaRPr lang="en-US" sz="2400" b="1" strike="noStrike" spc="-1" dirty="0">
              <a:uFill>
                <a:solidFill>
                  <a:srgbClr val="FFFFFF"/>
                </a:solidFill>
              </a:uFill>
              <a:latin typeface="Times New Roman" pitchFamily="18" charset="0"/>
              <a:cs typeface="Times New Roman" pitchFamily="18" charset="0"/>
            </a:endParaRPr>
          </a:p>
        </p:txBody>
      </p:sp>
      <p:sp>
        <p:nvSpPr>
          <p:cNvPr id="3" name="Rectangle 2"/>
          <p:cNvSpPr/>
          <p:nvPr/>
        </p:nvSpPr>
        <p:spPr>
          <a:xfrm>
            <a:off x="214282" y="1857364"/>
            <a:ext cx="8686800" cy="1569660"/>
          </a:xfrm>
          <a:prstGeom prst="rect">
            <a:avLst/>
          </a:prstGeom>
        </p:spPr>
        <p:txBody>
          <a:bodyPr wrap="square">
            <a:spAutoFit/>
          </a:bodyPr>
          <a:lstStyle/>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Human tendency of a developer being unable to find the defects in his or her code.</a:t>
            </a:r>
          </a:p>
          <a:p>
            <a:pPr marL="274320" indent="-273960" algn="just">
              <a:lnSpc>
                <a:spcPct val="100000"/>
              </a:lnSpc>
              <a:buClr>
                <a:srgbClr val="D34817"/>
              </a:buClr>
              <a:buSzPct val="85000"/>
              <a:buFont typeface="Wingdings 2" charset="2"/>
              <a:buChar char=""/>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Fully tested code may not correspond to realistic scenarios.  </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pic>
        <p:nvPicPr>
          <p:cNvPr id="1026" name="Picture 2" descr="Investigación y promo-ción | UNV"/>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5720" y="1428736"/>
            <a:ext cx="8253442" cy="46434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070855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Shape 1"/>
          <p:cNvSpPr txBox="1"/>
          <p:nvPr/>
        </p:nvSpPr>
        <p:spPr>
          <a:xfrm>
            <a:off x="304800" y="304800"/>
            <a:ext cx="7772040" cy="487320"/>
          </a:xfrm>
          <a:prstGeom prst="rect">
            <a:avLst/>
          </a:prstGeom>
          <a:noFill/>
          <a:ln>
            <a:noFill/>
          </a:ln>
        </p:spPr>
        <p:txBody>
          <a:bodyPr lIns="90000" tIns="45000" rIns="90000" bIns="91440" anchor="b"/>
          <a:lstStyle/>
          <a:p>
            <a:pPr algn="ctr">
              <a:lnSpc>
                <a:spcPct val="100000"/>
              </a:lnSpc>
            </a:pPr>
            <a:r>
              <a:rPr lang="en-US" sz="4000" b="1" strike="noStrike" spc="-1" dirty="0">
                <a:uFill>
                  <a:solidFill>
                    <a:srgbClr val="FFFFFF"/>
                  </a:solidFill>
                </a:uFill>
                <a:latin typeface="Times New Roman" pitchFamily="18" charset="0"/>
                <a:cs typeface="Times New Roman" pitchFamily="18" charset="0"/>
              </a:rPr>
              <a:t>Black box testing</a:t>
            </a:r>
            <a:endParaRPr lang="en-US" sz="1800" b="1" strike="noStrike" spc="-1" dirty="0">
              <a:uFill>
                <a:solidFill>
                  <a:srgbClr val="FFFFFF"/>
                </a:solidFill>
              </a:uFill>
              <a:latin typeface="Times New Roman" pitchFamily="18" charset="0"/>
              <a:cs typeface="Times New Roman" pitchFamily="18" charset="0"/>
            </a:endParaRPr>
          </a:p>
        </p:txBody>
      </p:sp>
      <p:sp>
        <p:nvSpPr>
          <p:cNvPr id="405" name="TextShape 2"/>
          <p:cNvSpPr txBox="1"/>
          <p:nvPr/>
        </p:nvSpPr>
        <p:spPr>
          <a:xfrm>
            <a:off x="304800" y="914400"/>
            <a:ext cx="8553480" cy="5514996"/>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0" strike="noStrike" spc="-1" dirty="0" smtClean="0">
                <a:solidFill>
                  <a:srgbClr val="000000"/>
                </a:solidFill>
                <a:uFill>
                  <a:solidFill>
                    <a:srgbClr val="FFFFFF"/>
                  </a:solidFill>
                </a:uFill>
                <a:latin typeface="Times New Roman" pitchFamily="18" charset="0"/>
                <a:cs typeface="Times New Roman" pitchFamily="18" charset="0"/>
              </a:rPr>
              <a:t>Black </a:t>
            </a:r>
            <a:r>
              <a:rPr lang="en-US" sz="2600" b="0" strike="noStrike" spc="-1" dirty="0">
                <a:solidFill>
                  <a:srgbClr val="000000"/>
                </a:solidFill>
                <a:uFill>
                  <a:solidFill>
                    <a:srgbClr val="FFFFFF"/>
                  </a:solidFill>
                </a:uFill>
                <a:latin typeface="Times New Roman" pitchFamily="18" charset="0"/>
                <a:cs typeface="Times New Roman" pitchFamily="18" charset="0"/>
              </a:rPr>
              <a:t>box testing involves looking at the specifications and does not require examining the code of a program.</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Black box testing is done from the customer's viewpoint. </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The test engineer engaged in black box testing only knows the set of inputs and expected outputs.</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It is unaware of how the inputs are transformed into outputs by the software </a:t>
            </a:r>
            <a:r>
              <a:rPr lang="en-US" sz="2600" b="0" strike="noStrike" spc="-1" dirty="0" err="1">
                <a:solidFill>
                  <a:srgbClr val="000000"/>
                </a:solidFill>
                <a:uFill>
                  <a:solidFill>
                    <a:srgbClr val="FFFFFF"/>
                  </a:solidFill>
                </a:uFill>
                <a:latin typeface="Times New Roman" pitchFamily="18" charset="0"/>
                <a:cs typeface="Times New Roman" pitchFamily="18" charset="0"/>
              </a:rPr>
              <a:t>i.e</a:t>
            </a:r>
            <a:r>
              <a:rPr lang="en-US" sz="2600" b="0" strike="noStrike" spc="-1" dirty="0">
                <a:solidFill>
                  <a:srgbClr val="000000"/>
                </a:solidFill>
                <a:uFill>
                  <a:solidFill>
                    <a:srgbClr val="FFFFFF"/>
                  </a:solidFill>
                </a:uFill>
                <a:latin typeface="Times New Roman" pitchFamily="18" charset="0"/>
                <a:cs typeface="Times New Roman" pitchFamily="18" charset="0"/>
              </a:rPr>
              <a:t> Black box testing is done without the knowledge of the internals of the system under test.</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Black box testing requires a functional knowledge of the product to be tested. </a:t>
            </a: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Shape 1"/>
          <p:cNvSpPr txBox="1"/>
          <p:nvPr/>
        </p:nvSpPr>
        <p:spPr>
          <a:xfrm>
            <a:off x="304800" y="304800"/>
            <a:ext cx="7772040" cy="487320"/>
          </a:xfrm>
          <a:prstGeom prst="rect">
            <a:avLst/>
          </a:prstGeom>
          <a:noFill/>
          <a:ln>
            <a:noFill/>
          </a:ln>
        </p:spPr>
        <p:txBody>
          <a:bodyPr lIns="90000" tIns="45000" rIns="90000" bIns="91440" anchor="b"/>
          <a:lstStyle/>
          <a:p>
            <a:pPr algn="ctr">
              <a:lnSpc>
                <a:spcPct val="100000"/>
              </a:lnSpc>
            </a:pPr>
            <a:r>
              <a:rPr lang="en-US" sz="2800" b="1" strike="noStrike" spc="-1" dirty="0">
                <a:uFill>
                  <a:solidFill>
                    <a:srgbClr val="FFFFFF"/>
                  </a:solidFill>
                </a:uFill>
                <a:latin typeface="Times New Roman" pitchFamily="18" charset="0"/>
                <a:cs typeface="Times New Roman" pitchFamily="18" charset="0"/>
              </a:rPr>
              <a:t>Black box </a:t>
            </a:r>
            <a:r>
              <a:rPr lang="en-US" sz="2800" b="1" strike="noStrike" spc="-1" dirty="0" smtClean="0">
                <a:uFill>
                  <a:solidFill>
                    <a:srgbClr val="FFFFFF"/>
                  </a:solidFill>
                </a:uFill>
                <a:latin typeface="Times New Roman" pitchFamily="18" charset="0"/>
                <a:cs typeface="Times New Roman" pitchFamily="18" charset="0"/>
              </a:rPr>
              <a:t>testing</a:t>
            </a:r>
            <a:r>
              <a:rPr lang="en-US" sz="2800" b="1" spc="-1" dirty="0">
                <a:uFill>
                  <a:solidFill>
                    <a:srgbClr val="FFFFFF"/>
                  </a:solidFill>
                </a:uFill>
                <a:latin typeface="Times New Roman" pitchFamily="18" charset="0"/>
                <a:cs typeface="Times New Roman" pitchFamily="18" charset="0"/>
              </a:rPr>
              <a:t> (Lock and key)example</a:t>
            </a:r>
            <a:endParaRPr lang="en-US" sz="2800" b="1" strike="noStrike" spc="-1" dirty="0">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pic>
        <p:nvPicPr>
          <p:cNvPr id="3074" name="Picture 2" descr="3d People - Man, Person Open A Lock With A Key. Stock Photo ..."/>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2000" y="1352550"/>
            <a:ext cx="8270875" cy="44291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796478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457200" y="274680"/>
            <a:ext cx="8458200" cy="1142640"/>
          </a:xfrm>
          <a:prstGeom prst="rect">
            <a:avLst/>
          </a:prstGeom>
          <a:noFill/>
          <a:ln>
            <a:noFill/>
          </a:ln>
        </p:spPr>
        <p:txBody>
          <a:bodyPr lIns="90000" tIns="45000" rIns="90000" bIns="91440" anchor="b"/>
          <a:lstStyle/>
          <a:p>
            <a:pPr algn="ctr">
              <a:lnSpc>
                <a:spcPct val="100000"/>
              </a:lnSpc>
            </a:pPr>
            <a:r>
              <a:rPr lang="en-US" sz="4000" b="0" strike="noStrike" spc="-1" dirty="0">
                <a:uFill>
                  <a:solidFill>
                    <a:srgbClr val="FFFFFF"/>
                  </a:solidFill>
                </a:uFill>
                <a:latin typeface="Times New Roman" pitchFamily="18" charset="0"/>
                <a:cs typeface="Times New Roman" pitchFamily="18" charset="0"/>
              </a:rPr>
              <a:t>Black box testing 
(Lock and key)example</a:t>
            </a:r>
            <a:endParaRPr lang="en-US" sz="1800" b="0" strike="noStrike" spc="-1" dirty="0">
              <a:uFill>
                <a:solidFill>
                  <a:srgbClr val="FFFFFF"/>
                </a:solidFill>
              </a:uFill>
              <a:latin typeface="Times New Roman" pitchFamily="18" charset="0"/>
              <a:cs typeface="Times New Roman" pitchFamily="18" charset="0"/>
            </a:endParaRPr>
          </a:p>
        </p:txBody>
      </p:sp>
      <p:sp>
        <p:nvSpPr>
          <p:cNvPr id="407" name="TextShape 2"/>
          <p:cNvSpPr txBox="1"/>
          <p:nvPr/>
        </p:nvSpPr>
        <p:spPr>
          <a:xfrm>
            <a:off x="914400" y="1447920"/>
            <a:ext cx="7772040" cy="4571640"/>
          </a:xfrm>
          <a:prstGeom prst="rect">
            <a:avLst/>
          </a:prstGeom>
          <a:noFill/>
          <a:ln>
            <a:noFill/>
          </a:ln>
        </p:spPr>
        <p:txBody>
          <a:bodyPr lIns="90000" tIns="45000" rIns="90000" bIns="45000"/>
          <a:lstStyle/>
          <a:p>
            <a:pPr marL="274320" indent="-273960">
              <a:lnSpc>
                <a:spcPct val="100000"/>
              </a:lnSpc>
              <a:buClr>
                <a:srgbClr val="D34817"/>
              </a:buClr>
              <a:buSzPct val="85000"/>
              <a:buFont typeface="Wingdings 2" charset="2"/>
              <a:buChar char=""/>
            </a:pPr>
            <a:r>
              <a:rPr lang="en-US" sz="2600" b="0" strike="noStrike" spc="-1">
                <a:solidFill>
                  <a:srgbClr val="000000"/>
                </a:solidFill>
                <a:uFill>
                  <a:solidFill>
                    <a:srgbClr val="FFFFFF"/>
                  </a:solidFill>
                </a:uFill>
                <a:latin typeface="Perpetua"/>
              </a:rPr>
              <a:t>	   </a:t>
            </a:r>
          </a:p>
          <a:p>
            <a:pPr>
              <a:lnSpc>
                <a:spcPct val="100000"/>
              </a:lnSpc>
            </a:pPr>
            <a:endParaRPr lang="en-US" sz="2600" b="0" strike="noStrike" spc="-1">
              <a:solidFill>
                <a:srgbClr val="000000"/>
              </a:solidFill>
              <a:uFill>
                <a:solidFill>
                  <a:srgbClr val="FFFFFF"/>
                </a:solidFill>
              </a:uFill>
              <a:latin typeface="Perpetua"/>
            </a:endParaRPr>
          </a:p>
        </p:txBody>
      </p:sp>
      <p:graphicFrame>
        <p:nvGraphicFramePr>
          <p:cNvPr id="408" name="Table 3"/>
          <p:cNvGraphicFramePr/>
          <p:nvPr/>
        </p:nvGraphicFramePr>
        <p:xfrm>
          <a:off x="609600" y="1524000"/>
          <a:ext cx="7270560" cy="4656960"/>
        </p:xfrm>
        <a:graphic>
          <a:graphicData uri="http://schemas.openxmlformats.org/drawingml/2006/table">
            <a:tbl>
              <a:tblPr/>
              <a:tblGrid>
                <a:gridCol w="3635280"/>
                <a:gridCol w="3635280"/>
              </a:tblGrid>
              <a:tr h="622440">
                <a:tc>
                  <a:txBody>
                    <a:bodyPr/>
                    <a:lstStyle/>
                    <a:p>
                      <a:pPr>
                        <a:lnSpc>
                          <a:spcPct val="100000"/>
                        </a:lnSpc>
                      </a:pPr>
                      <a:r>
                        <a:rPr lang="en-IN" sz="1800" b="1" strike="noStrike" spc="-1" dirty="0">
                          <a:solidFill>
                            <a:srgbClr val="FFFFFF"/>
                          </a:solidFill>
                          <a:uFill>
                            <a:solidFill>
                              <a:srgbClr val="FFFFFF"/>
                            </a:solidFill>
                          </a:uFill>
                          <a:latin typeface="Perpetua"/>
                        </a:rPr>
                        <a:t>Functionality</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nSpc>
                          <a:spcPct val="100000"/>
                        </a:lnSpc>
                      </a:pPr>
                      <a:r>
                        <a:rPr lang="en-IN" sz="1800" b="1" strike="noStrike" spc="-1">
                          <a:solidFill>
                            <a:srgbClr val="FFFFFF"/>
                          </a:solidFill>
                          <a:uFill>
                            <a:solidFill>
                              <a:srgbClr val="FFFFFF"/>
                            </a:solidFill>
                          </a:uFill>
                          <a:latin typeface="Perpetua"/>
                        </a:rPr>
                        <a:t>What you need to know to use</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1683720">
                <a:tc>
                  <a:txBody>
                    <a:bodyPr/>
                    <a:lstStyle/>
                    <a:p>
                      <a:pPr>
                        <a:lnSpc>
                          <a:spcPct val="100000"/>
                        </a:lnSpc>
                      </a:pPr>
                      <a:r>
                        <a:rPr lang="en-IN" sz="1800" b="0" strike="noStrike" spc="-1" dirty="0">
                          <a:solidFill>
                            <a:srgbClr val="000000"/>
                          </a:solidFill>
                          <a:uFill>
                            <a:solidFill>
                              <a:srgbClr val="FFFFFF"/>
                            </a:solidFill>
                          </a:uFill>
                          <a:latin typeface="Perpetua"/>
                        </a:rPr>
                        <a:t>Features of a lock</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 It is made of metal, has a hole provision to lock, has a facility to insert the key, and the keyhole ability to turn clockwise or anticlockwise.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r>
              <a:tr h="887760">
                <a:tc>
                  <a:txBody>
                    <a:bodyPr/>
                    <a:lstStyle/>
                    <a:p>
                      <a:pPr>
                        <a:lnSpc>
                          <a:spcPct val="100000"/>
                        </a:lnSpc>
                      </a:pPr>
                      <a:r>
                        <a:rPr lang="en-IN" sz="1800" b="0" strike="noStrike" spc="-1">
                          <a:solidFill>
                            <a:srgbClr val="000000"/>
                          </a:solidFill>
                          <a:uFill>
                            <a:solidFill>
                              <a:srgbClr val="FFFFFF"/>
                            </a:solidFill>
                          </a:uFill>
                          <a:latin typeface="Perpetua"/>
                        </a:rPr>
                        <a:t>Features of a key</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It is made of metal and created to fit into a particular lock's keyhole.</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1418400">
                <a:tc>
                  <a:txBody>
                    <a:bodyPr/>
                    <a:lstStyle/>
                    <a:p>
                      <a:pPr>
                        <a:lnSpc>
                          <a:spcPct val="100000"/>
                        </a:lnSpc>
                      </a:pPr>
                      <a:r>
                        <a:rPr lang="en-IN" sz="1800" b="0" strike="noStrike" spc="-1">
                          <a:solidFill>
                            <a:srgbClr val="000000"/>
                          </a:solidFill>
                          <a:uFill>
                            <a:solidFill>
                              <a:srgbClr val="FFFFFF"/>
                            </a:solidFill>
                          </a:uFill>
                          <a:latin typeface="Perpetua"/>
                        </a:rPr>
                        <a:t>Actions performed</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dirty="0">
                          <a:solidFill>
                            <a:srgbClr val="000000"/>
                          </a:solidFill>
                          <a:uFill>
                            <a:solidFill>
                              <a:srgbClr val="FFFFFF"/>
                            </a:solidFill>
                          </a:uFill>
                          <a:latin typeface="Perpetua"/>
                        </a:rPr>
                        <a:t>Key inserted and turned clockwise to lock</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Perpetua"/>
                        </a:rPr>
                        <a:t>Key inserted and turned anticlockwise to unlock</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pic>
        <p:nvPicPr>
          <p:cNvPr id="5" name="Picture 4"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914400" y="274680"/>
            <a:ext cx="7772040" cy="1142640"/>
          </a:xfrm>
          <a:prstGeom prst="rect">
            <a:avLst/>
          </a:prstGeom>
          <a:noFill/>
          <a:ln>
            <a:noFill/>
          </a:ln>
        </p:spPr>
        <p:txBody>
          <a:bodyPr lIns="90000" tIns="45000" rIns="90000" bIns="91440" anchor="b"/>
          <a:lstStyle/>
          <a:p>
            <a:pPr algn="ctr">
              <a:lnSpc>
                <a:spcPct val="100000"/>
              </a:lnSpc>
            </a:pPr>
            <a:r>
              <a:rPr lang="en-US" sz="4000" b="0" strike="noStrike" spc="-1" dirty="0">
                <a:solidFill>
                  <a:srgbClr val="696464"/>
                </a:solidFill>
                <a:uFill>
                  <a:solidFill>
                    <a:srgbClr val="FFFFFF"/>
                  </a:solidFill>
                </a:uFill>
                <a:latin typeface="Franklin Gothic Book"/>
              </a:rPr>
              <a:t>
</a:t>
            </a:r>
            <a:r>
              <a:rPr lang="en-US" sz="4000" b="0" strike="noStrike" spc="-1" dirty="0">
                <a:uFill>
                  <a:solidFill>
                    <a:srgbClr val="FFFFFF"/>
                  </a:solidFill>
                </a:uFill>
                <a:latin typeface="Times New Roman" pitchFamily="18" charset="0"/>
                <a:cs typeface="Times New Roman" pitchFamily="18" charset="0"/>
              </a:rPr>
              <a:t>Black box testing 
(Lock and key)example</a:t>
            </a:r>
            <a:endParaRPr lang="en-US" sz="1800" b="0" strike="noStrike" spc="-1" dirty="0">
              <a:uFill>
                <a:solidFill>
                  <a:srgbClr val="FFFFFF"/>
                </a:solidFill>
              </a:uFill>
              <a:latin typeface="Times New Roman" pitchFamily="18" charset="0"/>
              <a:cs typeface="Times New Roman" pitchFamily="18" charset="0"/>
            </a:endParaRPr>
          </a:p>
        </p:txBody>
      </p:sp>
      <p:graphicFrame>
        <p:nvGraphicFramePr>
          <p:cNvPr id="410" name="Table 2"/>
          <p:cNvGraphicFramePr/>
          <p:nvPr/>
        </p:nvGraphicFramePr>
        <p:xfrm>
          <a:off x="457200" y="1975320"/>
          <a:ext cx="8229600" cy="3657600"/>
        </p:xfrm>
        <a:graphic>
          <a:graphicData uri="http://schemas.openxmlformats.org/drawingml/2006/table">
            <a:tbl>
              <a:tblPr/>
              <a:tblGrid>
                <a:gridCol w="4114800"/>
                <a:gridCol w="4114800"/>
              </a:tblGrid>
              <a:tr h="3657600">
                <a:tc>
                  <a:txBody>
                    <a:bodyPr/>
                    <a:lstStyle/>
                    <a:p>
                      <a:pPr>
                        <a:lnSpc>
                          <a:spcPct val="100000"/>
                        </a:lnSpc>
                      </a:pPr>
                      <a:r>
                        <a:rPr lang="en-IN" sz="1800" b="1" strike="noStrike" spc="-1" dirty="0">
                          <a:solidFill>
                            <a:srgbClr val="000000"/>
                          </a:solidFill>
                          <a:uFill>
                            <a:solidFill>
                              <a:srgbClr val="FFFFFF"/>
                            </a:solidFill>
                          </a:uFill>
                          <a:latin typeface="Perpetua"/>
                        </a:rPr>
                        <a:t>States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1" strike="noStrike" spc="-1" dirty="0">
                          <a:solidFill>
                            <a:srgbClr val="000000"/>
                          </a:solidFill>
                          <a:uFill>
                            <a:solidFill>
                              <a:srgbClr val="FFFFFF"/>
                            </a:solidFill>
                          </a:uFill>
                          <a:latin typeface="Perpetua"/>
                        </a:rPr>
                        <a:t> </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1" strike="noStrike" spc="-1" dirty="0">
                          <a:solidFill>
                            <a:srgbClr val="000000"/>
                          </a:solidFill>
                          <a:uFill>
                            <a:solidFill>
                              <a:srgbClr val="FFFFFF"/>
                            </a:solidFill>
                          </a:uFill>
                          <a:latin typeface="Perpetua"/>
                        </a:rPr>
                        <a:t>Inputs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1" strike="noStrike" spc="-1" dirty="0">
                          <a:solidFill>
                            <a:srgbClr val="000000"/>
                          </a:solidFill>
                          <a:uFill>
                            <a:solidFill>
                              <a:srgbClr val="FFFFFF"/>
                            </a:solidFill>
                          </a:uFill>
                          <a:latin typeface="Perpetua"/>
                        </a:rPr>
                        <a:t>Expected outcome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gradFill>
                      <a:gsLst>
                        <a:gs pos="0">
                          <a:srgbClr val="FEF5F3"/>
                        </a:gs>
                        <a:gs pos="100000">
                          <a:srgbClr val="F3A98F"/>
                        </a:gs>
                      </a:gsLst>
                      <a:lin ang="5400000"/>
                    </a:gradFill>
                  </a:tcPr>
                </a:tc>
                <a:tc>
                  <a:txBody>
                    <a:bodyPr/>
                    <a:lstStyle/>
                    <a:p>
                      <a:pPr>
                        <a:lnSpc>
                          <a:spcPct val="100000"/>
                        </a:lnSpc>
                      </a:pPr>
                      <a:r>
                        <a:rPr lang="en-IN" sz="1800" b="1" strike="noStrike" spc="-1" dirty="0">
                          <a:solidFill>
                            <a:srgbClr val="000000"/>
                          </a:solidFill>
                          <a:uFill>
                            <a:solidFill>
                              <a:srgbClr val="FFFFFF"/>
                            </a:solidFill>
                          </a:uFill>
                          <a:latin typeface="Perpetua"/>
                        </a:rPr>
                        <a:t>Locked</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1" strike="noStrike" spc="-1" dirty="0">
                          <a:solidFill>
                            <a:srgbClr val="000000"/>
                          </a:solidFill>
                          <a:uFill>
                            <a:solidFill>
                              <a:srgbClr val="FFFFFF"/>
                            </a:solidFill>
                          </a:uFill>
                          <a:latin typeface="Perpetua"/>
                        </a:rPr>
                        <a:t>Unlocked</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1" strike="noStrike" spc="-1" dirty="0">
                          <a:solidFill>
                            <a:srgbClr val="000000"/>
                          </a:solidFill>
                          <a:uFill>
                            <a:solidFill>
                              <a:srgbClr val="FFFFFF"/>
                            </a:solidFill>
                          </a:uFill>
                          <a:latin typeface="Perpetua"/>
                        </a:rPr>
                        <a:t>Key turned clockwise or anticlockwise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1" strike="noStrike" spc="-1" dirty="0">
                          <a:solidFill>
                            <a:srgbClr val="000000"/>
                          </a:solidFill>
                          <a:uFill>
                            <a:solidFill>
                              <a:srgbClr val="FFFFFF"/>
                            </a:solidFill>
                          </a:uFill>
                          <a:latin typeface="Perpetua"/>
                        </a:rPr>
                        <a:t>Expected outcome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1" strike="noStrike" spc="-1" dirty="0">
                          <a:solidFill>
                            <a:srgbClr val="000000"/>
                          </a:solidFill>
                          <a:uFill>
                            <a:solidFill>
                              <a:srgbClr val="FFFFFF"/>
                            </a:solidFill>
                          </a:uFill>
                          <a:latin typeface="Perpetua"/>
                        </a:rPr>
                        <a:t>Locking</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1" strike="noStrike" spc="-1" dirty="0">
                          <a:solidFill>
                            <a:srgbClr val="000000"/>
                          </a:solidFill>
                          <a:uFill>
                            <a:solidFill>
                              <a:srgbClr val="FFFFFF"/>
                            </a:solidFill>
                          </a:uFill>
                          <a:latin typeface="Perpetua"/>
                        </a:rPr>
                        <a:t>Unlocking</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gradFill>
                      <a:gsLst>
                        <a:gs pos="0">
                          <a:srgbClr val="FEF5F3"/>
                        </a:gs>
                        <a:gs pos="100000">
                          <a:srgbClr val="F3A98F"/>
                        </a:gs>
                      </a:gsLst>
                      <a:lin ang="5400000"/>
                    </a:gradFill>
                  </a:tcPr>
                </a:tc>
              </a:tr>
            </a:tbl>
          </a:graphicData>
        </a:graphic>
      </p:graphicFrame>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914400" y="274680"/>
            <a:ext cx="7772040" cy="1142640"/>
          </a:xfrm>
          <a:prstGeom prst="rect">
            <a:avLst/>
          </a:prstGeom>
          <a:noFill/>
          <a:ln>
            <a:noFill/>
          </a:ln>
        </p:spPr>
        <p:txBody>
          <a:bodyPr lIns="90000" tIns="45000" rIns="90000" bIns="91440" anchor="b"/>
          <a:lstStyle/>
          <a:p>
            <a:pPr>
              <a:lnSpc>
                <a:spcPct val="100000"/>
              </a:lnSpc>
            </a:pPr>
            <a:r>
              <a:rPr lang="en-US" sz="4000" b="0" strike="noStrike" spc="-1" dirty="0">
                <a:solidFill>
                  <a:srgbClr val="696464"/>
                </a:solidFill>
                <a:uFill>
                  <a:solidFill>
                    <a:srgbClr val="FFFFFF"/>
                  </a:solidFill>
                </a:uFill>
                <a:latin typeface="Franklin Gothic Book"/>
              </a:rPr>
              <a:t> </a:t>
            </a:r>
            <a:r>
              <a:rPr lang="en-US" sz="3600" b="1" strike="noStrike" spc="-1" dirty="0">
                <a:uFill>
                  <a:solidFill>
                    <a:srgbClr val="FFFFFF"/>
                  </a:solidFill>
                </a:uFill>
                <a:latin typeface="Times New Roman" pitchFamily="18" charset="0"/>
                <a:cs typeface="Times New Roman" pitchFamily="18" charset="0"/>
              </a:rPr>
              <a:t>WHY BLACK BOX TESTING</a:t>
            </a:r>
          </a:p>
        </p:txBody>
      </p:sp>
      <p:sp>
        <p:nvSpPr>
          <p:cNvPr id="412" name="TextShape 2"/>
          <p:cNvSpPr txBox="1"/>
          <p:nvPr/>
        </p:nvSpPr>
        <p:spPr>
          <a:xfrm>
            <a:off x="914400" y="1447920"/>
            <a:ext cx="77720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Black box testing helps in the overall functionality verification of the system under test.</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Black box testing is done based on requirements.</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Black box testing addresses the stated requirements as well as implied requirements.</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Black box testing encompasses the end user perspectives.</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Black box testing handles valid and invalid inputs.</a:t>
            </a:r>
          </a:p>
          <a:p>
            <a:pPr algn="just">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0" y="274680"/>
            <a:ext cx="7086600" cy="1142640"/>
          </a:xfrm>
          <a:prstGeom prst="rect">
            <a:avLst/>
          </a:prstGeom>
          <a:noFill/>
          <a:ln>
            <a:noFill/>
          </a:ln>
        </p:spPr>
        <p:txBody>
          <a:bodyPr lIns="90000" tIns="45000" rIns="90000" bIns="91440" anchor="b"/>
          <a:lstStyle/>
          <a:p>
            <a:pPr algn="ctr">
              <a:lnSpc>
                <a:spcPct val="100000"/>
              </a:lnSpc>
            </a:pPr>
            <a:r>
              <a:rPr lang="en-US" sz="3600" b="1" strike="noStrike" spc="-1" dirty="0">
                <a:uFill>
                  <a:solidFill>
                    <a:srgbClr val="FFFFFF"/>
                  </a:solidFill>
                </a:uFill>
                <a:latin typeface="Times New Roman" pitchFamily="18" charset="0"/>
                <a:cs typeface="Times New Roman" pitchFamily="18" charset="0"/>
              </a:rPr>
              <a:t>WHEN TO DO BLACK BOX TESTING?</a:t>
            </a:r>
          </a:p>
        </p:txBody>
      </p:sp>
      <p:sp>
        <p:nvSpPr>
          <p:cNvPr id="414" name="TextShape 2"/>
          <p:cNvSpPr txBox="1"/>
          <p:nvPr/>
        </p:nvSpPr>
        <p:spPr>
          <a:xfrm>
            <a:off x="457200" y="1371600"/>
            <a:ext cx="82292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Black box testing activities require involvement of the testing team from the beginning of the software project life cycle.</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Testers can get involved right from the requirements gathering and analysis phase for the system under test. </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Test scenarios and test data are prepared during the test construction phase of the test life cycle, when the software is in the design phase.</a:t>
            </a:r>
          </a:p>
          <a:p>
            <a:pPr marL="274320" indent="-273960" algn="just">
              <a:lnSpc>
                <a:spcPct val="100000"/>
              </a:lnSpc>
              <a:buClr>
                <a:srgbClr val="D34817"/>
              </a:buClr>
              <a:buSzPct val="85000"/>
              <a:buFont typeface="Wingdings 2" charset="2"/>
              <a:buChar char=""/>
            </a:pPr>
            <a:r>
              <a:rPr lang="en-US" sz="2600" b="0" strike="noStrike" spc="-1" dirty="0">
                <a:solidFill>
                  <a:srgbClr val="000000"/>
                </a:solidFill>
                <a:uFill>
                  <a:solidFill>
                    <a:srgbClr val="FFFFFF"/>
                  </a:solidFill>
                </a:uFill>
                <a:latin typeface="Times New Roman" pitchFamily="18" charset="0"/>
                <a:cs typeface="Times New Roman" pitchFamily="18" charset="0"/>
              </a:rPr>
              <a:t>Once the code is ready and delivered for testing, test execution can be done. </a:t>
            </a:r>
          </a:p>
        </p:txBody>
      </p:sp>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914400" y="274680"/>
            <a:ext cx="7772040" cy="1142640"/>
          </a:xfrm>
          <a:prstGeom prst="rect">
            <a:avLst/>
          </a:prstGeom>
          <a:noFill/>
          <a:ln>
            <a:noFill/>
          </a:ln>
        </p:spPr>
        <p:txBody>
          <a:bodyPr lIns="90000" tIns="45000" rIns="90000" bIns="91440" anchor="b"/>
          <a:lstStyle/>
          <a:p>
            <a:pPr algn="ctr">
              <a:lnSpc>
                <a:spcPct val="100000"/>
              </a:lnSpc>
            </a:pPr>
            <a:r>
              <a:rPr lang="en-US" sz="3600" b="1" strike="noStrike" spc="-1" dirty="0" smtClean="0">
                <a:uFill>
                  <a:solidFill>
                    <a:srgbClr val="FFFFFF"/>
                  </a:solidFill>
                </a:uFill>
                <a:latin typeface="Times New Roman" pitchFamily="18" charset="0"/>
                <a:cs typeface="Times New Roman" pitchFamily="18" charset="0"/>
              </a:rPr>
              <a:t>Principles </a:t>
            </a:r>
            <a:r>
              <a:rPr lang="en-US" sz="3600" b="1" strike="noStrike" spc="-1" dirty="0">
                <a:uFill>
                  <a:solidFill>
                    <a:srgbClr val="FFFFFF"/>
                  </a:solidFill>
                </a:uFill>
                <a:latin typeface="Times New Roman" pitchFamily="18" charset="0"/>
                <a:cs typeface="Times New Roman" pitchFamily="18" charset="0"/>
              </a:rPr>
              <a:t>of Testing</a:t>
            </a:r>
          </a:p>
        </p:txBody>
      </p:sp>
      <p:sp>
        <p:nvSpPr>
          <p:cNvPr id="275" name="TextShape 2"/>
          <p:cNvSpPr txBox="1"/>
          <p:nvPr/>
        </p:nvSpPr>
        <p:spPr>
          <a:xfrm>
            <a:off x="304800" y="1447920"/>
            <a:ext cx="8381640" cy="4571640"/>
          </a:xfrm>
          <a:prstGeom prst="rect">
            <a:avLst/>
          </a:prstGeom>
          <a:noFill/>
          <a:ln>
            <a:noFill/>
          </a:ln>
        </p:spPr>
        <p:txBody>
          <a:bodyPr lIns="90000" tIns="45000" rIns="90000" bIns="45000"/>
          <a:lstStyle/>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Tests develop immunity and have to be revised constantly. Means testing protects from defects that are present</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Defects occurs in clusters and testing should focus on these clusters</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Testing helps in defect prevention.</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Testing is a fine balance of defect prevention and defect detection</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Intelligent and well planned automation is key to realizing the benefits of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Testing requires talented, committed people who believe in themselves and work in teams.</a:t>
            </a:r>
          </a:p>
        </p:txBody>
      </p:sp>
      <p:pic>
        <p:nvPicPr>
          <p:cNvPr id="4" name="Picture 3" descr="WhatsApp Image 2020-07-07 at 14.53.53.jpeg"/>
          <p:cNvPicPr>
            <a:picLocks noChangeAspect="1"/>
          </p:cNvPicPr>
          <p:nvPr/>
        </p:nvPicPr>
        <p:blipFill>
          <a:blip r:embed="rId2"/>
          <a:stretch>
            <a:fillRect/>
          </a:stretch>
        </p:blipFill>
        <p:spPr>
          <a:xfrm>
            <a:off x="75438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0-07-07 at 14.53.53.jpeg"/>
          <p:cNvPicPr>
            <a:picLocks noChangeAspect="1"/>
          </p:cNvPicPr>
          <p:nvPr/>
        </p:nvPicPr>
        <p:blipFill>
          <a:blip r:embed="rId2"/>
          <a:stretch>
            <a:fillRect/>
          </a:stretch>
        </p:blipFill>
        <p:spPr>
          <a:xfrm>
            <a:off x="7467600" y="0"/>
            <a:ext cx="1400175" cy="1352550"/>
          </a:xfrm>
          <a:prstGeom prst="rect">
            <a:avLst/>
          </a:prstGeom>
        </p:spPr>
      </p:pic>
      <p:sp>
        <p:nvSpPr>
          <p:cNvPr id="2" name="Rectangle 1"/>
          <p:cNvSpPr/>
          <p:nvPr/>
        </p:nvSpPr>
        <p:spPr>
          <a:xfrm>
            <a:off x="914400" y="3048000"/>
            <a:ext cx="7467599" cy="923330"/>
          </a:xfrm>
          <a:prstGeom prst="rect">
            <a:avLst/>
          </a:prstGeom>
          <a:noFill/>
        </p:spPr>
        <p:txBody>
          <a:bodyPr wrap="squar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 xmlns:p14="http://schemas.microsoft.com/office/powerpoint/2010/main" val="353947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840163"/>
          </a:xfrm>
        </p:spPr>
        <p:txBody>
          <a:bodyPr/>
          <a:lstStyle/>
          <a:p>
            <a:pPr marL="274320" indent="-273960">
              <a:lnSpc>
                <a:spcPct val="100000"/>
              </a:lnSpc>
              <a:buClrTx/>
              <a:buSzPct val="85000"/>
              <a:buFont typeface="Wingdings" charset="2"/>
              <a:buChar char=""/>
            </a:pPr>
            <a:r>
              <a:rPr lang="en-US" sz="2800" spc="-1" dirty="0" smtClean="0">
                <a:solidFill>
                  <a:srgbClr val="000000"/>
                </a:solidFill>
                <a:uFill>
                  <a:solidFill>
                    <a:srgbClr val="FFFFFF"/>
                  </a:solidFill>
                </a:uFill>
                <a:latin typeface="Perpetua"/>
              </a:rPr>
              <a:t>Requirement, gathering and Analysis</a:t>
            </a:r>
          </a:p>
          <a:p>
            <a:pPr marL="274320" indent="-273960">
              <a:lnSpc>
                <a:spcPct val="100000"/>
              </a:lnSpc>
              <a:buClrTx/>
              <a:buSzPct val="85000"/>
              <a:buFont typeface="Wingdings" charset="2"/>
              <a:buChar char=""/>
            </a:pPr>
            <a:r>
              <a:rPr lang="en-US" sz="2800" spc="-1" dirty="0" smtClean="0">
                <a:solidFill>
                  <a:srgbClr val="000000"/>
                </a:solidFill>
                <a:uFill>
                  <a:solidFill>
                    <a:srgbClr val="FFFFFF"/>
                  </a:solidFill>
                </a:uFill>
                <a:latin typeface="Perpetua"/>
              </a:rPr>
              <a:t>Planning</a:t>
            </a:r>
          </a:p>
          <a:p>
            <a:pPr marL="274320" indent="-273960">
              <a:lnSpc>
                <a:spcPct val="100000"/>
              </a:lnSpc>
              <a:buClrTx/>
              <a:buSzPct val="85000"/>
              <a:buFont typeface="Wingdings" charset="2"/>
              <a:buChar char=""/>
            </a:pPr>
            <a:r>
              <a:rPr lang="en-US" sz="2800" spc="-1" dirty="0" smtClean="0">
                <a:solidFill>
                  <a:srgbClr val="000000"/>
                </a:solidFill>
                <a:uFill>
                  <a:solidFill>
                    <a:srgbClr val="FFFFFF"/>
                  </a:solidFill>
                </a:uFill>
                <a:latin typeface="Perpetua"/>
              </a:rPr>
              <a:t>Design</a:t>
            </a:r>
          </a:p>
          <a:p>
            <a:pPr marL="274320" indent="-273960">
              <a:lnSpc>
                <a:spcPct val="100000"/>
              </a:lnSpc>
              <a:buClrTx/>
              <a:buSzPct val="85000"/>
              <a:buFont typeface="Wingdings" charset="2"/>
              <a:buChar char=""/>
            </a:pPr>
            <a:r>
              <a:rPr lang="en-US" sz="2800" spc="-1" dirty="0" smtClean="0">
                <a:solidFill>
                  <a:srgbClr val="000000"/>
                </a:solidFill>
                <a:uFill>
                  <a:solidFill>
                    <a:srgbClr val="FFFFFF"/>
                  </a:solidFill>
                </a:uFill>
                <a:latin typeface="Perpetua"/>
              </a:rPr>
              <a:t>Development or coding</a:t>
            </a:r>
          </a:p>
          <a:p>
            <a:pPr marL="274320" indent="-273960">
              <a:lnSpc>
                <a:spcPct val="100000"/>
              </a:lnSpc>
              <a:buClrTx/>
              <a:buSzPct val="85000"/>
              <a:buFont typeface="Wingdings" charset="2"/>
              <a:buChar char=""/>
            </a:pPr>
            <a:r>
              <a:rPr lang="en-US" sz="2800" spc="-1" dirty="0" smtClean="0">
                <a:solidFill>
                  <a:srgbClr val="000000"/>
                </a:solidFill>
                <a:uFill>
                  <a:solidFill>
                    <a:srgbClr val="FFFFFF"/>
                  </a:solidFill>
                </a:uFill>
                <a:latin typeface="Perpetua"/>
              </a:rPr>
              <a:t>Testing</a:t>
            </a:r>
          </a:p>
          <a:p>
            <a:pPr marL="274320" indent="-273960">
              <a:lnSpc>
                <a:spcPct val="100000"/>
              </a:lnSpc>
              <a:buClrTx/>
              <a:buSzPct val="85000"/>
              <a:buFont typeface="Wingdings" charset="2"/>
              <a:buChar char=""/>
            </a:pPr>
            <a:r>
              <a:rPr lang="en-US" sz="2800" spc="-1" dirty="0" smtClean="0">
                <a:solidFill>
                  <a:srgbClr val="000000"/>
                </a:solidFill>
                <a:uFill>
                  <a:solidFill>
                    <a:srgbClr val="FFFFFF"/>
                  </a:solidFill>
                </a:uFill>
                <a:latin typeface="Perpetua"/>
              </a:rPr>
              <a:t>Deployment and </a:t>
            </a:r>
          </a:p>
          <a:p>
            <a:pPr marL="274320" indent="-273960">
              <a:lnSpc>
                <a:spcPct val="100000"/>
              </a:lnSpc>
              <a:buClrTx/>
              <a:buSzPct val="85000"/>
              <a:buFont typeface="Wingdings" charset="2"/>
              <a:buChar char=""/>
            </a:pPr>
            <a:r>
              <a:rPr lang="en-US" sz="2800" spc="-1" dirty="0" smtClean="0">
                <a:solidFill>
                  <a:srgbClr val="000000"/>
                </a:solidFill>
                <a:uFill>
                  <a:solidFill>
                    <a:srgbClr val="FFFFFF"/>
                  </a:solidFill>
                </a:uFill>
                <a:latin typeface="Perpetua"/>
              </a:rPr>
              <a:t>Maintenance.</a:t>
            </a:r>
          </a:p>
          <a:p>
            <a:endParaRPr lang="en-US" dirty="0"/>
          </a:p>
        </p:txBody>
      </p:sp>
      <p:sp>
        <p:nvSpPr>
          <p:cNvPr id="2" name="Title 1"/>
          <p:cNvSpPr>
            <a:spLocks noGrp="1"/>
          </p:cNvSpPr>
          <p:nvPr>
            <p:ph type="title"/>
          </p:nvPr>
        </p:nvSpPr>
        <p:spPr/>
        <p:txBody>
          <a:bodyPr>
            <a:normAutofit fontScale="90000"/>
          </a:bodyPr>
          <a:lstStyle/>
          <a:p>
            <a:pPr algn="ctr"/>
            <a:r>
              <a:rPr lang="en-US" sz="4000" spc="-1" dirty="0" smtClean="0">
                <a:solidFill>
                  <a:schemeClr val="tx1"/>
                </a:solidFill>
                <a:uFill>
                  <a:solidFill>
                    <a:srgbClr val="FFFFFF"/>
                  </a:solidFill>
                </a:uFill>
                <a:latin typeface="Times New Roman" pitchFamily="18" charset="0"/>
                <a:cs typeface="Times New Roman" pitchFamily="18" charset="0"/>
              </a:rPr>
              <a:t/>
            </a:r>
            <a:br>
              <a:rPr lang="en-US" sz="4000" spc="-1" dirty="0" smtClean="0">
                <a:solidFill>
                  <a:schemeClr val="tx1"/>
                </a:solidFill>
                <a:uFill>
                  <a:solidFill>
                    <a:srgbClr val="FFFFFF"/>
                  </a:solidFill>
                </a:uFill>
                <a:latin typeface="Times New Roman" pitchFamily="18" charset="0"/>
                <a:cs typeface="Times New Roman" pitchFamily="18" charset="0"/>
              </a:rPr>
            </a:br>
            <a:r>
              <a:rPr lang="en-US" sz="4000" spc="-1" dirty="0" smtClean="0">
                <a:solidFill>
                  <a:schemeClr val="tx1"/>
                </a:solidFill>
                <a:uFill>
                  <a:solidFill>
                    <a:srgbClr val="FFFFFF"/>
                  </a:solidFill>
                </a:uFill>
                <a:latin typeface="Times New Roman" pitchFamily="18" charset="0"/>
                <a:cs typeface="Times New Roman" pitchFamily="18" charset="0"/>
              </a:rPr>
              <a:t/>
            </a:r>
            <a:br>
              <a:rPr lang="en-US" sz="4000" spc="-1" dirty="0" smtClean="0">
                <a:solidFill>
                  <a:schemeClr val="tx1"/>
                </a:solidFill>
                <a:uFill>
                  <a:solidFill>
                    <a:srgbClr val="FFFFFF"/>
                  </a:solidFill>
                </a:uFill>
                <a:latin typeface="Times New Roman" pitchFamily="18" charset="0"/>
                <a:cs typeface="Times New Roman" pitchFamily="18" charset="0"/>
              </a:rPr>
            </a:br>
            <a:r>
              <a:rPr lang="en-US" sz="4000" spc="-1" dirty="0" smtClean="0">
                <a:solidFill>
                  <a:schemeClr val="tx1"/>
                </a:solidFill>
                <a:uFill>
                  <a:solidFill>
                    <a:srgbClr val="FFFFFF"/>
                  </a:solidFill>
                </a:uFill>
                <a:latin typeface="Times New Roman" pitchFamily="18" charset="0"/>
                <a:cs typeface="Times New Roman" pitchFamily="18" charset="0"/>
              </a:rPr>
              <a:t/>
            </a:r>
            <a:br>
              <a:rPr lang="en-US" sz="4000" spc="-1" dirty="0" smtClean="0">
                <a:solidFill>
                  <a:schemeClr val="tx1"/>
                </a:solidFill>
                <a:uFill>
                  <a:solidFill>
                    <a:srgbClr val="FFFFFF"/>
                  </a:solidFill>
                </a:uFill>
                <a:latin typeface="Times New Roman" pitchFamily="18" charset="0"/>
                <a:cs typeface="Times New Roman" pitchFamily="18" charset="0"/>
              </a:rPr>
            </a:br>
            <a:r>
              <a:rPr lang="en-US" sz="4000" spc="-1" dirty="0" smtClean="0">
                <a:solidFill>
                  <a:schemeClr val="tx1"/>
                </a:solidFill>
                <a:uFill>
                  <a:solidFill>
                    <a:srgbClr val="FFFFFF"/>
                  </a:solidFill>
                </a:uFill>
                <a:latin typeface="Times New Roman" pitchFamily="18" charset="0"/>
                <a:cs typeface="Times New Roman" pitchFamily="18" charset="0"/>
              </a:rPr>
              <a:t/>
            </a:r>
            <a:br>
              <a:rPr lang="en-US" sz="4000" spc="-1" dirty="0" smtClean="0">
                <a:solidFill>
                  <a:schemeClr val="tx1"/>
                </a:solidFill>
                <a:uFill>
                  <a:solidFill>
                    <a:srgbClr val="FFFFFF"/>
                  </a:solidFill>
                </a:uFill>
                <a:latin typeface="Times New Roman" pitchFamily="18" charset="0"/>
                <a:cs typeface="Times New Roman" pitchFamily="18" charset="0"/>
              </a:rPr>
            </a:br>
            <a:r>
              <a:rPr lang="en-US" sz="4000" spc="-1" dirty="0" smtClean="0">
                <a:solidFill>
                  <a:schemeClr val="tx1"/>
                </a:solidFill>
                <a:uFill>
                  <a:solidFill>
                    <a:srgbClr val="FFFFFF"/>
                  </a:solidFill>
                </a:uFill>
                <a:latin typeface="Times New Roman" pitchFamily="18" charset="0"/>
                <a:cs typeface="Times New Roman" pitchFamily="18" charset="0"/>
              </a:rPr>
              <a:t>SDLC-Software development life cycle</a:t>
            </a:r>
            <a:r>
              <a:rPr lang="en-US" sz="2000" b="0" spc="-1" dirty="0" smtClean="0">
                <a:solidFill>
                  <a:schemeClr val="tx1"/>
                </a:solidFill>
                <a:uFill>
                  <a:solidFill>
                    <a:srgbClr val="FFFFFF"/>
                  </a:solidFill>
                </a:uFill>
                <a:latin typeface="Perpetua"/>
              </a:rPr>
              <a:t/>
            </a:r>
            <a:br>
              <a:rPr lang="en-US" sz="2000" b="0" spc="-1" dirty="0" smtClean="0">
                <a:solidFill>
                  <a:schemeClr val="tx1"/>
                </a:solidFill>
                <a:uFill>
                  <a:solidFill>
                    <a:srgbClr val="FFFFFF"/>
                  </a:solidFill>
                </a:uFill>
                <a:latin typeface="Perpetua"/>
              </a:rPr>
            </a:br>
            <a:endParaRPr lang="en-US" dirty="0">
              <a:solidFill>
                <a:schemeClr val="tx1"/>
              </a:solidFill>
            </a:endParaRPr>
          </a:p>
        </p:txBody>
      </p:sp>
      <p:pic>
        <p:nvPicPr>
          <p:cNvPr id="4" name="Picture 3" descr="WhatsApp Image 2020-07-07 at 14.53.53.jpeg"/>
          <p:cNvPicPr>
            <a:picLocks noChangeAspect="1"/>
          </p:cNvPicPr>
          <p:nvPr/>
        </p:nvPicPr>
        <p:blipFill>
          <a:blip r:embed="rId2"/>
          <a:stretch>
            <a:fillRect/>
          </a:stretch>
        </p:blipFill>
        <p:spPr>
          <a:xfrm>
            <a:off x="7543800" y="0"/>
            <a:ext cx="1400175" cy="1352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057400" y="2743200"/>
            <a:ext cx="60198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p:cNvSpPr>
            <a:spLocks noGrp="1"/>
          </p:cNvSpPr>
          <p:nvPr>
            <p:ph type="title"/>
          </p:nvPr>
        </p:nvSpPr>
        <p:spPr>
          <a:xfrm>
            <a:off x="533400" y="533400"/>
            <a:ext cx="8229600" cy="1143000"/>
          </a:xfrm>
        </p:spPr>
        <p:txBody>
          <a:bodyPr>
            <a:normAutofit fontScale="90000"/>
          </a:bodyPr>
          <a:lstStyle/>
          <a:p>
            <a:pPr algn="ctr"/>
            <a:r>
              <a:rPr lang="en-US" sz="4400" spc="-1" dirty="0" smtClean="0">
                <a:solidFill>
                  <a:schemeClr val="tx1"/>
                </a:solidFill>
                <a:uFill>
                  <a:solidFill>
                    <a:srgbClr val="FFFFFF"/>
                  </a:solidFill>
                </a:uFill>
                <a:latin typeface="Times New Roman" pitchFamily="18" charset="0"/>
                <a:cs typeface="Times New Roman" pitchFamily="18" charset="0"/>
              </a:rPr>
              <a:t/>
            </a:r>
            <a:br>
              <a:rPr lang="en-US" sz="4400" spc="-1" dirty="0" smtClean="0">
                <a:solidFill>
                  <a:schemeClr val="tx1"/>
                </a:solidFill>
                <a:uFill>
                  <a:solidFill>
                    <a:srgbClr val="FFFFFF"/>
                  </a:solidFill>
                </a:uFill>
                <a:latin typeface="Times New Roman" pitchFamily="18" charset="0"/>
                <a:cs typeface="Times New Roman" pitchFamily="18" charset="0"/>
              </a:rPr>
            </a:br>
            <a:r>
              <a:rPr lang="en-US" sz="4400" spc="-1" dirty="0" smtClean="0">
                <a:solidFill>
                  <a:schemeClr val="tx1"/>
                </a:solidFill>
                <a:uFill>
                  <a:solidFill>
                    <a:srgbClr val="FFFFFF"/>
                  </a:solidFill>
                </a:uFill>
                <a:latin typeface="Times New Roman" pitchFamily="18" charset="0"/>
                <a:cs typeface="Times New Roman" pitchFamily="18" charset="0"/>
              </a:rPr>
              <a:t/>
            </a:r>
            <a:br>
              <a:rPr lang="en-US" sz="4400" spc="-1" dirty="0" smtClean="0">
                <a:solidFill>
                  <a:schemeClr val="tx1"/>
                </a:solidFill>
                <a:uFill>
                  <a:solidFill>
                    <a:srgbClr val="FFFFFF"/>
                  </a:solidFill>
                </a:uFill>
                <a:latin typeface="Times New Roman" pitchFamily="18" charset="0"/>
                <a:cs typeface="Times New Roman" pitchFamily="18" charset="0"/>
              </a:rPr>
            </a:br>
            <a:r>
              <a:rPr lang="en-US" sz="4400" spc="-1" dirty="0" smtClean="0">
                <a:solidFill>
                  <a:schemeClr val="tx1"/>
                </a:solidFill>
                <a:uFill>
                  <a:solidFill>
                    <a:srgbClr val="FFFFFF"/>
                  </a:solidFill>
                </a:uFill>
                <a:latin typeface="Times New Roman" pitchFamily="18" charset="0"/>
                <a:cs typeface="Times New Roman" pitchFamily="18" charset="0"/>
              </a:rPr>
              <a:t/>
            </a:r>
            <a:br>
              <a:rPr lang="en-US" sz="4400" spc="-1" dirty="0" smtClean="0">
                <a:solidFill>
                  <a:schemeClr val="tx1"/>
                </a:solidFill>
                <a:uFill>
                  <a:solidFill>
                    <a:srgbClr val="FFFFFF"/>
                  </a:solidFill>
                </a:uFill>
                <a:latin typeface="Times New Roman" pitchFamily="18" charset="0"/>
                <a:cs typeface="Times New Roman" pitchFamily="18" charset="0"/>
              </a:rPr>
            </a:br>
            <a:r>
              <a:rPr lang="en-US" sz="4400" spc="-1" dirty="0" smtClean="0">
                <a:solidFill>
                  <a:schemeClr val="tx1"/>
                </a:solidFill>
                <a:uFill>
                  <a:solidFill>
                    <a:srgbClr val="FFFFFF"/>
                  </a:solidFill>
                </a:uFill>
                <a:latin typeface="Times New Roman" pitchFamily="18" charset="0"/>
                <a:cs typeface="Times New Roman" pitchFamily="18" charset="0"/>
              </a:rPr>
              <a:t/>
            </a:r>
            <a:br>
              <a:rPr lang="en-US" sz="4400" spc="-1" dirty="0" smtClean="0">
                <a:solidFill>
                  <a:schemeClr val="tx1"/>
                </a:solidFill>
                <a:uFill>
                  <a:solidFill>
                    <a:srgbClr val="FFFFFF"/>
                  </a:solidFill>
                </a:uFill>
                <a:latin typeface="Times New Roman" pitchFamily="18" charset="0"/>
                <a:cs typeface="Times New Roman" pitchFamily="18" charset="0"/>
              </a:rPr>
            </a:br>
            <a:r>
              <a:rPr lang="en-US" sz="4400" spc="-1" dirty="0" smtClean="0">
                <a:solidFill>
                  <a:schemeClr val="tx1"/>
                </a:solidFill>
                <a:uFill>
                  <a:solidFill>
                    <a:srgbClr val="FFFFFF"/>
                  </a:solidFill>
                </a:uFill>
                <a:latin typeface="Times New Roman" pitchFamily="18" charset="0"/>
                <a:cs typeface="Times New Roman" pitchFamily="18" charset="0"/>
              </a:rPr>
              <a:t>SDLC-Software development life cycle</a:t>
            </a:r>
            <a:r>
              <a:rPr lang="en-US" sz="2400" b="0" spc="-1" dirty="0" smtClean="0">
                <a:solidFill>
                  <a:schemeClr val="tx1"/>
                </a:solidFill>
                <a:uFill>
                  <a:solidFill>
                    <a:srgbClr val="FFFFFF"/>
                  </a:solidFill>
                </a:uFill>
                <a:latin typeface="Perpetua"/>
              </a:rPr>
              <a:t/>
            </a:r>
            <a:br>
              <a:rPr lang="en-US" sz="2400" b="0" spc="-1" dirty="0" smtClean="0">
                <a:solidFill>
                  <a:schemeClr val="tx1"/>
                </a:solidFill>
                <a:uFill>
                  <a:solidFill>
                    <a:srgbClr val="FFFFFF"/>
                  </a:solidFill>
                </a:uFill>
                <a:latin typeface="Perpetua"/>
              </a:rPr>
            </a:br>
            <a:endParaRPr lang="en-US" dirty="0"/>
          </a:p>
        </p:txBody>
      </p:sp>
      <p:pic>
        <p:nvPicPr>
          <p:cNvPr id="4" name="Picture 3" descr="WhatsApp Image 2020-07-07 at 14.53.53.jpeg"/>
          <p:cNvPicPr>
            <a:picLocks noChangeAspect="1"/>
          </p:cNvPicPr>
          <p:nvPr/>
        </p:nvPicPr>
        <p:blipFill>
          <a:blip r:embed="rId3"/>
          <a:stretch>
            <a:fillRect/>
          </a:stretch>
        </p:blipFill>
        <p:spPr>
          <a:xfrm>
            <a:off x="7543800" y="0"/>
            <a:ext cx="1400175" cy="1352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609600" y="762000"/>
            <a:ext cx="8076840" cy="914400"/>
          </a:xfrm>
          <a:prstGeom prst="rect">
            <a:avLst/>
          </a:prstGeom>
          <a:noFill/>
          <a:ln>
            <a:noFill/>
          </a:ln>
        </p:spPr>
        <p:txBody>
          <a:bodyPr lIns="90000" tIns="45000" rIns="90000" bIns="91440" anchor="b"/>
          <a:lstStyle/>
          <a:p>
            <a:pPr>
              <a:lnSpc>
                <a:spcPct val="100000"/>
              </a:lnSpc>
            </a:pPr>
            <a:endParaRPr lang="en-US" sz="28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2800" b="1" spc="-1" dirty="0" smtClean="0">
              <a:uFill>
                <a:solidFill>
                  <a:srgbClr val="FFFFFF"/>
                </a:solidFill>
              </a:uFill>
              <a:latin typeface="Times New Roman" pitchFamily="18" charset="0"/>
              <a:cs typeface="Times New Roman" pitchFamily="18" charset="0"/>
            </a:endParaRPr>
          </a:p>
          <a:p>
            <a:pPr>
              <a:lnSpc>
                <a:spcPct val="100000"/>
              </a:lnSpc>
            </a:pPr>
            <a:endParaRPr lang="en-US" sz="28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2800" b="1" spc="-1" dirty="0" smtClean="0">
              <a:uFill>
                <a:solidFill>
                  <a:srgbClr val="FFFFFF"/>
                </a:solidFill>
              </a:uFill>
              <a:latin typeface="Times New Roman" pitchFamily="18" charset="0"/>
              <a:cs typeface="Times New Roman" pitchFamily="18" charset="0"/>
            </a:endParaRPr>
          </a:p>
          <a:p>
            <a:pPr>
              <a:lnSpc>
                <a:spcPct val="100000"/>
              </a:lnSpc>
            </a:pPr>
            <a:endParaRPr lang="en-US" sz="28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2800" b="1" spc="-1" dirty="0" smtClean="0">
              <a:uFill>
                <a:solidFill>
                  <a:srgbClr val="FFFFFF"/>
                </a:solidFill>
              </a:uFill>
              <a:latin typeface="Times New Roman" pitchFamily="18" charset="0"/>
              <a:cs typeface="Times New Roman" pitchFamily="18" charset="0"/>
            </a:endParaRPr>
          </a:p>
          <a:p>
            <a:pPr>
              <a:lnSpc>
                <a:spcPct val="100000"/>
              </a:lnSpc>
            </a:pPr>
            <a:r>
              <a:rPr lang="en-US" sz="2800" b="1" strike="noStrike" spc="-1" dirty="0" smtClean="0">
                <a:uFill>
                  <a:solidFill>
                    <a:srgbClr val="FFFFFF"/>
                  </a:solidFill>
                </a:uFill>
                <a:latin typeface="Times New Roman" pitchFamily="18" charset="0"/>
                <a:cs typeface="Times New Roman" pitchFamily="18" charset="0"/>
              </a:rPr>
              <a:t>1.Requirements </a:t>
            </a:r>
            <a:r>
              <a:rPr lang="en-US" sz="2800" b="1" strike="noStrike" spc="-1" dirty="0">
                <a:uFill>
                  <a:solidFill>
                    <a:srgbClr val="FFFFFF"/>
                  </a:solidFill>
                </a:uFill>
                <a:latin typeface="Times New Roman" pitchFamily="18" charset="0"/>
                <a:cs typeface="Times New Roman" pitchFamily="18" charset="0"/>
              </a:rPr>
              <a:t>gathering and </a:t>
            </a:r>
            <a:r>
              <a:rPr lang="en-US" sz="2800" b="1" strike="noStrike" spc="-1" dirty="0" smtClean="0">
                <a:uFill>
                  <a:solidFill>
                    <a:srgbClr val="FFFFFF"/>
                  </a:solidFill>
                </a:uFill>
                <a:latin typeface="Times New Roman" pitchFamily="18" charset="0"/>
                <a:cs typeface="Times New Roman" pitchFamily="18" charset="0"/>
              </a:rPr>
              <a:t>Analysis </a:t>
            </a:r>
            <a:endParaRPr lang="en-US" sz="2800" b="1" strike="noStrike" spc="-1" dirty="0">
              <a:uFill>
                <a:solidFill>
                  <a:srgbClr val="FFFFFF"/>
                </a:solidFill>
              </a:uFill>
              <a:latin typeface="Times New Roman" pitchFamily="18" charset="0"/>
              <a:cs typeface="Times New Roman" pitchFamily="18" charset="0"/>
            </a:endParaRPr>
          </a:p>
        </p:txBody>
      </p:sp>
      <p:sp>
        <p:nvSpPr>
          <p:cNvPr id="283" name="TextShape 2"/>
          <p:cNvSpPr txBox="1"/>
          <p:nvPr/>
        </p:nvSpPr>
        <p:spPr>
          <a:xfrm>
            <a:off x="685800" y="1447800"/>
            <a:ext cx="800100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0" strike="noStrike" spc="-1" dirty="0" smtClean="0">
                <a:solidFill>
                  <a:srgbClr val="000000"/>
                </a:solidFill>
                <a:uFill>
                  <a:solidFill>
                    <a:srgbClr val="FFFFFF"/>
                  </a:solidFill>
                </a:uFill>
                <a:latin typeface="Times New Roman" pitchFamily="18" charset="0"/>
                <a:cs typeface="Times New Roman" pitchFamily="18" charset="0"/>
              </a:rPr>
              <a:t>During this phase the specific requirements of the software to be built are gathered and documented.</a:t>
            </a:r>
          </a:p>
          <a:p>
            <a:pPr marL="274320" indent="-273960" algn="just">
              <a:lnSpc>
                <a:spcPct val="100000"/>
              </a:lnSpc>
              <a:buClr>
                <a:srgbClr val="D34817"/>
              </a:buClr>
              <a:buSzPct val="85000"/>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0" strike="noStrike" spc="-1" dirty="0" smtClean="0">
                <a:solidFill>
                  <a:srgbClr val="000000"/>
                </a:solidFill>
                <a:uFill>
                  <a:solidFill>
                    <a:srgbClr val="FFFFFF"/>
                  </a:solidFill>
                </a:uFill>
                <a:latin typeface="Times New Roman" pitchFamily="18" charset="0"/>
                <a:cs typeface="Times New Roman" pitchFamily="18" charset="0"/>
              </a:rPr>
              <a:t>The requirements get documented in the form of a System Requirement Specification(SRS) document.</a:t>
            </a:r>
          </a:p>
          <a:p>
            <a:pPr marL="274320" indent="-273960" algn="just">
              <a:lnSpc>
                <a:spcPct val="100000"/>
              </a:lnSpc>
              <a:buClr>
                <a:srgbClr val="D34817"/>
              </a:buClr>
              <a:buSzPct val="85000"/>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600" b="0" strike="noStrike" spc="-1" dirty="0" smtClean="0">
                <a:solidFill>
                  <a:srgbClr val="000000"/>
                </a:solidFill>
                <a:uFill>
                  <a:solidFill>
                    <a:srgbClr val="FFFFFF"/>
                  </a:solidFill>
                </a:uFill>
                <a:latin typeface="Times New Roman" pitchFamily="18" charset="0"/>
                <a:cs typeface="Times New Roman" pitchFamily="18" charset="0"/>
              </a:rPr>
              <a:t>This document acts as a bridge between the customer and the designers to build the product</a:t>
            </a:r>
            <a:r>
              <a:rPr lang="en-US" sz="2600" b="0" strike="noStrike" spc="-1" dirty="0" smtClean="0">
                <a:solidFill>
                  <a:srgbClr val="000000"/>
                </a:solidFill>
                <a:uFill>
                  <a:solidFill>
                    <a:srgbClr val="FFFFFF"/>
                  </a:solidFill>
                </a:uFill>
                <a:latin typeface="Perpetua"/>
              </a:rPr>
              <a:t>.</a:t>
            </a:r>
            <a:endParaRPr lang="en-US" sz="2600" b="0" strike="noStrike" spc="-1" dirty="0">
              <a:solidFill>
                <a:srgbClr val="000000"/>
              </a:solidFill>
              <a:uFill>
                <a:solidFill>
                  <a:srgbClr val="FFFFFF"/>
                </a:solidFill>
              </a:uFill>
              <a:latin typeface="Perpetua"/>
            </a:endParaRPr>
          </a:p>
        </p:txBody>
      </p:sp>
      <p:pic>
        <p:nvPicPr>
          <p:cNvPr id="4" name="Picture 3" descr="WhatsApp Image 2020-07-07 at 14.53.53.jpeg"/>
          <p:cNvPicPr>
            <a:picLocks noChangeAspect="1"/>
          </p:cNvPicPr>
          <p:nvPr/>
        </p:nvPicPr>
        <p:blipFill>
          <a:blip r:embed="rId2"/>
          <a:stretch>
            <a:fillRect/>
          </a:stretch>
        </p:blipFill>
        <p:spPr>
          <a:xfrm>
            <a:off x="75438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457200" y="914400"/>
            <a:ext cx="8229960" cy="864000"/>
          </a:xfrm>
          <a:prstGeom prst="rect">
            <a:avLst/>
          </a:prstGeom>
          <a:noFill/>
          <a:ln>
            <a:noFill/>
          </a:ln>
        </p:spPr>
        <p:txBody>
          <a:bodyPr lIns="90000" tIns="45000" rIns="90000" bIns="91440" anchor="b"/>
          <a:lstStyle/>
          <a:p>
            <a:pPr>
              <a:lnSpc>
                <a:spcPct val="100000"/>
              </a:lnSpc>
            </a:pPr>
            <a:endParaRPr lang="en-US" sz="28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2800" b="1" spc="-1" dirty="0" smtClean="0">
              <a:uFill>
                <a:solidFill>
                  <a:srgbClr val="FFFFFF"/>
                </a:solidFill>
              </a:uFill>
              <a:latin typeface="Times New Roman" pitchFamily="18" charset="0"/>
              <a:cs typeface="Times New Roman" pitchFamily="18" charset="0"/>
            </a:endParaRPr>
          </a:p>
          <a:p>
            <a:pPr>
              <a:lnSpc>
                <a:spcPct val="100000"/>
              </a:lnSpc>
            </a:pPr>
            <a:endParaRPr lang="en-US" sz="28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2800" b="1" strike="noStrike" spc="-1" dirty="0" smtClean="0">
              <a:uFill>
                <a:solidFill>
                  <a:srgbClr val="FFFFFF"/>
                </a:solidFill>
              </a:uFill>
              <a:latin typeface="Times New Roman" pitchFamily="18" charset="0"/>
              <a:cs typeface="Times New Roman" pitchFamily="18" charset="0"/>
            </a:endParaRPr>
          </a:p>
          <a:p>
            <a:pPr>
              <a:lnSpc>
                <a:spcPct val="100000"/>
              </a:lnSpc>
            </a:pPr>
            <a:endParaRPr lang="en-US" sz="2800" b="1" spc="-1" dirty="0" smtClean="0">
              <a:uFill>
                <a:solidFill>
                  <a:srgbClr val="FFFFFF"/>
                </a:solidFill>
              </a:uFill>
              <a:latin typeface="Times New Roman" pitchFamily="18" charset="0"/>
              <a:cs typeface="Times New Roman" pitchFamily="18" charset="0"/>
            </a:endParaRPr>
          </a:p>
          <a:p>
            <a:pPr>
              <a:lnSpc>
                <a:spcPct val="100000"/>
              </a:lnSpc>
            </a:pPr>
            <a:endParaRPr lang="en-US" sz="2800" b="1" strike="noStrike" spc="-1" dirty="0" smtClean="0">
              <a:uFill>
                <a:solidFill>
                  <a:srgbClr val="FFFFFF"/>
                </a:solidFill>
              </a:uFill>
              <a:latin typeface="Times New Roman" pitchFamily="18" charset="0"/>
              <a:cs typeface="Times New Roman" pitchFamily="18" charset="0"/>
            </a:endParaRPr>
          </a:p>
          <a:p>
            <a:pPr>
              <a:lnSpc>
                <a:spcPct val="100000"/>
              </a:lnSpc>
            </a:pPr>
            <a:r>
              <a:rPr lang="en-US" sz="2800" b="1" strike="noStrike" spc="-1" dirty="0" smtClean="0">
                <a:uFill>
                  <a:solidFill>
                    <a:srgbClr val="FFFFFF"/>
                  </a:solidFill>
                </a:uFill>
                <a:latin typeface="Times New Roman" pitchFamily="18" charset="0"/>
                <a:cs typeface="Times New Roman" pitchFamily="18" charset="0"/>
              </a:rPr>
              <a:t>2. Planning</a:t>
            </a:r>
            <a:endParaRPr lang="en-US" sz="2800" b="1" strike="noStrike" spc="-1" dirty="0">
              <a:uFill>
                <a:solidFill>
                  <a:srgbClr val="FFFFFF"/>
                </a:solidFill>
              </a:uFill>
              <a:latin typeface="Times New Roman" pitchFamily="18" charset="0"/>
              <a:cs typeface="Times New Roman" pitchFamily="18" charset="0"/>
            </a:endParaRPr>
          </a:p>
        </p:txBody>
      </p:sp>
      <p:sp>
        <p:nvSpPr>
          <p:cNvPr id="285" name="TextShape 2"/>
          <p:cNvSpPr txBox="1"/>
          <p:nvPr/>
        </p:nvSpPr>
        <p:spPr>
          <a:xfrm>
            <a:off x="914400" y="1447920"/>
            <a:ext cx="77720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400"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The </a:t>
            </a:r>
            <a:r>
              <a:rPr lang="en-US" sz="2400" b="0" strike="noStrike" spc="-1" dirty="0">
                <a:solidFill>
                  <a:srgbClr val="000000"/>
                </a:solidFill>
                <a:uFill>
                  <a:solidFill>
                    <a:srgbClr val="FFFFFF"/>
                  </a:solidFill>
                </a:uFill>
                <a:latin typeface="Times New Roman" pitchFamily="18" charset="0"/>
                <a:cs typeface="Times New Roman" pitchFamily="18" charset="0"/>
              </a:rPr>
              <a:t>purpose of the planning is to come up with a </a:t>
            </a:r>
            <a:r>
              <a:rPr lang="en-US" sz="2400" b="0" strike="noStrike" spc="-1" dirty="0" smtClean="0">
                <a:solidFill>
                  <a:srgbClr val="000000"/>
                </a:solidFill>
                <a:uFill>
                  <a:solidFill>
                    <a:srgbClr val="FFFFFF"/>
                  </a:solidFill>
                </a:uFill>
                <a:latin typeface="Times New Roman" pitchFamily="18" charset="0"/>
                <a:cs typeface="Times New Roman" pitchFamily="18" charset="0"/>
              </a:rPr>
              <a:t>schedule, the </a:t>
            </a:r>
            <a:r>
              <a:rPr lang="en-US" sz="2400" b="0" strike="noStrike" spc="-1" dirty="0">
                <a:solidFill>
                  <a:srgbClr val="000000"/>
                </a:solidFill>
                <a:uFill>
                  <a:solidFill>
                    <a:srgbClr val="FFFFFF"/>
                  </a:solidFill>
                </a:uFill>
                <a:latin typeface="Times New Roman" pitchFamily="18" charset="0"/>
                <a:cs typeface="Times New Roman" pitchFamily="18" charset="0"/>
              </a:rPr>
              <a:t>scope and resource requirements for a release</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A plan explains how the </a:t>
            </a:r>
            <a:r>
              <a:rPr lang="en-US" sz="2400" b="0" strike="noStrike" spc="-1" dirty="0" smtClean="0">
                <a:solidFill>
                  <a:srgbClr val="000000"/>
                </a:solidFill>
                <a:uFill>
                  <a:solidFill>
                    <a:srgbClr val="FFFFFF"/>
                  </a:solidFill>
                </a:uFill>
                <a:latin typeface="Times New Roman" pitchFamily="18" charset="0"/>
                <a:cs typeface="Times New Roman" pitchFamily="18" charset="0"/>
              </a:rPr>
              <a:t>requirements </a:t>
            </a:r>
            <a:r>
              <a:rPr lang="en-US" sz="2400" b="0" strike="noStrike" spc="-1" dirty="0">
                <a:solidFill>
                  <a:srgbClr val="000000"/>
                </a:solidFill>
                <a:uFill>
                  <a:solidFill>
                    <a:srgbClr val="FFFFFF"/>
                  </a:solidFill>
                </a:uFill>
                <a:latin typeface="Times New Roman" pitchFamily="18" charset="0"/>
                <a:cs typeface="Times New Roman" pitchFamily="18" charset="0"/>
              </a:rPr>
              <a:t>will be met and by which time</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It needs to take into account the requirements what will be met and what will not be met for current release to decide on the scope for the project.</a:t>
            </a:r>
          </a:p>
          <a:p>
            <a:pPr algn="just">
              <a:lnSpc>
                <a:spcPct val="100000"/>
              </a:lnSpc>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7543800" y="0"/>
            <a:ext cx="1400175" cy="13525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2014</TotalTime>
  <Words>2155</Words>
  <Application>Microsoft Office PowerPoint</Application>
  <PresentationFormat>On-screen Show (4:3)</PresentationFormat>
  <Paragraphs>453</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Concourse</vt:lpstr>
      <vt:lpstr>Slide 1</vt:lpstr>
      <vt:lpstr>Slide 2</vt:lpstr>
      <vt:lpstr>Slide 3</vt:lpstr>
      <vt:lpstr>Slide 4</vt:lpstr>
      <vt:lpstr>Slide 5</vt:lpstr>
      <vt:lpstr>    SDLC-Software development life cycle </vt:lpstr>
      <vt:lpstr>    SDLC-Software development life cycle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RAD Advantages</vt:lpstr>
      <vt:lpstr>RAD Disadvantages</vt:lpstr>
      <vt:lpstr>Spiral or Iterative model. </vt:lpstr>
      <vt:lpstr>Slide 29</vt:lpstr>
      <vt:lpstr>Spiral Model Advantages</vt:lpstr>
      <vt:lpstr>Slide 31</vt:lpstr>
      <vt:lpstr>Slide 32</vt:lpstr>
      <vt:lpstr>Slide 33</vt:lpstr>
      <vt:lpstr>V-Shaped Advantages</vt:lpstr>
      <vt:lpstr>V-Shaped Disadvantages</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student</cp:lastModifiedBy>
  <cp:revision>119</cp:revision>
  <dcterms:created xsi:type="dcterms:W3CDTF">2018-11-05T03:51:56Z</dcterms:created>
  <dcterms:modified xsi:type="dcterms:W3CDTF">2021-11-09T11:28:18Z</dcterms:modified>
</cp:coreProperties>
</file>